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3" r:id="rId2"/>
    <p:sldId id="273" r:id="rId3"/>
    <p:sldId id="257" r:id="rId4"/>
    <p:sldId id="258" r:id="rId5"/>
    <p:sldId id="262" r:id="rId6"/>
    <p:sldId id="259" r:id="rId7"/>
    <p:sldId id="260" r:id="rId8"/>
    <p:sldId id="261" r:id="rId9"/>
    <p:sldId id="406" r:id="rId10"/>
    <p:sldId id="275" r:id="rId11"/>
    <p:sldId id="268" r:id="rId12"/>
    <p:sldId id="264" r:id="rId13"/>
    <p:sldId id="270" r:id="rId14"/>
    <p:sldId id="271" r:id="rId15"/>
    <p:sldId id="269" r:id="rId16"/>
    <p:sldId id="274" r:id="rId17"/>
    <p:sldId id="276" r:id="rId18"/>
    <p:sldId id="281" r:id="rId19"/>
    <p:sldId id="277" r:id="rId20"/>
    <p:sldId id="278" r:id="rId21"/>
    <p:sldId id="279" r:id="rId22"/>
    <p:sldId id="280" r:id="rId23"/>
    <p:sldId id="283" r:id="rId24"/>
    <p:sldId id="282" r:id="rId25"/>
    <p:sldId id="272" r:id="rId26"/>
    <p:sldId id="317" r:id="rId27"/>
    <p:sldId id="284" r:id="rId28"/>
    <p:sldId id="289" r:id="rId29"/>
    <p:sldId id="312" r:id="rId30"/>
    <p:sldId id="285" r:id="rId31"/>
    <p:sldId id="313" r:id="rId32"/>
    <p:sldId id="286" r:id="rId33"/>
    <p:sldId id="287" r:id="rId34"/>
    <p:sldId id="314" r:id="rId35"/>
    <p:sldId id="288" r:id="rId36"/>
    <p:sldId id="316" r:id="rId37"/>
    <p:sldId id="315" r:id="rId38"/>
    <p:sldId id="391" r:id="rId39"/>
    <p:sldId id="394" r:id="rId40"/>
    <p:sldId id="395" r:id="rId41"/>
    <p:sldId id="396" r:id="rId42"/>
    <p:sldId id="397" r:id="rId43"/>
    <p:sldId id="399" r:id="rId44"/>
    <p:sldId id="398" r:id="rId45"/>
    <p:sldId id="400" r:id="rId46"/>
    <p:sldId id="321" r:id="rId47"/>
    <p:sldId id="322" r:id="rId48"/>
    <p:sldId id="324" r:id="rId49"/>
    <p:sldId id="325" r:id="rId50"/>
    <p:sldId id="326" r:id="rId51"/>
    <p:sldId id="328" r:id="rId52"/>
    <p:sldId id="329" r:id="rId53"/>
    <p:sldId id="330" r:id="rId54"/>
    <p:sldId id="389" r:id="rId55"/>
    <p:sldId id="331" r:id="rId56"/>
    <p:sldId id="332" r:id="rId57"/>
    <p:sldId id="333" r:id="rId58"/>
    <p:sldId id="334" r:id="rId59"/>
    <p:sldId id="335" r:id="rId60"/>
    <p:sldId id="403" r:id="rId61"/>
    <p:sldId id="401" r:id="rId62"/>
    <p:sldId id="402" r:id="rId63"/>
    <p:sldId id="404" r:id="rId64"/>
    <p:sldId id="405" r:id="rId65"/>
    <p:sldId id="408" r:id="rId66"/>
    <p:sldId id="383" r:id="rId67"/>
    <p:sldId id="414" r:id="rId68"/>
    <p:sldId id="415" r:id="rId69"/>
    <p:sldId id="418" r:id="rId70"/>
    <p:sldId id="409" r:id="rId71"/>
    <p:sldId id="417" r:id="rId72"/>
    <p:sldId id="419" r:id="rId73"/>
    <p:sldId id="388" r:id="rId74"/>
    <p:sldId id="386" r:id="rId75"/>
    <p:sldId id="384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Probability of a compromised stream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20</c:v>
                </c:pt>
                <c:pt idx="5">
                  <c:v>40</c:v>
                </c:pt>
                <c:pt idx="6">
                  <c:v>75</c:v>
                </c:pt>
                <c:pt idx="7">
                  <c:v>95</c:v>
                </c:pt>
                <c:pt idx="8">
                  <c:v>135</c:v>
                </c:pt>
                <c:pt idx="9">
                  <c:v>180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0.09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0.18</c:v>
                </c:pt>
                <c:pt idx="7">
                  <c:v>0.19800000000000001</c:v>
                </c:pt>
                <c:pt idx="8">
                  <c:v>0.21</c:v>
                </c:pt>
                <c:pt idx="9">
                  <c:v>0.22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7C-EF43-BCD4-DEABB09AE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920272"/>
        <c:axId val="711915712"/>
      </c:scatterChart>
      <c:valAx>
        <c:axId val="71192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Days of user activity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915712"/>
        <c:crosses val="autoZero"/>
        <c:crossBetween val="midCat"/>
      </c:valAx>
      <c:valAx>
        <c:axId val="71191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Probability of a compromised stream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920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04619"/>
            <a:ext cx="9144000" cy="1353381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7" y="2420470"/>
            <a:ext cx="8312727" cy="2420471"/>
          </a:xfrm>
        </p:spPr>
        <p:txBody>
          <a:bodyPr anchor="t">
            <a:noAutofit/>
          </a:bodyPr>
          <a:lstStyle>
            <a:lvl1pPr>
              <a:lnSpc>
                <a:spcPts val="4577"/>
              </a:lnSpc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6" y="5748965"/>
            <a:ext cx="4779818" cy="840094"/>
          </a:xfrm>
        </p:spPr>
        <p:txBody>
          <a:bodyPr anchor="b"/>
          <a:lstStyle>
            <a:lvl1pPr>
              <a:lnSpc>
                <a:spcPts val="1705"/>
              </a:lnSpc>
              <a:spcAft>
                <a:spcPts val="0"/>
              </a:spcAft>
              <a:defRPr sz="1300" b="0">
                <a:solidFill>
                  <a:schemeClr val="bg1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>
                <a:solidFill>
                  <a:schemeClr val="accent3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1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5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03412"/>
            <a:ext cx="1242795" cy="80682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403273" y="5748965"/>
            <a:ext cx="3325091" cy="840094"/>
          </a:xfrm>
        </p:spPr>
        <p:txBody>
          <a:bodyPr anchor="b"/>
          <a:lstStyle>
            <a:lvl1pPr algn="r">
              <a:lnSpc>
                <a:spcPts val="1705"/>
              </a:lnSpc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  <a:lvl2pPr algn="r">
              <a:lnSpc>
                <a:spcPts val="1705"/>
              </a:lnSpc>
              <a:spcAft>
                <a:spcPts val="0"/>
              </a:spcAft>
              <a:defRPr sz="1300">
                <a:solidFill>
                  <a:schemeClr val="accent3"/>
                </a:solidFill>
              </a:defRPr>
            </a:lvl2pPr>
            <a:lvl3pPr marL="0" indent="0" algn="r">
              <a:lnSpc>
                <a:spcPts val="1705"/>
              </a:lnSpc>
              <a:spcAft>
                <a:spcPts val="0"/>
              </a:spcAft>
              <a:buFontTx/>
              <a:buNone/>
              <a:defRPr sz="1300" b="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5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162597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4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47C8-3161-214A-A477-01C3E60F33B0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8E1E-2949-C34B-AF3D-339FAFCA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hyperlink" Target="https://3g2upl4pq6kufc4m.onion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sejnfjrq6szgca7v.on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pub3r6espa33w.onion/" TargetMode="External"/><Relationship Id="rId11" Type="http://schemas.openxmlformats.org/officeDocument/2006/relationships/image" Target="../media/image27.tiff"/><Relationship Id="rId5" Type="http://schemas.openxmlformats.org/officeDocument/2006/relationships/hyperlink" Target="https://www.nytimes3xbfgragh.onion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facebookcorewwwi.onion/" TargetMode="External"/><Relationship Id="rId9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636" y="1963186"/>
            <a:ext cx="8312727" cy="1888927"/>
          </a:xfrm>
        </p:spPr>
        <p:txBody>
          <a:bodyPr/>
          <a:lstStyle/>
          <a:p>
            <a:r>
              <a:rPr lang="en-US" dirty="0"/>
              <a:t>The Tor Network:</a:t>
            </a:r>
            <a:br>
              <a:rPr lang="en-US" dirty="0"/>
            </a:br>
            <a:r>
              <a:rPr lang="en-US" dirty="0"/>
              <a:t>Freedom and Privacy Online</a:t>
            </a:r>
            <a:br>
              <a:rPr lang="en-US" dirty="0"/>
            </a:br>
            <a:r>
              <a:rPr lang="en-US" sz="3200" dirty="0"/>
              <a:t>Aaron Johnson</a:t>
            </a:r>
            <a:br>
              <a:rPr lang="en-US" sz="2900" dirty="0">
                <a:solidFill>
                  <a:schemeClr val="accent3"/>
                </a:solidFill>
              </a:rPr>
            </a:br>
            <a:r>
              <a:rPr lang="en-US" sz="3200" kern="100" dirty="0">
                <a:solidFill>
                  <a:srgbClr val="FFC000"/>
                </a:solidFill>
                <a:latin typeface="Arial"/>
              </a:rPr>
              <a:t>U.S. Naval Research Laboratory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 defTabSz="1036290">
              <a:lnSpc>
                <a:spcPts val="1900"/>
              </a:lnSpc>
              <a:spcBef>
                <a:spcPts val="0"/>
              </a:spcBef>
              <a:buNone/>
            </a:pPr>
            <a:r>
              <a:rPr lang="en-US" sz="1600" b="1" kern="100" dirty="0">
                <a:solidFill>
                  <a:srgbClr val="FFC000"/>
                </a:solidFill>
                <a:latin typeface="Arial"/>
              </a:rPr>
              <a:t>June 21</a:t>
            </a:r>
            <a:r>
              <a:rPr lang="en-US" sz="1600" b="1" kern="100" baseline="30000" dirty="0">
                <a:solidFill>
                  <a:srgbClr val="FFC000"/>
                </a:solidFill>
                <a:latin typeface="Arial"/>
              </a:rPr>
              <a:t>st</a:t>
            </a:r>
            <a:r>
              <a:rPr lang="en-US" sz="1600" b="1" kern="100" dirty="0">
                <a:solidFill>
                  <a:srgbClr val="FFC000"/>
                </a:solidFill>
                <a:latin typeface="Arial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97522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69207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Why Use Tor?</a:t>
            </a:r>
          </a:p>
        </p:txBody>
      </p:sp>
      <p:sp>
        <p:nvSpPr>
          <p:cNvPr id="4" name="Cloud 3"/>
          <p:cNvSpPr/>
          <p:nvPr/>
        </p:nvSpPr>
        <p:spPr>
          <a:xfrm>
            <a:off x="2939144" y="2244568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20158"/>
            <a:ext cx="1384054" cy="87793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05619" y="1838734"/>
            <a:ext cx="3096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Individuals avoiding censorship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Individuals avoiding surveillance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204858" y="1838734"/>
            <a:ext cx="2939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Journalists protecting themselves or sources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Law enforcement during investigations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Intelligence analysts for gathering data</a:t>
            </a:r>
          </a:p>
        </p:txBody>
      </p:sp>
    </p:spTree>
    <p:extLst>
      <p:ext uri="{BB962C8B-B14F-4D97-AF65-F5344CB8AC3E}">
        <p14:creationId xmlns:p14="http://schemas.microsoft.com/office/powerpoint/2010/main" val="266331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Why Use Tor?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575905" y="2024967"/>
            <a:ext cx="2523613" cy="97700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0" idx="1"/>
          </p:cNvCxnSpPr>
          <p:nvPr/>
        </p:nvCxnSpPr>
        <p:spPr>
          <a:xfrm flipV="1">
            <a:off x="5430762" y="430335"/>
            <a:ext cx="2011322" cy="206133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430762" y="1035113"/>
            <a:ext cx="2862280" cy="181851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4" idx="1"/>
          </p:cNvCxnSpPr>
          <p:nvPr/>
        </p:nvCxnSpPr>
        <p:spPr>
          <a:xfrm flipV="1">
            <a:off x="5430762" y="1189642"/>
            <a:ext cx="2078012" cy="15348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5" idx="3"/>
          </p:cNvCxnSpPr>
          <p:nvPr/>
        </p:nvCxnSpPr>
        <p:spPr>
          <a:xfrm flipV="1">
            <a:off x="1091265" y="3945290"/>
            <a:ext cx="2010409" cy="68765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1" idx="3"/>
          </p:cNvCxnSpPr>
          <p:nvPr/>
        </p:nvCxnSpPr>
        <p:spPr>
          <a:xfrm flipV="1">
            <a:off x="533614" y="3736340"/>
            <a:ext cx="2405530" cy="6721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0" idx="3"/>
          </p:cNvCxnSpPr>
          <p:nvPr/>
        </p:nvCxnSpPr>
        <p:spPr>
          <a:xfrm>
            <a:off x="570876" y="3334912"/>
            <a:ext cx="2530798" cy="1848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2" idx="3"/>
          </p:cNvCxnSpPr>
          <p:nvPr/>
        </p:nvCxnSpPr>
        <p:spPr>
          <a:xfrm>
            <a:off x="1091265" y="1795288"/>
            <a:ext cx="2162354" cy="93523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9" idx="3"/>
          </p:cNvCxnSpPr>
          <p:nvPr/>
        </p:nvCxnSpPr>
        <p:spPr>
          <a:xfrm>
            <a:off x="533614" y="2377747"/>
            <a:ext cx="2568060" cy="6043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8" idx="3"/>
          </p:cNvCxnSpPr>
          <p:nvPr/>
        </p:nvCxnSpPr>
        <p:spPr>
          <a:xfrm>
            <a:off x="1553730" y="1417638"/>
            <a:ext cx="1699889" cy="13068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7" idx="1"/>
          </p:cNvCxnSpPr>
          <p:nvPr/>
        </p:nvCxnSpPr>
        <p:spPr>
          <a:xfrm flipV="1">
            <a:off x="1712960" y="3283689"/>
            <a:ext cx="1388714" cy="183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</p:cNvCxnSpPr>
          <p:nvPr/>
        </p:nvCxnSpPr>
        <p:spPr>
          <a:xfrm flipV="1">
            <a:off x="1712960" y="3736340"/>
            <a:ext cx="1388714" cy="56173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1"/>
          </p:cNvCxnSpPr>
          <p:nvPr/>
        </p:nvCxnSpPr>
        <p:spPr>
          <a:xfrm flipV="1">
            <a:off x="5575905" y="2225347"/>
            <a:ext cx="1668920" cy="6282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4" idx="1"/>
          </p:cNvCxnSpPr>
          <p:nvPr/>
        </p:nvCxnSpPr>
        <p:spPr>
          <a:xfrm flipV="1">
            <a:off x="5672991" y="3283689"/>
            <a:ext cx="1571834" cy="9987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5" idx="1"/>
          </p:cNvCxnSpPr>
          <p:nvPr/>
        </p:nvCxnSpPr>
        <p:spPr>
          <a:xfrm>
            <a:off x="5430762" y="3945290"/>
            <a:ext cx="1814063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628800" y="1442507"/>
            <a:ext cx="462465" cy="70556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3"/>
          <a:stretch>
            <a:fillRect/>
          </a:stretch>
        </p:blipFill>
        <p:spPr>
          <a:xfrm>
            <a:off x="628800" y="2371713"/>
            <a:ext cx="462465" cy="705561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3"/>
          <a:stretch>
            <a:fillRect/>
          </a:stretch>
        </p:blipFill>
        <p:spPr>
          <a:xfrm>
            <a:off x="628800" y="3383559"/>
            <a:ext cx="462465" cy="705561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800" y="4280160"/>
            <a:ext cx="462465" cy="705561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/>
          <a:stretch>
            <a:fillRect/>
          </a:stretch>
        </p:blipFill>
        <p:spPr>
          <a:xfrm>
            <a:off x="1776130" y="1167005"/>
            <a:ext cx="462465" cy="705561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3"/>
          <a:stretch>
            <a:fillRect/>
          </a:stretch>
        </p:blipFill>
        <p:spPr>
          <a:xfrm>
            <a:off x="1789201" y="4378363"/>
            <a:ext cx="462465" cy="705561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3"/>
          <a:stretch>
            <a:fillRect/>
          </a:stretch>
        </p:blipFill>
        <p:spPr>
          <a:xfrm>
            <a:off x="1091265" y="1064857"/>
            <a:ext cx="462465" cy="705561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3"/>
          <a:stretch>
            <a:fillRect/>
          </a:stretch>
        </p:blipFill>
        <p:spPr>
          <a:xfrm>
            <a:off x="71149" y="2024966"/>
            <a:ext cx="462465" cy="705561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3"/>
          <a:stretch>
            <a:fillRect/>
          </a:stretch>
        </p:blipFill>
        <p:spPr>
          <a:xfrm>
            <a:off x="108411" y="2982131"/>
            <a:ext cx="462465" cy="705561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3"/>
          <a:stretch>
            <a:fillRect/>
          </a:stretch>
        </p:blipFill>
        <p:spPr>
          <a:xfrm>
            <a:off x="71149" y="4055749"/>
            <a:ext cx="462465" cy="705561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stCxn id="46" idx="3"/>
          </p:cNvCxnSpPr>
          <p:nvPr/>
        </p:nvCxnSpPr>
        <p:spPr>
          <a:xfrm>
            <a:off x="2238595" y="1519786"/>
            <a:ext cx="1167424" cy="10583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3"/>
          </p:cNvCxnSpPr>
          <p:nvPr/>
        </p:nvCxnSpPr>
        <p:spPr>
          <a:xfrm>
            <a:off x="1091265" y="2724494"/>
            <a:ext cx="2010409" cy="3527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3"/>
          </p:cNvCxnSpPr>
          <p:nvPr/>
        </p:nvCxnSpPr>
        <p:spPr>
          <a:xfrm flipV="1">
            <a:off x="1091265" y="3636469"/>
            <a:ext cx="2010409" cy="998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251666" y="4016356"/>
            <a:ext cx="1001953" cy="74495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8099518" y="1442507"/>
            <a:ext cx="850958" cy="705561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2"/>
          <a:stretch>
            <a:fillRect/>
          </a:stretch>
        </p:blipFill>
        <p:spPr>
          <a:xfrm>
            <a:off x="8099518" y="2296413"/>
            <a:ext cx="850958" cy="705561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2"/>
          <a:stretch>
            <a:fillRect/>
          </a:stretch>
        </p:blipFill>
        <p:spPr>
          <a:xfrm>
            <a:off x="8099518" y="3310795"/>
            <a:ext cx="850958" cy="705561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2"/>
          <a:stretch>
            <a:fillRect/>
          </a:stretch>
        </p:blipFill>
        <p:spPr>
          <a:xfrm>
            <a:off x="6698393" y="1035113"/>
            <a:ext cx="850958" cy="705561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2"/>
          <a:stretch>
            <a:fillRect/>
          </a:stretch>
        </p:blipFill>
        <p:spPr>
          <a:xfrm>
            <a:off x="7442084" y="77554"/>
            <a:ext cx="850958" cy="705561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2"/>
          <a:stretch>
            <a:fillRect/>
          </a:stretch>
        </p:blipFill>
        <p:spPr>
          <a:xfrm>
            <a:off x="8095783" y="4298070"/>
            <a:ext cx="850958" cy="705561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2"/>
          <a:stretch>
            <a:fillRect/>
          </a:stretch>
        </p:blipFill>
        <p:spPr>
          <a:xfrm>
            <a:off x="6393867" y="4473282"/>
            <a:ext cx="850958" cy="705561"/>
          </a:xfrm>
          <a:prstGeom prst="rect">
            <a:avLst/>
          </a:prstGeom>
        </p:spPr>
      </p:pic>
      <p:pic>
        <p:nvPicPr>
          <p:cNvPr id="63" name="Picture 62"/>
          <p:cNvPicPr/>
          <p:nvPr/>
        </p:nvPicPr>
        <p:blipFill>
          <a:blip r:embed="rId2"/>
          <a:stretch>
            <a:fillRect/>
          </a:stretch>
        </p:blipFill>
        <p:spPr>
          <a:xfrm>
            <a:off x="6546267" y="93210"/>
            <a:ext cx="850958" cy="705561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2"/>
          <a:stretch>
            <a:fillRect/>
          </a:stretch>
        </p:blipFill>
        <p:spPr>
          <a:xfrm>
            <a:off x="7508774" y="836861"/>
            <a:ext cx="850958" cy="705561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2"/>
          <a:stretch>
            <a:fillRect/>
          </a:stretch>
        </p:blipFill>
        <p:spPr>
          <a:xfrm>
            <a:off x="8293042" y="359296"/>
            <a:ext cx="850958" cy="705561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endCxn id="57" idx="1"/>
          </p:cNvCxnSpPr>
          <p:nvPr/>
        </p:nvCxnSpPr>
        <p:spPr>
          <a:xfrm flipV="1">
            <a:off x="5672991" y="2649194"/>
            <a:ext cx="2426527" cy="428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9" idx="1"/>
          </p:cNvCxnSpPr>
          <p:nvPr/>
        </p:nvCxnSpPr>
        <p:spPr>
          <a:xfrm flipV="1">
            <a:off x="5430762" y="1387894"/>
            <a:ext cx="1267631" cy="119023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210848" y="783115"/>
            <a:ext cx="1342352" cy="15885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58" idx="1"/>
          </p:cNvCxnSpPr>
          <p:nvPr/>
        </p:nvCxnSpPr>
        <p:spPr>
          <a:xfrm flipV="1">
            <a:off x="5575905" y="3663576"/>
            <a:ext cx="2523613" cy="727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1" idx="1"/>
          </p:cNvCxnSpPr>
          <p:nvPr/>
        </p:nvCxnSpPr>
        <p:spPr>
          <a:xfrm>
            <a:off x="5430762" y="4055749"/>
            <a:ext cx="2665021" cy="5951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2" idx="1"/>
          </p:cNvCxnSpPr>
          <p:nvPr/>
        </p:nvCxnSpPr>
        <p:spPr>
          <a:xfrm>
            <a:off x="5210848" y="4179445"/>
            <a:ext cx="1183019" cy="6466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71149" y="5241563"/>
            <a:ext cx="5127223" cy="799675"/>
          </a:xfrm>
        </p:spPr>
        <p:txBody>
          <a:bodyPr>
            <a:normAutofit/>
          </a:bodyPr>
          <a:lstStyle/>
          <a:p>
            <a:r>
              <a:rPr lang="en-US" dirty="0"/>
              <a:t>Over 2,000,000 daily users</a:t>
            </a:r>
          </a:p>
          <a:p>
            <a:pPr algn="ctr"/>
            <a:endParaRPr lang="en-US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83625" y="5872125"/>
            <a:ext cx="5347137" cy="7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100Gbps aggregate traffic</a:t>
            </a:r>
          </a:p>
          <a:p>
            <a:pPr algn="ctr"/>
            <a:endParaRPr lang="en-US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4828721" y="5178843"/>
            <a:ext cx="4315279" cy="149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 6000 relays in over 75 countries</a:t>
            </a:r>
          </a:p>
          <a:p>
            <a:pPr algn="ctr"/>
            <a:endParaRPr lang="en-US" dirty="0"/>
          </a:p>
        </p:txBody>
      </p:sp>
      <p:pic>
        <p:nvPicPr>
          <p:cNvPr id="7" name="Picture 6" descr="MajinCline_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4" y="1970374"/>
            <a:ext cx="2626630" cy="2626630"/>
          </a:xfrm>
          <a:prstGeom prst="rect">
            <a:avLst/>
          </a:prstGeom>
        </p:spPr>
      </p:pic>
      <p:pic>
        <p:nvPicPr>
          <p:cNvPr id="91" name="Picture 90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20158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9"/>
            <a:ext cx="8229600" cy="972155"/>
          </a:xfrm>
        </p:spPr>
        <p:txBody>
          <a:bodyPr/>
          <a:lstStyle/>
          <a:p>
            <a:r>
              <a:rPr lang="en-US" dirty="0"/>
              <a:t>Tor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274"/>
            <a:ext cx="8229600" cy="56134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1996</a:t>
            </a:r>
            <a:r>
              <a:rPr lang="en-US" dirty="0"/>
              <a:t>: “Hiding Routing Information” by David M. </a:t>
            </a:r>
            <a:r>
              <a:rPr lang="en-US" dirty="0" err="1"/>
              <a:t>Goldschlag</a:t>
            </a:r>
            <a:r>
              <a:rPr lang="en-US" dirty="0"/>
              <a:t>, Michael G. Reed, and Paul F. </a:t>
            </a:r>
            <a:r>
              <a:rPr lang="en-US" dirty="0" err="1"/>
              <a:t>Syverson</a:t>
            </a:r>
            <a:r>
              <a:rPr lang="en-US" dirty="0"/>
              <a:t>. </a:t>
            </a:r>
            <a:r>
              <a:rPr lang="en-US" i="1" dirty="0"/>
              <a:t>Information Hiding: First International Workshop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1997</a:t>
            </a:r>
            <a:r>
              <a:rPr lang="en-US" dirty="0"/>
              <a:t>: "Anonymous Connections and Onion Routing," Paul F. </a:t>
            </a:r>
            <a:r>
              <a:rPr lang="en-US" dirty="0" err="1"/>
              <a:t>Syverson</a:t>
            </a:r>
            <a:r>
              <a:rPr lang="en-US" dirty="0"/>
              <a:t>, David M. </a:t>
            </a:r>
            <a:r>
              <a:rPr lang="en-US" dirty="0" err="1"/>
              <a:t>Goldschlag</a:t>
            </a:r>
            <a:r>
              <a:rPr lang="en-US" dirty="0"/>
              <a:t>, and Michael G. Reed. </a:t>
            </a:r>
            <a:r>
              <a:rPr lang="en-US" i="1" dirty="0"/>
              <a:t>IEEE Security &amp; Privacy Symposium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1998</a:t>
            </a:r>
            <a:r>
              <a:rPr lang="en-US" dirty="0"/>
              <a:t>: Distributed network of 13 nodes at NRL, NRAD, and UMD.</a:t>
            </a:r>
          </a:p>
          <a:p>
            <a:pPr marL="0" indent="0">
              <a:buNone/>
            </a:pPr>
            <a:r>
              <a:rPr lang="en-US" b="1" dirty="0"/>
              <a:t>2000</a:t>
            </a:r>
            <a:r>
              <a:rPr lang="en-US" dirty="0"/>
              <a:t>: “Towards an Analysis of Onion Routing Security” by Paul </a:t>
            </a:r>
            <a:r>
              <a:rPr lang="en-US" dirty="0" err="1"/>
              <a:t>Syverson</a:t>
            </a:r>
            <a:r>
              <a:rPr lang="en-US" dirty="0"/>
              <a:t>, Gene </a:t>
            </a:r>
            <a:r>
              <a:rPr lang="en-US" dirty="0" err="1"/>
              <a:t>Tsudik</a:t>
            </a:r>
            <a:r>
              <a:rPr lang="en-US" dirty="0"/>
              <a:t>, Michael Reed, and Carl Landwehr. </a:t>
            </a:r>
            <a:r>
              <a:rPr lang="en-US" i="1" dirty="0"/>
              <a:t>Designing Privacy Enhancing Technologies: Workshop on Design Issues in Anonymity and </a:t>
            </a:r>
            <a:r>
              <a:rPr lang="en-US" i="1" dirty="0" err="1"/>
              <a:t>Unobservability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2003</a:t>
            </a:r>
            <a:r>
              <a:rPr lang="en-US" dirty="0"/>
              <a:t>: Tor network is deployed (12 US nodes, 1 German), and Tor code is released by Roger </a:t>
            </a:r>
            <a:r>
              <a:rPr lang="en-US" dirty="0" err="1"/>
              <a:t>Dingledine</a:t>
            </a:r>
            <a:r>
              <a:rPr lang="en-US" dirty="0"/>
              <a:t> and Nick Mathewson under the free and open MIT license.</a:t>
            </a:r>
          </a:p>
          <a:p>
            <a:pPr marL="0" indent="0">
              <a:buNone/>
            </a:pPr>
            <a:r>
              <a:rPr lang="en-US" b="1" dirty="0"/>
              <a:t>2004: “</a:t>
            </a:r>
            <a:r>
              <a:rPr lang="en-US" dirty="0"/>
              <a:t>Tor: The Second-Generation Onion Router” by Roger </a:t>
            </a:r>
            <a:r>
              <a:rPr lang="en-US" dirty="0" err="1"/>
              <a:t>Dingledine</a:t>
            </a:r>
            <a:r>
              <a:rPr lang="en-US" dirty="0"/>
              <a:t>, Nick Mathewson, and Paul </a:t>
            </a:r>
            <a:r>
              <a:rPr lang="en-US" dirty="0" err="1"/>
              <a:t>Syverson</a:t>
            </a:r>
            <a:r>
              <a:rPr lang="en-US" dirty="0"/>
              <a:t>. </a:t>
            </a:r>
            <a:r>
              <a:rPr lang="en-US" i="1" dirty="0"/>
              <a:t>USENIX Security Symposium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2006</a:t>
            </a:r>
            <a:r>
              <a:rPr lang="en-US" dirty="0"/>
              <a:t>: The Tor Project, Inc. incorporated as a non-profit.</a:t>
            </a:r>
          </a:p>
        </p:txBody>
      </p:sp>
    </p:spTree>
    <p:extLst>
      <p:ext uri="{BB962C8B-B14F-4D97-AF65-F5344CB8AC3E}">
        <p14:creationId xmlns:p14="http://schemas.microsoft.com/office/powerpoint/2010/main" val="233777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9"/>
            <a:ext cx="8229600" cy="972155"/>
          </a:xfrm>
        </p:spPr>
        <p:txBody>
          <a:bodyPr/>
          <a:lstStyle/>
          <a:p>
            <a:r>
              <a:rPr lang="en-US" dirty="0"/>
              <a:t>Tor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274"/>
            <a:ext cx="8229600" cy="5613406"/>
          </a:xfrm>
        </p:spPr>
        <p:txBody>
          <a:bodyPr>
            <a:normAutofit/>
          </a:bodyPr>
          <a:lstStyle/>
          <a:p>
            <a:r>
              <a:rPr lang="en-US" dirty="0"/>
              <a:t>Funding levels at $2-3 million in 2015 (current funders include Fastly, individuals, NSF, Mozilla, Open Tech. Fund, US State Dept.)</a:t>
            </a:r>
          </a:p>
          <a:p>
            <a:r>
              <a:rPr lang="en-US" dirty="0"/>
              <a:t>The Tor Project, Inc. employs a team (30+ paid employees) for software development, research, office, funding, community outreach, and user support</a:t>
            </a:r>
          </a:p>
          <a:p>
            <a:r>
              <a:rPr lang="en-US" dirty="0"/>
              <a:t>Much bandwidth, research, development, and outreach still contributed by third parties</a:t>
            </a:r>
          </a:p>
        </p:txBody>
      </p:sp>
    </p:spTree>
    <p:extLst>
      <p:ext uri="{BB962C8B-B14F-4D97-AF65-F5344CB8AC3E}">
        <p14:creationId xmlns:p14="http://schemas.microsoft.com/office/powerpoint/2010/main" val="117241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anonymous communication designs and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6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Dining Cryptographers network: Dissent, Herbivore</a:t>
            </a:r>
          </a:p>
          <a:p>
            <a:r>
              <a:rPr lang="en-US" dirty="0"/>
              <a:t>Mix networks: </a:t>
            </a:r>
            <a:r>
              <a:rPr lang="en-US" dirty="0" err="1"/>
              <a:t>MixMinion</a:t>
            </a:r>
            <a:r>
              <a:rPr lang="en-US" dirty="0"/>
              <a:t>, </a:t>
            </a:r>
            <a:r>
              <a:rPr lang="en-US" dirty="0" err="1"/>
              <a:t>MixMaster</a:t>
            </a:r>
            <a:r>
              <a:rPr lang="en-US" dirty="0"/>
              <a:t>, </a:t>
            </a:r>
            <a:r>
              <a:rPr lang="en-US" dirty="0" err="1"/>
              <a:t>BitLaundry</a:t>
            </a:r>
            <a:r>
              <a:rPr lang="en-US" dirty="0"/>
              <a:t>, Riffle, Vuvuzela</a:t>
            </a:r>
          </a:p>
          <a:p>
            <a:r>
              <a:rPr lang="en-US" dirty="0"/>
              <a:t>Onion routing: Aqua, Crowds, Freedom, I2P, Java Anon Proxy, </a:t>
            </a:r>
            <a:r>
              <a:rPr lang="en-US" dirty="0" err="1"/>
              <a:t>PipeNet</a:t>
            </a:r>
            <a:endParaRPr lang="en-US" dirty="0"/>
          </a:p>
          <a:p>
            <a:r>
              <a:rPr lang="en-US" dirty="0"/>
              <a:t>Privacy-focused VPNs: </a:t>
            </a:r>
            <a:r>
              <a:rPr lang="en-US" dirty="0" err="1"/>
              <a:t>anonymizer.com</a:t>
            </a:r>
            <a:r>
              <a:rPr lang="en-US" dirty="0"/>
              <a:t>, </a:t>
            </a:r>
            <a:r>
              <a:rPr lang="en-US" dirty="0" err="1"/>
              <a:t>anonymouse.org</a:t>
            </a:r>
            <a:endParaRPr lang="en-US" dirty="0"/>
          </a:p>
          <a:p>
            <a:r>
              <a:rPr lang="en-US" dirty="0"/>
              <a:t>Private Information Retrieval: Pynchon Gate, </a:t>
            </a:r>
            <a:r>
              <a:rPr lang="en-US" dirty="0" err="1"/>
              <a:t>Pung</a:t>
            </a:r>
            <a:r>
              <a:rPr lang="en-US" dirty="0"/>
              <a:t>, Riposte</a:t>
            </a:r>
          </a:p>
          <a:p>
            <a:r>
              <a:rPr lang="en-US" dirty="0"/>
              <a:t>Others: Anonymous buses, XOR trees, broadcast</a:t>
            </a:r>
          </a:p>
        </p:txBody>
      </p:sp>
    </p:spTree>
    <p:extLst>
      <p:ext uri="{BB962C8B-B14F-4D97-AF65-F5344CB8AC3E}">
        <p14:creationId xmlns:p14="http://schemas.microsoft.com/office/powerpoint/2010/main" val="82377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Security Model</a:t>
            </a:r>
          </a:p>
        </p:txBody>
      </p:sp>
    </p:spTree>
    <p:extLst>
      <p:ext uri="{BB962C8B-B14F-4D97-AF65-F5344CB8AC3E}">
        <p14:creationId xmlns:p14="http://schemas.microsoft.com/office/powerpoint/2010/main" val="414156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3248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279273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396176" y="4593396"/>
            <a:ext cx="8229600" cy="82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Adversary is </a:t>
            </a:r>
            <a:r>
              <a:rPr lang="en-US">
                <a:solidFill>
                  <a:srgbClr val="FF0000"/>
                </a:solidFill>
              </a:rPr>
              <a:t>local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active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2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3248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279273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396176" y="4593396"/>
            <a:ext cx="8229600" cy="82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Adversary is </a:t>
            </a:r>
            <a:r>
              <a:rPr lang="en-US">
                <a:solidFill>
                  <a:srgbClr val="FF0000"/>
                </a:solidFill>
              </a:rPr>
              <a:t>local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active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248648" y="5299810"/>
            <a:ext cx="1705874" cy="658556"/>
          </a:xfrm>
          <a:prstGeom prst="wedgeRoundRectCallout">
            <a:avLst>
              <a:gd name="adj1" fmla="val -30942"/>
              <a:gd name="adj2" fmla="val -690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global</a:t>
            </a:r>
          </a:p>
        </p:txBody>
      </p:sp>
    </p:spTree>
    <p:extLst>
      <p:ext uri="{BB962C8B-B14F-4D97-AF65-F5344CB8AC3E}">
        <p14:creationId xmlns:p14="http://schemas.microsoft.com/office/powerpoint/2010/main" val="240762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3248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6" y="4593396"/>
            <a:ext cx="8229600" cy="8263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Adversary is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.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38" y="2690779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08" y="1713604"/>
            <a:ext cx="638849" cy="618885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279273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2004008" y="5158973"/>
            <a:ext cx="5239075" cy="517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may run relays</a:t>
            </a:r>
          </a:p>
        </p:txBody>
      </p:sp>
    </p:spTree>
    <p:extLst>
      <p:ext uri="{BB962C8B-B14F-4D97-AF65-F5344CB8AC3E}">
        <p14:creationId xmlns:p14="http://schemas.microsoft.com/office/powerpoint/2010/main" val="23826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8248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3248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6" y="4593396"/>
            <a:ext cx="8229600" cy="8263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Adversary is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.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17" y="2690779"/>
            <a:ext cx="638849" cy="618885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279273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2004008" y="5158973"/>
            <a:ext cx="5239075" cy="971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may run relays</a:t>
            </a:r>
          </a:p>
          <a:p>
            <a:r>
              <a:rPr lang="en-US" dirty="0"/>
              <a:t>Destination may be malicious</a:t>
            </a:r>
          </a:p>
        </p:txBody>
      </p:sp>
    </p:spTree>
    <p:extLst>
      <p:ext uri="{BB962C8B-B14F-4D97-AF65-F5344CB8AC3E}">
        <p14:creationId xmlns:p14="http://schemas.microsoft.com/office/powerpoint/2010/main" val="359408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4614773" y="2177866"/>
            <a:ext cx="2769409" cy="2527345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98300" y="1928629"/>
            <a:ext cx="1285569" cy="210110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3248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6" y="4593396"/>
            <a:ext cx="8229600" cy="8263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Adversary is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.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279273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2004007" y="5158972"/>
            <a:ext cx="5505595" cy="169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Adversary may run relays</a:t>
            </a:r>
          </a:p>
          <a:p>
            <a:r>
              <a:rPr lang="en-US" dirty="0"/>
              <a:t>Destination may be malicious</a:t>
            </a:r>
          </a:p>
          <a:p>
            <a:r>
              <a:rPr lang="en-US" dirty="0"/>
              <a:t>Adversary may observe some ISPs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8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is primarily IP address but can include other identifying information</a:t>
            </a:r>
          </a:p>
          <a:p>
            <a:r>
              <a:rPr lang="en-US" i="1" dirty="0"/>
              <a:t>Sender anonymity</a:t>
            </a:r>
            <a:r>
              <a:rPr lang="en-US" dirty="0"/>
              <a:t>: Connection initiator cannot be determined</a:t>
            </a:r>
          </a:p>
          <a:p>
            <a:r>
              <a:rPr lang="en-US" i="1" dirty="0"/>
              <a:t>Receiver anonymity</a:t>
            </a:r>
            <a:r>
              <a:rPr lang="en-US" dirty="0"/>
              <a:t>: Connection recipient cannot be determined</a:t>
            </a:r>
          </a:p>
          <a:p>
            <a:r>
              <a:rPr lang="en-US" i="1" dirty="0" err="1"/>
              <a:t>Unobservability</a:t>
            </a:r>
            <a:r>
              <a:rPr lang="en-US" dirty="0"/>
              <a:t>: It cannot be determined who is using the system.</a:t>
            </a:r>
          </a:p>
        </p:txBody>
      </p:sp>
    </p:spTree>
    <p:extLst>
      <p:ext uri="{BB962C8B-B14F-4D97-AF65-F5344CB8AC3E}">
        <p14:creationId xmlns:p14="http://schemas.microsoft.com/office/powerpoint/2010/main" val="272775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517416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Tor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connection-oriented bidirectional communication</a:t>
            </a:r>
          </a:p>
          <a:p>
            <a:r>
              <a:rPr lang="en-US" dirty="0"/>
              <a:t>Only makes TCP connections</a:t>
            </a:r>
          </a:p>
          <a:p>
            <a:r>
              <a:rPr lang="en-US" dirty="0"/>
              <a:t>Provides standard SOCKS interface to applications</a:t>
            </a:r>
          </a:p>
          <a:p>
            <a:r>
              <a:rPr lang="en-US" dirty="0"/>
              <a:t>Provides application-specific software for some popular applications (e.g. HTTP)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1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Exit circuits (</a:t>
            </a:r>
            <a:r>
              <a:rPr lang="en-US" i="1" dirty="0"/>
              <a:t>anonymity </a:t>
            </a:r>
            <a:r>
              <a:rPr lang="en-US" i="1" dirty="0" err="1"/>
              <a:t>wrt</a:t>
            </a:r>
            <a:r>
              <a:rPr lang="en-US" i="1" dirty="0"/>
              <a:t> all but sender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Onion services (</a:t>
            </a:r>
            <a:r>
              <a:rPr lang="en-US" i="1" dirty="0"/>
              <a:t>anonymity </a:t>
            </a:r>
            <a:r>
              <a:rPr lang="en-US" i="1" dirty="0" err="1"/>
              <a:t>wrt</a:t>
            </a:r>
            <a:r>
              <a:rPr lang="en-US" i="1" dirty="0"/>
              <a:t> all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Censorship circumvention (</a:t>
            </a:r>
            <a:r>
              <a:rPr lang="en-US" i="1" dirty="0" err="1"/>
              <a:t>unobservability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0283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Exit circuits (</a:t>
            </a:r>
            <a:r>
              <a:rPr lang="en-US" b="1" i="1" dirty="0"/>
              <a:t>anonymity </a:t>
            </a:r>
            <a:r>
              <a:rPr lang="en-US" b="1" i="1" dirty="0" err="1"/>
              <a:t>wrt</a:t>
            </a:r>
            <a:r>
              <a:rPr lang="en-US" b="1" i="1" dirty="0"/>
              <a:t> all but sender</a:t>
            </a:r>
            <a:r>
              <a:rPr lang="en-US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Onion services (</a:t>
            </a:r>
            <a:r>
              <a:rPr lang="en-US" i="1" dirty="0"/>
              <a:t>anonymity </a:t>
            </a:r>
            <a:r>
              <a:rPr lang="en-US" i="1" dirty="0" err="1"/>
              <a:t>wrt</a:t>
            </a:r>
            <a:r>
              <a:rPr lang="en-US" i="1" dirty="0"/>
              <a:t> all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Censorship circumvention (</a:t>
            </a:r>
            <a:r>
              <a:rPr lang="en-US" i="1" dirty="0" err="1"/>
              <a:t>unobservability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654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53296"/>
            <a:ext cx="761206" cy="928524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1403965"/>
            <a:ext cx="761206" cy="928524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314385"/>
            <a:ext cx="761206" cy="928524"/>
          </a:xfrm>
          <a:prstGeom prst="rect">
            <a:avLst/>
          </a:prstGeom>
        </p:spPr>
      </p:pic>
      <p:pic>
        <p:nvPicPr>
          <p:cNvPr id="28" name="Picture 27" descr="database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29" name="Picture 28" descr="database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0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53296"/>
            <a:ext cx="761206" cy="928524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1403965"/>
            <a:ext cx="761206" cy="928524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314385"/>
            <a:ext cx="761206" cy="928524"/>
          </a:xfrm>
          <a:prstGeom prst="rect">
            <a:avLst/>
          </a:prstGeom>
        </p:spPr>
      </p:pic>
      <p:pic>
        <p:nvPicPr>
          <p:cNvPr id="3" name="Picture 2" descr="database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16" name="Picture 15" descr="database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2381" y="4511524"/>
            <a:ext cx="853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Client learns about relays from a directory server.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14797" y="1775432"/>
            <a:ext cx="518426" cy="8286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7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53296"/>
            <a:ext cx="761206" cy="928524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1403965"/>
            <a:ext cx="761206" cy="928524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314385"/>
            <a:ext cx="761206" cy="928524"/>
          </a:xfrm>
          <a:prstGeom prst="rect">
            <a:avLst/>
          </a:prstGeom>
        </p:spPr>
      </p:pic>
      <p:pic>
        <p:nvPicPr>
          <p:cNvPr id="3" name="Picture 2" descr="database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16" name="Picture 15" descr="database_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2381" y="4511524"/>
            <a:ext cx="853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Client learns about relays from a directory server.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88132" y="154423"/>
            <a:ext cx="2307642" cy="613894"/>
          </a:xfrm>
          <a:prstGeom prst="wedgeRoundRectCallout">
            <a:avLst>
              <a:gd name="adj1" fmla="val -27038"/>
              <a:gd name="adj2" fmla="val 803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Semi-centralized</a:t>
            </a:r>
          </a:p>
        </p:txBody>
      </p:sp>
    </p:spTree>
    <p:extLst>
      <p:ext uri="{BB962C8B-B14F-4D97-AF65-F5344CB8AC3E}">
        <p14:creationId xmlns:p14="http://schemas.microsoft.com/office/powerpoint/2010/main" val="245192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What is 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5729"/>
            <a:ext cx="8229600" cy="9204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Tor is a system for anonymous communication and censorship circumvention.</a:t>
            </a:r>
          </a:p>
        </p:txBody>
      </p:sp>
      <p:sp>
        <p:nvSpPr>
          <p:cNvPr id="4" name="Cloud 3"/>
          <p:cNvSpPr/>
          <p:nvPr/>
        </p:nvSpPr>
        <p:spPr>
          <a:xfrm>
            <a:off x="2939144" y="1635551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211141"/>
            <a:ext cx="1384054" cy="8779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721640"/>
            <a:ext cx="850958" cy="7055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659328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288419"/>
            <a:ext cx="462465" cy="7055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4008362"/>
            <a:ext cx="462465" cy="705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288419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4008362"/>
            <a:ext cx="850958" cy="70556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7" idx="3"/>
          </p:cNvCxnSpPr>
          <p:nvPr/>
        </p:nvCxnSpPr>
        <p:spPr>
          <a:xfrm>
            <a:off x="1712960" y="1012109"/>
            <a:ext cx="1540659" cy="10698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12960" y="2641200"/>
            <a:ext cx="1236314" cy="183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4" idx="2"/>
          </p:cNvCxnSpPr>
          <p:nvPr/>
        </p:nvCxnSpPr>
        <p:spPr>
          <a:xfrm flipV="1">
            <a:off x="1712960" y="2733172"/>
            <a:ext cx="1236314" cy="16279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 flipV="1">
            <a:off x="6051580" y="1074421"/>
            <a:ext cx="1193245" cy="10075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6204858" y="2641200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6051580" y="3089071"/>
            <a:ext cx="1193245" cy="12720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wall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79" y="3214271"/>
            <a:ext cx="1389080" cy="15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7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2381" y="4511524"/>
            <a:ext cx="853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</p:txBody>
      </p:sp>
      <p:pic>
        <p:nvPicPr>
          <p:cNvPr id="29" name="Picture 28" descr="database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30" name="Picture 29" descr="database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6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2381" y="4511524"/>
            <a:ext cx="853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</p:txBody>
      </p:sp>
      <p:pic>
        <p:nvPicPr>
          <p:cNvPr id="29" name="Picture 28" descr="database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30" name="Picture 29" descr="database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2748364" y="2570367"/>
            <a:ext cx="5087478" cy="613894"/>
          </a:xfrm>
          <a:prstGeom prst="wedgeRoundRectCallout">
            <a:avLst>
              <a:gd name="adj1" fmla="val -60218"/>
              <a:gd name="adj2" fmla="val -13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Only guards directly observe client</a:t>
            </a:r>
          </a:p>
        </p:txBody>
      </p:sp>
    </p:spTree>
    <p:extLst>
      <p:ext uri="{BB962C8B-B14F-4D97-AF65-F5344CB8AC3E}">
        <p14:creationId xmlns:p14="http://schemas.microsoft.com/office/powerpoint/2010/main" val="2619206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2381" y="4511524"/>
            <a:ext cx="8539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Relays define individual </a:t>
            </a:r>
            <a:r>
              <a:rPr lang="en-US" sz="2800" i="1" dirty="0"/>
              <a:t>exit policies</a:t>
            </a:r>
            <a:r>
              <a:rPr lang="en-US" sz="2800" dirty="0"/>
              <a:t>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40" name="Picture 39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1" name="Picture 40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43" name="Picture 4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4" name="Picture 4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46" name="Picture 4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7" name="Picture 4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48" name="Picture 47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49" name="Picture 48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67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65647" y="1765905"/>
            <a:ext cx="1029305" cy="12893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976930" y="3131459"/>
            <a:ext cx="1131717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421483" y="3084287"/>
            <a:ext cx="1131717" cy="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3048000"/>
            <a:ext cx="1143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21483" y="3124200"/>
            <a:ext cx="113171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94000" y="3084287"/>
            <a:ext cx="2165048" cy="6920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19400" y="3084288"/>
            <a:ext cx="2054981" cy="64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19400" y="3124202"/>
            <a:ext cx="2139648" cy="685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6190" y="3084288"/>
            <a:ext cx="1572381" cy="789045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14796" y="3084288"/>
            <a:ext cx="1685680" cy="88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200" y="3124200"/>
            <a:ext cx="19050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54" name="Picture 5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57" name="Picture 5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02381" y="4511524"/>
            <a:ext cx="853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Relays define individual </a:t>
            </a:r>
            <a:r>
              <a:rPr lang="en-US" sz="2800" i="1" dirty="0"/>
              <a:t>exit policies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multiplex </a:t>
            </a:r>
            <a:r>
              <a:rPr lang="en-US" sz="2800" i="1" dirty="0"/>
              <a:t>streams</a:t>
            </a:r>
            <a:r>
              <a:rPr lang="en-US" sz="2800" dirty="0"/>
              <a:t> over a circuit.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66" name="Picture 6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7" name="Picture 6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69" name="Picture 6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0" name="Picture 6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1" name="Picture 70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1426946"/>
            <a:ext cx="850958" cy="705561"/>
          </a:xfrm>
          <a:prstGeom prst="rect">
            <a:avLst/>
          </a:prstGeom>
        </p:spPr>
      </p:pic>
      <p:pic>
        <p:nvPicPr>
          <p:cNvPr id="72" name="Picture 71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73" name="Picture 72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4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65647" y="1765905"/>
            <a:ext cx="1029305" cy="12893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976930" y="3131459"/>
            <a:ext cx="1131717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421483" y="3084287"/>
            <a:ext cx="1131717" cy="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3048000"/>
            <a:ext cx="1143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21483" y="3124200"/>
            <a:ext cx="113171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94000" y="3084287"/>
            <a:ext cx="2165048" cy="6920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19400" y="3084288"/>
            <a:ext cx="2054981" cy="64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19400" y="3124202"/>
            <a:ext cx="2139648" cy="685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6190" y="3084288"/>
            <a:ext cx="1572381" cy="789045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14796" y="3084288"/>
            <a:ext cx="1685680" cy="88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200" y="3124200"/>
            <a:ext cx="19050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54" name="Picture 5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57" name="Picture 5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02381" y="4511524"/>
            <a:ext cx="853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Relays define individual </a:t>
            </a:r>
            <a:r>
              <a:rPr lang="en-US" sz="2800" i="1" dirty="0"/>
              <a:t>exit policies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multiplex </a:t>
            </a:r>
            <a:r>
              <a:rPr lang="en-US" sz="2800" i="1" dirty="0"/>
              <a:t>streams</a:t>
            </a:r>
            <a:r>
              <a:rPr lang="en-US" sz="2800" dirty="0"/>
              <a:t> over a circuit.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63" name="Picture 6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4" name="Picture 6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66" name="Picture 6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7" name="Picture 6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69" name="Picture 6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0" name="Picture 6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71" name="Picture 70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1426946"/>
            <a:ext cx="850958" cy="705561"/>
          </a:xfrm>
          <a:prstGeom prst="rect">
            <a:avLst/>
          </a:prstGeom>
        </p:spPr>
      </p:pic>
      <p:pic>
        <p:nvPicPr>
          <p:cNvPr id="72" name="Picture 71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73" name="Picture 72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  <p:sp>
        <p:nvSpPr>
          <p:cNvPr id="74" name="Rounded Rectangular Callout 73"/>
          <p:cNvSpPr/>
          <p:nvPr/>
        </p:nvSpPr>
        <p:spPr>
          <a:xfrm>
            <a:off x="3092361" y="3931241"/>
            <a:ext cx="5729882" cy="613894"/>
          </a:xfrm>
          <a:prstGeom prst="wedgeRoundRectCallout">
            <a:avLst>
              <a:gd name="adj1" fmla="val -37270"/>
              <a:gd name="adj2" fmla="val -1035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Different streams on circuit can be linked.</a:t>
            </a:r>
          </a:p>
        </p:txBody>
      </p:sp>
    </p:spTree>
    <p:extLst>
      <p:ext uri="{BB962C8B-B14F-4D97-AF65-F5344CB8AC3E}">
        <p14:creationId xmlns:p14="http://schemas.microsoft.com/office/powerpoint/2010/main" val="1964404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366381" y="2132507"/>
            <a:ext cx="1571171" cy="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59429" y="2132507"/>
            <a:ext cx="2298095" cy="95178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6190" y="3084287"/>
            <a:ext cx="1064381" cy="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42" name="Picture 4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2381" y="4511524"/>
            <a:ext cx="8539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Relays define individual </a:t>
            </a:r>
            <a:r>
              <a:rPr lang="en-US" sz="2800" i="1" dirty="0"/>
              <a:t>exit policies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multiplex </a:t>
            </a:r>
            <a:r>
              <a:rPr lang="en-US" sz="2800" i="1" dirty="0"/>
              <a:t>streams</a:t>
            </a:r>
            <a:r>
              <a:rPr lang="en-US" sz="2800" dirty="0"/>
              <a:t> over a circuit.</a:t>
            </a:r>
          </a:p>
          <a:p>
            <a:pPr marL="514350" indent="-514350">
              <a:buAutoNum type="arabicPeriod"/>
            </a:pPr>
            <a:r>
              <a:rPr lang="en-US" sz="2800" dirty="0"/>
              <a:t>New circuits replace existing ones periodically.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72" name="Picture 7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3" name="Picture 7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75" name="Picture 7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6" name="Picture 7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78" name="Picture 7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9" name="Picture 7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0" name="Picture 7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1426946"/>
            <a:ext cx="850958" cy="705561"/>
          </a:xfrm>
          <a:prstGeom prst="rect">
            <a:avLst/>
          </a:prstGeom>
        </p:spPr>
      </p:pic>
      <p:pic>
        <p:nvPicPr>
          <p:cNvPr id="81" name="Picture 80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82" name="Picture 81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0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Circuits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366381" y="2132507"/>
            <a:ext cx="1571171" cy="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59429" y="2132507"/>
            <a:ext cx="2298095" cy="95178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6190" y="3084287"/>
            <a:ext cx="1064381" cy="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42" name="Picture 4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2381" y="4511524"/>
            <a:ext cx="8539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/>
              <a:t>Client learns about relays from a directory server.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begin all </a:t>
            </a:r>
            <a:r>
              <a:rPr lang="en-US" sz="2800" i="1" dirty="0"/>
              <a:t>circuits</a:t>
            </a:r>
            <a:r>
              <a:rPr lang="en-US" sz="2800" dirty="0"/>
              <a:t> with a selected </a:t>
            </a:r>
            <a:r>
              <a:rPr lang="en-US" sz="2800" i="1" dirty="0"/>
              <a:t>guard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Relays define individual </a:t>
            </a:r>
            <a:r>
              <a:rPr lang="en-US" sz="2800" i="1" dirty="0"/>
              <a:t>exit policies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Clients multiplex </a:t>
            </a:r>
            <a:r>
              <a:rPr lang="en-US" sz="2800" i="1" dirty="0"/>
              <a:t>streams</a:t>
            </a:r>
            <a:r>
              <a:rPr lang="en-US" sz="2800" dirty="0"/>
              <a:t> over a circuit.</a:t>
            </a:r>
          </a:p>
          <a:p>
            <a:pPr marL="514350" indent="-514350">
              <a:buAutoNum type="arabicPeriod"/>
            </a:pPr>
            <a:r>
              <a:rPr lang="en-US" sz="2800" dirty="0"/>
              <a:t>New circuits replace existing ones periodically.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72" name="Picture 7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3" name="Picture 7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75" name="Picture 7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6" name="Picture 7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78" name="Picture 7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9" name="Picture 7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80" name="Picture 7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1426946"/>
            <a:ext cx="850958" cy="705561"/>
          </a:xfrm>
          <a:prstGeom prst="rect">
            <a:avLst/>
          </a:prstGeom>
        </p:spPr>
      </p:pic>
      <p:pic>
        <p:nvPicPr>
          <p:cNvPr id="81" name="Picture 80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1032497"/>
            <a:ext cx="604012" cy="742935"/>
          </a:xfrm>
          <a:prstGeom prst="rect">
            <a:avLst/>
          </a:prstGeom>
        </p:spPr>
      </p:pic>
      <p:pic>
        <p:nvPicPr>
          <p:cNvPr id="82" name="Picture 81" descr="databas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" y="1055478"/>
            <a:ext cx="604012" cy="742935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2186741" y="3243496"/>
            <a:ext cx="5729882" cy="880319"/>
          </a:xfrm>
          <a:prstGeom prst="wedgeRoundRectCallout">
            <a:avLst>
              <a:gd name="adj1" fmla="val -33713"/>
              <a:gd name="adj2" fmla="val -1053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Circuits  creation protects anonymity with respect to all but sender</a:t>
            </a:r>
          </a:p>
        </p:txBody>
      </p:sp>
    </p:spTree>
    <p:extLst>
      <p:ext uri="{BB962C8B-B14F-4D97-AF65-F5344CB8AC3E}">
        <p14:creationId xmlns:p14="http://schemas.microsoft.com/office/powerpoint/2010/main" val="93609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Exit circuits (</a:t>
            </a:r>
            <a:r>
              <a:rPr lang="en-US" i="1" dirty="0"/>
              <a:t>anonymity </a:t>
            </a:r>
            <a:r>
              <a:rPr lang="en-US" i="1" dirty="0" err="1"/>
              <a:t>wrt</a:t>
            </a:r>
            <a:r>
              <a:rPr lang="en-US" i="1" dirty="0"/>
              <a:t> all but sender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Onion services (</a:t>
            </a:r>
            <a:r>
              <a:rPr lang="en-US" b="1" i="1" dirty="0"/>
              <a:t>anonymity </a:t>
            </a:r>
            <a:r>
              <a:rPr lang="en-US" b="1" i="1" dirty="0" err="1"/>
              <a:t>wrt</a:t>
            </a:r>
            <a:r>
              <a:rPr lang="en-US" b="1" i="1" dirty="0"/>
              <a:t> all</a:t>
            </a:r>
            <a:r>
              <a:rPr lang="en-US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Censorship circumvention (</a:t>
            </a:r>
            <a:r>
              <a:rPr lang="en-US" i="1" dirty="0" err="1"/>
              <a:t>unobservability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3361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92D585-8535-594B-A68D-0BF9593D4CCC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3D0C09-5BC6-D047-AE36-917C4750F747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39" name="Picture 38" descr="relay-onion.png">
              <a:extLst>
                <a:ext uri="{FF2B5EF4-FFF2-40B4-BE49-F238E27FC236}">
                  <a16:creationId xmlns:a16="http://schemas.microsoft.com/office/drawing/2014/main" id="{1D8C1D99-16B6-CB45-A29F-95E297639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8012B6D-0073-B249-BE31-A43E22EFC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0C6938-32B4-C540-8663-E38E1B895A77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pic>
        <p:nvPicPr>
          <p:cNvPr id="42" name="Picture 41" descr="relay-onion.png">
            <a:extLst>
              <a:ext uri="{FF2B5EF4-FFF2-40B4-BE49-F238E27FC236}">
                <a16:creationId xmlns:a16="http://schemas.microsoft.com/office/drawing/2014/main" id="{4A750A23-E2A7-AF41-AB9A-4EBE662F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8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425110" y="1756952"/>
            <a:ext cx="1003443" cy="7272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Onion service chooses and publishes </a:t>
            </a:r>
            <a:r>
              <a:rPr lang="en-US" sz="2800" i="1" dirty="0"/>
              <a:t>Introduction Point</a:t>
            </a:r>
            <a:r>
              <a:rPr lang="en-US" sz="2800" dirty="0"/>
              <a:t> (IP).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40F4D4F-85CE-384D-86C9-0EDD446419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DC924C9-3F24-6144-AF48-43E1E6B3FA1C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3" name="Picture 42" descr="relay-onion.png">
              <a:extLst>
                <a:ext uri="{FF2B5EF4-FFF2-40B4-BE49-F238E27FC236}">
                  <a16:creationId xmlns:a16="http://schemas.microsoft.com/office/drawing/2014/main" id="{4C008839-8BE7-0D43-A945-E564F9BB4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C89B35F-5765-8948-AE57-01E86C809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8A7DECB-2D4B-9243-B769-A2A702175BCF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pic>
        <p:nvPicPr>
          <p:cNvPr id="46" name="Picture 45" descr="relay-onion.png">
            <a:extLst>
              <a:ext uri="{FF2B5EF4-FFF2-40B4-BE49-F238E27FC236}">
                <a16:creationId xmlns:a16="http://schemas.microsoft.com/office/drawing/2014/main" id="{7724980E-89A5-A941-BBAD-79FFADCD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What is 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68" y="5770206"/>
            <a:ext cx="8229600" cy="920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Tor is based on </a:t>
            </a:r>
            <a:r>
              <a:rPr lang="en-US" i="1" dirty="0"/>
              <a:t>onion routing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495" y="2288419"/>
            <a:ext cx="462465" cy="705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288419"/>
            <a:ext cx="850958" cy="705561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9" y="1804648"/>
            <a:ext cx="761206" cy="928524"/>
          </a:xfrm>
          <a:prstGeom prst="rect">
            <a:avLst/>
          </a:prstGeom>
        </p:spPr>
      </p:pic>
      <p:pic>
        <p:nvPicPr>
          <p:cNvPr id="45" name="Picture 4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06" y="1730988"/>
            <a:ext cx="761206" cy="928524"/>
          </a:xfrm>
          <a:prstGeom prst="rect">
            <a:avLst/>
          </a:prstGeom>
        </p:spPr>
      </p:pic>
      <p:pic>
        <p:nvPicPr>
          <p:cNvPr id="49" name="Picture 4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4" y="2569740"/>
            <a:ext cx="761206" cy="928524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2529718"/>
            <a:ext cx="761206" cy="928524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0" y="2910777"/>
            <a:ext cx="761206" cy="92852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98168" y="4062674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Users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67646" y="4062674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Destinations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56306" y="4062674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Onion Routers</a:t>
            </a:r>
          </a:p>
        </p:txBody>
      </p:sp>
    </p:spTree>
    <p:extLst>
      <p:ext uri="{BB962C8B-B14F-4D97-AF65-F5344CB8AC3E}">
        <p14:creationId xmlns:p14="http://schemas.microsoft.com/office/powerpoint/2010/main" val="189289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425110" y="1756952"/>
            <a:ext cx="1003443" cy="7272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Client learns onion address (</a:t>
            </a:r>
            <a:r>
              <a:rPr lang="en-US" sz="2800" dirty="0" err="1"/>
              <a:t>xyz.onion</a:t>
            </a:r>
            <a:r>
              <a:rPr lang="en-US" sz="2800" dirty="0"/>
              <a:t>) out of band.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EF926A8-6DF1-6249-B9B6-3EBC150EC5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2F3C9E7-8896-0A4D-994A-08BFE83E37B8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4" name="Picture 43" descr="relay-onion.png">
              <a:extLst>
                <a:ext uri="{FF2B5EF4-FFF2-40B4-BE49-F238E27FC236}">
                  <a16:creationId xmlns:a16="http://schemas.microsoft.com/office/drawing/2014/main" id="{1AEB5764-8192-E54B-A827-AAD5A017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DBA5465-2D92-D848-B233-769BBCB08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7699421-C8E6-F044-BAF5-DE71E1DB3886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pic>
        <p:nvPicPr>
          <p:cNvPr id="47" name="Picture 46" descr="relay-onion.png">
            <a:extLst>
              <a:ext uri="{FF2B5EF4-FFF2-40B4-BE49-F238E27FC236}">
                <a16:creationId xmlns:a16="http://schemas.microsoft.com/office/drawing/2014/main" id="{AEF6F83C-1711-7741-9B41-7666B94B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5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0E2CD-3CAE-7045-B843-080C1464D986}"/>
              </a:ext>
            </a:extLst>
          </p:cNvPr>
          <p:cNvCxnSpPr>
            <a:cxnSpLocks/>
          </p:cNvCxnSpPr>
          <p:nvPr/>
        </p:nvCxnSpPr>
        <p:spPr>
          <a:xfrm>
            <a:off x="1533361" y="2506937"/>
            <a:ext cx="2386448" cy="95311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C64396-D38B-9E44-AC70-E350ACF7E80F}"/>
              </a:ext>
            </a:extLst>
          </p:cNvPr>
          <p:cNvCxnSpPr>
            <a:cxnSpLocks/>
          </p:cNvCxnSpPr>
          <p:nvPr/>
        </p:nvCxnSpPr>
        <p:spPr>
          <a:xfrm>
            <a:off x="475344" y="2531341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CF8F5-0D77-EF4C-AD0A-3DA2F4333531}"/>
              </a:ext>
            </a:extLst>
          </p:cNvPr>
          <p:cNvCxnSpPr>
            <a:cxnSpLocks/>
          </p:cNvCxnSpPr>
          <p:nvPr/>
        </p:nvCxnSpPr>
        <p:spPr>
          <a:xfrm flipV="1">
            <a:off x="3919809" y="1651439"/>
            <a:ext cx="264969" cy="180861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425110" y="1756952"/>
            <a:ext cx="1003443" cy="7272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Client looks up IP at an Onion Service Directory using .onion address.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C05A43-700F-5B44-A966-85836FC8B8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D97F26-0CFD-0C47-AB9D-B4557D50D7D0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4" name="Picture 43" descr="relay-onion.png">
              <a:extLst>
                <a:ext uri="{FF2B5EF4-FFF2-40B4-BE49-F238E27FC236}">
                  <a16:creationId xmlns:a16="http://schemas.microsoft.com/office/drawing/2014/main" id="{6C7062D3-B655-CB46-AF68-039A8ACA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87763FD-AD11-374D-89F6-820624A1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F009ADD-3900-8446-9AF9-C46CA9B14EEC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pic>
        <p:nvPicPr>
          <p:cNvPr id="54" name="Picture 53" descr="relay-onion.png">
            <a:extLst>
              <a:ext uri="{FF2B5EF4-FFF2-40B4-BE49-F238E27FC236}">
                <a16:creationId xmlns:a16="http://schemas.microsoft.com/office/drawing/2014/main" id="{1FABA00D-FBAD-0046-928A-38772FB9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2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69016D-077B-274F-9F54-BADE675900D6}"/>
              </a:ext>
            </a:extLst>
          </p:cNvPr>
          <p:cNvCxnSpPr>
            <a:cxnSpLocks/>
          </p:cNvCxnSpPr>
          <p:nvPr/>
        </p:nvCxnSpPr>
        <p:spPr>
          <a:xfrm flipH="1" flipV="1">
            <a:off x="2459707" y="1686774"/>
            <a:ext cx="2147425" cy="870446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B773BB-75D5-3844-95EC-1327B9681582}"/>
              </a:ext>
            </a:extLst>
          </p:cNvPr>
          <p:cNvCxnSpPr>
            <a:cxnSpLocks/>
          </p:cNvCxnSpPr>
          <p:nvPr/>
        </p:nvCxnSpPr>
        <p:spPr>
          <a:xfrm flipV="1">
            <a:off x="1581840" y="1565509"/>
            <a:ext cx="810486" cy="87217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2938F2-072F-994E-B72E-1CE830358044}"/>
              </a:ext>
            </a:extLst>
          </p:cNvPr>
          <p:cNvCxnSpPr>
            <a:cxnSpLocks/>
          </p:cNvCxnSpPr>
          <p:nvPr/>
        </p:nvCxnSpPr>
        <p:spPr>
          <a:xfrm>
            <a:off x="548019" y="2437679"/>
            <a:ext cx="91796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0E2CD-3CAE-7045-B843-080C1464D986}"/>
              </a:ext>
            </a:extLst>
          </p:cNvPr>
          <p:cNvCxnSpPr>
            <a:cxnSpLocks/>
          </p:cNvCxnSpPr>
          <p:nvPr/>
        </p:nvCxnSpPr>
        <p:spPr>
          <a:xfrm>
            <a:off x="1533361" y="2506937"/>
            <a:ext cx="165640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C64396-D38B-9E44-AC70-E350ACF7E80F}"/>
              </a:ext>
            </a:extLst>
          </p:cNvPr>
          <p:cNvCxnSpPr>
            <a:cxnSpLocks/>
          </p:cNvCxnSpPr>
          <p:nvPr/>
        </p:nvCxnSpPr>
        <p:spPr>
          <a:xfrm>
            <a:off x="475344" y="2531341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CF8F5-0D77-EF4C-AD0A-3DA2F4333531}"/>
              </a:ext>
            </a:extLst>
          </p:cNvPr>
          <p:cNvCxnSpPr>
            <a:cxnSpLocks/>
          </p:cNvCxnSpPr>
          <p:nvPr/>
        </p:nvCxnSpPr>
        <p:spPr>
          <a:xfrm flipH="1" flipV="1">
            <a:off x="3155171" y="2484156"/>
            <a:ext cx="764638" cy="97590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425110" y="1756952"/>
            <a:ext cx="1003443" cy="7272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Client builds circuits to IP and to chosen Rendezvous Point (RP).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C05A43-700F-5B44-A966-85836FC8B8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D97F26-0CFD-0C47-AB9D-B4557D50D7D0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4" name="Picture 43" descr="relay-onion.png">
              <a:extLst>
                <a:ext uri="{FF2B5EF4-FFF2-40B4-BE49-F238E27FC236}">
                  <a16:creationId xmlns:a16="http://schemas.microsoft.com/office/drawing/2014/main" id="{6C7062D3-B655-CB46-AF68-039A8ACA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87763FD-AD11-374D-89F6-820624A1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F009ADD-3900-8446-9AF9-C46CA9B14EEC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264838-6B18-074B-82F9-C2B3E3046C90}"/>
              </a:ext>
            </a:extLst>
          </p:cNvPr>
          <p:cNvSpPr txBox="1"/>
          <p:nvPr/>
        </p:nvSpPr>
        <p:spPr>
          <a:xfrm>
            <a:off x="3110250" y="3644015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Rendezvous Point (RP)</a:t>
            </a:r>
          </a:p>
        </p:txBody>
      </p:sp>
      <p:pic>
        <p:nvPicPr>
          <p:cNvPr id="40" name="Picture 39" descr="relay-onion.png">
            <a:extLst>
              <a:ext uri="{FF2B5EF4-FFF2-40B4-BE49-F238E27FC236}">
                <a16:creationId xmlns:a16="http://schemas.microsoft.com/office/drawing/2014/main" id="{484416EE-D0D8-3A4A-A03D-395EDCF46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7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69016D-077B-274F-9F54-BADE675900D6}"/>
              </a:ext>
            </a:extLst>
          </p:cNvPr>
          <p:cNvCxnSpPr>
            <a:cxnSpLocks/>
          </p:cNvCxnSpPr>
          <p:nvPr/>
        </p:nvCxnSpPr>
        <p:spPr>
          <a:xfrm flipH="1" flipV="1">
            <a:off x="2459707" y="1686774"/>
            <a:ext cx="2147425" cy="870446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B773BB-75D5-3844-95EC-1327B9681582}"/>
              </a:ext>
            </a:extLst>
          </p:cNvPr>
          <p:cNvCxnSpPr>
            <a:cxnSpLocks/>
          </p:cNvCxnSpPr>
          <p:nvPr/>
        </p:nvCxnSpPr>
        <p:spPr>
          <a:xfrm flipV="1">
            <a:off x="1581840" y="1565509"/>
            <a:ext cx="810486" cy="87217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2938F2-072F-994E-B72E-1CE830358044}"/>
              </a:ext>
            </a:extLst>
          </p:cNvPr>
          <p:cNvCxnSpPr>
            <a:cxnSpLocks/>
          </p:cNvCxnSpPr>
          <p:nvPr/>
        </p:nvCxnSpPr>
        <p:spPr>
          <a:xfrm>
            <a:off x="548019" y="2437679"/>
            <a:ext cx="91796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0E2CD-3CAE-7045-B843-080C1464D986}"/>
              </a:ext>
            </a:extLst>
          </p:cNvPr>
          <p:cNvCxnSpPr>
            <a:cxnSpLocks/>
          </p:cNvCxnSpPr>
          <p:nvPr/>
        </p:nvCxnSpPr>
        <p:spPr>
          <a:xfrm>
            <a:off x="1533361" y="2506937"/>
            <a:ext cx="165640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C64396-D38B-9E44-AC70-E350ACF7E80F}"/>
              </a:ext>
            </a:extLst>
          </p:cNvPr>
          <p:cNvCxnSpPr>
            <a:cxnSpLocks/>
          </p:cNvCxnSpPr>
          <p:nvPr/>
        </p:nvCxnSpPr>
        <p:spPr>
          <a:xfrm>
            <a:off x="475344" y="2531341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CF8F5-0D77-EF4C-AD0A-3DA2F4333531}"/>
              </a:ext>
            </a:extLst>
          </p:cNvPr>
          <p:cNvCxnSpPr>
            <a:cxnSpLocks/>
          </p:cNvCxnSpPr>
          <p:nvPr/>
        </p:nvCxnSpPr>
        <p:spPr>
          <a:xfrm flipH="1" flipV="1">
            <a:off x="3155171" y="2484156"/>
            <a:ext cx="764638" cy="97590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425110" y="1756952"/>
            <a:ext cx="1003443" cy="7272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Client notifies onion service of RP through IP.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C05A43-700F-5B44-A966-85836FC8B8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D97F26-0CFD-0C47-AB9D-B4557D50D7D0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4" name="Picture 43" descr="relay-onion.png">
              <a:extLst>
                <a:ext uri="{FF2B5EF4-FFF2-40B4-BE49-F238E27FC236}">
                  <a16:creationId xmlns:a16="http://schemas.microsoft.com/office/drawing/2014/main" id="{6C7062D3-B655-CB46-AF68-039A8ACA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87763FD-AD11-374D-89F6-820624A1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F009ADD-3900-8446-9AF9-C46CA9B14EEC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264838-6B18-074B-82F9-C2B3E3046C90}"/>
              </a:ext>
            </a:extLst>
          </p:cNvPr>
          <p:cNvSpPr txBox="1"/>
          <p:nvPr/>
        </p:nvSpPr>
        <p:spPr>
          <a:xfrm>
            <a:off x="3110250" y="3644015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Rendezvous Point (RP)</a:t>
            </a:r>
          </a:p>
        </p:txBody>
      </p:sp>
      <p:pic>
        <p:nvPicPr>
          <p:cNvPr id="40" name="Picture 39" descr="relay-onion.png">
            <a:extLst>
              <a:ext uri="{FF2B5EF4-FFF2-40B4-BE49-F238E27FC236}">
                <a16:creationId xmlns:a16="http://schemas.microsoft.com/office/drawing/2014/main" id="{484416EE-D0D8-3A4A-A03D-395EDCF46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4E1C11C-45E7-914E-AD32-1F0A6C469E72}"/>
              </a:ext>
            </a:extLst>
          </p:cNvPr>
          <p:cNvGrpSpPr/>
          <p:nvPr/>
        </p:nvGrpSpPr>
        <p:grpSpPr>
          <a:xfrm>
            <a:off x="173138" y="1352816"/>
            <a:ext cx="614192" cy="545520"/>
            <a:chOff x="6866731" y="2121958"/>
            <a:chExt cx="838200" cy="745067"/>
          </a:xfrm>
        </p:grpSpPr>
        <p:sp>
          <p:nvSpPr>
            <p:cNvPr id="50" name="7-Point Star 49">
              <a:extLst>
                <a:ext uri="{FF2B5EF4-FFF2-40B4-BE49-F238E27FC236}">
                  <a16:creationId xmlns:a16="http://schemas.microsoft.com/office/drawing/2014/main" id="{1021D606-D8B1-3A46-84F8-EE05E01628DD}"/>
                </a:ext>
              </a:extLst>
            </p:cNvPr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B0CBF4-DACC-064A-B6CE-FFF2B6DE3FEC}"/>
                </a:ext>
              </a:extLst>
            </p:cNvPr>
            <p:cNvSpPr txBox="1"/>
            <p:nvPr/>
          </p:nvSpPr>
          <p:spPr>
            <a:xfrm>
              <a:off x="7019131" y="2257425"/>
              <a:ext cx="472994" cy="40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8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96296E-6 C 0.0441 0.02152 0.08715 0.04305 0.11962 0.03727 C 0.15191 0.03125 0.13681 -0.04769 0.19514 -0.03565 C 0.25347 -0.02361 0.39254 0.08796 0.46962 0.10995 C 0.54653 0.13194 0.60955 0.10625 0.65677 0.09606 C 0.70399 0.08611 0.7158 0.05671 0.7533 0.04953 C 0.79063 0.04236 0.88108 0.05277 0.88108 0.05277 L 0.88108 0.05277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8D913D-5CA2-1745-BEAC-15CEFC442115}"/>
              </a:ext>
            </a:extLst>
          </p:cNvPr>
          <p:cNvCxnSpPr>
            <a:cxnSpLocks/>
          </p:cNvCxnSpPr>
          <p:nvPr/>
        </p:nvCxnSpPr>
        <p:spPr>
          <a:xfrm flipV="1">
            <a:off x="5764388" y="2659765"/>
            <a:ext cx="863469" cy="767536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120BDE-0961-844C-A8FF-8831DFAD3A86}"/>
              </a:ext>
            </a:extLst>
          </p:cNvPr>
          <p:cNvCxnSpPr>
            <a:cxnSpLocks/>
          </p:cNvCxnSpPr>
          <p:nvPr/>
        </p:nvCxnSpPr>
        <p:spPr>
          <a:xfrm>
            <a:off x="3971449" y="3410826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FD70E3-0FA3-CF40-9812-0A80B1D3688A}"/>
              </a:ext>
            </a:extLst>
          </p:cNvPr>
          <p:cNvCxnSpPr>
            <a:cxnSpLocks/>
          </p:cNvCxnSpPr>
          <p:nvPr/>
        </p:nvCxnSpPr>
        <p:spPr>
          <a:xfrm flipV="1">
            <a:off x="6741042" y="1864387"/>
            <a:ext cx="769708" cy="66695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493B89-A1AA-484A-B313-FE17B2C03E98}"/>
              </a:ext>
            </a:extLst>
          </p:cNvPr>
          <p:cNvCxnSpPr>
            <a:cxnSpLocks/>
          </p:cNvCxnSpPr>
          <p:nvPr/>
        </p:nvCxnSpPr>
        <p:spPr>
          <a:xfrm>
            <a:off x="7510750" y="1864387"/>
            <a:ext cx="967021" cy="43768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0E2CD-3CAE-7045-B843-080C1464D986}"/>
              </a:ext>
            </a:extLst>
          </p:cNvPr>
          <p:cNvCxnSpPr>
            <a:cxnSpLocks/>
          </p:cNvCxnSpPr>
          <p:nvPr/>
        </p:nvCxnSpPr>
        <p:spPr>
          <a:xfrm>
            <a:off x="1533361" y="2506937"/>
            <a:ext cx="165640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C64396-D38B-9E44-AC70-E350ACF7E80F}"/>
              </a:ext>
            </a:extLst>
          </p:cNvPr>
          <p:cNvCxnSpPr>
            <a:cxnSpLocks/>
          </p:cNvCxnSpPr>
          <p:nvPr/>
        </p:nvCxnSpPr>
        <p:spPr>
          <a:xfrm>
            <a:off x="475344" y="2531341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CF8F5-0D77-EF4C-AD0A-3DA2F4333531}"/>
              </a:ext>
            </a:extLst>
          </p:cNvPr>
          <p:cNvCxnSpPr>
            <a:cxnSpLocks/>
          </p:cNvCxnSpPr>
          <p:nvPr/>
        </p:nvCxnSpPr>
        <p:spPr>
          <a:xfrm flipH="1" flipV="1">
            <a:off x="3155171" y="2484156"/>
            <a:ext cx="764638" cy="97590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538174" y="1756952"/>
            <a:ext cx="890379" cy="77438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Onion service builds new circuit to RP.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C05A43-700F-5B44-A966-85836FC8B8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D97F26-0CFD-0C47-AB9D-B4557D50D7D0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4" name="Picture 43" descr="relay-onion.png">
              <a:extLst>
                <a:ext uri="{FF2B5EF4-FFF2-40B4-BE49-F238E27FC236}">
                  <a16:creationId xmlns:a16="http://schemas.microsoft.com/office/drawing/2014/main" id="{6C7062D3-B655-CB46-AF68-039A8ACA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87763FD-AD11-374D-89F6-820624A1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F009ADD-3900-8446-9AF9-C46CA9B14EEC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264838-6B18-074B-82F9-C2B3E3046C90}"/>
              </a:ext>
            </a:extLst>
          </p:cNvPr>
          <p:cNvSpPr txBox="1"/>
          <p:nvPr/>
        </p:nvSpPr>
        <p:spPr>
          <a:xfrm>
            <a:off x="3110250" y="3644015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Rendezvous Point (RP)</a:t>
            </a:r>
          </a:p>
        </p:txBody>
      </p:sp>
      <p:pic>
        <p:nvPicPr>
          <p:cNvPr id="40" name="Picture 39" descr="relay-onion.png">
            <a:extLst>
              <a:ext uri="{FF2B5EF4-FFF2-40B4-BE49-F238E27FC236}">
                <a16:creationId xmlns:a16="http://schemas.microsoft.com/office/drawing/2014/main" id="{3F0A875D-547E-2940-B4B0-7FFC284E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C8D83E-ABAD-BA44-975F-B2D3B696E5CC}"/>
              </a:ext>
            </a:extLst>
          </p:cNvPr>
          <p:cNvCxnSpPr>
            <a:cxnSpLocks/>
          </p:cNvCxnSpPr>
          <p:nvPr/>
        </p:nvCxnSpPr>
        <p:spPr>
          <a:xfrm flipV="1">
            <a:off x="5764388" y="2659765"/>
            <a:ext cx="863469" cy="767536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683353-298E-7143-8D02-3D51B6BA5211}"/>
              </a:ext>
            </a:extLst>
          </p:cNvPr>
          <p:cNvCxnSpPr>
            <a:cxnSpLocks/>
          </p:cNvCxnSpPr>
          <p:nvPr/>
        </p:nvCxnSpPr>
        <p:spPr>
          <a:xfrm flipV="1">
            <a:off x="6741042" y="1864387"/>
            <a:ext cx="769708" cy="666954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120BDE-0961-844C-A8FF-8831DFAD3A86}"/>
              </a:ext>
            </a:extLst>
          </p:cNvPr>
          <p:cNvCxnSpPr>
            <a:cxnSpLocks/>
          </p:cNvCxnSpPr>
          <p:nvPr/>
        </p:nvCxnSpPr>
        <p:spPr>
          <a:xfrm>
            <a:off x="3971449" y="3410826"/>
            <a:ext cx="1663431" cy="40804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493B89-A1AA-484A-B313-FE17B2C03E98}"/>
              </a:ext>
            </a:extLst>
          </p:cNvPr>
          <p:cNvCxnSpPr>
            <a:cxnSpLocks/>
          </p:cNvCxnSpPr>
          <p:nvPr/>
        </p:nvCxnSpPr>
        <p:spPr>
          <a:xfrm>
            <a:off x="7510750" y="1864387"/>
            <a:ext cx="967021" cy="437689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0E2CD-3CAE-7045-B843-080C1464D986}"/>
              </a:ext>
            </a:extLst>
          </p:cNvPr>
          <p:cNvCxnSpPr>
            <a:cxnSpLocks/>
          </p:cNvCxnSpPr>
          <p:nvPr/>
        </p:nvCxnSpPr>
        <p:spPr>
          <a:xfrm>
            <a:off x="1533361" y="2506937"/>
            <a:ext cx="1656406" cy="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C64396-D38B-9E44-AC70-E350ACF7E80F}"/>
              </a:ext>
            </a:extLst>
          </p:cNvPr>
          <p:cNvCxnSpPr>
            <a:cxnSpLocks/>
          </p:cNvCxnSpPr>
          <p:nvPr/>
        </p:nvCxnSpPr>
        <p:spPr>
          <a:xfrm>
            <a:off x="475344" y="2531341"/>
            <a:ext cx="1048221" cy="0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CF8F5-0D77-EF4C-AD0A-3DA2F4333531}"/>
              </a:ext>
            </a:extLst>
          </p:cNvPr>
          <p:cNvCxnSpPr>
            <a:cxnSpLocks/>
          </p:cNvCxnSpPr>
          <p:nvPr/>
        </p:nvCxnSpPr>
        <p:spPr>
          <a:xfrm flipH="1" flipV="1">
            <a:off x="3155171" y="2484156"/>
            <a:ext cx="764638" cy="975901"/>
          </a:xfrm>
          <a:prstGeom prst="line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0C023-D784-FC4B-A89E-4DC9109416FB}"/>
              </a:ext>
            </a:extLst>
          </p:cNvPr>
          <p:cNvCxnSpPr>
            <a:cxnSpLocks/>
          </p:cNvCxnSpPr>
          <p:nvPr/>
        </p:nvCxnSpPr>
        <p:spPr>
          <a:xfrm>
            <a:off x="4850571" y="2423435"/>
            <a:ext cx="1663431" cy="4080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BEA6AF-8E9F-1A42-A461-1B9F93F15759}"/>
              </a:ext>
            </a:extLst>
          </p:cNvPr>
          <p:cNvCxnSpPr>
            <a:cxnSpLocks/>
          </p:cNvCxnSpPr>
          <p:nvPr/>
        </p:nvCxnSpPr>
        <p:spPr>
          <a:xfrm flipV="1">
            <a:off x="6538174" y="1756952"/>
            <a:ext cx="890379" cy="77438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AA2CE-8333-5E49-88F1-36435BEC3C6A}"/>
              </a:ext>
            </a:extLst>
          </p:cNvPr>
          <p:cNvCxnSpPr>
            <a:cxnSpLocks/>
          </p:cNvCxnSpPr>
          <p:nvPr/>
        </p:nvCxnSpPr>
        <p:spPr>
          <a:xfrm>
            <a:off x="7534922" y="1732450"/>
            <a:ext cx="872043" cy="41088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0"/>
            <a:ext cx="8229600" cy="851409"/>
          </a:xfrm>
        </p:spPr>
        <p:txBody>
          <a:bodyPr/>
          <a:lstStyle/>
          <a:p>
            <a:r>
              <a:rPr lang="en-US" dirty="0"/>
              <a:t>Onion Services</a:t>
            </a:r>
          </a:p>
        </p:txBody>
      </p: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4" y="1779933"/>
            <a:ext cx="761206" cy="928524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66" y="1779933"/>
            <a:ext cx="761206" cy="928524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0" y="2734127"/>
            <a:ext cx="761206" cy="9285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50559" y="1998175"/>
            <a:ext cx="462465" cy="705561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72" y="2734127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777759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53" y="851409"/>
            <a:ext cx="761206" cy="92852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126" y="1779933"/>
            <a:ext cx="761206" cy="923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4642" y="4586454"/>
            <a:ext cx="7450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Client and onion service communicate through RP circuits.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8D74EF-B7DF-E342-9AB4-FFADA41CE5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1122278"/>
            <a:ext cx="761206" cy="9238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BB0AF9-0C07-524D-8D18-48284BFF28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86455" y="2536253"/>
            <a:ext cx="761206" cy="923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06F34D-CB29-9141-B5D9-B6A576CE7125}"/>
              </a:ext>
            </a:extLst>
          </p:cNvPr>
          <p:cNvSpPr txBox="1"/>
          <p:nvPr/>
        </p:nvSpPr>
        <p:spPr>
          <a:xfrm>
            <a:off x="112559" y="2786697"/>
            <a:ext cx="7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1629E8-37DE-E04E-B86E-AF50EDF04AD3}"/>
              </a:ext>
            </a:extLst>
          </p:cNvPr>
          <p:cNvSpPr txBox="1"/>
          <p:nvPr/>
        </p:nvSpPr>
        <p:spPr>
          <a:xfrm>
            <a:off x="4125208" y="2648197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Introduction Point (IP)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CB033-1653-F640-B77F-D8987C34FB9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857" y="1998175"/>
            <a:ext cx="850958" cy="7055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21F74A-D968-EC42-98F5-ADA101747233}"/>
              </a:ext>
            </a:extLst>
          </p:cNvPr>
          <p:cNvSpPr txBox="1"/>
          <p:nvPr/>
        </p:nvSpPr>
        <p:spPr>
          <a:xfrm>
            <a:off x="7882671" y="2734127"/>
            <a:ext cx="126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xyz.onion</a:t>
            </a:r>
            <a:r>
              <a:rPr lang="en-US" dirty="0"/>
              <a:t>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C05A43-700F-5B44-A966-85836FC8B8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9" y="2734127"/>
            <a:ext cx="761206" cy="92380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D97F26-0CFD-0C47-AB9D-B4557D50D7D0}"/>
              </a:ext>
            </a:extLst>
          </p:cNvPr>
          <p:cNvGrpSpPr/>
          <p:nvPr/>
        </p:nvGrpSpPr>
        <p:grpSpPr>
          <a:xfrm>
            <a:off x="3664897" y="852319"/>
            <a:ext cx="828587" cy="928524"/>
            <a:chOff x="3545470" y="851409"/>
            <a:chExt cx="828587" cy="928524"/>
          </a:xfrm>
        </p:grpSpPr>
        <p:pic>
          <p:nvPicPr>
            <p:cNvPr id="44" name="Picture 43" descr="relay-onion.png">
              <a:extLst>
                <a:ext uri="{FF2B5EF4-FFF2-40B4-BE49-F238E27FC236}">
                  <a16:creationId xmlns:a16="http://schemas.microsoft.com/office/drawing/2014/main" id="{6C7062D3-B655-CB46-AF68-039A8ACA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851" y="851409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87763FD-AD11-374D-89F6-820624A1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5470" y="1055692"/>
              <a:ext cx="421060" cy="508907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F009ADD-3900-8446-9AF9-C46CA9B14EEC}"/>
              </a:ext>
            </a:extLst>
          </p:cNvPr>
          <p:cNvSpPr txBox="1"/>
          <p:nvPr/>
        </p:nvSpPr>
        <p:spPr>
          <a:xfrm>
            <a:off x="3488385" y="1675009"/>
            <a:ext cx="147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Service Directory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264838-6B18-074B-82F9-C2B3E3046C90}"/>
              </a:ext>
            </a:extLst>
          </p:cNvPr>
          <p:cNvSpPr txBox="1"/>
          <p:nvPr/>
        </p:nvSpPr>
        <p:spPr>
          <a:xfrm>
            <a:off x="3110250" y="3644015"/>
            <a:ext cx="15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Rendezvous Point (RP)</a:t>
            </a:r>
          </a:p>
        </p:txBody>
      </p:sp>
      <p:pic>
        <p:nvPicPr>
          <p:cNvPr id="40" name="Picture 39" descr="relay-onion.png">
            <a:extLst>
              <a:ext uri="{FF2B5EF4-FFF2-40B4-BE49-F238E27FC236}">
                <a16:creationId xmlns:a16="http://schemas.microsoft.com/office/drawing/2014/main" id="{3F0A875D-547E-2940-B4B0-7FFC284E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4" y="85307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0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Exit circuits (</a:t>
            </a:r>
            <a:r>
              <a:rPr lang="en-US" i="1" dirty="0"/>
              <a:t>anonymity </a:t>
            </a:r>
            <a:r>
              <a:rPr lang="en-US" i="1" dirty="0" err="1"/>
              <a:t>wrt</a:t>
            </a:r>
            <a:r>
              <a:rPr lang="en-US" i="1" dirty="0"/>
              <a:t> all but sender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Hidden services (</a:t>
            </a:r>
            <a:r>
              <a:rPr lang="en-US" i="1" dirty="0"/>
              <a:t>anonymity </a:t>
            </a:r>
            <a:r>
              <a:rPr lang="en-US" i="1" dirty="0" err="1"/>
              <a:t>wrt</a:t>
            </a:r>
            <a:r>
              <a:rPr lang="en-US" i="1" dirty="0"/>
              <a:t> all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Censorship circumvention (</a:t>
            </a:r>
            <a:r>
              <a:rPr lang="en-US" b="1" i="1" dirty="0" err="1"/>
              <a:t>unobservability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0971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60"/>
            <a:ext cx="8229600" cy="815356"/>
          </a:xfrm>
        </p:spPr>
        <p:txBody>
          <a:bodyPr>
            <a:normAutofit/>
          </a:bodyPr>
          <a:lstStyle/>
          <a:p>
            <a:r>
              <a:rPr lang="en-US" dirty="0"/>
              <a:t>Blocking 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0061"/>
            <a:ext cx="4167712" cy="3449580"/>
          </a:xfrm>
        </p:spPr>
        <p:txBody>
          <a:bodyPr>
            <a:normAutofit/>
          </a:bodyPr>
          <a:lstStyle/>
          <a:p>
            <a:r>
              <a:rPr lang="en-US" dirty="0"/>
              <a:t>Tor directory and relay IPs are public</a:t>
            </a:r>
          </a:p>
          <a:p>
            <a:r>
              <a:rPr lang="en-US" dirty="0"/>
              <a:t>Tor connections are made over TLS</a:t>
            </a:r>
          </a:p>
          <a:p>
            <a:r>
              <a:rPr lang="en-US" dirty="0"/>
              <a:t>Tor cells have a fixed length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105" y="1075301"/>
            <a:ext cx="677620" cy="84059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53704" y="1075301"/>
            <a:ext cx="862271" cy="1046455"/>
          </a:xfrm>
          <a:prstGeom prst="rect">
            <a:avLst/>
          </a:prstGeom>
        </p:spPr>
      </p:pic>
      <p:pic>
        <p:nvPicPr>
          <p:cNvPr id="8" name="Picture 7" descr="wal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928875"/>
            <a:ext cx="1203561" cy="13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79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al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928875"/>
            <a:ext cx="1203561" cy="1376072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94" y="1920861"/>
            <a:ext cx="901260" cy="10993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0061"/>
            <a:ext cx="4167712" cy="3449580"/>
          </a:xfrm>
        </p:spPr>
        <p:txBody>
          <a:bodyPr>
            <a:normAutofit/>
          </a:bodyPr>
          <a:lstStyle/>
          <a:p>
            <a:r>
              <a:rPr lang="en-US" b="1" dirty="0"/>
              <a:t>Tor directory and relay IPs are public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Tor connections are made over TLS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Tor cells have a fixed length</a:t>
            </a:r>
          </a:p>
          <a:p>
            <a:endParaRPr lang="en-US" dirty="0"/>
          </a:p>
        </p:txBody>
      </p:sp>
      <p:pic>
        <p:nvPicPr>
          <p:cNvPr id="4" name="Picture 3" descr="nicubunu_RPG_map_symbols_Wooden_Bri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2121756"/>
            <a:ext cx="1038246" cy="103824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9760"/>
            <a:ext cx="8229600" cy="815356"/>
          </a:xfrm>
        </p:spPr>
        <p:txBody>
          <a:bodyPr>
            <a:normAutofit/>
          </a:bodyPr>
          <a:lstStyle/>
          <a:p>
            <a:r>
              <a:rPr lang="en-US" dirty="0"/>
              <a:t>Blocking Tor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24912" y="3382461"/>
            <a:ext cx="4519088" cy="3449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Private Tor </a:t>
            </a:r>
            <a:r>
              <a:rPr lang="en-US" i="1" dirty="0"/>
              <a:t>bridges </a:t>
            </a:r>
            <a:r>
              <a:rPr lang="en-US" dirty="0"/>
              <a:t>released via</a:t>
            </a:r>
          </a:p>
          <a:p>
            <a:pPr lvl="1"/>
            <a:r>
              <a:rPr lang="en-US" dirty="0"/>
              <a:t>CAPTCHA</a:t>
            </a:r>
          </a:p>
          <a:p>
            <a:pPr lvl="1"/>
            <a:r>
              <a:rPr lang="en-US" dirty="0"/>
              <a:t>Email request</a:t>
            </a:r>
          </a:p>
          <a:p>
            <a:pPr lvl="1"/>
            <a:r>
              <a:rPr lang="en-US" dirty="0"/>
              <a:t>Personal communication</a:t>
            </a:r>
          </a:p>
          <a:p>
            <a:r>
              <a:rPr lang="en-US" i="1" dirty="0"/>
              <a:t>Meek </a:t>
            </a:r>
            <a:r>
              <a:rPr lang="en-US" dirty="0"/>
              <a:t>uses cloud services (e.g. Azure) and </a:t>
            </a:r>
            <a:r>
              <a:rPr lang="en-US" i="1" dirty="0"/>
              <a:t>domain fronting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254105" y="1075301"/>
            <a:ext cx="677620" cy="84059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5753704" y="1075301"/>
            <a:ext cx="862271" cy="10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4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al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928875"/>
            <a:ext cx="1203561" cy="1376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0061"/>
            <a:ext cx="4167712" cy="34495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Tor directory and relay IPs are public</a:t>
            </a:r>
          </a:p>
          <a:p>
            <a:r>
              <a:rPr lang="en-US" b="1" dirty="0"/>
              <a:t>Tor connections are made over TLS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Tor cells have a fixed length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9760"/>
            <a:ext cx="8229600" cy="815356"/>
          </a:xfrm>
        </p:spPr>
        <p:txBody>
          <a:bodyPr>
            <a:normAutofit/>
          </a:bodyPr>
          <a:lstStyle/>
          <a:p>
            <a:r>
              <a:rPr lang="en-US" dirty="0"/>
              <a:t>Blocking Tor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24912" y="3382461"/>
            <a:ext cx="4519088" cy="344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94" y="1920861"/>
            <a:ext cx="901260" cy="109936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254105" y="1075301"/>
            <a:ext cx="677620" cy="840593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753704" y="1075301"/>
            <a:ext cx="862271" cy="1046455"/>
          </a:xfrm>
          <a:prstGeom prst="rect">
            <a:avLst/>
          </a:prstGeom>
        </p:spPr>
      </p:pic>
      <p:pic>
        <p:nvPicPr>
          <p:cNvPr id="5" name="Picture 4" descr="mustach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954647" cy="636431"/>
          </a:xfrm>
          <a:prstGeom prst="rect">
            <a:avLst/>
          </a:prstGeom>
        </p:spPr>
      </p:pic>
      <p:pic>
        <p:nvPicPr>
          <p:cNvPr id="19" name="Picture 18" descr="nicubunu_RPG_map_symbols_Wooden_Brid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2121756"/>
            <a:ext cx="1038246" cy="103824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540102" y="3287570"/>
            <a:ext cx="4610495" cy="356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Pluggable transports </a:t>
            </a:r>
          </a:p>
          <a:p>
            <a:r>
              <a:rPr lang="en-US" i="1" dirty="0"/>
              <a:t>obfsproxy4 </a:t>
            </a:r>
            <a:r>
              <a:rPr lang="en-US" dirty="0"/>
              <a:t>makes protocol look like strings of random bits</a:t>
            </a:r>
          </a:p>
          <a:p>
            <a:r>
              <a:rPr lang="en-US" dirty="0" err="1"/>
              <a:t>SkypeMorph</a:t>
            </a:r>
            <a:r>
              <a:rPr lang="en-US" dirty="0"/>
              <a:t>/</a:t>
            </a:r>
            <a:r>
              <a:rPr lang="en-US" dirty="0" err="1"/>
              <a:t>FreeWave</a:t>
            </a:r>
            <a:r>
              <a:rPr lang="en-US" dirty="0"/>
              <a:t>; Steganographic VOIP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4" name="Picture 23" descr="mustach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5" y="1100049"/>
            <a:ext cx="715515" cy="4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What is Tor?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495" y="2288419"/>
            <a:ext cx="462465" cy="705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288419"/>
            <a:ext cx="850958" cy="705561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9" y="1804648"/>
            <a:ext cx="761206" cy="928524"/>
          </a:xfrm>
          <a:prstGeom prst="rect">
            <a:avLst/>
          </a:prstGeom>
        </p:spPr>
      </p:pic>
      <p:pic>
        <p:nvPicPr>
          <p:cNvPr id="45" name="Picture 4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06" y="1730988"/>
            <a:ext cx="761206" cy="928524"/>
          </a:xfrm>
          <a:prstGeom prst="rect">
            <a:avLst/>
          </a:prstGeom>
        </p:spPr>
      </p:pic>
      <p:pic>
        <p:nvPicPr>
          <p:cNvPr id="49" name="Picture 4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4" y="2569740"/>
            <a:ext cx="761206" cy="928524"/>
          </a:xfrm>
          <a:prstGeom prst="rect">
            <a:avLst/>
          </a:prstGeom>
        </p:spPr>
      </p:pic>
      <p:pic>
        <p:nvPicPr>
          <p:cNvPr id="51" name="Picture 50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2" y="214759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2529718"/>
            <a:ext cx="761206" cy="928524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0" y="2910777"/>
            <a:ext cx="761206" cy="928524"/>
          </a:xfrm>
          <a:prstGeom prst="rect">
            <a:avLst/>
          </a:prstGeom>
        </p:spPr>
      </p:pic>
      <p:pic>
        <p:nvPicPr>
          <p:cNvPr id="87" name="Picture 8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85" y="3178219"/>
            <a:ext cx="762121" cy="381061"/>
          </a:xfrm>
          <a:prstGeom prst="rect">
            <a:avLst/>
          </a:prstGeom>
          <a:ln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698168" y="4062674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Users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67646" y="4062674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Destinations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656306" y="4062674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Onion Routers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98168" y="5770206"/>
            <a:ext cx="8229600" cy="92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Tor is based on </a:t>
            </a:r>
            <a:r>
              <a:rPr lang="en-US" i="1"/>
              <a:t>onion routing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05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al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928875"/>
            <a:ext cx="1203561" cy="1376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0061"/>
            <a:ext cx="4167712" cy="34495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Tor directory and relay IPs are public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Tor connections are made over TLS</a:t>
            </a:r>
          </a:p>
          <a:p>
            <a:r>
              <a:rPr lang="en-US" b="1" dirty="0"/>
              <a:t>Tor cells have a fixed length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9760"/>
            <a:ext cx="8229600" cy="815356"/>
          </a:xfrm>
        </p:spPr>
        <p:txBody>
          <a:bodyPr>
            <a:normAutofit/>
          </a:bodyPr>
          <a:lstStyle/>
          <a:p>
            <a:r>
              <a:rPr lang="en-US" dirty="0"/>
              <a:t>Blocking Tor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24912" y="3382461"/>
            <a:ext cx="4519088" cy="344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94" y="1920861"/>
            <a:ext cx="901260" cy="109936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254105" y="1075301"/>
            <a:ext cx="677620" cy="840593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753704" y="1075301"/>
            <a:ext cx="862271" cy="1046455"/>
          </a:xfrm>
          <a:prstGeom prst="rect">
            <a:avLst/>
          </a:prstGeom>
        </p:spPr>
      </p:pic>
      <p:pic>
        <p:nvPicPr>
          <p:cNvPr id="5" name="Picture 4" descr="mustach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954647" cy="636431"/>
          </a:xfrm>
          <a:prstGeom prst="rect">
            <a:avLst/>
          </a:prstGeom>
        </p:spPr>
      </p:pic>
      <p:pic>
        <p:nvPicPr>
          <p:cNvPr id="19" name="Picture 18" descr="nicubunu_RPG_map_symbols_Wooden_Brid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2121756"/>
            <a:ext cx="1038246" cy="103824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624912" y="3284668"/>
            <a:ext cx="4519088" cy="344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Defenses</a:t>
            </a:r>
          </a:p>
          <a:p>
            <a:r>
              <a:rPr lang="en-US" dirty="0" err="1"/>
              <a:t>ScrambleSuit</a:t>
            </a:r>
            <a:r>
              <a:rPr lang="en-US" dirty="0"/>
              <a:t>: randomized lengths</a:t>
            </a:r>
          </a:p>
          <a:p>
            <a:r>
              <a:rPr lang="en-US" dirty="0" err="1"/>
              <a:t>StegoTorus</a:t>
            </a:r>
            <a:r>
              <a:rPr lang="en-US" dirty="0"/>
              <a:t>: Steganographic HTTP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13" descr="mustach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5" y="1100049"/>
            <a:ext cx="715515" cy="4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3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60"/>
            <a:ext cx="8229600" cy="815356"/>
          </a:xfrm>
        </p:spPr>
        <p:txBody>
          <a:bodyPr>
            <a:normAutofit/>
          </a:bodyPr>
          <a:lstStyle/>
          <a:p>
            <a:r>
              <a:rPr lang="en-US" dirty="0"/>
              <a:t>Blocking 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0061"/>
            <a:ext cx="4167712" cy="3449580"/>
          </a:xfrm>
        </p:spPr>
        <p:txBody>
          <a:bodyPr>
            <a:normAutofit/>
          </a:bodyPr>
          <a:lstStyle/>
          <a:p>
            <a:r>
              <a:rPr lang="en-US" dirty="0"/>
              <a:t>Tor directory and relay IPs are public</a:t>
            </a:r>
          </a:p>
          <a:p>
            <a:r>
              <a:rPr lang="en-US" dirty="0"/>
              <a:t>Tor connections are made over TLS</a:t>
            </a:r>
          </a:p>
          <a:p>
            <a:r>
              <a:rPr lang="en-US" dirty="0"/>
              <a:t>Tor cells have a fixed length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77312" y="3230061"/>
            <a:ext cx="4167712" cy="3449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Weaknesses</a:t>
            </a:r>
            <a:endParaRPr lang="en-US" dirty="0"/>
          </a:p>
          <a:p>
            <a:r>
              <a:rPr lang="en-US" dirty="0"/>
              <a:t>Countries have manpower to enumerate bridges</a:t>
            </a:r>
          </a:p>
          <a:p>
            <a:r>
              <a:rPr lang="en-US" dirty="0"/>
              <a:t>Network surveillance used to detect possible Tor connections, </a:t>
            </a:r>
            <a:r>
              <a:rPr lang="en-US" dirty="0" err="1"/>
              <a:t>followup</a:t>
            </a:r>
            <a:r>
              <a:rPr lang="en-US" dirty="0"/>
              <a:t> scans confirm</a:t>
            </a:r>
          </a:p>
        </p:txBody>
      </p:sp>
      <p:pic>
        <p:nvPicPr>
          <p:cNvPr id="10" name="Picture 9" descr="wal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928875"/>
            <a:ext cx="1203561" cy="137607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94" y="1920861"/>
            <a:ext cx="901260" cy="109936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254105" y="1075301"/>
            <a:ext cx="677620" cy="84059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753704" y="1075301"/>
            <a:ext cx="862271" cy="1046455"/>
          </a:xfrm>
          <a:prstGeom prst="rect">
            <a:avLst/>
          </a:prstGeom>
        </p:spPr>
      </p:pic>
      <p:pic>
        <p:nvPicPr>
          <p:cNvPr id="14" name="Picture 13" descr="mustach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954647" cy="636431"/>
          </a:xfrm>
          <a:prstGeom prst="rect">
            <a:avLst/>
          </a:prstGeom>
        </p:spPr>
      </p:pic>
      <p:pic>
        <p:nvPicPr>
          <p:cNvPr id="15" name="Picture 14" descr="nicubunu_RPG_map_symbols_Wooden_Brid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93" y="2121756"/>
            <a:ext cx="1038246" cy="1038246"/>
          </a:xfrm>
          <a:prstGeom prst="rect">
            <a:avLst/>
          </a:prstGeom>
        </p:spPr>
      </p:pic>
      <p:pic>
        <p:nvPicPr>
          <p:cNvPr id="16" name="Picture 15" descr="mustach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5" y="1100049"/>
            <a:ext cx="715515" cy="4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01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Attacks</a:t>
            </a:r>
          </a:p>
        </p:txBody>
      </p:sp>
    </p:spTree>
    <p:extLst>
      <p:ext uri="{BB962C8B-B14F-4D97-AF65-F5344CB8AC3E}">
        <p14:creationId xmlns:p14="http://schemas.microsoft.com/office/powerpoint/2010/main" val="4250912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</p:spPr>
        <p:txBody>
          <a:bodyPr/>
          <a:lstStyle/>
          <a:p>
            <a:r>
              <a:rPr lang="en-US" dirty="0"/>
              <a:t>Attacks on 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991"/>
            <a:ext cx="8229600" cy="551829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Application-layer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Bandwidth manipulation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Congestion/throughput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Correlation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Denial-of-service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Guard discovery &amp;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Latency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Route hijacking/interception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Sniper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Website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1004646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1"/>
          </a:xfrm>
        </p:spPr>
        <p:txBody>
          <a:bodyPr/>
          <a:lstStyle/>
          <a:p>
            <a:r>
              <a:rPr lang="en-US" dirty="0"/>
              <a:t>Attacks on 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991"/>
            <a:ext cx="8229600" cy="551829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Application-layer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Bandwidth manipulation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Congestion/throughput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Correlation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Denial-of-service attacks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Guard discovery &amp;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Latency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Route hijacking/interception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Sniper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Website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1315946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2808682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3119290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206802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11141" y="3430233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31759379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11141" y="3430233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253619" y="2894078"/>
            <a:ext cx="2948518" cy="4815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</p:spTree>
    <p:extLst>
      <p:ext uri="{BB962C8B-B14F-4D97-AF65-F5344CB8AC3E}">
        <p14:creationId xmlns:p14="http://schemas.microsoft.com/office/powerpoint/2010/main" val="31661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 flipV="1">
            <a:off x="3445446" y="3311609"/>
            <a:ext cx="1193284" cy="28459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What is Tor?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495" y="2288419"/>
            <a:ext cx="462465" cy="705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288419"/>
            <a:ext cx="850958" cy="705561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9" y="1804648"/>
            <a:ext cx="761206" cy="928524"/>
          </a:xfrm>
          <a:prstGeom prst="rect">
            <a:avLst/>
          </a:prstGeom>
        </p:spPr>
      </p:pic>
      <p:pic>
        <p:nvPicPr>
          <p:cNvPr id="45" name="Picture 4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06" y="1730988"/>
            <a:ext cx="761206" cy="928524"/>
          </a:xfrm>
          <a:prstGeom prst="rect">
            <a:avLst/>
          </a:prstGeom>
        </p:spPr>
      </p:pic>
      <p:pic>
        <p:nvPicPr>
          <p:cNvPr id="49" name="Picture 4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4" y="2569740"/>
            <a:ext cx="761206" cy="928524"/>
          </a:xfrm>
          <a:prstGeom prst="rect">
            <a:avLst/>
          </a:prstGeom>
        </p:spPr>
      </p:pic>
      <p:pic>
        <p:nvPicPr>
          <p:cNvPr id="51" name="Picture 50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2" y="214759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2" name="Picture 5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" y="246898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2529718"/>
            <a:ext cx="761206" cy="928524"/>
          </a:xfrm>
          <a:prstGeom prst="rect">
            <a:avLst/>
          </a:prstGeom>
        </p:spPr>
      </p:pic>
      <p:pic>
        <p:nvPicPr>
          <p:cNvPr id="60" name="Picture 5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85" y="3178219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0" y="2910777"/>
            <a:ext cx="761206" cy="928524"/>
          </a:xfrm>
          <a:prstGeom prst="rect">
            <a:avLst/>
          </a:prstGeom>
        </p:spPr>
      </p:pic>
      <p:pic>
        <p:nvPicPr>
          <p:cNvPr id="62" name="Picture 6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5" y="3547732"/>
            <a:ext cx="762121" cy="381061"/>
          </a:xfrm>
          <a:prstGeom prst="rect">
            <a:avLst/>
          </a:prstGeom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698168" y="4062674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7646" y="4062674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Destinations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56306" y="4062674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Onion Routers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98168" y="5770206"/>
            <a:ext cx="8229600" cy="92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Tor is based on </a:t>
            </a:r>
            <a:r>
              <a:rPr lang="en-US" i="1"/>
              <a:t>onion routing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37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11141" y="3430233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253619" y="2894078"/>
            <a:ext cx="2948518" cy="4815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877338C7-8CCE-D14B-BE04-863BED5E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72553"/>
            <a:ext cx="8229600" cy="1715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Possible when:</a:t>
            </a:r>
          </a:p>
        </p:txBody>
      </p:sp>
    </p:spTree>
    <p:extLst>
      <p:ext uri="{BB962C8B-B14F-4D97-AF65-F5344CB8AC3E}">
        <p14:creationId xmlns:p14="http://schemas.microsoft.com/office/powerpoint/2010/main" val="2168185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Attack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06" y="3446233"/>
            <a:ext cx="638849" cy="618885"/>
          </a:xfrm>
          <a:prstGeom prst="rect">
            <a:avLst/>
          </a:prstGeom>
        </p:spPr>
      </p:pic>
      <p:pic>
        <p:nvPicPr>
          <p:cNvPr id="32" name="Picture 31" descr="Devil_001_Head_Cartoon.png">
            <a:extLst>
              <a:ext uri="{FF2B5EF4-FFF2-40B4-BE49-F238E27FC236}">
                <a16:creationId xmlns:a16="http://schemas.microsoft.com/office/drawing/2014/main" id="{551F3111-9CEF-724C-9B26-8DFA4411E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15" y="1531264"/>
            <a:ext cx="638849" cy="618885"/>
          </a:xfrm>
          <a:prstGeom prst="rect">
            <a:avLst/>
          </a:prstGeom>
        </p:spPr>
      </p:pic>
      <p:sp>
        <p:nvSpPr>
          <p:cNvPr id="33" name="Content Placeholder 12">
            <a:extLst>
              <a:ext uri="{FF2B5EF4-FFF2-40B4-BE49-F238E27FC236}">
                <a16:creationId xmlns:a16="http://schemas.microsoft.com/office/drawing/2014/main" id="{AC3EC718-3B98-AF4F-AEA8-5622E528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72553"/>
            <a:ext cx="8229600" cy="1715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Possible when: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controls relays.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AD561CE-439D-5F4B-B3E0-64C0F34117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94429" y="3282324"/>
            <a:ext cx="761206" cy="9238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9C4016-C1C0-B246-9825-68A475894C5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59789" y="2332489"/>
            <a:ext cx="761206" cy="9238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08" y="2487308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9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B00F60-8A57-AE48-B5A3-68019B16BACD}"/>
              </a:ext>
            </a:extLst>
          </p:cNvPr>
          <p:cNvCxnSpPr>
            <a:cxnSpLocks/>
          </p:cNvCxnSpPr>
          <p:nvPr/>
        </p:nvCxnSpPr>
        <p:spPr>
          <a:xfrm flipV="1">
            <a:off x="5903356" y="2985115"/>
            <a:ext cx="2357965" cy="101524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9AB75C-A1E4-E045-B5BC-22070451B1C2}"/>
              </a:ext>
            </a:extLst>
          </p:cNvPr>
          <p:cNvCxnSpPr>
            <a:cxnSpLocks/>
          </p:cNvCxnSpPr>
          <p:nvPr/>
        </p:nvCxnSpPr>
        <p:spPr>
          <a:xfrm>
            <a:off x="1748343" y="3076068"/>
            <a:ext cx="165640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0FEB-1AE8-074C-837D-4A188ECD8173}"/>
              </a:ext>
            </a:extLst>
          </p:cNvPr>
          <p:cNvCxnSpPr>
            <a:cxnSpLocks/>
          </p:cNvCxnSpPr>
          <p:nvPr/>
        </p:nvCxnSpPr>
        <p:spPr>
          <a:xfrm>
            <a:off x="683563" y="3076068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395069-24DD-0E48-B887-D5689EACB06F}"/>
              </a:ext>
            </a:extLst>
          </p:cNvPr>
          <p:cNvCxnSpPr>
            <a:cxnSpLocks/>
          </p:cNvCxnSpPr>
          <p:nvPr/>
        </p:nvCxnSpPr>
        <p:spPr>
          <a:xfrm flipH="1" flipV="1">
            <a:off x="3370153" y="3053288"/>
            <a:ext cx="2533203" cy="94707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Attack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06" y="3446233"/>
            <a:ext cx="638849" cy="618885"/>
          </a:xfrm>
          <a:prstGeom prst="rect">
            <a:avLst/>
          </a:prstGeom>
        </p:spPr>
      </p:pic>
      <p:pic>
        <p:nvPicPr>
          <p:cNvPr id="32" name="Picture 31" descr="Devil_001_Head_Cartoon.png">
            <a:extLst>
              <a:ext uri="{FF2B5EF4-FFF2-40B4-BE49-F238E27FC236}">
                <a16:creationId xmlns:a16="http://schemas.microsoft.com/office/drawing/2014/main" id="{551F3111-9CEF-724C-9B26-8DFA4411E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15" y="1531264"/>
            <a:ext cx="638849" cy="618885"/>
          </a:xfrm>
          <a:prstGeom prst="rect">
            <a:avLst/>
          </a:prstGeom>
        </p:spPr>
      </p:pic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51AD2E4A-A879-D848-A2EE-DAA422DD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72553"/>
            <a:ext cx="8229600" cy="1715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Possible when: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controls relays.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B81542-9C10-0C4F-88A1-DBBFC2F84B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94429" y="3282324"/>
            <a:ext cx="761206" cy="9238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81AD28-424C-E146-A855-5AE98CE61BB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59789" y="2332489"/>
            <a:ext cx="761206" cy="923803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08" y="2487308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2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32">
            <a:extLst>
              <a:ext uri="{FF2B5EF4-FFF2-40B4-BE49-F238E27FC236}">
                <a16:creationId xmlns:a16="http://schemas.microsoft.com/office/drawing/2014/main" id="{BBD96BF2-A287-394D-A5E0-5FA15E2DCC86}"/>
              </a:ext>
            </a:extLst>
          </p:cNvPr>
          <p:cNvSpPr/>
          <p:nvPr/>
        </p:nvSpPr>
        <p:spPr>
          <a:xfrm>
            <a:off x="4614773" y="2177866"/>
            <a:ext cx="2769409" cy="2527345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6DF6ECA2-82CC-8F43-A050-F60ED5900833}"/>
              </a:ext>
            </a:extLst>
          </p:cNvPr>
          <p:cNvSpPr/>
          <p:nvPr/>
        </p:nvSpPr>
        <p:spPr>
          <a:xfrm>
            <a:off x="98300" y="1928629"/>
            <a:ext cx="1285569" cy="210110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Attack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51AD2E4A-A879-D848-A2EE-DAA422DD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72552"/>
            <a:ext cx="8229600" cy="187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Possible when: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controls relays.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observes parts of the network.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427964-5E00-364B-BB6E-A6AEAC30ED7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282324"/>
            <a:ext cx="761206" cy="9238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2F1BC5-C01F-4C47-BD9C-11DC37E31A2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59789" y="2332489"/>
            <a:ext cx="761206" cy="9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8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32">
            <a:extLst>
              <a:ext uri="{FF2B5EF4-FFF2-40B4-BE49-F238E27FC236}">
                <a16:creationId xmlns:a16="http://schemas.microsoft.com/office/drawing/2014/main" id="{BBD96BF2-A287-394D-A5E0-5FA15E2DCC86}"/>
              </a:ext>
            </a:extLst>
          </p:cNvPr>
          <p:cNvSpPr/>
          <p:nvPr/>
        </p:nvSpPr>
        <p:spPr>
          <a:xfrm>
            <a:off x="4614773" y="2177866"/>
            <a:ext cx="2769409" cy="2527345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6DF6ECA2-82CC-8F43-A050-F60ED5900833}"/>
              </a:ext>
            </a:extLst>
          </p:cNvPr>
          <p:cNvSpPr/>
          <p:nvPr/>
        </p:nvSpPr>
        <p:spPr>
          <a:xfrm>
            <a:off x="98300" y="1928629"/>
            <a:ext cx="1285569" cy="2101107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DF79F9-0189-6845-86DC-D30B65594A9E}"/>
              </a:ext>
            </a:extLst>
          </p:cNvPr>
          <p:cNvCxnSpPr>
            <a:cxnSpLocks/>
          </p:cNvCxnSpPr>
          <p:nvPr/>
        </p:nvCxnSpPr>
        <p:spPr>
          <a:xfrm flipV="1">
            <a:off x="6709144" y="2985115"/>
            <a:ext cx="1552177" cy="9095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C401D4-B9F9-9646-95FF-A75255247980}"/>
              </a:ext>
            </a:extLst>
          </p:cNvPr>
          <p:cNvCxnSpPr>
            <a:cxnSpLocks/>
          </p:cNvCxnSpPr>
          <p:nvPr/>
        </p:nvCxnSpPr>
        <p:spPr>
          <a:xfrm>
            <a:off x="1748343" y="3076068"/>
            <a:ext cx="2547210" cy="95366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FD9459-3525-B442-8033-C0234E474277}"/>
              </a:ext>
            </a:extLst>
          </p:cNvPr>
          <p:cNvCxnSpPr>
            <a:cxnSpLocks/>
          </p:cNvCxnSpPr>
          <p:nvPr/>
        </p:nvCxnSpPr>
        <p:spPr>
          <a:xfrm>
            <a:off x="683563" y="3076068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CEAB5E-CC75-4941-8787-D5BE7A99767F}"/>
              </a:ext>
            </a:extLst>
          </p:cNvPr>
          <p:cNvCxnSpPr>
            <a:cxnSpLocks/>
          </p:cNvCxnSpPr>
          <p:nvPr/>
        </p:nvCxnSpPr>
        <p:spPr>
          <a:xfrm flipH="1">
            <a:off x="4295553" y="3076068"/>
            <a:ext cx="2328531" cy="92429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5" y="1249342"/>
            <a:ext cx="761206" cy="92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Attack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9664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2332489"/>
            <a:ext cx="761206" cy="928524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249342"/>
            <a:ext cx="761206" cy="928524"/>
          </a:xfrm>
          <a:prstGeom prst="rect">
            <a:avLst/>
          </a:prstGeom>
        </p:spPr>
      </p:pic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51AD2E4A-A879-D848-A2EE-DAA422DD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72552"/>
            <a:ext cx="8229600" cy="187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Possible when: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controls relays.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observes parts of the network.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427964-5E00-364B-BB6E-A6AEAC30ED7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282324"/>
            <a:ext cx="761206" cy="9238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2F1BC5-C01F-4C47-BD9C-11DC37E31A2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59789" y="2332489"/>
            <a:ext cx="761206" cy="9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1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C3C6-9F51-BC43-9726-C2DD23B6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670"/>
          </a:xfrm>
        </p:spPr>
        <p:txBody>
          <a:bodyPr/>
          <a:lstStyle/>
          <a:p>
            <a:r>
              <a:rPr lang="en-US" dirty="0"/>
              <a:t>Correlation Attack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7CC640-D0E3-0246-8445-C3BA5E174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756631"/>
              </p:ext>
            </p:extLst>
          </p:nvPr>
        </p:nvGraphicFramePr>
        <p:xfrm>
          <a:off x="279699" y="699249"/>
          <a:ext cx="8407101" cy="410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606386-4206-D64A-9139-05A165771CF0}"/>
              </a:ext>
            </a:extLst>
          </p:cNvPr>
          <p:cNvSpPr txBox="1"/>
          <p:nvPr/>
        </p:nvSpPr>
        <p:spPr>
          <a:xfrm>
            <a:off x="2915322" y="4706173"/>
            <a:ext cx="3722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 relays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10% of guard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1% of exit bandwidth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B6989-3C56-954D-BAA2-5C55E6D3C3F1}"/>
              </a:ext>
            </a:extLst>
          </p:cNvPr>
          <p:cNvSpPr txBox="1"/>
          <p:nvPr/>
        </p:nvSpPr>
        <p:spPr>
          <a:xfrm>
            <a:off x="96819" y="6100139"/>
            <a:ext cx="882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i="1" dirty="0"/>
              <a:t>Users Get Routed: Traffic Correlation on Tor by Realistic Adversaries</a:t>
            </a:r>
          </a:p>
          <a:p>
            <a:r>
              <a:rPr lang="en-US" dirty="0"/>
              <a:t>by Aaron Johnson, Chris </a:t>
            </a:r>
            <a:r>
              <a:rPr lang="en-US" dirty="0" err="1"/>
              <a:t>Wacek</a:t>
            </a:r>
            <a:r>
              <a:rPr lang="en-US" dirty="0"/>
              <a:t>, Rob Jansen, Micah </a:t>
            </a:r>
            <a:r>
              <a:rPr lang="en-US" dirty="0" err="1"/>
              <a:t>Sherr</a:t>
            </a:r>
            <a:r>
              <a:rPr lang="en-US" dirty="0"/>
              <a:t>, and Paul </a:t>
            </a:r>
            <a:r>
              <a:rPr lang="en-US" dirty="0" err="1"/>
              <a:t>Syverson</a:t>
            </a:r>
            <a:r>
              <a:rPr lang="en-US" dirty="0"/>
              <a:t>. CCS 2013.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80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4134356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57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95" y="713923"/>
            <a:ext cx="8229600" cy="51373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Improved security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1964A4-113B-8E45-8B5B-307CBF7CA0AE}"/>
              </a:ext>
            </a:extLst>
          </p:cNvPr>
          <p:cNvCxnSpPr>
            <a:cxnSpLocks/>
          </p:cNvCxnSpPr>
          <p:nvPr/>
        </p:nvCxnSpPr>
        <p:spPr>
          <a:xfrm>
            <a:off x="6236300" y="3474101"/>
            <a:ext cx="160421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6DD5AE-38F3-9644-9D2B-C1B64D9315E5}"/>
              </a:ext>
            </a:extLst>
          </p:cNvPr>
          <p:cNvCxnSpPr>
            <a:cxnSpLocks/>
          </p:cNvCxnSpPr>
          <p:nvPr/>
        </p:nvCxnSpPr>
        <p:spPr>
          <a:xfrm>
            <a:off x="3009860" y="3474101"/>
            <a:ext cx="159880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C70E8B-43CD-CA4E-884F-26D642D67CE1}"/>
              </a:ext>
            </a:extLst>
          </p:cNvPr>
          <p:cNvCxnSpPr>
            <a:cxnSpLocks/>
          </p:cNvCxnSpPr>
          <p:nvPr/>
        </p:nvCxnSpPr>
        <p:spPr>
          <a:xfrm>
            <a:off x="1568278" y="3474101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CBBF3B-6C1D-3643-BC76-6BC0AA4786DF}"/>
              </a:ext>
            </a:extLst>
          </p:cNvPr>
          <p:cNvCxnSpPr>
            <a:cxnSpLocks/>
          </p:cNvCxnSpPr>
          <p:nvPr/>
        </p:nvCxnSpPr>
        <p:spPr>
          <a:xfrm flipH="1">
            <a:off x="4539817" y="3474101"/>
            <a:ext cx="15786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67C6EFD8-3364-2643-93ED-3E3666E3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17" y="2730522"/>
            <a:ext cx="761206" cy="928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A03C6-05A1-9049-8426-B40BEF05A2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65394" y="2959861"/>
            <a:ext cx="462465" cy="705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D5E39-31E1-B34E-91FB-1D74CE1B35B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11687" y="2959861"/>
            <a:ext cx="850958" cy="705561"/>
          </a:xfrm>
          <a:prstGeom prst="rect">
            <a:avLst/>
          </a:prstGeom>
        </p:spPr>
      </p:pic>
      <p:pic>
        <p:nvPicPr>
          <p:cNvPr id="11" name="Picture 10" descr="relay-onion.png">
            <a:extLst>
              <a:ext uri="{FF2B5EF4-FFF2-40B4-BE49-F238E27FC236}">
                <a16:creationId xmlns:a16="http://schemas.microsoft.com/office/drawing/2014/main" id="{A4175599-C15A-A342-8C79-15076F2B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02" y="2741619"/>
            <a:ext cx="761206" cy="928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0083A8-F5E4-A549-B930-1A568BB463D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77152" y="2741619"/>
            <a:ext cx="761206" cy="923803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EA1F67F9-F72B-7B40-AE32-005E3C19D71D}"/>
              </a:ext>
            </a:extLst>
          </p:cNvPr>
          <p:cNvSpPr/>
          <p:nvPr/>
        </p:nvSpPr>
        <p:spPr>
          <a:xfrm rot="16200000">
            <a:off x="1980508" y="3271386"/>
            <a:ext cx="418873" cy="13554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F66202-0369-4749-8535-6AC5B6BF507B}"/>
              </a:ext>
            </a:extLst>
          </p:cNvPr>
          <p:cNvSpPr txBox="1"/>
          <p:nvPr/>
        </p:nvSpPr>
        <p:spPr>
          <a:xfrm>
            <a:off x="1212589" y="4158555"/>
            <a:ext cx="280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critical for security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8EFFA79-AF6F-7344-8BA8-2EBB2B319942}"/>
              </a:ext>
            </a:extLst>
          </p:cNvPr>
          <p:cNvSpPr/>
          <p:nvPr/>
        </p:nvSpPr>
        <p:spPr>
          <a:xfrm rot="16200000">
            <a:off x="6675696" y="3292493"/>
            <a:ext cx="418873" cy="13554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5C445-C681-7049-B9B3-65B5980DE8A9}"/>
              </a:ext>
            </a:extLst>
          </p:cNvPr>
          <p:cNvSpPr txBox="1"/>
          <p:nvPr/>
        </p:nvSpPr>
        <p:spPr>
          <a:xfrm>
            <a:off x="5806040" y="4190989"/>
            <a:ext cx="301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Difficult to secure – change frequently to prevent tracking</a:t>
            </a:r>
          </a:p>
        </p:txBody>
      </p:sp>
    </p:spTree>
    <p:extLst>
      <p:ext uri="{BB962C8B-B14F-4D97-AF65-F5344CB8AC3E}">
        <p14:creationId xmlns:p14="http://schemas.microsoft.com/office/powerpoint/2010/main" val="1787639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57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95" y="713923"/>
            <a:ext cx="8229600" cy="51373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Improved security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Location guards: Prevent traffic correlation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Route sentinels: Observe route hijacks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Vanguards: Prevent guard discovery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1964A4-113B-8E45-8B5B-307CBF7CA0AE}"/>
              </a:ext>
            </a:extLst>
          </p:cNvPr>
          <p:cNvCxnSpPr>
            <a:cxnSpLocks/>
          </p:cNvCxnSpPr>
          <p:nvPr/>
        </p:nvCxnSpPr>
        <p:spPr>
          <a:xfrm>
            <a:off x="6236300" y="3474101"/>
            <a:ext cx="160421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6DD5AE-38F3-9644-9D2B-C1B64D9315E5}"/>
              </a:ext>
            </a:extLst>
          </p:cNvPr>
          <p:cNvCxnSpPr>
            <a:cxnSpLocks/>
          </p:cNvCxnSpPr>
          <p:nvPr/>
        </p:nvCxnSpPr>
        <p:spPr>
          <a:xfrm>
            <a:off x="3009860" y="3474101"/>
            <a:ext cx="1598804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C70E8B-43CD-CA4E-884F-26D642D67CE1}"/>
              </a:ext>
            </a:extLst>
          </p:cNvPr>
          <p:cNvCxnSpPr>
            <a:cxnSpLocks/>
          </p:cNvCxnSpPr>
          <p:nvPr/>
        </p:nvCxnSpPr>
        <p:spPr>
          <a:xfrm>
            <a:off x="1568278" y="3474101"/>
            <a:ext cx="104822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CBBF3B-6C1D-3643-BC76-6BC0AA4786DF}"/>
              </a:ext>
            </a:extLst>
          </p:cNvPr>
          <p:cNvCxnSpPr>
            <a:cxnSpLocks/>
          </p:cNvCxnSpPr>
          <p:nvPr/>
        </p:nvCxnSpPr>
        <p:spPr>
          <a:xfrm flipH="1">
            <a:off x="4539817" y="3474101"/>
            <a:ext cx="15786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67C6EFD8-3364-2643-93ED-3E3666E3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17" y="2730522"/>
            <a:ext cx="761206" cy="928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A03C6-05A1-9049-8426-B40BEF05A2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65394" y="2959861"/>
            <a:ext cx="462465" cy="705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D5E39-31E1-B34E-91FB-1D74CE1B35B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11687" y="2959861"/>
            <a:ext cx="850958" cy="705561"/>
          </a:xfrm>
          <a:prstGeom prst="rect">
            <a:avLst/>
          </a:prstGeom>
        </p:spPr>
      </p:pic>
      <p:pic>
        <p:nvPicPr>
          <p:cNvPr id="11" name="Picture 10" descr="relay-onion.png">
            <a:extLst>
              <a:ext uri="{FF2B5EF4-FFF2-40B4-BE49-F238E27FC236}">
                <a16:creationId xmlns:a16="http://schemas.microsoft.com/office/drawing/2014/main" id="{A4175599-C15A-A342-8C79-15076F2B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02" y="2741619"/>
            <a:ext cx="761206" cy="928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0083A8-F5E4-A549-B930-1A568BB463D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77152" y="2741619"/>
            <a:ext cx="761206" cy="923803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EA1F67F9-F72B-7B40-AE32-005E3C19D71D}"/>
              </a:ext>
            </a:extLst>
          </p:cNvPr>
          <p:cNvSpPr/>
          <p:nvPr/>
        </p:nvSpPr>
        <p:spPr>
          <a:xfrm rot="16200000">
            <a:off x="1980508" y="3271386"/>
            <a:ext cx="418873" cy="13554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F66202-0369-4749-8535-6AC5B6BF507B}"/>
              </a:ext>
            </a:extLst>
          </p:cNvPr>
          <p:cNvSpPr txBox="1"/>
          <p:nvPr/>
        </p:nvSpPr>
        <p:spPr>
          <a:xfrm>
            <a:off x="1212589" y="4158555"/>
            <a:ext cx="280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critical for security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8EFFA79-AF6F-7344-8BA8-2EBB2B319942}"/>
              </a:ext>
            </a:extLst>
          </p:cNvPr>
          <p:cNvSpPr/>
          <p:nvPr/>
        </p:nvSpPr>
        <p:spPr>
          <a:xfrm rot="16200000">
            <a:off x="6675696" y="3292493"/>
            <a:ext cx="418873" cy="13554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5C445-C681-7049-B9B3-65B5980DE8A9}"/>
              </a:ext>
            </a:extLst>
          </p:cNvPr>
          <p:cNvSpPr txBox="1"/>
          <p:nvPr/>
        </p:nvSpPr>
        <p:spPr>
          <a:xfrm>
            <a:off x="5806040" y="4190989"/>
            <a:ext cx="301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Difficult to secure – change frequently to prevent tracking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06AEA9-10D9-174B-82A7-3394A85E3419}"/>
              </a:ext>
            </a:extLst>
          </p:cNvPr>
          <p:cNvSpPr txBox="1"/>
          <p:nvPr/>
        </p:nvSpPr>
        <p:spPr>
          <a:xfrm>
            <a:off x="0" y="48786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i="1" dirty="0"/>
              <a:t>The Sniper Attack: Anonymously Deanonymizing and Disabling the Tor Network</a:t>
            </a:r>
          </a:p>
          <a:p>
            <a:r>
              <a:rPr lang="en-US" dirty="0"/>
              <a:t>By Rob Jansen, Florian </a:t>
            </a:r>
            <a:r>
              <a:rPr lang="en-US" dirty="0" err="1"/>
              <a:t>Tschorsch</a:t>
            </a:r>
            <a:r>
              <a:rPr lang="en-US" dirty="0"/>
              <a:t>, Aaron Johnson, and Björn </a:t>
            </a:r>
            <a:r>
              <a:rPr lang="en-US" dirty="0" err="1"/>
              <a:t>Scheuermann</a:t>
            </a:r>
            <a:r>
              <a:rPr lang="en-US" dirty="0"/>
              <a:t>. NDSS 2014.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BCBDB-89B5-1A44-A4F9-9B02EEC90AFF}"/>
              </a:ext>
            </a:extLst>
          </p:cNvPr>
          <p:cNvSpPr txBox="1"/>
          <p:nvPr/>
        </p:nvSpPr>
        <p:spPr>
          <a:xfrm>
            <a:off x="-1" y="5488620"/>
            <a:ext cx="929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i="1" dirty="0"/>
              <a:t>Avoiding The Man on the Wire: Improving Tor's Security with Trust-Aware Path Selection</a:t>
            </a:r>
          </a:p>
          <a:p>
            <a:r>
              <a:rPr lang="en-US" dirty="0"/>
              <a:t>By Aaron </a:t>
            </a:r>
            <a:r>
              <a:rPr lang="en-US" dirty="0" err="1"/>
              <a:t>Johnson,Rob</a:t>
            </a:r>
            <a:r>
              <a:rPr lang="en-US" dirty="0"/>
              <a:t> Jansen, Aaron D. </a:t>
            </a:r>
            <a:r>
              <a:rPr lang="en-US" dirty="0" err="1"/>
              <a:t>Jaggard,Joan</a:t>
            </a:r>
            <a:r>
              <a:rPr lang="en-US" dirty="0"/>
              <a:t> </a:t>
            </a:r>
            <a:r>
              <a:rPr lang="en-US" dirty="0" err="1"/>
              <a:t>Feigenbaum,and</a:t>
            </a:r>
            <a:r>
              <a:rPr lang="en-US" dirty="0"/>
              <a:t> Paul </a:t>
            </a:r>
            <a:r>
              <a:rPr lang="en-US" dirty="0" err="1"/>
              <a:t>Syverson</a:t>
            </a:r>
            <a:r>
              <a:rPr lang="en-US" dirty="0"/>
              <a:t>. NDSS 2017.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FB054-9EEB-1B49-8DFC-7FEF7970A385}"/>
              </a:ext>
            </a:extLst>
          </p:cNvPr>
          <p:cNvSpPr txBox="1"/>
          <p:nvPr/>
        </p:nvSpPr>
        <p:spPr>
          <a:xfrm>
            <a:off x="0" y="61060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  <a:r>
              <a:rPr lang="en-US" i="1" dirty="0"/>
              <a:t>Tempest: Temporal Dynamics in Anonymity Systems</a:t>
            </a:r>
          </a:p>
          <a:p>
            <a:r>
              <a:rPr lang="en-US" dirty="0"/>
              <a:t>By Ryan Wails, </a:t>
            </a:r>
            <a:r>
              <a:rPr lang="en-US" dirty="0" err="1"/>
              <a:t>Yixin</a:t>
            </a:r>
            <a:r>
              <a:rPr lang="en-US" dirty="0"/>
              <a:t> Sun, Aaron Johnson, Mung Chiang, and Prateek Mittal. </a:t>
            </a:r>
            <a:r>
              <a:rPr lang="en-US" dirty="0" err="1"/>
              <a:t>PoPETS</a:t>
            </a:r>
            <a:r>
              <a:rPr lang="en-US" dirty="0"/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8589653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_Map.png">
            <a:extLst>
              <a:ext uri="{FF2B5EF4-FFF2-40B4-BE49-F238E27FC236}">
                <a16:creationId xmlns:a16="http://schemas.microsoft.com/office/drawing/2014/main" id="{E8C074F4-6986-5047-9BBF-D1B70F65C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8" y="2649350"/>
            <a:ext cx="7825335" cy="400722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3FF39-9613-FC47-9A45-9CE17A52FF9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90918" y="3818965"/>
            <a:ext cx="1861073" cy="2054711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232A51-B023-8F42-9607-417D980B95FA}"/>
              </a:ext>
            </a:extLst>
          </p:cNvPr>
          <p:cNvCxnSpPr>
            <a:cxnSpLocks/>
          </p:cNvCxnSpPr>
          <p:nvPr/>
        </p:nvCxnSpPr>
        <p:spPr bwMode="auto">
          <a:xfrm flipV="1">
            <a:off x="4937760" y="3420319"/>
            <a:ext cx="224326" cy="366374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E8A9B-A21D-6640-A54C-5B4835644E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90918" y="3818965"/>
            <a:ext cx="1097280" cy="16136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95CD9A-9A31-1C42-A252-CE28544EFB9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3506" y="3344119"/>
            <a:ext cx="1912380" cy="252955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6099"/>
            <a:ext cx="8229600" cy="23004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Improved performance</a:t>
            </a:r>
          </a:p>
          <a:p>
            <a:pPr lvl="1"/>
            <a:endParaRPr lang="en-US" dirty="0"/>
          </a:p>
        </p:txBody>
      </p:sp>
      <p:pic>
        <p:nvPicPr>
          <p:cNvPr id="7" name="Picture 6" descr="router.png">
            <a:extLst>
              <a:ext uri="{FF2B5EF4-FFF2-40B4-BE49-F238E27FC236}">
                <a16:creationId xmlns:a16="http://schemas.microsoft.com/office/drawing/2014/main" id="{FD7B7304-FA07-074C-96ED-E09041A9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97" y="3734192"/>
            <a:ext cx="432065" cy="225425"/>
          </a:xfrm>
          <a:prstGeom prst="rect">
            <a:avLst/>
          </a:prstGeom>
        </p:spPr>
      </p:pic>
      <p:pic>
        <p:nvPicPr>
          <p:cNvPr id="8" name="Picture 7" descr="router.png">
            <a:extLst>
              <a:ext uri="{FF2B5EF4-FFF2-40B4-BE49-F238E27FC236}">
                <a16:creationId xmlns:a16="http://schemas.microsoft.com/office/drawing/2014/main" id="{18B3E245-D27E-1248-AF6A-5535D9B46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31" y="6040951"/>
            <a:ext cx="432065" cy="225425"/>
          </a:xfrm>
          <a:prstGeom prst="rect">
            <a:avLst/>
          </a:prstGeom>
        </p:spPr>
      </p:pic>
      <p:pic>
        <p:nvPicPr>
          <p:cNvPr id="9" name="Picture 8" descr="router.png">
            <a:extLst>
              <a:ext uri="{FF2B5EF4-FFF2-40B4-BE49-F238E27FC236}">
                <a16:creationId xmlns:a16="http://schemas.microsoft.com/office/drawing/2014/main" id="{EB027323-40F0-5A4C-9F92-FEFE5FF7C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96" y="4427537"/>
            <a:ext cx="432065" cy="225425"/>
          </a:xfrm>
          <a:prstGeom prst="rect">
            <a:avLst/>
          </a:prstGeom>
        </p:spPr>
      </p:pic>
      <p:pic>
        <p:nvPicPr>
          <p:cNvPr id="10" name="Picture 9" descr="router.png">
            <a:extLst>
              <a:ext uri="{FF2B5EF4-FFF2-40B4-BE49-F238E27FC236}">
                <a16:creationId xmlns:a16="http://schemas.microsoft.com/office/drawing/2014/main" id="{36E59714-CFF6-C145-867F-BBE3A8D7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4" y="4013200"/>
            <a:ext cx="432065" cy="225425"/>
          </a:xfrm>
          <a:prstGeom prst="rect">
            <a:avLst/>
          </a:prstGeom>
        </p:spPr>
      </p:pic>
      <p:pic>
        <p:nvPicPr>
          <p:cNvPr id="11" name="Picture 10" descr="router.png">
            <a:extLst>
              <a:ext uri="{FF2B5EF4-FFF2-40B4-BE49-F238E27FC236}">
                <a16:creationId xmlns:a16="http://schemas.microsoft.com/office/drawing/2014/main" id="{5AFC9CC5-2F11-9A43-A9D8-19A10EB1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43" y="3947981"/>
            <a:ext cx="432065" cy="225425"/>
          </a:xfrm>
          <a:prstGeom prst="rect">
            <a:avLst/>
          </a:prstGeom>
        </p:spPr>
      </p:pic>
      <p:pic>
        <p:nvPicPr>
          <p:cNvPr id="12" name="Picture 11" descr="router.png">
            <a:extLst>
              <a:ext uri="{FF2B5EF4-FFF2-40B4-BE49-F238E27FC236}">
                <a16:creationId xmlns:a16="http://schemas.microsoft.com/office/drawing/2014/main" id="{EEF1BEE3-0920-1740-B166-8B37471F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5000625"/>
            <a:ext cx="432065" cy="225425"/>
          </a:xfrm>
          <a:prstGeom prst="rect">
            <a:avLst/>
          </a:prstGeom>
        </p:spPr>
      </p:pic>
      <p:pic>
        <p:nvPicPr>
          <p:cNvPr id="13" name="Picture 12" descr="router.png">
            <a:extLst>
              <a:ext uri="{FF2B5EF4-FFF2-40B4-BE49-F238E27FC236}">
                <a16:creationId xmlns:a16="http://schemas.microsoft.com/office/drawing/2014/main" id="{61F6E69B-9ADD-9D49-96A9-940C58007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4" y="3708400"/>
            <a:ext cx="432065" cy="225425"/>
          </a:xfrm>
          <a:prstGeom prst="rect">
            <a:avLst/>
          </a:prstGeom>
        </p:spPr>
      </p:pic>
      <p:pic>
        <p:nvPicPr>
          <p:cNvPr id="14" name="Picture 13" descr="router.png">
            <a:extLst>
              <a:ext uri="{FF2B5EF4-FFF2-40B4-BE49-F238E27FC236}">
                <a16:creationId xmlns:a16="http://schemas.microsoft.com/office/drawing/2014/main" id="{B0D07FE9-6B85-9546-AB26-F69AA52FE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3360737"/>
            <a:ext cx="432065" cy="225425"/>
          </a:xfrm>
          <a:prstGeom prst="rect">
            <a:avLst/>
          </a:prstGeom>
        </p:spPr>
      </p:pic>
      <p:pic>
        <p:nvPicPr>
          <p:cNvPr id="15" name="Picture 14" descr="router.png">
            <a:extLst>
              <a:ext uri="{FF2B5EF4-FFF2-40B4-BE49-F238E27FC236}">
                <a16:creationId xmlns:a16="http://schemas.microsoft.com/office/drawing/2014/main" id="{DB7A2F10-51E9-4046-BE53-B1BA2E03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63" y="3418443"/>
            <a:ext cx="432065" cy="225425"/>
          </a:xfrm>
          <a:prstGeom prst="rect">
            <a:avLst/>
          </a:prstGeom>
        </p:spPr>
      </p:pic>
      <p:pic>
        <p:nvPicPr>
          <p:cNvPr id="16" name="Picture 15" descr="router.png">
            <a:extLst>
              <a:ext uri="{FF2B5EF4-FFF2-40B4-BE49-F238E27FC236}">
                <a16:creationId xmlns:a16="http://schemas.microsoft.com/office/drawing/2014/main" id="{DB6EA6FC-9F78-6745-A67F-84FCF2BB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5763662"/>
            <a:ext cx="432065" cy="225425"/>
          </a:xfrm>
          <a:prstGeom prst="rect">
            <a:avLst/>
          </a:prstGeom>
        </p:spPr>
      </p:pic>
      <p:pic>
        <p:nvPicPr>
          <p:cNvPr id="17" name="Picture 16" descr="router.png">
            <a:extLst>
              <a:ext uri="{FF2B5EF4-FFF2-40B4-BE49-F238E27FC236}">
                <a16:creationId xmlns:a16="http://schemas.microsoft.com/office/drawing/2014/main" id="{1E48B526-14CB-654D-9119-71339B70C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06" y="3842290"/>
            <a:ext cx="432065" cy="225425"/>
          </a:xfrm>
          <a:prstGeom prst="rect">
            <a:avLst/>
          </a:prstGeom>
        </p:spPr>
      </p:pic>
      <p:pic>
        <p:nvPicPr>
          <p:cNvPr id="19" name="Picture 18" descr="router.png">
            <a:extLst>
              <a:ext uri="{FF2B5EF4-FFF2-40B4-BE49-F238E27FC236}">
                <a16:creationId xmlns:a16="http://schemas.microsoft.com/office/drawing/2014/main" id="{C505918B-7B89-BC4B-BAFD-5BB2CF09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2" y="3307186"/>
            <a:ext cx="432065" cy="225425"/>
          </a:xfrm>
          <a:prstGeom prst="rect">
            <a:avLst/>
          </a:prstGeom>
        </p:spPr>
      </p:pic>
      <p:pic>
        <p:nvPicPr>
          <p:cNvPr id="22" name="Picture 21" descr="router.png">
            <a:extLst>
              <a:ext uri="{FF2B5EF4-FFF2-40B4-BE49-F238E27FC236}">
                <a16:creationId xmlns:a16="http://schemas.microsoft.com/office/drawing/2014/main" id="{71E0A5BD-5A3E-E84E-B047-0678C143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96" y="3942043"/>
            <a:ext cx="432065" cy="225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8D722C-1322-EB40-82B4-24887BB8BC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81252" y="3846905"/>
            <a:ext cx="367611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BE90AF-68AE-C048-A33E-ADAE0E0434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34996" y="3563741"/>
            <a:ext cx="203200" cy="304800"/>
          </a:xfrm>
          <a:prstGeom prst="rect">
            <a:avLst/>
          </a:prstGeom>
        </p:spPr>
      </p:pic>
      <p:pic>
        <p:nvPicPr>
          <p:cNvPr id="25" name="Picture 24" descr="router.png">
            <a:extLst>
              <a:ext uri="{FF2B5EF4-FFF2-40B4-BE49-F238E27FC236}">
                <a16:creationId xmlns:a16="http://schemas.microsoft.com/office/drawing/2014/main" id="{17373FBA-BEA1-9741-AAFF-8ED078B33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31" y="3629025"/>
            <a:ext cx="432065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1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11272" y="2786220"/>
            <a:ext cx="1934174" cy="525389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What is Tor?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495" y="2288419"/>
            <a:ext cx="462465" cy="705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288419"/>
            <a:ext cx="850958" cy="705561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9" y="1804648"/>
            <a:ext cx="761206" cy="928524"/>
          </a:xfrm>
          <a:prstGeom prst="rect">
            <a:avLst/>
          </a:prstGeom>
        </p:spPr>
      </p:pic>
      <p:pic>
        <p:nvPicPr>
          <p:cNvPr id="45" name="Picture 4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06" y="1730988"/>
            <a:ext cx="761206" cy="928524"/>
          </a:xfrm>
          <a:prstGeom prst="rect">
            <a:avLst/>
          </a:prstGeom>
        </p:spPr>
      </p:pic>
      <p:pic>
        <p:nvPicPr>
          <p:cNvPr id="49" name="Picture 4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4" y="2569740"/>
            <a:ext cx="761206" cy="928524"/>
          </a:xfrm>
          <a:prstGeom prst="rect">
            <a:avLst/>
          </a:prstGeom>
        </p:spPr>
      </p:pic>
      <p:pic>
        <p:nvPicPr>
          <p:cNvPr id="51" name="Picture 50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2" y="214759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2" name="Picture 5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" y="246898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3" name="Picture 52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36" y="2318062"/>
            <a:ext cx="762121" cy="381061"/>
          </a:xfrm>
          <a:prstGeom prst="rect">
            <a:avLst/>
          </a:prstGeom>
          <a:ln>
            <a:noFill/>
          </a:ln>
        </p:spPr>
      </p:pic>
      <p:grpSp>
        <p:nvGrpSpPr>
          <p:cNvPr id="86" name="Group 85"/>
          <p:cNvGrpSpPr/>
          <p:nvPr/>
        </p:nvGrpSpPr>
        <p:grpSpPr>
          <a:xfrm>
            <a:off x="3353872" y="3287036"/>
            <a:ext cx="1172713" cy="272244"/>
            <a:chOff x="3016066" y="5285636"/>
            <a:chExt cx="1548270" cy="184240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3016066" y="5285636"/>
              <a:ext cx="1548270" cy="184240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016066" y="5285636"/>
              <a:ext cx="1548269" cy="18424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>
            <a:stCxn id="61" idx="3"/>
            <a:endCxn id="45" idx="2"/>
          </p:cNvCxnSpPr>
          <p:nvPr/>
        </p:nvCxnSpPr>
        <p:spPr>
          <a:xfrm flipV="1">
            <a:off x="5024986" y="2659512"/>
            <a:ext cx="574223" cy="71552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2529718"/>
            <a:ext cx="761206" cy="928524"/>
          </a:xfrm>
          <a:prstGeom prst="rect">
            <a:avLst/>
          </a:prstGeom>
        </p:spPr>
      </p:pic>
      <p:pic>
        <p:nvPicPr>
          <p:cNvPr id="60" name="Picture 5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85" y="3178219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0" y="2910777"/>
            <a:ext cx="761206" cy="928524"/>
          </a:xfrm>
          <a:prstGeom prst="rect">
            <a:avLst/>
          </a:prstGeom>
        </p:spPr>
      </p:pic>
      <p:pic>
        <p:nvPicPr>
          <p:cNvPr id="62" name="Picture 6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5" y="3547732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63" name="Picture 62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" y="2814391"/>
            <a:ext cx="762121" cy="381061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698168" y="4062674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67646" y="4062674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Destinations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6306" y="4062674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Onion Routers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98168" y="5770206"/>
            <a:ext cx="8229600" cy="92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Tor is based on </a:t>
            </a:r>
            <a:r>
              <a:rPr lang="en-US" i="1"/>
              <a:t>onion routing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378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_Map.png">
            <a:extLst>
              <a:ext uri="{FF2B5EF4-FFF2-40B4-BE49-F238E27FC236}">
                <a16:creationId xmlns:a16="http://schemas.microsoft.com/office/drawing/2014/main" id="{E8C074F4-6986-5047-9BBF-D1B70F65C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8" y="2649350"/>
            <a:ext cx="7825335" cy="4007224"/>
          </a:xfrm>
          <a:prstGeom prst="rect">
            <a:avLst/>
          </a:prstGeom>
        </p:spPr>
      </p:pic>
      <p:pic>
        <p:nvPicPr>
          <p:cNvPr id="7" name="Picture 6" descr="router.png">
            <a:extLst>
              <a:ext uri="{FF2B5EF4-FFF2-40B4-BE49-F238E27FC236}">
                <a16:creationId xmlns:a16="http://schemas.microsoft.com/office/drawing/2014/main" id="{FD7B7304-FA07-074C-96ED-E09041A95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97" y="3734192"/>
            <a:ext cx="432065" cy="225425"/>
          </a:xfrm>
          <a:prstGeom prst="rect">
            <a:avLst/>
          </a:prstGeom>
        </p:spPr>
      </p:pic>
      <p:pic>
        <p:nvPicPr>
          <p:cNvPr id="15" name="Picture 14" descr="router.png">
            <a:extLst>
              <a:ext uri="{FF2B5EF4-FFF2-40B4-BE49-F238E27FC236}">
                <a16:creationId xmlns:a16="http://schemas.microsoft.com/office/drawing/2014/main" id="{DB7A2F10-51E9-4046-BE53-B1BA2E03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63" y="3418443"/>
            <a:ext cx="432065" cy="22542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13FF39-9613-FC47-9A45-9CE17A52FF9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90918" y="3818965"/>
            <a:ext cx="1861073" cy="2054711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232A51-B023-8F42-9607-417D980B95FA}"/>
              </a:ext>
            </a:extLst>
          </p:cNvPr>
          <p:cNvCxnSpPr>
            <a:cxnSpLocks/>
          </p:cNvCxnSpPr>
          <p:nvPr/>
        </p:nvCxnSpPr>
        <p:spPr bwMode="auto">
          <a:xfrm flipV="1">
            <a:off x="4937760" y="3420319"/>
            <a:ext cx="224326" cy="366374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E8A9B-A21D-6640-A54C-5B4835644E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90918" y="3818965"/>
            <a:ext cx="1097280" cy="16136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95CD9A-9A31-1C42-A252-CE28544EFB9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3506" y="3344119"/>
            <a:ext cx="1912380" cy="252955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6099"/>
            <a:ext cx="8229600" cy="23004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Improved performance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QUIC/UDP: Enhanced congestion control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Scalability: consensus and onion services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Secure bandwidth measurement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router.png">
            <a:extLst>
              <a:ext uri="{FF2B5EF4-FFF2-40B4-BE49-F238E27FC236}">
                <a16:creationId xmlns:a16="http://schemas.microsoft.com/office/drawing/2014/main" id="{18B3E245-D27E-1248-AF6A-5535D9B46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31" y="6040951"/>
            <a:ext cx="432065" cy="225425"/>
          </a:xfrm>
          <a:prstGeom prst="rect">
            <a:avLst/>
          </a:prstGeom>
        </p:spPr>
      </p:pic>
      <p:pic>
        <p:nvPicPr>
          <p:cNvPr id="9" name="Picture 8" descr="router.png">
            <a:extLst>
              <a:ext uri="{FF2B5EF4-FFF2-40B4-BE49-F238E27FC236}">
                <a16:creationId xmlns:a16="http://schemas.microsoft.com/office/drawing/2014/main" id="{EB027323-40F0-5A4C-9F92-FEFE5FF7C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96" y="4427537"/>
            <a:ext cx="432065" cy="225425"/>
          </a:xfrm>
          <a:prstGeom prst="rect">
            <a:avLst/>
          </a:prstGeom>
        </p:spPr>
      </p:pic>
      <p:pic>
        <p:nvPicPr>
          <p:cNvPr id="10" name="Picture 9" descr="router.png">
            <a:extLst>
              <a:ext uri="{FF2B5EF4-FFF2-40B4-BE49-F238E27FC236}">
                <a16:creationId xmlns:a16="http://schemas.microsoft.com/office/drawing/2014/main" id="{36E59714-CFF6-C145-867F-BBE3A8D7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4" y="4013200"/>
            <a:ext cx="432065" cy="225425"/>
          </a:xfrm>
          <a:prstGeom prst="rect">
            <a:avLst/>
          </a:prstGeom>
        </p:spPr>
      </p:pic>
      <p:pic>
        <p:nvPicPr>
          <p:cNvPr id="11" name="Picture 10" descr="router.png">
            <a:extLst>
              <a:ext uri="{FF2B5EF4-FFF2-40B4-BE49-F238E27FC236}">
                <a16:creationId xmlns:a16="http://schemas.microsoft.com/office/drawing/2014/main" id="{5AFC9CC5-2F11-9A43-A9D8-19A10EB1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43" y="3947981"/>
            <a:ext cx="432065" cy="225425"/>
          </a:xfrm>
          <a:prstGeom prst="rect">
            <a:avLst/>
          </a:prstGeom>
        </p:spPr>
      </p:pic>
      <p:pic>
        <p:nvPicPr>
          <p:cNvPr id="12" name="Picture 11" descr="router.png">
            <a:extLst>
              <a:ext uri="{FF2B5EF4-FFF2-40B4-BE49-F238E27FC236}">
                <a16:creationId xmlns:a16="http://schemas.microsoft.com/office/drawing/2014/main" id="{EEF1BEE3-0920-1740-B166-8B37471F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5000625"/>
            <a:ext cx="432065" cy="225425"/>
          </a:xfrm>
          <a:prstGeom prst="rect">
            <a:avLst/>
          </a:prstGeom>
        </p:spPr>
      </p:pic>
      <p:pic>
        <p:nvPicPr>
          <p:cNvPr id="13" name="Picture 12" descr="router.png">
            <a:extLst>
              <a:ext uri="{FF2B5EF4-FFF2-40B4-BE49-F238E27FC236}">
                <a16:creationId xmlns:a16="http://schemas.microsoft.com/office/drawing/2014/main" id="{61F6E69B-9ADD-9D49-96A9-940C58007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4" y="3708400"/>
            <a:ext cx="432065" cy="225425"/>
          </a:xfrm>
          <a:prstGeom prst="rect">
            <a:avLst/>
          </a:prstGeom>
        </p:spPr>
      </p:pic>
      <p:pic>
        <p:nvPicPr>
          <p:cNvPr id="14" name="Picture 13" descr="router.png">
            <a:extLst>
              <a:ext uri="{FF2B5EF4-FFF2-40B4-BE49-F238E27FC236}">
                <a16:creationId xmlns:a16="http://schemas.microsoft.com/office/drawing/2014/main" id="{B0D07FE9-6B85-9546-AB26-F69AA52FE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3360737"/>
            <a:ext cx="432065" cy="225425"/>
          </a:xfrm>
          <a:prstGeom prst="rect">
            <a:avLst/>
          </a:prstGeom>
        </p:spPr>
      </p:pic>
      <p:pic>
        <p:nvPicPr>
          <p:cNvPr id="16" name="Picture 15" descr="router.png">
            <a:extLst>
              <a:ext uri="{FF2B5EF4-FFF2-40B4-BE49-F238E27FC236}">
                <a16:creationId xmlns:a16="http://schemas.microsoft.com/office/drawing/2014/main" id="{DB6EA6FC-9F78-6745-A67F-84FCF2BB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5763662"/>
            <a:ext cx="432065" cy="225425"/>
          </a:xfrm>
          <a:prstGeom prst="rect">
            <a:avLst/>
          </a:prstGeom>
        </p:spPr>
      </p:pic>
      <p:pic>
        <p:nvPicPr>
          <p:cNvPr id="17" name="Picture 16" descr="router.png">
            <a:extLst>
              <a:ext uri="{FF2B5EF4-FFF2-40B4-BE49-F238E27FC236}">
                <a16:creationId xmlns:a16="http://schemas.microsoft.com/office/drawing/2014/main" id="{1E48B526-14CB-654D-9119-71339B70C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06" y="3842290"/>
            <a:ext cx="432065" cy="225425"/>
          </a:xfrm>
          <a:prstGeom prst="rect">
            <a:avLst/>
          </a:prstGeom>
        </p:spPr>
      </p:pic>
      <p:pic>
        <p:nvPicPr>
          <p:cNvPr id="19" name="Picture 18" descr="router.png">
            <a:extLst>
              <a:ext uri="{FF2B5EF4-FFF2-40B4-BE49-F238E27FC236}">
                <a16:creationId xmlns:a16="http://schemas.microsoft.com/office/drawing/2014/main" id="{C505918B-7B89-BC4B-BAFD-5BB2CF09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2" y="3307186"/>
            <a:ext cx="432065" cy="225425"/>
          </a:xfrm>
          <a:prstGeom prst="rect">
            <a:avLst/>
          </a:prstGeom>
        </p:spPr>
      </p:pic>
      <p:pic>
        <p:nvPicPr>
          <p:cNvPr id="22" name="Picture 21" descr="router.png">
            <a:extLst>
              <a:ext uri="{FF2B5EF4-FFF2-40B4-BE49-F238E27FC236}">
                <a16:creationId xmlns:a16="http://schemas.microsoft.com/office/drawing/2014/main" id="{71E0A5BD-5A3E-E84E-B047-0678C143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96" y="3942043"/>
            <a:ext cx="432065" cy="225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8D722C-1322-EB40-82B4-24887BB8BC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81252" y="3846905"/>
            <a:ext cx="367611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BE90AF-68AE-C048-A33E-ADAE0E0434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34996" y="3563741"/>
            <a:ext cx="203200" cy="304800"/>
          </a:xfrm>
          <a:prstGeom prst="rect">
            <a:avLst/>
          </a:prstGeom>
        </p:spPr>
      </p:pic>
      <p:pic>
        <p:nvPicPr>
          <p:cNvPr id="25" name="Picture 24" descr="router.png">
            <a:extLst>
              <a:ext uri="{FF2B5EF4-FFF2-40B4-BE49-F238E27FC236}">
                <a16:creationId xmlns:a16="http://schemas.microsoft.com/office/drawing/2014/main" id="{17373FBA-BEA1-9741-AAFF-8ED078B33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31" y="3629025"/>
            <a:ext cx="432065" cy="2254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5CF40F8-390B-894D-9528-3271E04DD105}"/>
              </a:ext>
            </a:extLst>
          </p:cNvPr>
          <p:cNvSpPr txBox="1"/>
          <p:nvPr/>
        </p:nvSpPr>
        <p:spPr>
          <a:xfrm>
            <a:off x="0" y="62596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</a:t>
            </a:r>
            <a:r>
              <a:rPr lang="en-US" i="1" dirty="0" err="1"/>
              <a:t>PeerFlow</a:t>
            </a:r>
            <a:r>
              <a:rPr lang="en-US" i="1" dirty="0"/>
              <a:t>: Secure Load Balancing in Tor</a:t>
            </a:r>
          </a:p>
          <a:p>
            <a:r>
              <a:rPr lang="en-US" dirty="0"/>
              <a:t>By Aaron Johnson, Rob Jansen, Nicholas Hopper, Aaron Segal, and Paul </a:t>
            </a:r>
            <a:r>
              <a:rPr lang="en-US" dirty="0" err="1"/>
              <a:t>Syverson</a:t>
            </a:r>
            <a:r>
              <a:rPr lang="en-US" dirty="0"/>
              <a:t>. </a:t>
            </a:r>
            <a:r>
              <a:rPr lang="en-US" dirty="0" err="1"/>
              <a:t>PoPETS</a:t>
            </a:r>
            <a:r>
              <a:rPr lang="en-US" dirty="0"/>
              <a:t> 2017.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6602D8-4155-5E48-8977-BDAFECC3A645}"/>
              </a:ext>
            </a:extLst>
          </p:cNvPr>
          <p:cNvSpPr txBox="1"/>
          <p:nvPr/>
        </p:nvSpPr>
        <p:spPr>
          <a:xfrm>
            <a:off x="8731" y="57221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  <a:r>
              <a:rPr lang="en-US" i="1" dirty="0"/>
              <a:t>LIRA: Lightweight Incentivized Routing for Anonymity</a:t>
            </a:r>
          </a:p>
          <a:p>
            <a:r>
              <a:rPr lang="en-US" dirty="0"/>
              <a:t>By Rob G. Jansen, Aaron Johnson, and Paul </a:t>
            </a:r>
            <a:r>
              <a:rPr lang="en-US" dirty="0" err="1"/>
              <a:t>Syverson</a:t>
            </a:r>
            <a:r>
              <a:rPr lang="en-US" dirty="0"/>
              <a:t>. NDSS 2013. </a:t>
            </a:r>
          </a:p>
        </p:txBody>
      </p:sp>
    </p:spTree>
    <p:extLst>
      <p:ext uri="{BB962C8B-B14F-4D97-AF65-F5344CB8AC3E}">
        <p14:creationId xmlns:p14="http://schemas.microsoft.com/office/powerpoint/2010/main" val="2212620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6100"/>
            <a:ext cx="8493162" cy="60226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Improved transparency </a:t>
            </a:r>
            <a:r>
              <a:rPr lang="en-US" i="1" dirty="0"/>
              <a:t>while protecting privacy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2DD5A2C-8917-7549-823F-7811E88E5C64}"/>
              </a:ext>
            </a:extLst>
          </p:cNvPr>
          <p:cNvSpPr/>
          <p:nvPr/>
        </p:nvSpPr>
        <p:spPr>
          <a:xfrm>
            <a:off x="299026" y="2660086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31" name="Picture 30" descr="Tor_project_logo_hq.png">
            <a:extLst>
              <a:ext uri="{FF2B5EF4-FFF2-40B4-BE49-F238E27FC236}">
                <a16:creationId xmlns:a16="http://schemas.microsoft.com/office/drawing/2014/main" id="{74B68D59-3ED8-E34E-8E2C-BF2911C8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41" y="3312421"/>
            <a:ext cx="1522459" cy="99498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9BFD85-6336-7940-873A-332F89664F05}"/>
              </a:ext>
            </a:extLst>
          </p:cNvPr>
          <p:cNvSpPr txBox="1"/>
          <p:nvPr/>
        </p:nvSpPr>
        <p:spPr>
          <a:xfrm>
            <a:off x="4190336" y="2575606"/>
            <a:ext cx="4291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going on inside Tor?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How many users?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How many onion services?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How much traffic?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Where do users visit?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Any attacks on Tor?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Any abusers using Tor?</a:t>
            </a:r>
          </a:p>
        </p:txBody>
      </p:sp>
    </p:spTree>
    <p:extLst>
      <p:ext uri="{BB962C8B-B14F-4D97-AF65-F5344CB8AC3E}">
        <p14:creationId xmlns:p14="http://schemas.microsoft.com/office/powerpoint/2010/main" val="34280316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6099"/>
            <a:ext cx="8493162" cy="211450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Improved transparency </a:t>
            </a:r>
            <a:r>
              <a:rPr lang="en-US" i="1" dirty="0"/>
              <a:t>while protecting privacy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Publish network statistics</a:t>
            </a:r>
            <a:endParaRPr lang="en-US" i="1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Monitor Tor for attacks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Detect uses of Tor for abuse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CF40F8-390B-894D-9528-3271E04DD105}"/>
              </a:ext>
            </a:extLst>
          </p:cNvPr>
          <p:cNvSpPr txBox="1"/>
          <p:nvPr/>
        </p:nvSpPr>
        <p:spPr>
          <a:xfrm>
            <a:off x="0" y="56798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 </a:t>
            </a:r>
            <a:r>
              <a:rPr lang="en-US" i="1" dirty="0"/>
              <a:t>Safely Measuring Tor</a:t>
            </a:r>
            <a:br>
              <a:rPr lang="en-US" i="1" dirty="0"/>
            </a:br>
            <a:r>
              <a:rPr lang="en-US" dirty="0"/>
              <a:t>By Rob Jansen and Aaron Johnson. CCS 2016.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6602D8-4155-5E48-8977-BDAFECC3A645}"/>
              </a:ext>
            </a:extLst>
          </p:cNvPr>
          <p:cNvSpPr txBox="1"/>
          <p:nvPr/>
        </p:nvSpPr>
        <p:spPr>
          <a:xfrm>
            <a:off x="0" y="51480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</a:t>
            </a:r>
            <a:r>
              <a:rPr lang="en-US" i="1" dirty="0"/>
              <a:t>Hidden-service statistics reported by relays</a:t>
            </a:r>
          </a:p>
          <a:p>
            <a:r>
              <a:rPr lang="en-US" dirty="0"/>
              <a:t>By David Goulet, Aaron Johnson, George </a:t>
            </a:r>
            <a:r>
              <a:rPr lang="en-US" dirty="0" err="1"/>
              <a:t>Kadianakis</a:t>
            </a:r>
            <a:r>
              <a:rPr lang="en-US" dirty="0"/>
              <a:t>, and </a:t>
            </a:r>
            <a:r>
              <a:rPr lang="en-US" dirty="0" err="1"/>
              <a:t>Karsten</a:t>
            </a:r>
            <a:r>
              <a:rPr lang="en-US" dirty="0"/>
              <a:t> </a:t>
            </a:r>
            <a:r>
              <a:rPr lang="en-US" dirty="0" err="1"/>
              <a:t>Loesing</a:t>
            </a:r>
            <a:r>
              <a:rPr lang="en-US" dirty="0"/>
              <a:t>. Tor TR 2015-04-001.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5BD42-097C-7F45-B991-1C39DFBE9BB1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 </a:t>
            </a:r>
            <a:r>
              <a:rPr lang="en-US" i="1" dirty="0"/>
              <a:t>Distributed Measurement with Private Set-Union Cardinality</a:t>
            </a:r>
          </a:p>
          <a:p>
            <a:r>
              <a:rPr lang="en-US" dirty="0"/>
              <a:t>By Ellis Fenske, Akshaya Mani, Aaron Johnson, and Micah </a:t>
            </a:r>
            <a:r>
              <a:rPr lang="en-US" dirty="0" err="1"/>
              <a:t>Sherr</a:t>
            </a:r>
            <a:r>
              <a:rPr lang="en-US" dirty="0"/>
              <a:t>. CCS 2017.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2DD5A2C-8917-7549-823F-7811E88E5C64}"/>
              </a:ext>
            </a:extLst>
          </p:cNvPr>
          <p:cNvSpPr/>
          <p:nvPr/>
        </p:nvSpPr>
        <p:spPr>
          <a:xfrm>
            <a:off x="299026" y="2660086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31" name="Picture 30" descr="Tor_project_logo_hq.png">
            <a:extLst>
              <a:ext uri="{FF2B5EF4-FFF2-40B4-BE49-F238E27FC236}">
                <a16:creationId xmlns:a16="http://schemas.microsoft.com/office/drawing/2014/main" id="{74B68D59-3ED8-E34E-8E2C-BF2911C8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41" y="3312421"/>
            <a:ext cx="1522459" cy="99498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9BFD85-6336-7940-873A-332F89664F05}"/>
              </a:ext>
            </a:extLst>
          </p:cNvPr>
          <p:cNvSpPr txBox="1"/>
          <p:nvPr/>
        </p:nvSpPr>
        <p:spPr>
          <a:xfrm>
            <a:off x="4190336" y="2575606"/>
            <a:ext cx="4291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going on inside Tor?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How many users?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How many onion services?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How much traffic?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Where do users visit?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Any attacks on Tor?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Any abusers using Tor?</a:t>
            </a:r>
          </a:p>
        </p:txBody>
      </p:sp>
    </p:spTree>
    <p:extLst>
      <p:ext uri="{BB962C8B-B14F-4D97-AF65-F5344CB8AC3E}">
        <p14:creationId xmlns:p14="http://schemas.microsoft.com/office/powerpoint/2010/main" val="23695994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047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60613"/>
            <a:ext cx="8600739" cy="50130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Onionize</a:t>
            </a:r>
            <a:r>
              <a:rPr lang="en-US" dirty="0"/>
              <a:t> the Internet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/>
              <a:t>Clearweb</a:t>
            </a:r>
            <a:r>
              <a:rPr lang="en-US" dirty="0"/>
              <a:t> -&gt; </a:t>
            </a:r>
            <a:r>
              <a:rPr lang="en-US" dirty="0" err="1"/>
              <a:t>onionspace</a:t>
            </a:r>
            <a:r>
              <a:rPr lang="en-US" dirty="0"/>
              <a:t>: single onion services</a:t>
            </a:r>
          </a:p>
          <a:p>
            <a:pPr marL="800100" lvl="2" indent="0">
              <a:lnSpc>
                <a:spcPct val="16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Debian.org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http://sejnfjrq6szgca7v.onion/</a:t>
            </a:r>
            <a:r>
              <a:rPr lang="en-US" dirty="0"/>
              <a:t>)</a:t>
            </a:r>
          </a:p>
          <a:p>
            <a:pPr marL="800100" lvl="2" indent="0">
              <a:lnSpc>
                <a:spcPct val="160000"/>
              </a:lnSpc>
              <a:buNone/>
            </a:pPr>
            <a:r>
              <a:rPr lang="en-US" dirty="0"/>
              <a:t>		DuckDuckGo (</a:t>
            </a:r>
            <a:r>
              <a:rPr lang="en-US" dirty="0">
                <a:hlinkClick r:id="rId3"/>
              </a:rPr>
              <a:t>https://3g2upl4pq6kufc4m.onion/</a:t>
            </a:r>
            <a:r>
              <a:rPr lang="en-US" dirty="0"/>
              <a:t>)</a:t>
            </a:r>
          </a:p>
          <a:p>
            <a:pPr marL="800100" lvl="2" indent="0">
              <a:lnSpc>
                <a:spcPct val="160000"/>
              </a:lnSpc>
              <a:buNone/>
            </a:pPr>
            <a:r>
              <a:rPr lang="en-US" dirty="0"/>
              <a:t>		Facebook (</a:t>
            </a:r>
            <a:r>
              <a:rPr lang="en-US" dirty="0">
                <a:hlinkClick r:id="rId4"/>
              </a:rPr>
              <a:t>https://facebookcorewwwi.onion</a:t>
            </a:r>
            <a:r>
              <a:rPr lang="en-US" dirty="0"/>
              <a:t>)</a:t>
            </a:r>
          </a:p>
          <a:p>
            <a:pPr marL="800100" lvl="2" indent="0">
              <a:lnSpc>
                <a:spcPct val="160000"/>
              </a:lnSpc>
              <a:buNone/>
            </a:pPr>
            <a:r>
              <a:rPr lang="en-US" dirty="0"/>
              <a:t>		New York Times (</a:t>
            </a:r>
            <a:r>
              <a:rPr lang="en-US" dirty="0">
                <a:hlinkClick r:id="rId5"/>
              </a:rPr>
              <a:t>https://www.nytimes3xbfgragh.onion/</a:t>
            </a:r>
            <a:r>
              <a:rPr lang="en-US" dirty="0"/>
              <a:t>)</a:t>
            </a:r>
          </a:p>
          <a:p>
            <a:pPr marL="800100" lvl="2" indent="0">
              <a:lnSpc>
                <a:spcPct val="160000"/>
              </a:lnSpc>
              <a:buNone/>
            </a:pPr>
            <a:r>
              <a:rPr lang="en-US" dirty="0"/>
              <a:t>		ProPublica (</a:t>
            </a:r>
            <a:r>
              <a:rPr lang="en-US" dirty="0">
                <a:hlinkClick r:id="rId6"/>
              </a:rPr>
              <a:t>https://www.propub3r6espa33w.onion/</a:t>
            </a:r>
            <a:r>
              <a:rPr lang="en-US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Self-authentication: Invulnerable to Certificate Authority attacks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Secure name lookup: Encrypted, authenticated, anonymous (unlike DNS)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3DE38-3610-C24A-A22E-C65787530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984" y="2905156"/>
            <a:ext cx="344244" cy="344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4D79D3-F0FD-7448-8F72-574A753AF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796" y="3417940"/>
            <a:ext cx="360557" cy="360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863D0-CFF0-0D42-87BF-9E2866C13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227" y="1770675"/>
            <a:ext cx="435520" cy="435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480CD-5AF1-9E49-BBD2-38546E288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385" y="2296398"/>
            <a:ext cx="467210" cy="467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67DB4F-7A12-6B46-BAB3-61C15869A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999" y="3984481"/>
            <a:ext cx="312149" cy="312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BCC3C6-EE01-1E49-965A-305995342CE7}"/>
              </a:ext>
            </a:extLst>
          </p:cNvPr>
          <p:cNvSpPr txBox="1"/>
          <p:nvPr/>
        </p:nvSpPr>
        <p:spPr>
          <a:xfrm>
            <a:off x="0" y="58736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 </a:t>
            </a:r>
            <a:r>
              <a:rPr lang="en-US" i="1" dirty="0"/>
              <a:t>Rendezvous Single Onion Services</a:t>
            </a:r>
          </a:p>
          <a:p>
            <a:r>
              <a:rPr lang="en-US" dirty="0"/>
              <a:t>By Tim Wilson-Brown, John Brooks, Aaron Johnson, Rob Jansen, George </a:t>
            </a:r>
            <a:r>
              <a:rPr lang="en-US" dirty="0" err="1"/>
              <a:t>Kadianakis</a:t>
            </a:r>
            <a:r>
              <a:rPr lang="en-US" dirty="0"/>
              <a:t>, Paul </a:t>
            </a:r>
            <a:r>
              <a:rPr lang="en-US" dirty="0" err="1"/>
              <a:t>Syverson</a:t>
            </a:r>
            <a:r>
              <a:rPr lang="en-US" dirty="0"/>
              <a:t>, and Roger </a:t>
            </a:r>
            <a:r>
              <a:rPr lang="en-US" dirty="0" err="1"/>
              <a:t>Dingledine</a:t>
            </a:r>
            <a:r>
              <a:rPr lang="en-US" dirty="0"/>
              <a:t>. Tor Proposal 260, 2015.</a:t>
            </a:r>
          </a:p>
        </p:txBody>
      </p:sp>
    </p:spTree>
    <p:extLst>
      <p:ext uri="{BB962C8B-B14F-4D97-AF65-F5344CB8AC3E}">
        <p14:creationId xmlns:p14="http://schemas.microsoft.com/office/powerpoint/2010/main" val="4287928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8C30-D764-3E49-AEB4-820A338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679"/>
            <a:ext cx="8229600" cy="841781"/>
          </a:xfrm>
        </p:spPr>
        <p:txBody>
          <a:bodyPr/>
          <a:lstStyle/>
          <a:p>
            <a:r>
              <a:rPr lang="en-US" dirty="0"/>
              <a:t>The Future of 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C0D5-5A99-1A4A-A7AE-4114B594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460"/>
            <a:ext cx="8229600" cy="50288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Tor Browser = Mozilla Firefox Private Browser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Fusion (Firefox </a:t>
            </a:r>
            <a:r>
              <a:rPr lang="en-US" dirty="0" err="1"/>
              <a:t>USIng</a:t>
            </a:r>
            <a:r>
              <a:rPr lang="en-US" dirty="0"/>
              <a:t> </a:t>
            </a:r>
            <a:r>
              <a:rPr lang="en-US" dirty="0" err="1"/>
              <a:t>ONions</a:t>
            </a:r>
            <a:r>
              <a:rPr lang="en-US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Currently: Tor Uplift Project (https://</a:t>
            </a:r>
            <a:r>
              <a:rPr lang="en-US" dirty="0" err="1"/>
              <a:t>wiki.mozilla.org</a:t>
            </a:r>
            <a:r>
              <a:rPr lang="en-US" dirty="0"/>
              <a:t>/Security/</a:t>
            </a:r>
            <a:r>
              <a:rPr lang="en-US" dirty="0" err="1"/>
              <a:t>Tor_Uplift</a:t>
            </a:r>
            <a:r>
              <a:rPr lang="en-US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Mass-market anonymity and tracking protection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/>
              <a:t>Disable common attack vectors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/>
              <a:t>Eliminate </a:t>
            </a:r>
            <a:r>
              <a:rPr lang="en-US" dirty="0" err="1"/>
              <a:t>supercookies</a:t>
            </a:r>
            <a:endParaRPr lang="en-US" dirty="0"/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/>
              <a:t>Perform per-tab isolation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60540-643E-014E-A7DD-8E58E918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42" y="4886086"/>
            <a:ext cx="3146679" cy="17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87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86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789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stCxn id="45" idx="3"/>
          </p:cNvCxnSpPr>
          <p:nvPr/>
        </p:nvCxnSpPr>
        <p:spPr>
          <a:xfrm>
            <a:off x="5979812" y="2195250"/>
            <a:ext cx="1452958" cy="5909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11272" y="2786220"/>
            <a:ext cx="1934174" cy="535832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11272" y="2786220"/>
            <a:ext cx="1934174" cy="525389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9"/>
            <a:ext cx="8229600" cy="1143000"/>
          </a:xfrm>
        </p:spPr>
        <p:txBody>
          <a:bodyPr/>
          <a:lstStyle/>
          <a:p>
            <a:r>
              <a:rPr lang="en-US" dirty="0"/>
              <a:t>What is Tor?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495" y="2288419"/>
            <a:ext cx="462465" cy="705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288419"/>
            <a:ext cx="850958" cy="705561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9" y="1804648"/>
            <a:ext cx="761206" cy="928524"/>
          </a:xfrm>
          <a:prstGeom prst="rect">
            <a:avLst/>
          </a:prstGeom>
        </p:spPr>
      </p:pic>
      <p:pic>
        <p:nvPicPr>
          <p:cNvPr id="45" name="Picture 4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06" y="1730988"/>
            <a:ext cx="761206" cy="92852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98168" y="4062674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67646" y="4062674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Destinations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56306" y="4062674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Onion Routers</a:t>
            </a:r>
          </a:p>
        </p:txBody>
      </p:sp>
      <p:pic>
        <p:nvPicPr>
          <p:cNvPr id="49" name="Picture 4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4" y="2569740"/>
            <a:ext cx="761206" cy="928524"/>
          </a:xfrm>
          <a:prstGeom prst="rect">
            <a:avLst/>
          </a:prstGeom>
        </p:spPr>
      </p:pic>
      <p:pic>
        <p:nvPicPr>
          <p:cNvPr id="51" name="Picture 50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2" y="214759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2" name="Picture 5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" y="2468981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3" name="Picture 52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36" y="2318062"/>
            <a:ext cx="762121" cy="381061"/>
          </a:xfrm>
          <a:prstGeom prst="rect">
            <a:avLst/>
          </a:prstGeom>
          <a:ln>
            <a:noFill/>
          </a:ln>
        </p:spPr>
      </p:pic>
      <p:grpSp>
        <p:nvGrpSpPr>
          <p:cNvPr id="86" name="Group 85"/>
          <p:cNvGrpSpPr/>
          <p:nvPr/>
        </p:nvGrpSpPr>
        <p:grpSpPr>
          <a:xfrm>
            <a:off x="3353872" y="3287036"/>
            <a:ext cx="1172713" cy="272244"/>
            <a:chOff x="3016066" y="5285636"/>
            <a:chExt cx="1548270" cy="184240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3016066" y="5285636"/>
              <a:ext cx="1548270" cy="184240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016066" y="5285636"/>
              <a:ext cx="1548269" cy="18424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>
            <a:stCxn id="61" idx="3"/>
            <a:endCxn id="45" idx="2"/>
          </p:cNvCxnSpPr>
          <p:nvPr/>
        </p:nvCxnSpPr>
        <p:spPr>
          <a:xfrm flipV="1">
            <a:off x="5024986" y="2659512"/>
            <a:ext cx="574223" cy="71552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2529718"/>
            <a:ext cx="761206" cy="928524"/>
          </a:xfrm>
          <a:prstGeom prst="rect">
            <a:avLst/>
          </a:prstGeom>
        </p:spPr>
      </p:pic>
      <p:pic>
        <p:nvPicPr>
          <p:cNvPr id="60" name="Picture 5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85" y="3178219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0" y="2910777"/>
            <a:ext cx="761206" cy="928524"/>
          </a:xfrm>
          <a:prstGeom prst="rect">
            <a:avLst/>
          </a:prstGeom>
        </p:spPr>
      </p:pic>
      <p:pic>
        <p:nvPicPr>
          <p:cNvPr id="62" name="Picture 6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5" y="3547732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63" name="Picture 62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" y="2814391"/>
            <a:ext cx="762121" cy="381061"/>
          </a:xfrm>
          <a:prstGeom prst="rect">
            <a:avLst/>
          </a:prstGeom>
          <a:ln>
            <a:noFill/>
          </a:ln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98168" y="5770206"/>
            <a:ext cx="8229600" cy="920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Tor is based on </a:t>
            </a:r>
            <a:r>
              <a:rPr lang="en-US" i="1" dirty="0"/>
              <a:t>onion routing</a:t>
            </a:r>
            <a:r>
              <a:rPr lang="en-US" dirty="0"/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286744" y="1654047"/>
            <a:ext cx="2304618" cy="464262"/>
          </a:xfrm>
          <a:prstGeom prst="wedgeRoundRectCallout">
            <a:avLst>
              <a:gd name="adj1" fmla="val -33078"/>
              <a:gd name="adj2" fmla="val 9965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Unencrypted</a:t>
            </a:r>
          </a:p>
        </p:txBody>
      </p:sp>
    </p:spTree>
    <p:extLst>
      <p:ext uri="{BB962C8B-B14F-4D97-AF65-F5344CB8AC3E}">
        <p14:creationId xmlns:p14="http://schemas.microsoft.com/office/powerpoint/2010/main" val="352123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D442-A4AA-6041-BC0A-44DF490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 Projects</a:t>
            </a:r>
            <a:br>
              <a:rPr lang="en-US" dirty="0"/>
            </a:br>
            <a:r>
              <a:rPr lang="en-US" sz="3100" dirty="0"/>
              <a:t>&lt;https://</a:t>
            </a:r>
            <a:r>
              <a:rPr lang="en-US" sz="3100" dirty="0" err="1"/>
              <a:t>www.torproject.org</a:t>
            </a:r>
            <a:r>
              <a:rPr lang="en-US" sz="3100" dirty="0"/>
              <a:t>/projects&gt;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561D-F273-6E41-AC74-90928561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740" y="2447964"/>
            <a:ext cx="6943060" cy="675166"/>
          </a:xfrm>
        </p:spPr>
        <p:txBody>
          <a:bodyPr/>
          <a:lstStyle/>
          <a:p>
            <a:r>
              <a:rPr lang="en-US" dirty="0"/>
              <a:t>Tor Browser – Web browser over 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E4B7-213D-6C43-BC33-DAF56483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2" y="2447963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2023A-DE2C-CD44-AA70-FA73A1900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11" y="3260368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5BA3E-E891-4649-A631-65EAB44D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0" y="5535573"/>
            <a:ext cx="95250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DD3E9-E777-FC46-9C99-42554204A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11" y="4400511"/>
            <a:ext cx="826238" cy="82623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0D1741-A630-EA4F-8311-01F7385A72B6}"/>
              </a:ext>
            </a:extLst>
          </p:cNvPr>
          <p:cNvSpPr txBox="1">
            <a:spLocks/>
          </p:cNvSpPr>
          <p:nvPr/>
        </p:nvSpPr>
        <p:spPr>
          <a:xfrm>
            <a:off x="1743740" y="3314400"/>
            <a:ext cx="6943060" cy="675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Orbot</a:t>
            </a:r>
            <a:r>
              <a:rPr lang="en-US" dirty="0"/>
              <a:t> – Tor on Android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8CD3E3-4517-CD4E-A936-3E1EB49D93D6}"/>
              </a:ext>
            </a:extLst>
          </p:cNvPr>
          <p:cNvSpPr txBox="1">
            <a:spLocks/>
          </p:cNvSpPr>
          <p:nvPr/>
        </p:nvSpPr>
        <p:spPr>
          <a:xfrm>
            <a:off x="1743740" y="4400511"/>
            <a:ext cx="6943060" cy="675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Amnesic Incognito Live System (Tails)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CE7EE5-EC96-154A-8C61-92EAE47603BC}"/>
              </a:ext>
            </a:extLst>
          </p:cNvPr>
          <p:cNvSpPr txBox="1">
            <a:spLocks/>
          </p:cNvSpPr>
          <p:nvPr/>
        </p:nvSpPr>
        <p:spPr>
          <a:xfrm>
            <a:off x="1743739" y="5554164"/>
            <a:ext cx="7400261" cy="675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Observatory of Network Interference</a:t>
            </a:r>
          </a:p>
        </p:txBody>
      </p:sp>
      <p:pic>
        <p:nvPicPr>
          <p:cNvPr id="17" name="Picture 16" descr="Tor_project_logo_hq.png">
            <a:extLst>
              <a:ext uri="{FF2B5EF4-FFF2-40B4-BE49-F238E27FC236}">
                <a16:creationId xmlns:a16="http://schemas.microsoft.com/office/drawing/2014/main" id="{1927D3F3-291E-D043-AD69-B18E0CC07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7" y="1633601"/>
            <a:ext cx="840930" cy="53341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69D9D2-4EE5-D844-B09D-DAB4DA5BD61E}"/>
              </a:ext>
            </a:extLst>
          </p:cNvPr>
          <p:cNvSpPr txBox="1">
            <a:spLocks/>
          </p:cNvSpPr>
          <p:nvPr/>
        </p:nvSpPr>
        <p:spPr>
          <a:xfrm>
            <a:off x="1743739" y="1663837"/>
            <a:ext cx="7219507" cy="675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tor – Tor client, relay, and onion service</a:t>
            </a:r>
          </a:p>
        </p:txBody>
      </p:sp>
    </p:spTree>
    <p:extLst>
      <p:ext uri="{BB962C8B-B14F-4D97-AF65-F5344CB8AC3E}">
        <p14:creationId xmlns:p14="http://schemas.microsoft.com/office/powerpoint/2010/main" val="1477602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2090</Words>
  <Application>Microsoft Macintosh PowerPoint</Application>
  <PresentationFormat>On-screen Show (4:3)</PresentationFormat>
  <Paragraphs>385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Times New Roman</vt:lpstr>
      <vt:lpstr>Wingdings</vt:lpstr>
      <vt:lpstr>Office Theme</vt:lpstr>
      <vt:lpstr>The Tor Network: Freedom and Privacy Online Aaron Johnson U.S. Naval Research Laboratory</vt:lpstr>
      <vt:lpstr>Overview</vt:lpstr>
      <vt:lpstr>What is Tor?</vt:lpstr>
      <vt:lpstr>What is Tor?</vt:lpstr>
      <vt:lpstr>What is Tor?</vt:lpstr>
      <vt:lpstr>What is Tor?</vt:lpstr>
      <vt:lpstr>What is Tor?</vt:lpstr>
      <vt:lpstr>What is Tor?</vt:lpstr>
      <vt:lpstr>Tor Projects &lt;https://www.torproject.org/projects&gt;</vt:lpstr>
      <vt:lpstr>Motivation</vt:lpstr>
      <vt:lpstr>Why Use Tor?</vt:lpstr>
      <vt:lpstr>Why Use Tor?</vt:lpstr>
      <vt:lpstr>Tor History</vt:lpstr>
      <vt:lpstr>Tor Today</vt:lpstr>
      <vt:lpstr>Other anonymous communication designs and systems</vt:lpstr>
      <vt:lpstr>Security Model</vt:lpstr>
      <vt:lpstr>Threat Model</vt:lpstr>
      <vt:lpstr>Threat Model</vt:lpstr>
      <vt:lpstr>Threat Model</vt:lpstr>
      <vt:lpstr>Threat Model</vt:lpstr>
      <vt:lpstr>Threat Model</vt:lpstr>
      <vt:lpstr>Security Definitions</vt:lpstr>
      <vt:lpstr>Design</vt:lpstr>
      <vt:lpstr>General Tor Functionality</vt:lpstr>
      <vt:lpstr>Tor Protocols</vt:lpstr>
      <vt:lpstr>Tor Protocols</vt:lpstr>
      <vt:lpstr>Exit Circuits</vt:lpstr>
      <vt:lpstr>Exit Circuits</vt:lpstr>
      <vt:lpstr>Exit Circuits</vt:lpstr>
      <vt:lpstr>Exit Circuits</vt:lpstr>
      <vt:lpstr>Exit Circuits</vt:lpstr>
      <vt:lpstr>Exit Circuits</vt:lpstr>
      <vt:lpstr>Exit Circuits</vt:lpstr>
      <vt:lpstr>Exit Circuits</vt:lpstr>
      <vt:lpstr>Exit Circuits</vt:lpstr>
      <vt:lpstr>Exit Circuits</vt:lpstr>
      <vt:lpstr>Tor Protocols</vt:lpstr>
      <vt:lpstr>Onion Services</vt:lpstr>
      <vt:lpstr>Onion Services</vt:lpstr>
      <vt:lpstr>Onion Services</vt:lpstr>
      <vt:lpstr>Onion Services</vt:lpstr>
      <vt:lpstr>Onion Services</vt:lpstr>
      <vt:lpstr>Onion Services</vt:lpstr>
      <vt:lpstr>Onion Services</vt:lpstr>
      <vt:lpstr>Onion Services</vt:lpstr>
      <vt:lpstr>Tor Protocols</vt:lpstr>
      <vt:lpstr>Blocking Tor</vt:lpstr>
      <vt:lpstr>Blocking Tor</vt:lpstr>
      <vt:lpstr>Blocking Tor</vt:lpstr>
      <vt:lpstr>Blocking Tor</vt:lpstr>
      <vt:lpstr>Blocking Tor</vt:lpstr>
      <vt:lpstr>Attacks</vt:lpstr>
      <vt:lpstr>Attacks on Tor</vt:lpstr>
      <vt:lpstr>Attacks on Tor</vt:lpstr>
      <vt:lpstr>Correlation Attack</vt:lpstr>
      <vt:lpstr>Correlation Attack</vt:lpstr>
      <vt:lpstr>Correlation Attack</vt:lpstr>
      <vt:lpstr>Correlation Attack</vt:lpstr>
      <vt:lpstr>Correlation Attack</vt:lpstr>
      <vt:lpstr>Correlation Attack</vt:lpstr>
      <vt:lpstr>Correlation Attack</vt:lpstr>
      <vt:lpstr>Correlation Attack</vt:lpstr>
      <vt:lpstr>Correlation Attack</vt:lpstr>
      <vt:lpstr>Correlation Attack</vt:lpstr>
      <vt:lpstr>Correlation Attack</vt:lpstr>
      <vt:lpstr>The Future</vt:lpstr>
      <vt:lpstr>The Future of Tor</vt:lpstr>
      <vt:lpstr>The Future of Tor</vt:lpstr>
      <vt:lpstr>The Future of Tor</vt:lpstr>
      <vt:lpstr>The Future of Tor</vt:lpstr>
      <vt:lpstr>The Future of Tor</vt:lpstr>
      <vt:lpstr>The Future of Tor</vt:lpstr>
      <vt:lpstr>The Future of Tor</vt:lpstr>
      <vt:lpstr>The Future of Tor</vt:lpstr>
      <vt:lpstr>Questions?</vt:lpstr>
    </vt:vector>
  </TitlesOfParts>
  <Company>U.S. Naval Research Laboratory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Aaron Johnson U.S. Naval Research Laboratory aaron.m.johnson@nrl.navy.mil </dc:title>
  <dc:creator>A. Johnson</dc:creator>
  <cp:lastModifiedBy>Microsoft Office User</cp:lastModifiedBy>
  <cp:revision>216</cp:revision>
  <dcterms:created xsi:type="dcterms:W3CDTF">2013-11-18T14:06:03Z</dcterms:created>
  <dcterms:modified xsi:type="dcterms:W3CDTF">2018-06-25T15:06:36Z</dcterms:modified>
</cp:coreProperties>
</file>