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3" r:id="rId1"/>
  </p:sldMasterIdLst>
  <p:sldIdLst>
    <p:sldId id="300" r:id="rId2"/>
    <p:sldId id="338" r:id="rId3"/>
    <p:sldId id="339" r:id="rId4"/>
    <p:sldId id="340" r:id="rId5"/>
    <p:sldId id="341" r:id="rId6"/>
    <p:sldId id="342" r:id="rId7"/>
    <p:sldId id="343" r:id="rId8"/>
    <p:sldId id="326" r:id="rId9"/>
    <p:sldId id="301" r:id="rId10"/>
    <p:sldId id="327" r:id="rId11"/>
    <p:sldId id="328" r:id="rId12"/>
    <p:sldId id="344" r:id="rId13"/>
    <p:sldId id="345" r:id="rId14"/>
    <p:sldId id="346" r:id="rId15"/>
    <p:sldId id="329" r:id="rId16"/>
    <p:sldId id="330" r:id="rId17"/>
    <p:sldId id="331" r:id="rId18"/>
    <p:sldId id="334" r:id="rId19"/>
    <p:sldId id="335" r:id="rId20"/>
    <p:sldId id="337" r:id="rId21"/>
    <p:sldId id="33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FF00"/>
    <a:srgbClr val="DDC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9544" autoAdjust="0"/>
  </p:normalViewPr>
  <p:slideViewPr>
    <p:cSldViewPr snapToGrid="0" snapToObjects="1">
      <p:cViewPr varScale="1">
        <p:scale>
          <a:sx n="100" d="100"/>
          <a:sy n="100" d="100"/>
        </p:scale>
        <p:origin x="-40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5D73-E7F7-F84E-84E2-FB3E92CF073A}" type="datetimeFigureOut">
              <a:rPr lang="en-US" smtClean="0"/>
              <a:pPr/>
              <a:t>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9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5D73-E7F7-F84E-84E2-FB3E92CF073A}" type="datetimeFigureOut">
              <a:rPr lang="en-US" smtClean="0"/>
              <a:pPr/>
              <a:t>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A8D7-8563-1D41-8745-9B17EC07E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7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5D73-E7F7-F84E-84E2-FB3E92CF073A}" type="datetimeFigureOut">
              <a:rPr lang="en-US" smtClean="0"/>
              <a:pPr/>
              <a:t>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A8D7-8563-1D41-8745-9B17EC07E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9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5D73-E7F7-F84E-84E2-FB3E92CF073A}" type="datetimeFigureOut">
              <a:rPr lang="en-US" smtClean="0"/>
              <a:pPr/>
              <a:t>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A8D7-8563-1D41-8745-9B17EC07E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8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5D73-E7F7-F84E-84E2-FB3E92CF073A}" type="datetimeFigureOut">
              <a:rPr lang="en-US" smtClean="0"/>
              <a:pPr/>
              <a:t>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69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5D73-E7F7-F84E-84E2-FB3E92CF073A}" type="datetimeFigureOut">
              <a:rPr lang="en-US" smtClean="0"/>
              <a:pPr/>
              <a:t>1/18/13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A8D7-8563-1D41-8745-9B17EC07E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2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5D73-E7F7-F84E-84E2-FB3E92CF073A}" type="datetimeFigureOut">
              <a:rPr lang="en-US" smtClean="0"/>
              <a:pPr/>
              <a:t>1/18/13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A8D7-8563-1D41-8745-9B17EC07E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8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5D73-E7F7-F84E-84E2-FB3E92CF073A}" type="datetimeFigureOut">
              <a:rPr lang="en-US" smtClean="0"/>
              <a:pPr/>
              <a:t>1/18/13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A8D7-8563-1D41-8745-9B17EC07E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7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5D73-E7F7-F84E-84E2-FB3E92CF073A}" type="datetimeFigureOut">
              <a:rPr lang="en-US" smtClean="0"/>
              <a:pPr/>
              <a:t>1/18/13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A8D7-8563-1D41-8745-9B17EC07E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6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5D73-E7F7-F84E-84E2-FB3E92CF073A}" type="datetimeFigureOut">
              <a:rPr lang="en-US" smtClean="0"/>
              <a:pPr/>
              <a:t>1/18/13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A8D7-8563-1D41-8745-9B17EC07E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4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5D73-E7F7-F84E-84E2-FB3E92CF073A}" type="datetimeFigureOut">
              <a:rPr lang="en-US" smtClean="0"/>
              <a:pPr/>
              <a:t>1/18/13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A8D7-8563-1D41-8745-9B17EC07E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05D73-E7F7-F84E-84E2-FB3E92CF073A}" type="datetimeFigureOut">
              <a:rPr lang="en-US" smtClean="0"/>
              <a:pPr/>
              <a:t>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9A8D7-8563-1D41-8745-9B17EC07E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5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FF00"/>
                </a:solidFill>
              </a:rPr>
              <a:t>Onion Routing Security Analysis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" y="4762500"/>
            <a:ext cx="82622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Aaron Johnson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U.S. Naval Research Laboratory</a:t>
            </a:r>
          </a:p>
          <a:p>
            <a:r>
              <a:rPr lang="en-US" sz="2800" dirty="0">
                <a:solidFill>
                  <a:srgbClr val="FFFF00"/>
                </a:solidFill>
              </a:rPr>
              <a:t>DC-Area Anonymity, Privacy, and Security Seminar</a:t>
            </a:r>
          </a:p>
        </p:txBody>
      </p:sp>
      <p:pic>
        <p:nvPicPr>
          <p:cNvPr id="6" name="Picture 5" descr="stop-wat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577" y="1417638"/>
            <a:ext cx="2325846" cy="3111500"/>
          </a:xfrm>
          <a:prstGeom prst="rect">
            <a:avLst/>
          </a:prstGeom>
        </p:spPr>
      </p:pic>
      <p:pic>
        <p:nvPicPr>
          <p:cNvPr id="7" name="Picture 6" descr="tor-on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1026447"/>
            <a:ext cx="2698749" cy="3736053"/>
          </a:xfrm>
          <a:prstGeom prst="rect">
            <a:avLst/>
          </a:prstGeom>
        </p:spPr>
      </p:pic>
      <p:pic>
        <p:nvPicPr>
          <p:cNvPr id="8" name="Picture 7" descr="santa_devi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981" y="1955800"/>
            <a:ext cx="3995118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910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982662"/>
          </a:xfrm>
        </p:spPr>
        <p:txBody>
          <a:bodyPr/>
          <a:lstStyle/>
          <a:p>
            <a:r>
              <a:rPr lang="en-US" dirty="0" smtClean="0"/>
              <a:t>Adversary-based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" y="1201738"/>
            <a:ext cx="4622800" cy="47879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Resources</a:t>
            </a:r>
          </a:p>
          <a:p>
            <a:r>
              <a:rPr lang="en-US" dirty="0" smtClean="0"/>
              <a:t>Bandwidth</a:t>
            </a:r>
          </a:p>
          <a:p>
            <a:r>
              <a:rPr lang="en-US" dirty="0" smtClean="0"/>
              <a:t>Compromised relays</a:t>
            </a:r>
          </a:p>
          <a:p>
            <a:r>
              <a:rPr lang="en-US" dirty="0" smtClean="0"/>
              <a:t>Money</a:t>
            </a:r>
          </a:p>
          <a:p>
            <a:r>
              <a:rPr lang="en-US" dirty="0" smtClean="0"/>
              <a:t>Autonomous Systems</a:t>
            </a:r>
          </a:p>
          <a:p>
            <a:r>
              <a:rPr lang="en-US" dirty="0" smtClean="0"/>
              <a:t>Locations (IXPs, NAPs, cable landing points)</a:t>
            </a:r>
          </a:p>
          <a:p>
            <a:r>
              <a:rPr lang="en-US" dirty="0" smtClean="0"/>
              <a:t>Governments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11700" y="1201738"/>
            <a:ext cx="4622800" cy="3281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Game structure</a:t>
            </a:r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Resource reallocation</a:t>
            </a:r>
          </a:p>
          <a:p>
            <a:pPr lvl="1"/>
            <a:r>
              <a:rPr lang="en-US" dirty="0" smtClean="0"/>
              <a:t>Blocking/modifying traffic</a:t>
            </a:r>
          </a:p>
          <a:p>
            <a:r>
              <a:rPr lang="en-US" dirty="0" smtClean="0"/>
              <a:t>Move order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11700" y="4597400"/>
            <a:ext cx="4432300" cy="209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Strategy / Goal</a:t>
            </a:r>
          </a:p>
          <a:p>
            <a:r>
              <a:rPr lang="en-US" dirty="0" smtClean="0"/>
              <a:t>Targeting users</a:t>
            </a:r>
          </a:p>
          <a:p>
            <a:r>
              <a:rPr lang="en-US" dirty="0" smtClean="0"/>
              <a:t>Dragnet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3189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Defined over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8700"/>
          </a:xfrm>
        </p:spPr>
        <p:txBody>
          <a:bodyPr/>
          <a:lstStyle/>
          <a:p>
            <a:r>
              <a:rPr lang="en-US" dirty="0" smtClean="0"/>
              <a:t>Protocols have dependencies over time</a:t>
            </a:r>
          </a:p>
          <a:p>
            <a:pPr lvl="1"/>
            <a:r>
              <a:rPr lang="en-US" dirty="0" smtClean="0"/>
              <a:t>Guards</a:t>
            </a:r>
          </a:p>
          <a:p>
            <a:r>
              <a:rPr lang="en-US" dirty="0" smtClean="0"/>
              <a:t>User behavior has time dependencies</a:t>
            </a:r>
          </a:p>
          <a:p>
            <a:pPr lvl="1"/>
            <a:r>
              <a:rPr lang="en-US" dirty="0" smtClean="0"/>
              <a:t>Patterns in long-term behavior</a:t>
            </a:r>
          </a:p>
          <a:p>
            <a:pPr lvl="1"/>
            <a:r>
              <a:rPr lang="en-US" dirty="0" smtClean="0"/>
              <a:t>Short-term patterns (browsing, application sessions)</a:t>
            </a:r>
          </a:p>
          <a:p>
            <a:r>
              <a:rPr lang="en-US" dirty="0" smtClean="0"/>
              <a:t>Adversaries have time dependencies</a:t>
            </a:r>
          </a:p>
          <a:p>
            <a:pPr lvl="1"/>
            <a:r>
              <a:rPr lang="en-US" dirty="0" smtClean="0"/>
              <a:t>Control network resources over time</a:t>
            </a:r>
          </a:p>
        </p:txBody>
      </p:sp>
    </p:spTree>
    <p:extLst>
      <p:ext uri="{BB962C8B-B14F-4D97-AF65-F5344CB8AC3E}">
        <p14:creationId xmlns:p14="http://schemas.microsoft.com/office/powerpoint/2010/main" val="1711411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Onion Routing</a:t>
            </a:r>
            <a:endParaRPr lang="en-US" dirty="0"/>
          </a:p>
        </p:txBody>
      </p:sp>
      <p:sp>
        <p:nvSpPr>
          <p:cNvPr id="177155" name="Oval 3"/>
          <p:cNvSpPr>
            <a:spLocks noChangeArrowheads="1"/>
          </p:cNvSpPr>
          <p:nvPr/>
        </p:nvSpPr>
        <p:spPr bwMode="auto">
          <a:xfrm>
            <a:off x="2971801" y="1282700"/>
            <a:ext cx="4572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6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7" name="Oval 5"/>
          <p:cNvSpPr>
            <a:spLocks noChangeArrowheads="1"/>
          </p:cNvSpPr>
          <p:nvPr/>
        </p:nvSpPr>
        <p:spPr bwMode="auto">
          <a:xfrm>
            <a:off x="2971801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8" name="Oval 6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9" name="Oval 7"/>
          <p:cNvSpPr>
            <a:spLocks noChangeArrowheads="1"/>
          </p:cNvSpPr>
          <p:nvPr/>
        </p:nvSpPr>
        <p:spPr bwMode="auto">
          <a:xfrm>
            <a:off x="3886201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60" name="Oval 8"/>
          <p:cNvSpPr>
            <a:spLocks noChangeArrowheads="1"/>
          </p:cNvSpPr>
          <p:nvPr/>
        </p:nvSpPr>
        <p:spPr bwMode="auto">
          <a:xfrm>
            <a:off x="6477001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61" name="Oval 9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29718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4114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4495800" y="20574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3886201" y="2743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2971801" y="22098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6477001" y="18288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77169" name="Line 17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77170" name="Line 18"/>
          <p:cNvSpPr>
            <a:spLocks noChangeShapeType="1"/>
          </p:cNvSpPr>
          <p:nvPr/>
        </p:nvSpPr>
        <p:spPr bwMode="auto">
          <a:xfrm flipV="1">
            <a:off x="3429000" y="1447800"/>
            <a:ext cx="685800" cy="76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77171" name="Line 19"/>
          <p:cNvSpPr>
            <a:spLocks noChangeShapeType="1"/>
          </p:cNvSpPr>
          <p:nvPr/>
        </p:nvSpPr>
        <p:spPr bwMode="auto">
          <a:xfrm flipH="1">
            <a:off x="4114800" y="1752601"/>
            <a:ext cx="2286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77172" name="Line 20"/>
          <p:cNvSpPr>
            <a:spLocks noChangeShapeType="1"/>
          </p:cNvSpPr>
          <p:nvPr/>
        </p:nvSpPr>
        <p:spPr bwMode="auto">
          <a:xfrm flipV="1">
            <a:off x="4343401" y="2209800"/>
            <a:ext cx="2133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" y="2590800"/>
            <a:ext cx="3733800" cy="36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33C733"/>
                </a:solidFill>
              </a:rPr>
              <a:t>User </a:t>
            </a:r>
            <a:r>
              <a:rPr lang="en-US" b="1" i="1" dirty="0">
                <a:solidFill>
                  <a:schemeClr val="accent3"/>
                </a:solidFill>
              </a:rPr>
              <a:t>u</a:t>
            </a:r>
            <a:r>
              <a:rPr lang="en-US" b="1" dirty="0">
                <a:solidFill>
                  <a:srgbClr val="33C733"/>
                </a:solidFill>
              </a:rPr>
              <a:t> running client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5791201" y="2667000"/>
            <a:ext cx="3124200" cy="36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</a:rPr>
              <a:t>Internet destination </a:t>
            </a:r>
            <a:r>
              <a:rPr lang="en-US" b="1" i="1" dirty="0"/>
              <a:t>d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743201" y="3429000"/>
            <a:ext cx="4038600" cy="36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Onion routing relays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V="1">
            <a:off x="2912336" y="4327277"/>
            <a:ext cx="10668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41" name="Line 20"/>
          <p:cNvSpPr>
            <a:spLocks noChangeShapeType="1"/>
          </p:cNvSpPr>
          <p:nvPr/>
        </p:nvSpPr>
        <p:spPr bwMode="auto">
          <a:xfrm flipV="1">
            <a:off x="2912337" y="4949161"/>
            <a:ext cx="968137" cy="90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157084" y="4050885"/>
            <a:ext cx="3665091" cy="360763"/>
          </a:xfrm>
          <a:prstGeom prst="rect">
            <a:avLst/>
          </a:prstGeom>
          <a:noFill/>
        </p:spPr>
        <p:txBody>
          <a:bodyPr wrap="square" lIns="82954" tIns="41477" rIns="82954" bIns="41477" rtlCol="0">
            <a:spAutoFit/>
          </a:bodyPr>
          <a:lstStyle/>
          <a:p>
            <a:r>
              <a:rPr lang="en-US" dirty="0" smtClean="0"/>
              <a:t>Encrypted onion-routing hop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226236" y="4741867"/>
            <a:ext cx="3665091" cy="360763"/>
          </a:xfrm>
          <a:prstGeom prst="rect">
            <a:avLst/>
          </a:prstGeom>
          <a:noFill/>
        </p:spPr>
        <p:txBody>
          <a:bodyPr wrap="square" lIns="82954" tIns="41477" rIns="82954" bIns="41477" rtlCol="0">
            <a:spAutoFit/>
          </a:bodyPr>
          <a:lstStyle/>
          <a:p>
            <a:r>
              <a:rPr lang="en-US" dirty="0" smtClean="0"/>
              <a:t>Unencrypted onion-routing 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00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Onion Routing</a:t>
            </a:r>
            <a:endParaRPr lang="en-US" dirty="0"/>
          </a:p>
        </p:txBody>
      </p:sp>
      <p:sp>
        <p:nvSpPr>
          <p:cNvPr id="177155" name="Oval 3"/>
          <p:cNvSpPr>
            <a:spLocks noChangeArrowheads="1"/>
          </p:cNvSpPr>
          <p:nvPr/>
        </p:nvSpPr>
        <p:spPr bwMode="auto">
          <a:xfrm>
            <a:off x="2971801" y="1295400"/>
            <a:ext cx="4572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6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7" name="Oval 5"/>
          <p:cNvSpPr>
            <a:spLocks noChangeArrowheads="1"/>
          </p:cNvSpPr>
          <p:nvPr/>
        </p:nvSpPr>
        <p:spPr bwMode="auto">
          <a:xfrm>
            <a:off x="2971801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8" name="Oval 6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9" name="Oval 7"/>
          <p:cNvSpPr>
            <a:spLocks noChangeArrowheads="1"/>
          </p:cNvSpPr>
          <p:nvPr/>
        </p:nvSpPr>
        <p:spPr bwMode="auto">
          <a:xfrm>
            <a:off x="3886201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60" name="Oval 8"/>
          <p:cNvSpPr>
            <a:spLocks noChangeArrowheads="1"/>
          </p:cNvSpPr>
          <p:nvPr/>
        </p:nvSpPr>
        <p:spPr bwMode="auto">
          <a:xfrm>
            <a:off x="6477001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61" name="Oval 9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29718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4114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4495800" y="20574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3886201" y="2743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2971801" y="22098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6477001" y="18288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77169" name="Line 17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77170" name="Line 18"/>
          <p:cNvSpPr>
            <a:spLocks noChangeShapeType="1"/>
          </p:cNvSpPr>
          <p:nvPr/>
        </p:nvSpPr>
        <p:spPr bwMode="auto">
          <a:xfrm>
            <a:off x="3429000" y="1524000"/>
            <a:ext cx="1" cy="838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77171" name="Line 19"/>
          <p:cNvSpPr>
            <a:spLocks noChangeShapeType="1"/>
          </p:cNvSpPr>
          <p:nvPr/>
        </p:nvSpPr>
        <p:spPr bwMode="auto">
          <a:xfrm>
            <a:off x="3429000" y="2666999"/>
            <a:ext cx="685800" cy="152401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77172" name="Line 20"/>
          <p:cNvSpPr>
            <a:spLocks noChangeShapeType="1"/>
          </p:cNvSpPr>
          <p:nvPr/>
        </p:nvSpPr>
        <p:spPr bwMode="auto">
          <a:xfrm flipV="1">
            <a:off x="4343401" y="2209800"/>
            <a:ext cx="2133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" y="2590800"/>
            <a:ext cx="3733800" cy="36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33C733"/>
                </a:solidFill>
              </a:rPr>
              <a:t>User </a:t>
            </a:r>
            <a:r>
              <a:rPr lang="en-US" b="1" i="1" dirty="0">
                <a:solidFill>
                  <a:schemeClr val="accent3"/>
                </a:solidFill>
              </a:rPr>
              <a:t>u</a:t>
            </a:r>
            <a:r>
              <a:rPr lang="en-US" b="1" dirty="0">
                <a:solidFill>
                  <a:srgbClr val="33C733"/>
                </a:solidFill>
              </a:rPr>
              <a:t> running client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5791201" y="2667000"/>
            <a:ext cx="3124200" cy="36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</a:rPr>
              <a:t>Internet destination </a:t>
            </a:r>
            <a:r>
              <a:rPr lang="en-US" b="1" i="1" dirty="0"/>
              <a:t>d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743201" y="3429000"/>
            <a:ext cx="4038600" cy="36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Onion routing relays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V="1">
            <a:off x="2912336" y="4327277"/>
            <a:ext cx="10668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41" name="Line 20"/>
          <p:cNvSpPr>
            <a:spLocks noChangeShapeType="1"/>
          </p:cNvSpPr>
          <p:nvPr/>
        </p:nvSpPr>
        <p:spPr bwMode="auto">
          <a:xfrm flipV="1">
            <a:off x="2912337" y="4949161"/>
            <a:ext cx="968137" cy="90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157084" y="4050885"/>
            <a:ext cx="3665091" cy="360763"/>
          </a:xfrm>
          <a:prstGeom prst="rect">
            <a:avLst/>
          </a:prstGeom>
          <a:noFill/>
        </p:spPr>
        <p:txBody>
          <a:bodyPr wrap="square" lIns="82954" tIns="41477" rIns="82954" bIns="41477" rtlCol="0">
            <a:spAutoFit/>
          </a:bodyPr>
          <a:lstStyle/>
          <a:p>
            <a:r>
              <a:rPr lang="en-US" dirty="0" smtClean="0"/>
              <a:t>Encrypted onion-routing hop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226236" y="4741867"/>
            <a:ext cx="3665091" cy="360763"/>
          </a:xfrm>
          <a:prstGeom prst="rect">
            <a:avLst/>
          </a:prstGeom>
          <a:noFill/>
        </p:spPr>
        <p:txBody>
          <a:bodyPr wrap="square" lIns="82954" tIns="41477" rIns="82954" bIns="41477" rtlCol="0">
            <a:spAutoFit/>
          </a:bodyPr>
          <a:lstStyle/>
          <a:p>
            <a:r>
              <a:rPr lang="en-US" dirty="0" smtClean="0"/>
              <a:t>Unencrypted onion-routing 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507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Onion Routing</a:t>
            </a:r>
            <a:endParaRPr lang="en-US" dirty="0"/>
          </a:p>
        </p:txBody>
      </p:sp>
      <p:sp>
        <p:nvSpPr>
          <p:cNvPr id="177155" name="Oval 3"/>
          <p:cNvSpPr>
            <a:spLocks noChangeArrowheads="1"/>
          </p:cNvSpPr>
          <p:nvPr/>
        </p:nvSpPr>
        <p:spPr bwMode="auto">
          <a:xfrm>
            <a:off x="2971801" y="1295400"/>
            <a:ext cx="4572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6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7" name="Oval 5"/>
          <p:cNvSpPr>
            <a:spLocks noChangeArrowheads="1"/>
          </p:cNvSpPr>
          <p:nvPr/>
        </p:nvSpPr>
        <p:spPr bwMode="auto">
          <a:xfrm>
            <a:off x="2971801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8" name="Oval 6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9" name="Oval 7"/>
          <p:cNvSpPr>
            <a:spLocks noChangeArrowheads="1"/>
          </p:cNvSpPr>
          <p:nvPr/>
        </p:nvSpPr>
        <p:spPr bwMode="auto">
          <a:xfrm>
            <a:off x="3886201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60" name="Oval 8"/>
          <p:cNvSpPr>
            <a:spLocks noChangeArrowheads="1"/>
          </p:cNvSpPr>
          <p:nvPr/>
        </p:nvSpPr>
        <p:spPr bwMode="auto">
          <a:xfrm>
            <a:off x="6477001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61" name="Oval 9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29718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4114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4495800" y="20574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3886201" y="2743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2971801" y="22098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6477001" y="18288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77169" name="Line 17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77170" name="Line 18"/>
          <p:cNvSpPr>
            <a:spLocks noChangeShapeType="1"/>
          </p:cNvSpPr>
          <p:nvPr/>
        </p:nvSpPr>
        <p:spPr bwMode="auto">
          <a:xfrm flipV="1">
            <a:off x="3429000" y="1447800"/>
            <a:ext cx="685800" cy="76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77171" name="Line 19"/>
          <p:cNvSpPr>
            <a:spLocks noChangeShapeType="1"/>
          </p:cNvSpPr>
          <p:nvPr/>
        </p:nvSpPr>
        <p:spPr bwMode="auto">
          <a:xfrm>
            <a:off x="4343400" y="1752601"/>
            <a:ext cx="152400" cy="457199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77172" name="Line 20"/>
          <p:cNvSpPr>
            <a:spLocks noChangeShapeType="1"/>
          </p:cNvSpPr>
          <p:nvPr/>
        </p:nvSpPr>
        <p:spPr bwMode="auto">
          <a:xfrm flipV="1">
            <a:off x="4914899" y="2209800"/>
            <a:ext cx="1562101" cy="19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" y="2590800"/>
            <a:ext cx="3733800" cy="36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33C733"/>
                </a:solidFill>
              </a:rPr>
              <a:t>User </a:t>
            </a:r>
            <a:r>
              <a:rPr lang="en-US" b="1" i="1" dirty="0">
                <a:solidFill>
                  <a:schemeClr val="accent3"/>
                </a:solidFill>
              </a:rPr>
              <a:t>u</a:t>
            </a:r>
            <a:r>
              <a:rPr lang="en-US" b="1" dirty="0">
                <a:solidFill>
                  <a:srgbClr val="33C733"/>
                </a:solidFill>
              </a:rPr>
              <a:t> running client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5791201" y="2667000"/>
            <a:ext cx="3124200" cy="36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</a:rPr>
              <a:t>Internet destination </a:t>
            </a:r>
            <a:r>
              <a:rPr lang="en-US" b="1" i="1" dirty="0"/>
              <a:t>d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743201" y="3429000"/>
            <a:ext cx="4038600" cy="36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Onion routing relays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V="1">
            <a:off x="2912336" y="4327277"/>
            <a:ext cx="10668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41" name="Line 20"/>
          <p:cNvSpPr>
            <a:spLocks noChangeShapeType="1"/>
          </p:cNvSpPr>
          <p:nvPr/>
        </p:nvSpPr>
        <p:spPr bwMode="auto">
          <a:xfrm flipV="1">
            <a:off x="2912337" y="4949161"/>
            <a:ext cx="968137" cy="90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157084" y="4050885"/>
            <a:ext cx="3665091" cy="360763"/>
          </a:xfrm>
          <a:prstGeom prst="rect">
            <a:avLst/>
          </a:prstGeom>
          <a:noFill/>
        </p:spPr>
        <p:txBody>
          <a:bodyPr wrap="square" lIns="82954" tIns="41477" rIns="82954" bIns="41477" rtlCol="0">
            <a:spAutoFit/>
          </a:bodyPr>
          <a:lstStyle/>
          <a:p>
            <a:r>
              <a:rPr lang="en-US" dirty="0" smtClean="0"/>
              <a:t>Encrypted onion-routing hop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226236" y="4741867"/>
            <a:ext cx="3665091" cy="360763"/>
          </a:xfrm>
          <a:prstGeom prst="rect">
            <a:avLst/>
          </a:prstGeom>
          <a:noFill/>
        </p:spPr>
        <p:txBody>
          <a:bodyPr wrap="square" lIns="82954" tIns="41477" rIns="82954" bIns="41477" rtlCol="0">
            <a:spAutoFit/>
          </a:bodyPr>
          <a:lstStyle/>
          <a:p>
            <a:r>
              <a:rPr lang="en-US" dirty="0" smtClean="0"/>
              <a:t>Unencrypted onion-routing 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507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0801"/>
            <a:ext cx="8229600" cy="3390900"/>
          </a:xfrm>
        </p:spPr>
        <p:txBody>
          <a:bodyPr/>
          <a:lstStyle/>
          <a:p>
            <a:r>
              <a:rPr lang="en-US" dirty="0" smtClean="0"/>
              <a:t>Bad things happen with non-negligible probability</a:t>
            </a:r>
          </a:p>
          <a:p>
            <a:r>
              <a:rPr lang="en-US" dirty="0" smtClean="0"/>
              <a:t>Average/worst-case analysis loses useful information</a:t>
            </a:r>
          </a:p>
          <a:p>
            <a:r>
              <a:rPr lang="en-US" dirty="0" smtClean="0"/>
              <a:t>Experiments give samples, but generally lack statistical validity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814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9162"/>
          </a:xfrm>
        </p:spPr>
        <p:txBody>
          <a:bodyPr/>
          <a:lstStyle/>
          <a:p>
            <a:r>
              <a:rPr lang="en-US" dirty="0" smtClean="0"/>
              <a:t>Example Onion Routing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282701"/>
            <a:ext cx="3886200" cy="2260599"/>
          </a:xfrm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i="1" dirty="0" smtClean="0"/>
              <a:t>A</a:t>
            </a:r>
            <a:r>
              <a:rPr lang="en-US" dirty="0" smtClean="0"/>
              <a:t> runs </a:t>
            </a:r>
            <a:r>
              <a:rPr lang="en-US" i="1" dirty="0" smtClean="0"/>
              <a:t>m </a:t>
            </a:r>
            <a:r>
              <a:rPr lang="en-US" dirty="0" smtClean="0"/>
              <a:t>relays</a:t>
            </a:r>
          </a:p>
          <a:p>
            <a:r>
              <a:rPr lang="en-US" dirty="0" smtClean="0"/>
              <a:t>PDF of number of compromised paths in a week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3860800"/>
            <a:ext cx="3835400" cy="2438402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A</a:t>
            </a:r>
            <a:r>
              <a:rPr lang="en-US" dirty="0" smtClean="0"/>
              <a:t> contributes </a:t>
            </a:r>
            <a:r>
              <a:rPr lang="en-US" i="1" dirty="0" smtClean="0"/>
              <a:t>b</a:t>
            </a:r>
            <a:r>
              <a:rPr lang="en-US" dirty="0" smtClean="0"/>
              <a:t> bandwidth</a:t>
            </a:r>
          </a:p>
          <a:p>
            <a:r>
              <a:rPr lang="en-US" dirty="0" smtClean="0"/>
              <a:t>PDF of time until client chooses compromised path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86300" y="3860801"/>
            <a:ext cx="4000500" cy="2438402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A</a:t>
            </a:r>
            <a:r>
              <a:rPr lang="en-US" dirty="0" smtClean="0"/>
              <a:t> compromises </a:t>
            </a:r>
            <a:r>
              <a:rPr lang="en-US" i="1" dirty="0" smtClean="0"/>
              <a:t>k</a:t>
            </a:r>
            <a:r>
              <a:rPr lang="en-US" dirty="0" smtClean="0"/>
              <a:t> relays</a:t>
            </a:r>
          </a:p>
          <a:p>
            <a:r>
              <a:rPr lang="en-US" dirty="0" smtClean="0"/>
              <a:t>PDF of number of destinations observed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86300" y="1282700"/>
            <a:ext cx="4000500" cy="226060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A</a:t>
            </a:r>
            <a:r>
              <a:rPr lang="en-US" dirty="0" smtClean="0"/>
              <a:t> controls </a:t>
            </a:r>
            <a:r>
              <a:rPr lang="en-US" i="1" dirty="0" smtClean="0"/>
              <a:t>a</a:t>
            </a:r>
            <a:r>
              <a:rPr lang="en-US" dirty="0" smtClean="0"/>
              <a:t> ASs</a:t>
            </a:r>
          </a:p>
          <a:p>
            <a:r>
              <a:rPr lang="en-US" dirty="0" smtClean="0"/>
              <a:t>PDF of number of correct guesses about </a:t>
            </a:r>
            <a:r>
              <a:rPr lang="en-US" dirty="0" err="1" smtClean="0"/>
              <a:t>cxn</a:t>
            </a:r>
            <a:r>
              <a:rPr lang="en-US" dirty="0" smtClean="0"/>
              <a:t>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40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0" y="122238"/>
            <a:ext cx="8229600" cy="804862"/>
          </a:xfrm>
        </p:spPr>
        <p:txBody>
          <a:bodyPr/>
          <a:lstStyle/>
          <a:p>
            <a:r>
              <a:rPr lang="en-US" dirty="0" smtClean="0"/>
              <a:t>Evaluation on Tor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41300" y="1320800"/>
            <a:ext cx="8686800" cy="5156199"/>
          </a:xfrm>
        </p:spPr>
        <p:txBody>
          <a:bodyPr>
            <a:normAutofit/>
          </a:bodyPr>
          <a:lstStyle/>
          <a:p>
            <a:r>
              <a:rPr lang="en-US" dirty="0" smtClean="0"/>
              <a:t>April – November 2011</a:t>
            </a:r>
          </a:p>
          <a:p>
            <a:r>
              <a:rPr lang="en-US" dirty="0" smtClean="0"/>
              <a:t>Observed BW </a:t>
            </a:r>
            <a:r>
              <a:rPr lang="en-US" dirty="0" err="1" smtClean="0"/>
              <a:t>avg</a:t>
            </a:r>
            <a:r>
              <a:rPr lang="en-US" dirty="0"/>
              <a:t>: </a:t>
            </a:r>
            <a:r>
              <a:rPr lang="en-US" dirty="0" smtClean="0"/>
              <a:t>4947442 </a:t>
            </a:r>
            <a:r>
              <a:rPr lang="en-US" dirty="0" err="1" smtClean="0"/>
              <a:t>KBps</a:t>
            </a:r>
            <a:endParaRPr lang="en-US" dirty="0" smtClean="0"/>
          </a:p>
          <a:p>
            <a:r>
              <a:rPr lang="en-US" dirty="0" smtClean="0"/>
              <a:t>Observed Guard BW </a:t>
            </a:r>
            <a:r>
              <a:rPr lang="en-US" dirty="0" err="1" smtClean="0"/>
              <a:t>avg</a:t>
            </a:r>
            <a:r>
              <a:rPr lang="en-US" dirty="0" smtClean="0"/>
              <a:t> 2697602 </a:t>
            </a:r>
            <a:r>
              <a:rPr lang="en-US" dirty="0" err="1" smtClean="0"/>
              <a:t>KBps</a:t>
            </a:r>
            <a:endParaRPr lang="en-US" dirty="0" smtClean="0"/>
          </a:p>
          <a:p>
            <a:r>
              <a:rPr lang="en-US" dirty="0" smtClean="0"/>
              <a:t>Observed Exit BW </a:t>
            </a:r>
            <a:r>
              <a:rPr lang="en-US" dirty="0" err="1" smtClean="0"/>
              <a:t>avg</a:t>
            </a:r>
            <a:r>
              <a:rPr lang="en-US" dirty="0" smtClean="0"/>
              <a:t>: 1333764 </a:t>
            </a:r>
            <a:r>
              <a:rPr lang="en-US" dirty="0" err="1" smtClean="0"/>
              <a:t>KBps</a:t>
            </a:r>
            <a:endParaRPr lang="en-US" dirty="0" smtClean="0"/>
          </a:p>
          <a:p>
            <a:r>
              <a:rPr lang="en-US" dirty="0" smtClean="0"/>
              <a:t>Adversary controls:</a:t>
            </a:r>
          </a:p>
          <a:p>
            <a:pPr lvl="1"/>
            <a:r>
              <a:rPr lang="en-US" dirty="0" smtClean="0"/>
              <a:t>2/2 top guard/exit relays: (3.5/7% </a:t>
            </a:r>
            <a:r>
              <a:rPr lang="en-US" dirty="0"/>
              <a:t>of guard/exit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4/4 </a:t>
            </a:r>
            <a:r>
              <a:rPr lang="en-US" dirty="0"/>
              <a:t>top guard/exit </a:t>
            </a:r>
            <a:r>
              <a:rPr lang="en-US" dirty="0" smtClean="0"/>
              <a:t>relays: (6.7/13% of guard/exit)</a:t>
            </a:r>
            <a:endParaRPr lang="en-US" dirty="0"/>
          </a:p>
          <a:p>
            <a:pPr lvl="1"/>
            <a:r>
              <a:rPr lang="en-US" dirty="0" smtClean="0"/>
              <a:t>8/8 </a:t>
            </a:r>
            <a:r>
              <a:rPr lang="en-US" dirty="0"/>
              <a:t>top guard/exit </a:t>
            </a:r>
            <a:r>
              <a:rPr lang="en-US" dirty="0" smtClean="0"/>
              <a:t>relays: (10/20% of guard/exit)</a:t>
            </a:r>
          </a:p>
          <a:p>
            <a:r>
              <a:rPr lang="en-US" dirty="0" smtClean="0"/>
              <a:t>3000 clients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3933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promise_rates.4-11-2011.2-2-evi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33" y="69335"/>
            <a:ext cx="4030132" cy="3022599"/>
          </a:xfrm>
          <a:prstGeom prst="rect">
            <a:avLst/>
          </a:prstGeom>
        </p:spPr>
      </p:pic>
      <p:pic>
        <p:nvPicPr>
          <p:cNvPr id="4" name="Picture 3" descr="compromise_rates.4-11-2011.4-4-evi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65" y="69335"/>
            <a:ext cx="4030132" cy="30225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2033" y="3091934"/>
            <a:ext cx="403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has 2/2 top guards/exits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38701" y="3079234"/>
            <a:ext cx="403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has 4/4 top guards/exits</a:t>
            </a:r>
            <a:endParaRPr lang="en-US" dirty="0"/>
          </a:p>
        </p:txBody>
      </p:sp>
      <p:pic>
        <p:nvPicPr>
          <p:cNvPr id="9" name="Picture 8" descr="compromise_rates.4-11-2011.8-8-evi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33" y="3461266"/>
            <a:ext cx="4030132" cy="30225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18833" y="6483865"/>
            <a:ext cx="403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has 8/8 top guards/exits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329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033" y="3091934"/>
            <a:ext cx="403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has 2/2 top guards/exits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38701" y="3079234"/>
            <a:ext cx="403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has 4/4 top guards/exits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18833" y="6483865"/>
            <a:ext cx="403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has 8/8 top guards/exits</a:t>
            </a:r>
            <a:endParaRPr lang="en-US" dirty="0"/>
          </a:p>
        </p:txBody>
      </p:sp>
      <p:pic>
        <p:nvPicPr>
          <p:cNvPr id="5" name="Picture 4" descr="time_to_compromise.4-11-2011.2-2-evi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33" y="69336"/>
            <a:ext cx="4030131" cy="3022598"/>
          </a:xfrm>
          <a:prstGeom prst="rect">
            <a:avLst/>
          </a:prstGeom>
        </p:spPr>
      </p:pic>
      <p:pic>
        <p:nvPicPr>
          <p:cNvPr id="7" name="Picture 6" descr="time_to_compromise-4.4-evi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733" y="69336"/>
            <a:ext cx="4030131" cy="3022598"/>
          </a:xfrm>
          <a:prstGeom prst="rect">
            <a:avLst/>
          </a:prstGeom>
        </p:spPr>
      </p:pic>
      <p:pic>
        <p:nvPicPr>
          <p:cNvPr id="11" name="Picture 10" descr="time_to_compromise-8.8-evi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033" y="3461267"/>
            <a:ext cx="4030131" cy="302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088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Onion Routing</a:t>
            </a:r>
            <a:endParaRPr lang="en-US" dirty="0"/>
          </a:p>
        </p:txBody>
      </p:sp>
      <p:sp>
        <p:nvSpPr>
          <p:cNvPr id="177155" name="Oval 3"/>
          <p:cNvSpPr>
            <a:spLocks noChangeArrowheads="1"/>
          </p:cNvSpPr>
          <p:nvPr/>
        </p:nvSpPr>
        <p:spPr bwMode="auto">
          <a:xfrm>
            <a:off x="2971801" y="12954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6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7" name="Oval 5"/>
          <p:cNvSpPr>
            <a:spLocks noChangeArrowheads="1"/>
          </p:cNvSpPr>
          <p:nvPr/>
        </p:nvSpPr>
        <p:spPr bwMode="auto">
          <a:xfrm>
            <a:off x="2971801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8" name="Oval 6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59" name="Oval 7"/>
          <p:cNvSpPr>
            <a:spLocks noChangeArrowheads="1"/>
          </p:cNvSpPr>
          <p:nvPr/>
        </p:nvSpPr>
        <p:spPr bwMode="auto">
          <a:xfrm>
            <a:off x="3886201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60" name="Oval 8"/>
          <p:cNvSpPr>
            <a:spLocks noChangeArrowheads="1"/>
          </p:cNvSpPr>
          <p:nvPr/>
        </p:nvSpPr>
        <p:spPr bwMode="auto">
          <a:xfrm>
            <a:off x="6477001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61" name="Oval 9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29718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4114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4495800" y="20574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3886201" y="2743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2971801" y="22098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6477001" y="18288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77169" name="Line 17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77170" name="Line 18"/>
          <p:cNvSpPr>
            <a:spLocks noChangeShapeType="1"/>
          </p:cNvSpPr>
          <p:nvPr/>
        </p:nvSpPr>
        <p:spPr bwMode="auto">
          <a:xfrm flipV="1">
            <a:off x="3429000" y="1447800"/>
            <a:ext cx="685800" cy="76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77171" name="Line 19"/>
          <p:cNvSpPr>
            <a:spLocks noChangeShapeType="1"/>
          </p:cNvSpPr>
          <p:nvPr/>
        </p:nvSpPr>
        <p:spPr bwMode="auto">
          <a:xfrm flipH="1">
            <a:off x="4114800" y="1752601"/>
            <a:ext cx="2286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77172" name="Line 20"/>
          <p:cNvSpPr>
            <a:spLocks noChangeShapeType="1"/>
          </p:cNvSpPr>
          <p:nvPr/>
        </p:nvSpPr>
        <p:spPr bwMode="auto">
          <a:xfrm flipV="1">
            <a:off x="4343401" y="2209800"/>
            <a:ext cx="2133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" y="2590800"/>
            <a:ext cx="3733800" cy="36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33C733"/>
                </a:solidFill>
              </a:rPr>
              <a:t>User </a:t>
            </a:r>
            <a:r>
              <a:rPr lang="en-US" b="1" i="1" dirty="0">
                <a:solidFill>
                  <a:schemeClr val="accent3"/>
                </a:solidFill>
              </a:rPr>
              <a:t>u</a:t>
            </a:r>
            <a:r>
              <a:rPr lang="en-US" b="1" dirty="0">
                <a:solidFill>
                  <a:srgbClr val="33C733"/>
                </a:solidFill>
              </a:rPr>
              <a:t> running client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5791201" y="2667000"/>
            <a:ext cx="3124200" cy="36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</a:rPr>
              <a:t>Internet destination </a:t>
            </a:r>
            <a:r>
              <a:rPr lang="en-US" b="1" i="1" dirty="0"/>
              <a:t>d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743201" y="3429000"/>
            <a:ext cx="4038600" cy="36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Onion routing relays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V="1">
            <a:off x="2912336" y="4327277"/>
            <a:ext cx="10668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41" name="Line 20"/>
          <p:cNvSpPr>
            <a:spLocks noChangeShapeType="1"/>
          </p:cNvSpPr>
          <p:nvPr/>
        </p:nvSpPr>
        <p:spPr bwMode="auto">
          <a:xfrm flipV="1">
            <a:off x="2912337" y="4949161"/>
            <a:ext cx="968137" cy="90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157084" y="4050885"/>
            <a:ext cx="3665091" cy="360763"/>
          </a:xfrm>
          <a:prstGeom prst="rect">
            <a:avLst/>
          </a:prstGeom>
          <a:noFill/>
        </p:spPr>
        <p:txBody>
          <a:bodyPr wrap="square" lIns="82954" tIns="41477" rIns="82954" bIns="41477" rtlCol="0">
            <a:spAutoFit/>
          </a:bodyPr>
          <a:lstStyle/>
          <a:p>
            <a:r>
              <a:rPr lang="en-US" dirty="0" smtClean="0"/>
              <a:t>Encrypted onion-routing hop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226236" y="4741867"/>
            <a:ext cx="3665091" cy="360763"/>
          </a:xfrm>
          <a:prstGeom prst="rect">
            <a:avLst/>
          </a:prstGeom>
          <a:noFill/>
        </p:spPr>
        <p:txBody>
          <a:bodyPr wrap="square" lIns="82954" tIns="41477" rIns="82954" bIns="41477" rtlCol="0">
            <a:spAutoFit/>
          </a:bodyPr>
          <a:lstStyle/>
          <a:p>
            <a:r>
              <a:rPr lang="en-US" dirty="0" smtClean="0"/>
              <a:t>Unencrypted onion-routing 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591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032" y="3091934"/>
            <a:ext cx="414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ISP </a:t>
            </a:r>
            <a:r>
              <a:rPr lang="en-US" dirty="0" smtClean="0"/>
              <a:t> adversary w/ 4</a:t>
            </a:r>
            <a:r>
              <a:rPr lang="en-US" dirty="0" smtClean="0"/>
              <a:t> </a:t>
            </a:r>
            <a:r>
              <a:rPr lang="en-US" dirty="0" smtClean="0"/>
              <a:t>top </a:t>
            </a:r>
            <a:r>
              <a:rPr lang="en-US" dirty="0" smtClean="0"/>
              <a:t>exits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38701" y="3079234"/>
            <a:ext cx="403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ISP adversary w/ 8 </a:t>
            </a:r>
            <a:r>
              <a:rPr lang="en-US" dirty="0" smtClean="0"/>
              <a:t>top </a:t>
            </a:r>
            <a:r>
              <a:rPr lang="en-US" dirty="0" smtClean="0"/>
              <a:t>exits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18833" y="6483865"/>
            <a:ext cx="403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has </a:t>
            </a:r>
            <a:r>
              <a:rPr lang="en-US" dirty="0" smtClean="0"/>
              <a:t>16</a:t>
            </a:r>
            <a:r>
              <a:rPr lang="en-US" dirty="0" smtClean="0"/>
              <a:t> </a:t>
            </a:r>
            <a:r>
              <a:rPr lang="en-US" dirty="0" smtClean="0"/>
              <a:t>top </a:t>
            </a:r>
            <a:r>
              <a:rPr lang="en-US" dirty="0" smtClean="0"/>
              <a:t>exits</a:t>
            </a:r>
            <a:endParaRPr lang="en-US" dirty="0"/>
          </a:p>
        </p:txBody>
      </p:sp>
      <p:pic>
        <p:nvPicPr>
          <p:cNvPr id="2" name="Picture 1" descr="compromise_rates.4-11-2011.2-2-evil-just-bad-ex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33" y="69336"/>
            <a:ext cx="4030132" cy="3022599"/>
          </a:xfrm>
          <a:prstGeom prst="rect">
            <a:avLst/>
          </a:prstGeom>
        </p:spPr>
      </p:pic>
      <p:pic>
        <p:nvPicPr>
          <p:cNvPr id="3" name="Picture 2" descr="compromise_rates.4-11-2011.4-4-evil-just-bad-exi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533" y="69336"/>
            <a:ext cx="4030132" cy="3022599"/>
          </a:xfrm>
          <a:prstGeom prst="rect">
            <a:avLst/>
          </a:prstGeom>
        </p:spPr>
      </p:pic>
      <p:pic>
        <p:nvPicPr>
          <p:cNvPr id="4" name="Picture 3" descr="compromise_rates.4-11-2011.8-8-evil-just-bad-exi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699" y="3448566"/>
            <a:ext cx="4000501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089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good adversary models</a:t>
            </a:r>
          </a:p>
          <a:p>
            <a:pPr lvl="1"/>
            <a:r>
              <a:rPr lang="en-US" dirty="0" smtClean="0"/>
              <a:t>What resources are limiting?</a:t>
            </a:r>
          </a:p>
          <a:p>
            <a:pPr lvl="1"/>
            <a:r>
              <a:rPr lang="en-US" dirty="0" smtClean="0"/>
              <a:t>What strategies are the greatest threats?</a:t>
            </a:r>
          </a:p>
          <a:p>
            <a:r>
              <a:rPr lang="en-US" dirty="0" smtClean="0"/>
              <a:t>Statistically-valid probability distributions</a:t>
            </a:r>
          </a:p>
          <a:p>
            <a:pPr lvl="1"/>
            <a:r>
              <a:rPr lang="en-US" dirty="0" smtClean="0"/>
              <a:t>Sample space over time is huge</a:t>
            </a:r>
          </a:p>
          <a:p>
            <a:pPr lvl="1"/>
            <a:r>
              <a:rPr lang="en-US" dirty="0" smtClean="0"/>
              <a:t>Protocols may depend on network dynamics</a:t>
            </a:r>
          </a:p>
          <a:p>
            <a:pPr lvl="2"/>
            <a:r>
              <a:rPr lang="en-US" dirty="0" smtClean="0"/>
              <a:t>Virtual Coordinate Systems</a:t>
            </a:r>
          </a:p>
          <a:p>
            <a:pPr lvl="2"/>
            <a:r>
              <a:rPr lang="en-US" dirty="0" smtClean="0"/>
              <a:t>Congestion-aware routing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645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Basic Onion Routing Security</a:t>
            </a:r>
            <a:endParaRPr lang="en-US" dirty="0"/>
          </a:p>
        </p:txBody>
      </p:sp>
      <p:sp>
        <p:nvSpPr>
          <p:cNvPr id="106499" name="Oval 3"/>
          <p:cNvSpPr>
            <a:spLocks noChangeArrowheads="1"/>
          </p:cNvSpPr>
          <p:nvPr/>
        </p:nvSpPr>
        <p:spPr bwMode="auto">
          <a:xfrm>
            <a:off x="2971801" y="1295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00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01" name="Oval 5"/>
          <p:cNvSpPr>
            <a:spLocks noChangeArrowheads="1"/>
          </p:cNvSpPr>
          <p:nvPr/>
        </p:nvSpPr>
        <p:spPr bwMode="auto">
          <a:xfrm>
            <a:off x="2971801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02" name="Oval 6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03" name="Oval 7"/>
          <p:cNvSpPr>
            <a:spLocks noChangeArrowheads="1"/>
          </p:cNvSpPr>
          <p:nvPr/>
        </p:nvSpPr>
        <p:spPr bwMode="auto">
          <a:xfrm>
            <a:off x="3886201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04" name="Oval 8"/>
          <p:cNvSpPr>
            <a:spLocks noChangeArrowheads="1"/>
          </p:cNvSpPr>
          <p:nvPr/>
        </p:nvSpPr>
        <p:spPr bwMode="auto">
          <a:xfrm>
            <a:off x="6629401" y="12954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05" name="Oval 9"/>
          <p:cNvSpPr>
            <a:spLocks noChangeArrowheads="1"/>
          </p:cNvSpPr>
          <p:nvPr/>
        </p:nvSpPr>
        <p:spPr bwMode="auto">
          <a:xfrm>
            <a:off x="1447800" y="12954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1447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29718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06508" name="Text Box 12"/>
          <p:cNvSpPr txBox="1">
            <a:spLocks noChangeArrowheads="1"/>
          </p:cNvSpPr>
          <p:nvPr/>
        </p:nvSpPr>
        <p:spPr bwMode="auto">
          <a:xfrm>
            <a:off x="4114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106509" name="Text Box 13"/>
          <p:cNvSpPr txBox="1">
            <a:spLocks noChangeArrowheads="1"/>
          </p:cNvSpPr>
          <p:nvPr/>
        </p:nvSpPr>
        <p:spPr bwMode="auto">
          <a:xfrm>
            <a:off x="4495800" y="20574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06510" name="Text Box 14"/>
          <p:cNvSpPr txBox="1">
            <a:spLocks noChangeArrowheads="1"/>
          </p:cNvSpPr>
          <p:nvPr/>
        </p:nvSpPr>
        <p:spPr bwMode="auto">
          <a:xfrm>
            <a:off x="3886201" y="2743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06511" name="Text Box 15"/>
          <p:cNvSpPr txBox="1">
            <a:spLocks noChangeArrowheads="1"/>
          </p:cNvSpPr>
          <p:nvPr/>
        </p:nvSpPr>
        <p:spPr bwMode="auto">
          <a:xfrm>
            <a:off x="2971801" y="22098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66294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06513" name="Oval 17"/>
          <p:cNvSpPr>
            <a:spLocks noChangeArrowheads="1"/>
          </p:cNvSpPr>
          <p:nvPr/>
        </p:nvSpPr>
        <p:spPr bwMode="auto">
          <a:xfrm>
            <a:off x="3276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14" name="Oval 18"/>
          <p:cNvSpPr>
            <a:spLocks noChangeArrowheads="1"/>
          </p:cNvSpPr>
          <p:nvPr/>
        </p:nvSpPr>
        <p:spPr bwMode="auto">
          <a:xfrm>
            <a:off x="3048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15" name="Line 19"/>
          <p:cNvSpPr>
            <a:spLocks noChangeShapeType="1"/>
          </p:cNvSpPr>
          <p:nvPr/>
        </p:nvSpPr>
        <p:spPr bwMode="auto">
          <a:xfrm>
            <a:off x="3048000" y="1371601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6516" name="Line 20"/>
          <p:cNvSpPr>
            <a:spLocks noChangeShapeType="1"/>
          </p:cNvSpPr>
          <p:nvPr/>
        </p:nvSpPr>
        <p:spPr bwMode="auto">
          <a:xfrm flipV="1">
            <a:off x="3276600" y="13716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6517" name="Freeform 21"/>
          <p:cNvSpPr>
            <a:spLocks/>
          </p:cNvSpPr>
          <p:nvPr/>
        </p:nvSpPr>
        <p:spPr bwMode="auto">
          <a:xfrm>
            <a:off x="3124201" y="1600200"/>
            <a:ext cx="152400" cy="76200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6518" name="Oval 22"/>
          <p:cNvSpPr>
            <a:spLocks noChangeArrowheads="1"/>
          </p:cNvSpPr>
          <p:nvPr/>
        </p:nvSpPr>
        <p:spPr bwMode="auto">
          <a:xfrm>
            <a:off x="4800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19" name="Oval 23"/>
          <p:cNvSpPr>
            <a:spLocks noChangeArrowheads="1"/>
          </p:cNvSpPr>
          <p:nvPr/>
        </p:nvSpPr>
        <p:spPr bwMode="auto">
          <a:xfrm>
            <a:off x="4572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20" name="Line 24"/>
          <p:cNvSpPr>
            <a:spLocks noChangeShapeType="1"/>
          </p:cNvSpPr>
          <p:nvPr/>
        </p:nvSpPr>
        <p:spPr bwMode="auto">
          <a:xfrm>
            <a:off x="4572000" y="2209801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6521" name="Line 25"/>
          <p:cNvSpPr>
            <a:spLocks noChangeShapeType="1"/>
          </p:cNvSpPr>
          <p:nvPr/>
        </p:nvSpPr>
        <p:spPr bwMode="auto">
          <a:xfrm flipV="1">
            <a:off x="4800600" y="2209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6522" name="Freeform 26"/>
          <p:cNvSpPr>
            <a:spLocks/>
          </p:cNvSpPr>
          <p:nvPr/>
        </p:nvSpPr>
        <p:spPr bwMode="auto">
          <a:xfrm>
            <a:off x="4648200" y="2438400"/>
            <a:ext cx="152400" cy="76200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6523" name="Text Box 27"/>
          <p:cNvSpPr txBox="1">
            <a:spLocks noChangeArrowheads="1"/>
          </p:cNvSpPr>
          <p:nvPr/>
        </p:nvSpPr>
        <p:spPr bwMode="auto">
          <a:xfrm>
            <a:off x="1600201" y="3810000"/>
            <a:ext cx="63246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 </a:t>
            </a:r>
          </a:p>
        </p:txBody>
      </p:sp>
      <p:sp>
        <p:nvSpPr>
          <p:cNvPr id="106527" name="Oval 31"/>
          <p:cNvSpPr>
            <a:spLocks noChangeArrowheads="1"/>
          </p:cNvSpPr>
          <p:nvPr/>
        </p:nvSpPr>
        <p:spPr bwMode="auto">
          <a:xfrm>
            <a:off x="1447800" y="20574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28" name="Text Box 32"/>
          <p:cNvSpPr txBox="1">
            <a:spLocks noChangeArrowheads="1"/>
          </p:cNvSpPr>
          <p:nvPr/>
        </p:nvSpPr>
        <p:spPr bwMode="auto">
          <a:xfrm>
            <a:off x="1371600" y="1981201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v</a:t>
            </a:r>
          </a:p>
        </p:txBody>
      </p:sp>
      <p:sp>
        <p:nvSpPr>
          <p:cNvPr id="106529" name="Oval 33"/>
          <p:cNvSpPr>
            <a:spLocks noChangeArrowheads="1"/>
          </p:cNvSpPr>
          <p:nvPr/>
        </p:nvSpPr>
        <p:spPr bwMode="auto">
          <a:xfrm>
            <a:off x="1447800" y="28956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30" name="Text Box 34"/>
          <p:cNvSpPr txBox="1">
            <a:spLocks noChangeArrowheads="1"/>
          </p:cNvSpPr>
          <p:nvPr/>
        </p:nvSpPr>
        <p:spPr bwMode="auto">
          <a:xfrm>
            <a:off x="1447800" y="28194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w</a:t>
            </a:r>
          </a:p>
        </p:txBody>
      </p:sp>
      <p:sp>
        <p:nvSpPr>
          <p:cNvPr id="106531" name="Oval 35"/>
          <p:cNvSpPr>
            <a:spLocks noChangeArrowheads="1"/>
          </p:cNvSpPr>
          <p:nvPr/>
        </p:nvSpPr>
        <p:spPr bwMode="auto">
          <a:xfrm>
            <a:off x="6629401" y="20574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32" name="Text Box 36"/>
          <p:cNvSpPr txBox="1">
            <a:spLocks noChangeArrowheads="1"/>
          </p:cNvSpPr>
          <p:nvPr/>
        </p:nvSpPr>
        <p:spPr bwMode="auto">
          <a:xfrm>
            <a:off x="6629401" y="1981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e</a:t>
            </a:r>
          </a:p>
        </p:txBody>
      </p:sp>
      <p:sp>
        <p:nvSpPr>
          <p:cNvPr id="106533" name="Oval 37"/>
          <p:cNvSpPr>
            <a:spLocks noChangeArrowheads="1"/>
          </p:cNvSpPr>
          <p:nvPr/>
        </p:nvSpPr>
        <p:spPr bwMode="auto">
          <a:xfrm>
            <a:off x="6629401" y="28956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6534" name="Text Box 38"/>
          <p:cNvSpPr txBox="1">
            <a:spLocks noChangeArrowheads="1"/>
          </p:cNvSpPr>
          <p:nvPr/>
        </p:nvSpPr>
        <p:spPr bwMode="auto">
          <a:xfrm>
            <a:off x="6629401" y="28194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695062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Basic Onion Routing Security</a:t>
            </a:r>
            <a:endParaRPr lang="en-US" dirty="0"/>
          </a:p>
        </p:txBody>
      </p:sp>
      <p:sp>
        <p:nvSpPr>
          <p:cNvPr id="107523" name="Oval 3"/>
          <p:cNvSpPr>
            <a:spLocks noChangeArrowheads="1"/>
          </p:cNvSpPr>
          <p:nvPr/>
        </p:nvSpPr>
        <p:spPr bwMode="auto">
          <a:xfrm>
            <a:off x="2971801" y="1295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24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25" name="Oval 5"/>
          <p:cNvSpPr>
            <a:spLocks noChangeArrowheads="1"/>
          </p:cNvSpPr>
          <p:nvPr/>
        </p:nvSpPr>
        <p:spPr bwMode="auto">
          <a:xfrm>
            <a:off x="2971801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26" name="Oval 6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27" name="Oval 7"/>
          <p:cNvSpPr>
            <a:spLocks noChangeArrowheads="1"/>
          </p:cNvSpPr>
          <p:nvPr/>
        </p:nvSpPr>
        <p:spPr bwMode="auto">
          <a:xfrm>
            <a:off x="3886201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28" name="Oval 8"/>
          <p:cNvSpPr>
            <a:spLocks noChangeArrowheads="1"/>
          </p:cNvSpPr>
          <p:nvPr/>
        </p:nvSpPr>
        <p:spPr bwMode="auto">
          <a:xfrm>
            <a:off x="6629401" y="12954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29" name="Oval 9"/>
          <p:cNvSpPr>
            <a:spLocks noChangeArrowheads="1"/>
          </p:cNvSpPr>
          <p:nvPr/>
        </p:nvSpPr>
        <p:spPr bwMode="auto">
          <a:xfrm>
            <a:off x="1447800" y="12954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1447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29718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4114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4495800" y="20574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3886201" y="2743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2971801" y="22098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66294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07537" name="Oval 17"/>
          <p:cNvSpPr>
            <a:spLocks noChangeArrowheads="1"/>
          </p:cNvSpPr>
          <p:nvPr/>
        </p:nvSpPr>
        <p:spPr bwMode="auto">
          <a:xfrm>
            <a:off x="3276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38" name="Oval 18"/>
          <p:cNvSpPr>
            <a:spLocks noChangeArrowheads="1"/>
          </p:cNvSpPr>
          <p:nvPr/>
        </p:nvSpPr>
        <p:spPr bwMode="auto">
          <a:xfrm>
            <a:off x="3048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39" name="Line 19"/>
          <p:cNvSpPr>
            <a:spLocks noChangeShapeType="1"/>
          </p:cNvSpPr>
          <p:nvPr/>
        </p:nvSpPr>
        <p:spPr bwMode="auto">
          <a:xfrm>
            <a:off x="3048000" y="1371601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7540" name="Line 20"/>
          <p:cNvSpPr>
            <a:spLocks noChangeShapeType="1"/>
          </p:cNvSpPr>
          <p:nvPr/>
        </p:nvSpPr>
        <p:spPr bwMode="auto">
          <a:xfrm flipV="1">
            <a:off x="3276600" y="13716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7541" name="Freeform 21"/>
          <p:cNvSpPr>
            <a:spLocks/>
          </p:cNvSpPr>
          <p:nvPr/>
        </p:nvSpPr>
        <p:spPr bwMode="auto">
          <a:xfrm>
            <a:off x="3124201" y="1600200"/>
            <a:ext cx="152400" cy="76200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7542" name="Oval 22"/>
          <p:cNvSpPr>
            <a:spLocks noChangeArrowheads="1"/>
          </p:cNvSpPr>
          <p:nvPr/>
        </p:nvSpPr>
        <p:spPr bwMode="auto">
          <a:xfrm>
            <a:off x="4800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43" name="Oval 23"/>
          <p:cNvSpPr>
            <a:spLocks noChangeArrowheads="1"/>
          </p:cNvSpPr>
          <p:nvPr/>
        </p:nvSpPr>
        <p:spPr bwMode="auto">
          <a:xfrm>
            <a:off x="4572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44" name="Line 24"/>
          <p:cNvSpPr>
            <a:spLocks noChangeShapeType="1"/>
          </p:cNvSpPr>
          <p:nvPr/>
        </p:nvSpPr>
        <p:spPr bwMode="auto">
          <a:xfrm>
            <a:off x="4572000" y="2209801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7545" name="Line 25"/>
          <p:cNvSpPr>
            <a:spLocks noChangeShapeType="1"/>
          </p:cNvSpPr>
          <p:nvPr/>
        </p:nvSpPr>
        <p:spPr bwMode="auto">
          <a:xfrm flipV="1">
            <a:off x="4800600" y="2209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7546" name="Freeform 26"/>
          <p:cNvSpPr>
            <a:spLocks/>
          </p:cNvSpPr>
          <p:nvPr/>
        </p:nvSpPr>
        <p:spPr bwMode="auto">
          <a:xfrm>
            <a:off x="4648200" y="2438400"/>
            <a:ext cx="152400" cy="76200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7547" name="Text Box 27"/>
          <p:cNvSpPr txBox="1">
            <a:spLocks noChangeArrowheads="1"/>
          </p:cNvSpPr>
          <p:nvPr/>
        </p:nvSpPr>
        <p:spPr bwMode="auto">
          <a:xfrm>
            <a:off x="1600201" y="3810000"/>
            <a:ext cx="63246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First router compromised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 </a:t>
            </a:r>
          </a:p>
        </p:txBody>
      </p:sp>
      <p:sp>
        <p:nvSpPr>
          <p:cNvPr id="107548" name="Line 28"/>
          <p:cNvSpPr>
            <a:spLocks noChangeShapeType="1"/>
          </p:cNvSpPr>
          <p:nvPr/>
        </p:nvSpPr>
        <p:spPr bwMode="auto">
          <a:xfrm>
            <a:off x="1905000" y="1524000"/>
            <a:ext cx="1066800" cy="76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7549" name="Line 29"/>
          <p:cNvSpPr>
            <a:spLocks noChangeShapeType="1"/>
          </p:cNvSpPr>
          <p:nvPr/>
        </p:nvSpPr>
        <p:spPr bwMode="auto">
          <a:xfrm>
            <a:off x="3429001" y="1600200"/>
            <a:ext cx="1066800" cy="685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7550" name="Line 30"/>
          <p:cNvSpPr>
            <a:spLocks noChangeShapeType="1"/>
          </p:cNvSpPr>
          <p:nvPr/>
        </p:nvSpPr>
        <p:spPr bwMode="auto">
          <a:xfrm flipH="1">
            <a:off x="4267200" y="2514600"/>
            <a:ext cx="3048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7551" name="Oval 31"/>
          <p:cNvSpPr>
            <a:spLocks noChangeArrowheads="1"/>
          </p:cNvSpPr>
          <p:nvPr/>
        </p:nvSpPr>
        <p:spPr bwMode="auto">
          <a:xfrm>
            <a:off x="1447800" y="20574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52" name="Text Box 32"/>
          <p:cNvSpPr txBox="1">
            <a:spLocks noChangeArrowheads="1"/>
          </p:cNvSpPr>
          <p:nvPr/>
        </p:nvSpPr>
        <p:spPr bwMode="auto">
          <a:xfrm>
            <a:off x="1371600" y="1981201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v</a:t>
            </a:r>
          </a:p>
        </p:txBody>
      </p:sp>
      <p:sp>
        <p:nvSpPr>
          <p:cNvPr id="107553" name="Oval 33"/>
          <p:cNvSpPr>
            <a:spLocks noChangeArrowheads="1"/>
          </p:cNvSpPr>
          <p:nvPr/>
        </p:nvSpPr>
        <p:spPr bwMode="auto">
          <a:xfrm>
            <a:off x="1447800" y="28956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54" name="Text Box 34"/>
          <p:cNvSpPr txBox="1">
            <a:spLocks noChangeArrowheads="1"/>
          </p:cNvSpPr>
          <p:nvPr/>
        </p:nvSpPr>
        <p:spPr bwMode="auto">
          <a:xfrm>
            <a:off x="1447800" y="28194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w</a:t>
            </a:r>
          </a:p>
        </p:txBody>
      </p:sp>
      <p:sp>
        <p:nvSpPr>
          <p:cNvPr id="107555" name="Oval 35"/>
          <p:cNvSpPr>
            <a:spLocks noChangeArrowheads="1"/>
          </p:cNvSpPr>
          <p:nvPr/>
        </p:nvSpPr>
        <p:spPr bwMode="auto">
          <a:xfrm>
            <a:off x="6629401" y="20574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56" name="Text Box 36"/>
          <p:cNvSpPr txBox="1">
            <a:spLocks noChangeArrowheads="1"/>
          </p:cNvSpPr>
          <p:nvPr/>
        </p:nvSpPr>
        <p:spPr bwMode="auto">
          <a:xfrm>
            <a:off x="6629401" y="1981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e</a:t>
            </a:r>
          </a:p>
        </p:txBody>
      </p:sp>
      <p:sp>
        <p:nvSpPr>
          <p:cNvPr id="107557" name="Oval 37"/>
          <p:cNvSpPr>
            <a:spLocks noChangeArrowheads="1"/>
          </p:cNvSpPr>
          <p:nvPr/>
        </p:nvSpPr>
        <p:spPr bwMode="auto">
          <a:xfrm>
            <a:off x="6629401" y="28956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7558" name="Text Box 38"/>
          <p:cNvSpPr txBox="1">
            <a:spLocks noChangeArrowheads="1"/>
          </p:cNvSpPr>
          <p:nvPr/>
        </p:nvSpPr>
        <p:spPr bwMode="auto">
          <a:xfrm>
            <a:off x="6629401" y="28194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f</a:t>
            </a:r>
          </a:p>
        </p:txBody>
      </p:sp>
      <p:sp>
        <p:nvSpPr>
          <p:cNvPr id="107559" name="Line 39"/>
          <p:cNvSpPr>
            <a:spLocks noChangeShapeType="1"/>
          </p:cNvSpPr>
          <p:nvPr/>
        </p:nvSpPr>
        <p:spPr bwMode="auto">
          <a:xfrm flipV="1">
            <a:off x="4343400" y="1600200"/>
            <a:ext cx="22860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0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Basic Onion Routing Security</a:t>
            </a:r>
            <a:endParaRPr lang="en-US" dirty="0"/>
          </a:p>
        </p:txBody>
      </p:sp>
      <p:sp>
        <p:nvSpPr>
          <p:cNvPr id="110595" name="Oval 3"/>
          <p:cNvSpPr>
            <a:spLocks noChangeArrowheads="1"/>
          </p:cNvSpPr>
          <p:nvPr/>
        </p:nvSpPr>
        <p:spPr bwMode="auto">
          <a:xfrm>
            <a:off x="2971801" y="1295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596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597" name="Oval 5"/>
          <p:cNvSpPr>
            <a:spLocks noChangeArrowheads="1"/>
          </p:cNvSpPr>
          <p:nvPr/>
        </p:nvSpPr>
        <p:spPr bwMode="auto">
          <a:xfrm>
            <a:off x="2971801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598" name="Oval 6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599" name="Oval 7"/>
          <p:cNvSpPr>
            <a:spLocks noChangeArrowheads="1"/>
          </p:cNvSpPr>
          <p:nvPr/>
        </p:nvSpPr>
        <p:spPr bwMode="auto">
          <a:xfrm>
            <a:off x="3886201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600" name="Oval 8"/>
          <p:cNvSpPr>
            <a:spLocks noChangeArrowheads="1"/>
          </p:cNvSpPr>
          <p:nvPr/>
        </p:nvSpPr>
        <p:spPr bwMode="auto">
          <a:xfrm>
            <a:off x="6629401" y="12954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601" name="Oval 9"/>
          <p:cNvSpPr>
            <a:spLocks noChangeArrowheads="1"/>
          </p:cNvSpPr>
          <p:nvPr/>
        </p:nvSpPr>
        <p:spPr bwMode="auto">
          <a:xfrm>
            <a:off x="1447800" y="12954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1447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10603" name="Text Box 11"/>
          <p:cNvSpPr txBox="1">
            <a:spLocks noChangeArrowheads="1"/>
          </p:cNvSpPr>
          <p:nvPr/>
        </p:nvSpPr>
        <p:spPr bwMode="auto">
          <a:xfrm>
            <a:off x="29718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10604" name="Text Box 12"/>
          <p:cNvSpPr txBox="1">
            <a:spLocks noChangeArrowheads="1"/>
          </p:cNvSpPr>
          <p:nvPr/>
        </p:nvSpPr>
        <p:spPr bwMode="auto">
          <a:xfrm>
            <a:off x="4114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110605" name="Text Box 13"/>
          <p:cNvSpPr txBox="1">
            <a:spLocks noChangeArrowheads="1"/>
          </p:cNvSpPr>
          <p:nvPr/>
        </p:nvSpPr>
        <p:spPr bwMode="auto">
          <a:xfrm>
            <a:off x="4495800" y="20574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10606" name="Text Box 14"/>
          <p:cNvSpPr txBox="1">
            <a:spLocks noChangeArrowheads="1"/>
          </p:cNvSpPr>
          <p:nvPr/>
        </p:nvSpPr>
        <p:spPr bwMode="auto">
          <a:xfrm>
            <a:off x="3886201" y="2743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10607" name="Text Box 15"/>
          <p:cNvSpPr txBox="1">
            <a:spLocks noChangeArrowheads="1"/>
          </p:cNvSpPr>
          <p:nvPr/>
        </p:nvSpPr>
        <p:spPr bwMode="auto">
          <a:xfrm>
            <a:off x="2971801" y="22098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10608" name="Text Box 16"/>
          <p:cNvSpPr txBox="1">
            <a:spLocks noChangeArrowheads="1"/>
          </p:cNvSpPr>
          <p:nvPr/>
        </p:nvSpPr>
        <p:spPr bwMode="auto">
          <a:xfrm>
            <a:off x="66294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10609" name="Oval 17"/>
          <p:cNvSpPr>
            <a:spLocks noChangeArrowheads="1"/>
          </p:cNvSpPr>
          <p:nvPr/>
        </p:nvSpPr>
        <p:spPr bwMode="auto">
          <a:xfrm>
            <a:off x="3276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610" name="Oval 18"/>
          <p:cNvSpPr>
            <a:spLocks noChangeArrowheads="1"/>
          </p:cNvSpPr>
          <p:nvPr/>
        </p:nvSpPr>
        <p:spPr bwMode="auto">
          <a:xfrm>
            <a:off x="3048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611" name="Line 19"/>
          <p:cNvSpPr>
            <a:spLocks noChangeShapeType="1"/>
          </p:cNvSpPr>
          <p:nvPr/>
        </p:nvSpPr>
        <p:spPr bwMode="auto">
          <a:xfrm>
            <a:off x="3048000" y="1371601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10612" name="Line 20"/>
          <p:cNvSpPr>
            <a:spLocks noChangeShapeType="1"/>
          </p:cNvSpPr>
          <p:nvPr/>
        </p:nvSpPr>
        <p:spPr bwMode="auto">
          <a:xfrm flipV="1">
            <a:off x="3276600" y="13716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10613" name="Freeform 21"/>
          <p:cNvSpPr>
            <a:spLocks/>
          </p:cNvSpPr>
          <p:nvPr/>
        </p:nvSpPr>
        <p:spPr bwMode="auto">
          <a:xfrm>
            <a:off x="3124201" y="1600200"/>
            <a:ext cx="152400" cy="76200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10614" name="Oval 22"/>
          <p:cNvSpPr>
            <a:spLocks noChangeArrowheads="1"/>
          </p:cNvSpPr>
          <p:nvPr/>
        </p:nvSpPr>
        <p:spPr bwMode="auto">
          <a:xfrm>
            <a:off x="4800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615" name="Oval 23"/>
          <p:cNvSpPr>
            <a:spLocks noChangeArrowheads="1"/>
          </p:cNvSpPr>
          <p:nvPr/>
        </p:nvSpPr>
        <p:spPr bwMode="auto">
          <a:xfrm>
            <a:off x="4572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616" name="Line 24"/>
          <p:cNvSpPr>
            <a:spLocks noChangeShapeType="1"/>
          </p:cNvSpPr>
          <p:nvPr/>
        </p:nvSpPr>
        <p:spPr bwMode="auto">
          <a:xfrm>
            <a:off x="4572000" y="2209801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10617" name="Line 25"/>
          <p:cNvSpPr>
            <a:spLocks noChangeShapeType="1"/>
          </p:cNvSpPr>
          <p:nvPr/>
        </p:nvSpPr>
        <p:spPr bwMode="auto">
          <a:xfrm flipV="1">
            <a:off x="4800600" y="2209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10618" name="Freeform 26"/>
          <p:cNvSpPr>
            <a:spLocks/>
          </p:cNvSpPr>
          <p:nvPr/>
        </p:nvSpPr>
        <p:spPr bwMode="auto">
          <a:xfrm>
            <a:off x="4648200" y="2438400"/>
            <a:ext cx="152400" cy="76200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10619" name="Text Box 27"/>
          <p:cNvSpPr txBox="1">
            <a:spLocks noChangeArrowheads="1"/>
          </p:cNvSpPr>
          <p:nvPr/>
        </p:nvSpPr>
        <p:spPr bwMode="auto">
          <a:xfrm>
            <a:off x="1600201" y="3810000"/>
            <a:ext cx="63246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First router compromised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Last router compromised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 </a:t>
            </a:r>
          </a:p>
        </p:txBody>
      </p:sp>
      <p:sp>
        <p:nvSpPr>
          <p:cNvPr id="110620" name="Line 28"/>
          <p:cNvSpPr>
            <a:spLocks noChangeShapeType="1"/>
          </p:cNvSpPr>
          <p:nvPr/>
        </p:nvSpPr>
        <p:spPr bwMode="auto">
          <a:xfrm>
            <a:off x="1905000" y="1524000"/>
            <a:ext cx="1066800" cy="838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10621" name="Line 29"/>
          <p:cNvSpPr>
            <a:spLocks noChangeShapeType="1"/>
          </p:cNvSpPr>
          <p:nvPr/>
        </p:nvSpPr>
        <p:spPr bwMode="auto">
          <a:xfrm flipV="1">
            <a:off x="3352800" y="1676401"/>
            <a:ext cx="762000" cy="685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10622" name="Line 30"/>
          <p:cNvSpPr>
            <a:spLocks noChangeShapeType="1"/>
          </p:cNvSpPr>
          <p:nvPr/>
        </p:nvSpPr>
        <p:spPr bwMode="auto">
          <a:xfrm>
            <a:off x="4419600" y="1752600"/>
            <a:ext cx="2286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10623" name="Oval 31"/>
          <p:cNvSpPr>
            <a:spLocks noChangeArrowheads="1"/>
          </p:cNvSpPr>
          <p:nvPr/>
        </p:nvSpPr>
        <p:spPr bwMode="auto">
          <a:xfrm>
            <a:off x="1447800" y="20574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624" name="Text Box 32"/>
          <p:cNvSpPr txBox="1">
            <a:spLocks noChangeArrowheads="1"/>
          </p:cNvSpPr>
          <p:nvPr/>
        </p:nvSpPr>
        <p:spPr bwMode="auto">
          <a:xfrm>
            <a:off x="1371600" y="1981201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v</a:t>
            </a:r>
          </a:p>
        </p:txBody>
      </p:sp>
      <p:sp>
        <p:nvSpPr>
          <p:cNvPr id="110625" name="Oval 33"/>
          <p:cNvSpPr>
            <a:spLocks noChangeArrowheads="1"/>
          </p:cNvSpPr>
          <p:nvPr/>
        </p:nvSpPr>
        <p:spPr bwMode="auto">
          <a:xfrm>
            <a:off x="1447800" y="28956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626" name="Text Box 34"/>
          <p:cNvSpPr txBox="1">
            <a:spLocks noChangeArrowheads="1"/>
          </p:cNvSpPr>
          <p:nvPr/>
        </p:nvSpPr>
        <p:spPr bwMode="auto">
          <a:xfrm>
            <a:off x="1447800" y="28194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w</a:t>
            </a:r>
          </a:p>
        </p:txBody>
      </p:sp>
      <p:sp>
        <p:nvSpPr>
          <p:cNvPr id="110627" name="Oval 35"/>
          <p:cNvSpPr>
            <a:spLocks noChangeArrowheads="1"/>
          </p:cNvSpPr>
          <p:nvPr/>
        </p:nvSpPr>
        <p:spPr bwMode="auto">
          <a:xfrm>
            <a:off x="6629401" y="20574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628" name="Text Box 36"/>
          <p:cNvSpPr txBox="1">
            <a:spLocks noChangeArrowheads="1"/>
          </p:cNvSpPr>
          <p:nvPr/>
        </p:nvSpPr>
        <p:spPr bwMode="auto">
          <a:xfrm>
            <a:off x="6629401" y="1981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e</a:t>
            </a:r>
          </a:p>
        </p:txBody>
      </p:sp>
      <p:sp>
        <p:nvSpPr>
          <p:cNvPr id="110629" name="Oval 37"/>
          <p:cNvSpPr>
            <a:spLocks noChangeArrowheads="1"/>
          </p:cNvSpPr>
          <p:nvPr/>
        </p:nvSpPr>
        <p:spPr bwMode="auto">
          <a:xfrm>
            <a:off x="6629401" y="28956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10630" name="Text Box 38"/>
          <p:cNvSpPr txBox="1">
            <a:spLocks noChangeArrowheads="1"/>
          </p:cNvSpPr>
          <p:nvPr/>
        </p:nvSpPr>
        <p:spPr bwMode="auto">
          <a:xfrm>
            <a:off x="6629401" y="28194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f</a:t>
            </a:r>
          </a:p>
        </p:txBody>
      </p:sp>
      <p:sp>
        <p:nvSpPr>
          <p:cNvPr id="110631" name="Line 39"/>
          <p:cNvSpPr>
            <a:spLocks noChangeShapeType="1"/>
          </p:cNvSpPr>
          <p:nvPr/>
        </p:nvSpPr>
        <p:spPr bwMode="auto">
          <a:xfrm flipV="1">
            <a:off x="4953000" y="1600200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1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Basic Onion Routing Security</a:t>
            </a:r>
            <a:endParaRPr lang="en-US" dirty="0"/>
          </a:p>
        </p:txBody>
      </p:sp>
      <p:sp>
        <p:nvSpPr>
          <p:cNvPr id="109571" name="Oval 3"/>
          <p:cNvSpPr>
            <a:spLocks noChangeArrowheads="1"/>
          </p:cNvSpPr>
          <p:nvPr/>
        </p:nvSpPr>
        <p:spPr bwMode="auto">
          <a:xfrm>
            <a:off x="2971801" y="1295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572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573" name="Oval 5"/>
          <p:cNvSpPr>
            <a:spLocks noChangeArrowheads="1"/>
          </p:cNvSpPr>
          <p:nvPr/>
        </p:nvSpPr>
        <p:spPr bwMode="auto">
          <a:xfrm>
            <a:off x="2971801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575" name="Oval 7"/>
          <p:cNvSpPr>
            <a:spLocks noChangeArrowheads="1"/>
          </p:cNvSpPr>
          <p:nvPr/>
        </p:nvSpPr>
        <p:spPr bwMode="auto">
          <a:xfrm>
            <a:off x="3886201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576" name="Oval 8"/>
          <p:cNvSpPr>
            <a:spLocks noChangeArrowheads="1"/>
          </p:cNvSpPr>
          <p:nvPr/>
        </p:nvSpPr>
        <p:spPr bwMode="auto">
          <a:xfrm>
            <a:off x="6629401" y="12954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577" name="Oval 9"/>
          <p:cNvSpPr>
            <a:spLocks noChangeArrowheads="1"/>
          </p:cNvSpPr>
          <p:nvPr/>
        </p:nvSpPr>
        <p:spPr bwMode="auto">
          <a:xfrm>
            <a:off x="1447800" y="12954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1447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29718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4114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4495800" y="20574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09582" name="Text Box 14"/>
          <p:cNvSpPr txBox="1">
            <a:spLocks noChangeArrowheads="1"/>
          </p:cNvSpPr>
          <p:nvPr/>
        </p:nvSpPr>
        <p:spPr bwMode="auto">
          <a:xfrm>
            <a:off x="3886201" y="2743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09583" name="Text Box 15"/>
          <p:cNvSpPr txBox="1">
            <a:spLocks noChangeArrowheads="1"/>
          </p:cNvSpPr>
          <p:nvPr/>
        </p:nvSpPr>
        <p:spPr bwMode="auto">
          <a:xfrm>
            <a:off x="2971801" y="22098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09584" name="Text Box 16"/>
          <p:cNvSpPr txBox="1">
            <a:spLocks noChangeArrowheads="1"/>
          </p:cNvSpPr>
          <p:nvPr/>
        </p:nvSpPr>
        <p:spPr bwMode="auto">
          <a:xfrm>
            <a:off x="66294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09585" name="Oval 17"/>
          <p:cNvSpPr>
            <a:spLocks noChangeArrowheads="1"/>
          </p:cNvSpPr>
          <p:nvPr/>
        </p:nvSpPr>
        <p:spPr bwMode="auto">
          <a:xfrm>
            <a:off x="3276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586" name="Oval 18"/>
          <p:cNvSpPr>
            <a:spLocks noChangeArrowheads="1"/>
          </p:cNvSpPr>
          <p:nvPr/>
        </p:nvSpPr>
        <p:spPr bwMode="auto">
          <a:xfrm>
            <a:off x="3048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587" name="Line 19"/>
          <p:cNvSpPr>
            <a:spLocks noChangeShapeType="1"/>
          </p:cNvSpPr>
          <p:nvPr/>
        </p:nvSpPr>
        <p:spPr bwMode="auto">
          <a:xfrm>
            <a:off x="3048000" y="1371601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9588" name="Line 20"/>
          <p:cNvSpPr>
            <a:spLocks noChangeShapeType="1"/>
          </p:cNvSpPr>
          <p:nvPr/>
        </p:nvSpPr>
        <p:spPr bwMode="auto">
          <a:xfrm flipV="1">
            <a:off x="3276600" y="13716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9589" name="Freeform 21"/>
          <p:cNvSpPr>
            <a:spLocks/>
          </p:cNvSpPr>
          <p:nvPr/>
        </p:nvSpPr>
        <p:spPr bwMode="auto">
          <a:xfrm>
            <a:off x="3124201" y="1600200"/>
            <a:ext cx="152400" cy="76200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9590" name="Oval 22"/>
          <p:cNvSpPr>
            <a:spLocks noChangeArrowheads="1"/>
          </p:cNvSpPr>
          <p:nvPr/>
        </p:nvSpPr>
        <p:spPr bwMode="auto">
          <a:xfrm>
            <a:off x="4800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591" name="Oval 23"/>
          <p:cNvSpPr>
            <a:spLocks noChangeArrowheads="1"/>
          </p:cNvSpPr>
          <p:nvPr/>
        </p:nvSpPr>
        <p:spPr bwMode="auto">
          <a:xfrm>
            <a:off x="4572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592" name="Line 24"/>
          <p:cNvSpPr>
            <a:spLocks noChangeShapeType="1"/>
          </p:cNvSpPr>
          <p:nvPr/>
        </p:nvSpPr>
        <p:spPr bwMode="auto">
          <a:xfrm>
            <a:off x="4572000" y="2209801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9593" name="Line 25"/>
          <p:cNvSpPr>
            <a:spLocks noChangeShapeType="1"/>
          </p:cNvSpPr>
          <p:nvPr/>
        </p:nvSpPr>
        <p:spPr bwMode="auto">
          <a:xfrm flipV="1">
            <a:off x="4800600" y="2209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9594" name="Freeform 26"/>
          <p:cNvSpPr>
            <a:spLocks/>
          </p:cNvSpPr>
          <p:nvPr/>
        </p:nvSpPr>
        <p:spPr bwMode="auto">
          <a:xfrm>
            <a:off x="4648200" y="2438400"/>
            <a:ext cx="152400" cy="76200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9595" name="Text Box 27"/>
          <p:cNvSpPr txBox="1">
            <a:spLocks noChangeArrowheads="1"/>
          </p:cNvSpPr>
          <p:nvPr/>
        </p:nvSpPr>
        <p:spPr bwMode="auto">
          <a:xfrm>
            <a:off x="1600201" y="3810000"/>
            <a:ext cx="63246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First router compromised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Last router compromised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First and last compromised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 </a:t>
            </a:r>
          </a:p>
        </p:txBody>
      </p:sp>
      <p:sp>
        <p:nvSpPr>
          <p:cNvPr id="109596" name="Line 28"/>
          <p:cNvSpPr>
            <a:spLocks noChangeShapeType="1"/>
          </p:cNvSpPr>
          <p:nvPr/>
        </p:nvSpPr>
        <p:spPr bwMode="auto">
          <a:xfrm>
            <a:off x="1905000" y="1524000"/>
            <a:ext cx="1066800" cy="76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9597" name="Line 29"/>
          <p:cNvSpPr>
            <a:spLocks noChangeShapeType="1"/>
          </p:cNvSpPr>
          <p:nvPr/>
        </p:nvSpPr>
        <p:spPr bwMode="auto">
          <a:xfrm flipV="1">
            <a:off x="3429000" y="1524000"/>
            <a:ext cx="685800" cy="76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9598" name="Line 30"/>
          <p:cNvSpPr>
            <a:spLocks noChangeShapeType="1"/>
          </p:cNvSpPr>
          <p:nvPr/>
        </p:nvSpPr>
        <p:spPr bwMode="auto">
          <a:xfrm>
            <a:off x="4419600" y="1752600"/>
            <a:ext cx="2286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9599" name="Oval 31"/>
          <p:cNvSpPr>
            <a:spLocks noChangeArrowheads="1"/>
          </p:cNvSpPr>
          <p:nvPr/>
        </p:nvSpPr>
        <p:spPr bwMode="auto">
          <a:xfrm>
            <a:off x="1447800" y="20574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600" name="Text Box 32"/>
          <p:cNvSpPr txBox="1">
            <a:spLocks noChangeArrowheads="1"/>
          </p:cNvSpPr>
          <p:nvPr/>
        </p:nvSpPr>
        <p:spPr bwMode="auto">
          <a:xfrm>
            <a:off x="1371600" y="1981201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v</a:t>
            </a:r>
          </a:p>
        </p:txBody>
      </p:sp>
      <p:sp>
        <p:nvSpPr>
          <p:cNvPr id="109601" name="Oval 33"/>
          <p:cNvSpPr>
            <a:spLocks noChangeArrowheads="1"/>
          </p:cNvSpPr>
          <p:nvPr/>
        </p:nvSpPr>
        <p:spPr bwMode="auto">
          <a:xfrm>
            <a:off x="1447800" y="28956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602" name="Text Box 34"/>
          <p:cNvSpPr txBox="1">
            <a:spLocks noChangeArrowheads="1"/>
          </p:cNvSpPr>
          <p:nvPr/>
        </p:nvSpPr>
        <p:spPr bwMode="auto">
          <a:xfrm>
            <a:off x="1447800" y="28194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w</a:t>
            </a:r>
          </a:p>
        </p:txBody>
      </p:sp>
      <p:sp>
        <p:nvSpPr>
          <p:cNvPr id="109603" name="Oval 35"/>
          <p:cNvSpPr>
            <a:spLocks noChangeArrowheads="1"/>
          </p:cNvSpPr>
          <p:nvPr/>
        </p:nvSpPr>
        <p:spPr bwMode="auto">
          <a:xfrm>
            <a:off x="6629401" y="20574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604" name="Text Box 36"/>
          <p:cNvSpPr txBox="1">
            <a:spLocks noChangeArrowheads="1"/>
          </p:cNvSpPr>
          <p:nvPr/>
        </p:nvSpPr>
        <p:spPr bwMode="auto">
          <a:xfrm>
            <a:off x="6629401" y="1981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e</a:t>
            </a:r>
          </a:p>
        </p:txBody>
      </p:sp>
      <p:sp>
        <p:nvSpPr>
          <p:cNvPr id="109605" name="Oval 37"/>
          <p:cNvSpPr>
            <a:spLocks noChangeArrowheads="1"/>
          </p:cNvSpPr>
          <p:nvPr/>
        </p:nvSpPr>
        <p:spPr bwMode="auto">
          <a:xfrm>
            <a:off x="6629401" y="28956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9606" name="Text Box 38"/>
          <p:cNvSpPr txBox="1">
            <a:spLocks noChangeArrowheads="1"/>
          </p:cNvSpPr>
          <p:nvPr/>
        </p:nvSpPr>
        <p:spPr bwMode="auto">
          <a:xfrm>
            <a:off x="6629401" y="28194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f</a:t>
            </a:r>
          </a:p>
        </p:txBody>
      </p:sp>
      <p:sp>
        <p:nvSpPr>
          <p:cNvPr id="109607" name="Line 39"/>
          <p:cNvSpPr>
            <a:spLocks noChangeShapeType="1"/>
          </p:cNvSpPr>
          <p:nvPr/>
        </p:nvSpPr>
        <p:spPr bwMode="auto">
          <a:xfrm flipV="1">
            <a:off x="4953000" y="1600200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29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Basic Onion Routing Security</a:t>
            </a:r>
            <a:endParaRPr lang="en-US" dirty="0"/>
          </a:p>
        </p:txBody>
      </p:sp>
      <p:sp>
        <p:nvSpPr>
          <p:cNvPr id="108547" name="Oval 3"/>
          <p:cNvSpPr>
            <a:spLocks noChangeArrowheads="1"/>
          </p:cNvSpPr>
          <p:nvPr/>
        </p:nvSpPr>
        <p:spPr bwMode="auto">
          <a:xfrm>
            <a:off x="2971801" y="1295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48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49" name="Oval 5"/>
          <p:cNvSpPr>
            <a:spLocks noChangeArrowheads="1"/>
          </p:cNvSpPr>
          <p:nvPr/>
        </p:nvSpPr>
        <p:spPr bwMode="auto">
          <a:xfrm>
            <a:off x="2971801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50" name="Oval 6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51" name="Oval 7"/>
          <p:cNvSpPr>
            <a:spLocks noChangeArrowheads="1"/>
          </p:cNvSpPr>
          <p:nvPr/>
        </p:nvSpPr>
        <p:spPr bwMode="auto">
          <a:xfrm>
            <a:off x="3886201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52" name="Oval 8"/>
          <p:cNvSpPr>
            <a:spLocks noChangeArrowheads="1"/>
          </p:cNvSpPr>
          <p:nvPr/>
        </p:nvSpPr>
        <p:spPr bwMode="auto">
          <a:xfrm>
            <a:off x="6629401" y="12954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53" name="Oval 9"/>
          <p:cNvSpPr>
            <a:spLocks noChangeArrowheads="1"/>
          </p:cNvSpPr>
          <p:nvPr/>
        </p:nvSpPr>
        <p:spPr bwMode="auto">
          <a:xfrm>
            <a:off x="1447800" y="12954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54" name="Text Box 10"/>
          <p:cNvSpPr txBox="1">
            <a:spLocks noChangeArrowheads="1"/>
          </p:cNvSpPr>
          <p:nvPr/>
        </p:nvSpPr>
        <p:spPr bwMode="auto">
          <a:xfrm>
            <a:off x="1447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29718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08556" name="Text Box 12"/>
          <p:cNvSpPr txBox="1">
            <a:spLocks noChangeArrowheads="1"/>
          </p:cNvSpPr>
          <p:nvPr/>
        </p:nvSpPr>
        <p:spPr bwMode="auto">
          <a:xfrm>
            <a:off x="4114800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108557" name="Text Box 13"/>
          <p:cNvSpPr txBox="1">
            <a:spLocks noChangeArrowheads="1"/>
          </p:cNvSpPr>
          <p:nvPr/>
        </p:nvSpPr>
        <p:spPr bwMode="auto">
          <a:xfrm>
            <a:off x="4495800" y="20574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3886201" y="2743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2971801" y="22098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08560" name="Text Box 16"/>
          <p:cNvSpPr txBox="1">
            <a:spLocks noChangeArrowheads="1"/>
          </p:cNvSpPr>
          <p:nvPr/>
        </p:nvSpPr>
        <p:spPr bwMode="auto">
          <a:xfrm>
            <a:off x="6629401" y="1219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08561" name="Oval 17"/>
          <p:cNvSpPr>
            <a:spLocks noChangeArrowheads="1"/>
          </p:cNvSpPr>
          <p:nvPr/>
        </p:nvSpPr>
        <p:spPr bwMode="auto">
          <a:xfrm>
            <a:off x="3276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62" name="Oval 18"/>
          <p:cNvSpPr>
            <a:spLocks noChangeArrowheads="1"/>
          </p:cNvSpPr>
          <p:nvPr/>
        </p:nvSpPr>
        <p:spPr bwMode="auto">
          <a:xfrm>
            <a:off x="3048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63" name="Line 19"/>
          <p:cNvSpPr>
            <a:spLocks noChangeShapeType="1"/>
          </p:cNvSpPr>
          <p:nvPr/>
        </p:nvSpPr>
        <p:spPr bwMode="auto">
          <a:xfrm>
            <a:off x="3048000" y="1371601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8564" name="Line 20"/>
          <p:cNvSpPr>
            <a:spLocks noChangeShapeType="1"/>
          </p:cNvSpPr>
          <p:nvPr/>
        </p:nvSpPr>
        <p:spPr bwMode="auto">
          <a:xfrm flipV="1">
            <a:off x="3276600" y="13716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8565" name="Freeform 21"/>
          <p:cNvSpPr>
            <a:spLocks/>
          </p:cNvSpPr>
          <p:nvPr/>
        </p:nvSpPr>
        <p:spPr bwMode="auto">
          <a:xfrm>
            <a:off x="3124201" y="1600200"/>
            <a:ext cx="152400" cy="76200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8566" name="Oval 22"/>
          <p:cNvSpPr>
            <a:spLocks noChangeArrowheads="1"/>
          </p:cNvSpPr>
          <p:nvPr/>
        </p:nvSpPr>
        <p:spPr bwMode="auto">
          <a:xfrm>
            <a:off x="4800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67" name="Oval 23"/>
          <p:cNvSpPr>
            <a:spLocks noChangeArrowheads="1"/>
          </p:cNvSpPr>
          <p:nvPr/>
        </p:nvSpPr>
        <p:spPr bwMode="auto">
          <a:xfrm>
            <a:off x="4572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68" name="Line 24"/>
          <p:cNvSpPr>
            <a:spLocks noChangeShapeType="1"/>
          </p:cNvSpPr>
          <p:nvPr/>
        </p:nvSpPr>
        <p:spPr bwMode="auto">
          <a:xfrm>
            <a:off x="4572000" y="2209801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8569" name="Line 25"/>
          <p:cNvSpPr>
            <a:spLocks noChangeShapeType="1"/>
          </p:cNvSpPr>
          <p:nvPr/>
        </p:nvSpPr>
        <p:spPr bwMode="auto">
          <a:xfrm flipV="1">
            <a:off x="4800600" y="2209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8570" name="Freeform 26"/>
          <p:cNvSpPr>
            <a:spLocks/>
          </p:cNvSpPr>
          <p:nvPr/>
        </p:nvSpPr>
        <p:spPr bwMode="auto">
          <a:xfrm>
            <a:off x="4648200" y="2438400"/>
            <a:ext cx="152400" cy="76200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8571" name="Text Box 27"/>
          <p:cNvSpPr txBox="1">
            <a:spLocks noChangeArrowheads="1"/>
          </p:cNvSpPr>
          <p:nvPr/>
        </p:nvSpPr>
        <p:spPr bwMode="auto">
          <a:xfrm>
            <a:off x="1600201" y="3810000"/>
            <a:ext cx="63246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First router compromised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Last router compromised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First and last compromised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/>
              <a:t>Neither first nor last compromised </a:t>
            </a:r>
          </a:p>
        </p:txBody>
      </p:sp>
      <p:sp>
        <p:nvSpPr>
          <p:cNvPr id="108572" name="Line 28"/>
          <p:cNvSpPr>
            <a:spLocks noChangeShapeType="1"/>
          </p:cNvSpPr>
          <p:nvPr/>
        </p:nvSpPr>
        <p:spPr bwMode="auto">
          <a:xfrm>
            <a:off x="1905000" y="1524000"/>
            <a:ext cx="1066800" cy="838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8573" name="Line 29"/>
          <p:cNvSpPr>
            <a:spLocks noChangeShapeType="1"/>
          </p:cNvSpPr>
          <p:nvPr/>
        </p:nvSpPr>
        <p:spPr bwMode="auto">
          <a:xfrm flipV="1">
            <a:off x="3429000" y="1524000"/>
            <a:ext cx="6858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8574" name="Line 30"/>
          <p:cNvSpPr>
            <a:spLocks noChangeShapeType="1"/>
          </p:cNvSpPr>
          <p:nvPr/>
        </p:nvSpPr>
        <p:spPr bwMode="auto">
          <a:xfrm flipH="1" flipV="1">
            <a:off x="3200400" y="1752600"/>
            <a:ext cx="0" cy="5334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  <p:sp>
        <p:nvSpPr>
          <p:cNvPr id="108575" name="Oval 31"/>
          <p:cNvSpPr>
            <a:spLocks noChangeArrowheads="1"/>
          </p:cNvSpPr>
          <p:nvPr/>
        </p:nvSpPr>
        <p:spPr bwMode="auto">
          <a:xfrm>
            <a:off x="1447800" y="20574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76" name="Text Box 32"/>
          <p:cNvSpPr txBox="1">
            <a:spLocks noChangeArrowheads="1"/>
          </p:cNvSpPr>
          <p:nvPr/>
        </p:nvSpPr>
        <p:spPr bwMode="auto">
          <a:xfrm>
            <a:off x="1371600" y="1981201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v</a:t>
            </a:r>
          </a:p>
        </p:txBody>
      </p:sp>
      <p:sp>
        <p:nvSpPr>
          <p:cNvPr id="108577" name="Oval 33"/>
          <p:cNvSpPr>
            <a:spLocks noChangeArrowheads="1"/>
          </p:cNvSpPr>
          <p:nvPr/>
        </p:nvSpPr>
        <p:spPr bwMode="auto">
          <a:xfrm>
            <a:off x="1447800" y="28956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1447800" y="28194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w</a:t>
            </a:r>
          </a:p>
        </p:txBody>
      </p:sp>
      <p:sp>
        <p:nvSpPr>
          <p:cNvPr id="108579" name="Oval 35"/>
          <p:cNvSpPr>
            <a:spLocks noChangeArrowheads="1"/>
          </p:cNvSpPr>
          <p:nvPr/>
        </p:nvSpPr>
        <p:spPr bwMode="auto">
          <a:xfrm>
            <a:off x="6629401" y="20574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80" name="Text Box 36"/>
          <p:cNvSpPr txBox="1">
            <a:spLocks noChangeArrowheads="1"/>
          </p:cNvSpPr>
          <p:nvPr/>
        </p:nvSpPr>
        <p:spPr bwMode="auto">
          <a:xfrm>
            <a:off x="6629401" y="19812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e</a:t>
            </a:r>
          </a:p>
        </p:txBody>
      </p:sp>
      <p:sp>
        <p:nvSpPr>
          <p:cNvPr id="108581" name="Oval 37"/>
          <p:cNvSpPr>
            <a:spLocks noChangeArrowheads="1"/>
          </p:cNvSpPr>
          <p:nvPr/>
        </p:nvSpPr>
        <p:spPr bwMode="auto">
          <a:xfrm>
            <a:off x="6629401" y="28956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2" tIns="45717" rIns="91432" bIns="45717" anchor="ctr"/>
          <a:lstStyle/>
          <a:p>
            <a:endParaRPr lang="en-US"/>
          </a:p>
        </p:txBody>
      </p:sp>
      <p:sp>
        <p:nvSpPr>
          <p:cNvPr id="108582" name="Text Box 38"/>
          <p:cNvSpPr txBox="1">
            <a:spLocks noChangeArrowheads="1"/>
          </p:cNvSpPr>
          <p:nvPr/>
        </p:nvSpPr>
        <p:spPr bwMode="auto">
          <a:xfrm>
            <a:off x="6629401" y="2819401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f</a:t>
            </a:r>
          </a:p>
        </p:txBody>
      </p:sp>
      <p:sp>
        <p:nvSpPr>
          <p:cNvPr id="108583" name="Line 39"/>
          <p:cNvSpPr>
            <a:spLocks noChangeShapeType="1"/>
          </p:cNvSpPr>
          <p:nvPr/>
        </p:nvSpPr>
        <p:spPr bwMode="auto">
          <a:xfrm>
            <a:off x="4572001" y="1524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2" tIns="45717" rIns="91432" bIns="4571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99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Existing </a:t>
            </a:r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Entropy / </a:t>
            </a:r>
            <a:r>
              <a:rPr lang="en-US" dirty="0" err="1" smtClean="0"/>
              <a:t>Gini</a:t>
            </a:r>
            <a:r>
              <a:rPr lang="en-US" dirty="0" smtClean="0"/>
              <a:t> coefficient of path distribution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Source entropy of given connection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Probability of selecting adversarial routers in a circuit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Probability of crossing an Autonomous System to entry and from exit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660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Analysis </a:t>
            </a:r>
            <a:r>
              <a:rPr lang="en-US" dirty="0" smtClean="0"/>
              <a:t>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Adversary-based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Defined over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Probability distributions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929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3942</TotalTime>
  <Words>659</Words>
  <Application>Microsoft Macintosh PowerPoint</Application>
  <PresentationFormat>On-screen Show (4:3)</PresentationFormat>
  <Paragraphs>215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Onion Routing Security Analysis</vt:lpstr>
      <vt:lpstr>Onion Routing</vt:lpstr>
      <vt:lpstr>Basic Onion Routing Security</vt:lpstr>
      <vt:lpstr>Basic Onion Routing Security</vt:lpstr>
      <vt:lpstr>Basic Onion Routing Security</vt:lpstr>
      <vt:lpstr>Basic Onion Routing Security</vt:lpstr>
      <vt:lpstr>Basic Onion Routing Security</vt:lpstr>
      <vt:lpstr>Existing Metrics</vt:lpstr>
      <vt:lpstr>Analysis Ideas</vt:lpstr>
      <vt:lpstr>Adversary-based Metrics</vt:lpstr>
      <vt:lpstr>Defined over time</vt:lpstr>
      <vt:lpstr>Onion Routing</vt:lpstr>
      <vt:lpstr>Onion Routing</vt:lpstr>
      <vt:lpstr>Onion Routing</vt:lpstr>
      <vt:lpstr>Probability distributions</vt:lpstr>
      <vt:lpstr>Example Onion Routing Metrics</vt:lpstr>
      <vt:lpstr>Evaluation on Tor</vt:lpstr>
      <vt:lpstr>PowerPoint Presentation</vt:lpstr>
      <vt:lpstr>PowerPoint Presentation</vt:lpstr>
      <vt:lpstr>PowerPoint Presentation</vt:lpstr>
      <vt:lpstr>Challenges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LIRA: Lightweight Incentivized Routing for Anonymity</dc:title>
  <dc:subject/>
  <dc:creator>Aaron Johnson</dc:creator>
  <cp:keywords/>
  <dc:description/>
  <cp:lastModifiedBy>Aaron Johnson</cp:lastModifiedBy>
  <cp:revision>207</cp:revision>
  <dcterms:created xsi:type="dcterms:W3CDTF">2012-12-03T23:26:47Z</dcterms:created>
  <dcterms:modified xsi:type="dcterms:W3CDTF">2013-01-18T16:58:31Z</dcterms:modified>
  <cp:category/>
</cp:coreProperties>
</file>