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610" r:id="rId2"/>
    <p:sldId id="631" r:id="rId3"/>
    <p:sldId id="632" r:id="rId4"/>
    <p:sldId id="636" r:id="rId5"/>
    <p:sldId id="635" r:id="rId6"/>
    <p:sldId id="644" r:id="rId7"/>
    <p:sldId id="614" r:id="rId8"/>
    <p:sldId id="615" r:id="rId9"/>
    <p:sldId id="616" r:id="rId10"/>
    <p:sldId id="617" r:id="rId11"/>
    <p:sldId id="618" r:id="rId12"/>
    <p:sldId id="637" r:id="rId13"/>
    <p:sldId id="619" r:id="rId14"/>
    <p:sldId id="620" r:id="rId15"/>
    <p:sldId id="621" r:id="rId16"/>
    <p:sldId id="622" r:id="rId17"/>
    <p:sldId id="623" r:id="rId18"/>
    <p:sldId id="624" r:id="rId19"/>
    <p:sldId id="625" r:id="rId20"/>
    <p:sldId id="626" r:id="rId21"/>
    <p:sldId id="627" r:id="rId22"/>
    <p:sldId id="628" r:id="rId23"/>
    <p:sldId id="629" r:id="rId24"/>
    <p:sldId id="638" r:id="rId25"/>
    <p:sldId id="640" r:id="rId26"/>
    <p:sldId id="606" r:id="rId27"/>
    <p:sldId id="643" r:id="rId28"/>
    <p:sldId id="607" r:id="rId29"/>
    <p:sldId id="609" r:id="rId30"/>
    <p:sldId id="611" r:id="rId31"/>
    <p:sldId id="641" r:id="rId32"/>
    <p:sldId id="642" r:id="rId33"/>
    <p:sldId id="633" r:id="rId34"/>
  </p:sldIdLst>
  <p:sldSz cx="10075863" cy="7562850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733"/>
    <a:srgbClr val="3F57AB"/>
    <a:srgbClr val="3E54A5"/>
    <a:srgbClr val="4258AD"/>
    <a:srgbClr val="485FBB"/>
    <a:srgbClr val="5069D0"/>
    <a:srgbClr val="FF626B"/>
    <a:srgbClr val="FFA1A5"/>
    <a:srgbClr val="FF9597"/>
    <a:srgbClr val="FF5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47" autoAdjust="0"/>
  </p:normalViewPr>
  <p:slideViewPr>
    <p:cSldViewPr>
      <p:cViewPr varScale="1">
        <p:scale>
          <a:sx n="95" d="100"/>
          <a:sy n="95" d="100"/>
        </p:scale>
        <p:origin x="-464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419600" y="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500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419600" y="952500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378656-706C-3648-B184-DC6EF014B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53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5368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6" name="Text Box 8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7913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0"/>
            <a:ext cx="8564563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0"/>
            <a:ext cx="7053263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6613" y="627063"/>
            <a:ext cx="2147887" cy="6227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294438" cy="6227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859338"/>
            <a:ext cx="8564562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05163"/>
            <a:ext cx="8564562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116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2101850"/>
            <a:ext cx="422116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69387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5"/>
            <a:ext cx="4452937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3"/>
            <a:ext cx="4452937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100" y="1692275"/>
            <a:ext cx="4454525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100" y="2398713"/>
            <a:ext cx="4454525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4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5" y="301625"/>
            <a:ext cx="56324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4700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3"/>
            <a:ext cx="60452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52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52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57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9424988" y="6983413"/>
            <a:ext cx="452437" cy="365125"/>
            <a:chOff x="5937" y="4399"/>
            <a:chExt cx="285" cy="230"/>
          </a:xfrm>
        </p:grpSpPr>
        <p:sp>
          <p:nvSpPr>
            <p:cNvPr id="2" name="AutoShape 2"/>
            <p:cNvSpPr>
              <a:spLocks noChangeArrowheads="1"/>
            </p:cNvSpPr>
            <p:nvPr/>
          </p:nvSpPr>
          <p:spPr bwMode="auto">
            <a:xfrm>
              <a:off x="5937" y="4399"/>
              <a:ext cx="285" cy="230"/>
            </a:xfrm>
            <a:prstGeom prst="roundRect">
              <a:avLst>
                <a:gd name="adj" fmla="val 43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0" name="Group 3"/>
            <p:cNvGrpSpPr>
              <a:grpSpLocks/>
            </p:cNvGrpSpPr>
            <p:nvPr/>
          </p:nvGrpSpPr>
          <p:grpSpPr bwMode="auto">
            <a:xfrm>
              <a:off x="5937" y="4399"/>
              <a:ext cx="283" cy="228"/>
              <a:chOff x="5937" y="4399"/>
              <a:chExt cx="283" cy="228"/>
            </a:xfrm>
          </p:grpSpPr>
          <p:sp>
            <p:nvSpPr>
              <p:cNvPr id="3" name="AutoShape 4"/>
              <p:cNvSpPr>
                <a:spLocks noChangeArrowheads="1"/>
              </p:cNvSpPr>
              <p:nvPr/>
            </p:nvSpPr>
            <p:spPr bwMode="auto">
              <a:xfrm>
                <a:off x="5937" y="4399"/>
                <a:ext cx="283" cy="228"/>
              </a:xfrm>
              <a:prstGeom prst="roundRect">
                <a:avLst>
                  <a:gd name="adj" fmla="val 435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32" name="Group 5"/>
              <p:cNvGrpSpPr>
                <a:grpSpLocks/>
              </p:cNvGrpSpPr>
              <p:nvPr/>
            </p:nvGrpSpPr>
            <p:grpSpPr bwMode="auto">
              <a:xfrm>
                <a:off x="5937" y="4399"/>
                <a:ext cx="226" cy="218"/>
                <a:chOff x="5937" y="4399"/>
                <a:chExt cx="226" cy="218"/>
              </a:xfrm>
            </p:grpSpPr>
            <p:sp>
              <p:nvSpPr>
                <p:cNvPr id="4" name="AutoShape 6"/>
                <p:cNvSpPr>
                  <a:spLocks noChangeArrowheads="1"/>
                </p:cNvSpPr>
                <p:nvPr/>
              </p:nvSpPr>
              <p:spPr bwMode="auto">
                <a:xfrm>
                  <a:off x="5937" y="4399"/>
                  <a:ext cx="222" cy="212"/>
                </a:xfrm>
                <a:prstGeom prst="roundRect">
                  <a:avLst>
                    <a:gd name="adj" fmla="val 468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34" name="Group 7"/>
                <p:cNvGrpSpPr>
                  <a:grpSpLocks/>
                </p:cNvGrpSpPr>
                <p:nvPr/>
              </p:nvGrpSpPr>
              <p:grpSpPr bwMode="auto">
                <a:xfrm>
                  <a:off x="5937" y="4399"/>
                  <a:ext cx="226" cy="218"/>
                  <a:chOff x="5937" y="4399"/>
                  <a:chExt cx="226" cy="218"/>
                </a:xfrm>
              </p:grpSpPr>
              <p:sp>
                <p:nvSpPr>
                  <p:cNvPr id="5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5937" y="4399"/>
                    <a:ext cx="221" cy="211"/>
                  </a:xfrm>
                  <a:prstGeom prst="roundRect">
                    <a:avLst>
                      <a:gd name="adj" fmla="val 472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103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5937" y="4399"/>
                    <a:ext cx="226" cy="218"/>
                    <a:chOff x="5937" y="4399"/>
                    <a:chExt cx="226" cy="218"/>
                  </a:xfrm>
                </p:grpSpPr>
                <p:sp>
                  <p:nvSpPr>
                    <p:cNvPr id="6" name="AutoShap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7" y="4399"/>
                      <a:ext cx="220" cy="211"/>
                    </a:xfrm>
                    <a:prstGeom prst="roundRect">
                      <a:avLst>
                        <a:gd name="adj" fmla="val 472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35" name="AutoShap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7" y="4399"/>
                      <a:ext cx="226" cy="218"/>
                    </a:xfrm>
                    <a:prstGeom prst="roundRect">
                      <a:avLst>
                        <a:gd name="adj" fmla="val 472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0" tIns="0" rIns="0" bIns="0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eaLnBrk="1">
                        <a:lnSpc>
                          <a:spcPct val="94000"/>
                        </a:lnSpc>
                        <a:buClr>
                          <a:srgbClr val="FFFFFF"/>
                        </a:buClr>
                        <a:buSzPct val="45000"/>
                        <a:buFont typeface="StarSymbo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fld id="{C13AF4F6-D6D7-6946-A32B-1AEBE54422E0}" type="slidenum">
                        <a:rPr lang="en-GB">
                          <a:solidFill>
                            <a:srgbClr val="FFFFFF"/>
                          </a:solidFill>
                        </a:rPr>
                        <a:pPr eaLnBrk="1">
                          <a:lnSpc>
                            <a:spcPct val="94000"/>
                          </a:lnSpc>
                          <a:buClr>
                            <a:srgbClr val="FFFFFF"/>
                          </a:buClr>
                          <a:buSzPct val="45000"/>
                          <a:buFont typeface="StarSymbol" charset="0"/>
                          <a:buNone/>
                          <a:tabLst>
                            <a:tab pos="0" algn="l"/>
                            <a:tab pos="457200" algn="l"/>
                            <a:tab pos="914400" algn="l"/>
                            <a:tab pos="1371600" algn="l"/>
                            <a:tab pos="1828800" algn="l"/>
                            <a:tab pos="2286000" algn="l"/>
                            <a:tab pos="2743200" algn="l"/>
                            <a:tab pos="3200400" algn="l"/>
                            <a:tab pos="3657600" algn="l"/>
                            <a:tab pos="4114800" algn="l"/>
                            <a:tab pos="4572000" algn="l"/>
                            <a:tab pos="5029200" algn="l"/>
                            <a:tab pos="5486400" algn="l"/>
                            <a:tab pos="5943600" algn="l"/>
                            <a:tab pos="6400800" algn="l"/>
                            <a:tab pos="6858000" algn="l"/>
                            <a:tab pos="7315200" algn="l"/>
                            <a:tab pos="7772400" algn="l"/>
                            <a:tab pos="8229600" algn="l"/>
                            <a:tab pos="8686800" algn="l"/>
                            <a:tab pos="9144000" algn="l"/>
                          </a:tabLst>
                          <a:defRPr/>
                        </a:pPr>
                        <a:t>‹#›</a:t>
                      </a:fld>
                      <a:endParaRPr lang="en-GB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594725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5947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2pPr>
      <a:lvl3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3pPr>
      <a:lvl4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4pPr>
      <a:lvl5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422275" indent="-317500" algn="l" defTabSz="457200" rtl="0" eaLnBrk="0" fontAlgn="base" hangingPunct="0">
        <a:lnSpc>
          <a:spcPct val="95000"/>
        </a:lnSpc>
        <a:spcBef>
          <a:spcPct val="0"/>
        </a:spcBef>
        <a:spcAft>
          <a:spcPts val="1013"/>
        </a:spcAft>
        <a:buClr>
          <a:srgbClr val="FFFFFF"/>
        </a:buClr>
        <a:buSzPct val="45000"/>
        <a:buFont typeface="StarSymbol" charset="0"/>
        <a:buChar char="●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54075" indent="-284163" algn="l" defTabSz="457200" rtl="0" eaLnBrk="0" fontAlgn="base" hangingPunct="0">
        <a:lnSpc>
          <a:spcPct val="95000"/>
        </a:lnSpc>
        <a:spcBef>
          <a:spcPct val="0"/>
        </a:spcBef>
        <a:spcAft>
          <a:spcPts val="725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285875" indent="-212725" algn="l" defTabSz="457200" rtl="0" eaLnBrk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200">
          <a:solidFill>
            <a:srgbClr val="FFFFFF"/>
          </a:solidFill>
          <a:latin typeface="+mn-lt"/>
          <a:ea typeface="+mn-ea"/>
          <a:cs typeface="+mn-cs"/>
        </a:defRPr>
      </a:lvl3pPr>
      <a:lvl4pPr marL="1717675" indent="-206375" algn="l" defTabSz="457200" rtl="0" eaLnBrk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149475" indent="-207963" algn="l" defTabSz="457200" rtl="0" eaLnBrk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6066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30638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5210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9782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063"/>
            <a:ext cx="10075863" cy="2239962"/>
          </a:xfrm>
        </p:spPr>
        <p:txBody>
          <a:bodyPr/>
          <a:lstStyle/>
          <a:p>
            <a:r>
              <a:rPr lang="en-US" dirty="0"/>
              <a:t>Anonymity Analysis of Onion Routing in the </a:t>
            </a:r>
            <a:r>
              <a:rPr lang="en-US" dirty="0" smtClean="0"/>
              <a:t>Universally </a:t>
            </a:r>
            <a:r>
              <a:rPr lang="en-US" dirty="0" err="1" smtClean="0"/>
              <a:t>Composable</a:t>
            </a:r>
            <a:r>
              <a:rPr lang="en-US" dirty="0" smtClean="0"/>
              <a:t> </a:t>
            </a:r>
            <a:r>
              <a:rPr lang="en-US" dirty="0"/>
              <a:t>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1" y="3324225"/>
            <a:ext cx="8991600" cy="1828800"/>
          </a:xfrm>
        </p:spPr>
        <p:txBody>
          <a:bodyPr numCol="2"/>
          <a:lstStyle/>
          <a:p>
            <a:pPr marL="104775" indent="0" algn="ctr">
              <a:buNone/>
            </a:pPr>
            <a:r>
              <a:rPr lang="en-US" dirty="0" smtClean="0"/>
              <a:t>Joan </a:t>
            </a:r>
            <a:r>
              <a:rPr lang="en-US" dirty="0" err="1" smtClean="0"/>
              <a:t>Feigenbaum</a:t>
            </a:r>
            <a:r>
              <a:rPr lang="en-US" b="1" dirty="0" smtClean="0"/>
              <a:t>	Aaron Johnson</a:t>
            </a:r>
          </a:p>
          <a:p>
            <a:pPr marL="104775" indent="0" algn="ctr">
              <a:buNone/>
            </a:pPr>
            <a:r>
              <a:rPr lang="en-US" dirty="0" smtClean="0"/>
              <a:t>Paul </a:t>
            </a:r>
            <a:r>
              <a:rPr lang="en-US" dirty="0" err="1" smtClean="0"/>
              <a:t>Syverson</a:t>
            </a:r>
            <a:endParaRPr lang="en-US" dirty="0" smtClean="0"/>
          </a:p>
          <a:p>
            <a:pPr marL="104775" indent="0" algn="ctr">
              <a:buNone/>
            </a:pPr>
            <a:r>
              <a:rPr lang="en-US" i="1" dirty="0" smtClean="0"/>
              <a:t>Yale University</a:t>
            </a:r>
          </a:p>
          <a:p>
            <a:pPr marL="104775" indent="0" algn="ctr">
              <a:buNone/>
            </a:pPr>
            <a:r>
              <a:rPr lang="en-US" i="1" dirty="0" smtClean="0"/>
              <a:t>U.S. Naval Research Laboratory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608931" y="5305425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Provable Privacy Workshop</a:t>
            </a:r>
          </a:p>
          <a:p>
            <a:pPr algn="ctr"/>
            <a:r>
              <a:rPr lang="en-US" dirty="0" smtClean="0">
                <a:latin typeface="+mn-lt"/>
              </a:rPr>
              <a:t>July 9, 2012</a:t>
            </a:r>
          </a:p>
        </p:txBody>
      </p:sp>
    </p:spTree>
    <p:extLst>
      <p:ext uri="{BB962C8B-B14F-4D97-AF65-F5344CB8AC3E}">
        <p14:creationId xmlns:p14="http://schemas.microsoft.com/office/powerpoint/2010/main" val="3749315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 dirty="0"/>
              <a:t>I/O-automata model</a:t>
            </a:r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3274656" y="142853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534138" y="142853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3274656" y="2520950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4953966" y="2352887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4282242" y="3109172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77" name="Oval 9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3274656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4534138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4953966" y="2268855"/>
            <a:ext cx="419828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4282242" y="302514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4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3274656" y="2436919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5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3610517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3358621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>
            <a:off x="3358621" y="1512571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V="1">
            <a:off x="3610517" y="1512570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89" name="Freeform 21"/>
          <p:cNvSpPr>
            <a:spLocks/>
          </p:cNvSpPr>
          <p:nvPr/>
        </p:nvSpPr>
        <p:spPr bwMode="auto">
          <a:xfrm>
            <a:off x="3442587" y="1764665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90" name="Oval 22"/>
          <p:cNvSpPr>
            <a:spLocks noChangeArrowheads="1"/>
          </p:cNvSpPr>
          <p:nvPr/>
        </p:nvSpPr>
        <p:spPr bwMode="auto">
          <a:xfrm>
            <a:off x="5289828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91" name="Oval 23"/>
          <p:cNvSpPr>
            <a:spLocks noChangeArrowheads="1"/>
          </p:cNvSpPr>
          <p:nvPr/>
        </p:nvSpPr>
        <p:spPr bwMode="auto">
          <a:xfrm>
            <a:off x="5037931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5037931" y="2436919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 flipV="1">
            <a:off x="5289828" y="2436918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94" name="Freeform 26"/>
          <p:cNvSpPr>
            <a:spLocks/>
          </p:cNvSpPr>
          <p:nvPr/>
        </p:nvSpPr>
        <p:spPr bwMode="auto">
          <a:xfrm>
            <a:off x="5121897" y="2689013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1763276" y="4201583"/>
            <a:ext cx="6969139" cy="306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Last router compromised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First and last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2099138" y="1680633"/>
            <a:ext cx="1175517" cy="84032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 flipV="1">
            <a:off x="3778448" y="1680633"/>
            <a:ext cx="755690" cy="84032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4870000" y="1932729"/>
            <a:ext cx="251897" cy="420158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9599" name="Oval 31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09601" name="Oval 33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602" name="Text Box 34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09603" name="Oval 35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09605" name="Oval 37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09607" name="Line 39"/>
          <p:cNvSpPr>
            <a:spLocks noChangeShapeType="1"/>
          </p:cNvSpPr>
          <p:nvPr/>
        </p:nvSpPr>
        <p:spPr bwMode="auto">
          <a:xfrm flipV="1">
            <a:off x="5457759" y="1764665"/>
            <a:ext cx="1847242" cy="7562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9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 dirty="0"/>
              <a:t>I/O-automata model</a:t>
            </a:r>
          </a:p>
        </p:txBody>
      </p:sp>
      <p:sp>
        <p:nvSpPr>
          <p:cNvPr id="108547" name="Oval 3"/>
          <p:cNvSpPr>
            <a:spLocks noChangeArrowheads="1"/>
          </p:cNvSpPr>
          <p:nvPr/>
        </p:nvSpPr>
        <p:spPr bwMode="auto">
          <a:xfrm>
            <a:off x="3274656" y="142853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48" name="Oval 4"/>
          <p:cNvSpPr>
            <a:spLocks noChangeArrowheads="1"/>
          </p:cNvSpPr>
          <p:nvPr/>
        </p:nvSpPr>
        <p:spPr bwMode="auto">
          <a:xfrm>
            <a:off x="4534138" y="142853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49" name="Oval 5"/>
          <p:cNvSpPr>
            <a:spLocks noChangeArrowheads="1"/>
          </p:cNvSpPr>
          <p:nvPr/>
        </p:nvSpPr>
        <p:spPr bwMode="auto">
          <a:xfrm>
            <a:off x="3274656" y="2520950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50" name="Oval 6"/>
          <p:cNvSpPr>
            <a:spLocks noChangeArrowheads="1"/>
          </p:cNvSpPr>
          <p:nvPr/>
        </p:nvSpPr>
        <p:spPr bwMode="auto">
          <a:xfrm>
            <a:off x="4953966" y="2352887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51" name="Oval 7"/>
          <p:cNvSpPr>
            <a:spLocks noChangeArrowheads="1"/>
          </p:cNvSpPr>
          <p:nvPr/>
        </p:nvSpPr>
        <p:spPr bwMode="auto">
          <a:xfrm>
            <a:off x="4282242" y="3109172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52" name="Oval 8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53" name="Oval 9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3274656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4534138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4953966" y="2268855"/>
            <a:ext cx="419828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4282242" y="302514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4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3274656" y="2436919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5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08561" name="Oval 17"/>
          <p:cNvSpPr>
            <a:spLocks noChangeArrowheads="1"/>
          </p:cNvSpPr>
          <p:nvPr/>
        </p:nvSpPr>
        <p:spPr bwMode="auto">
          <a:xfrm>
            <a:off x="3610517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62" name="Oval 18"/>
          <p:cNvSpPr>
            <a:spLocks noChangeArrowheads="1"/>
          </p:cNvSpPr>
          <p:nvPr/>
        </p:nvSpPr>
        <p:spPr bwMode="auto">
          <a:xfrm>
            <a:off x="3358621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63" name="Line 19"/>
          <p:cNvSpPr>
            <a:spLocks noChangeShapeType="1"/>
          </p:cNvSpPr>
          <p:nvPr/>
        </p:nvSpPr>
        <p:spPr bwMode="auto">
          <a:xfrm>
            <a:off x="3358621" y="1512571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64" name="Line 20"/>
          <p:cNvSpPr>
            <a:spLocks noChangeShapeType="1"/>
          </p:cNvSpPr>
          <p:nvPr/>
        </p:nvSpPr>
        <p:spPr bwMode="auto">
          <a:xfrm flipV="1">
            <a:off x="3610517" y="1512570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65" name="Freeform 21"/>
          <p:cNvSpPr>
            <a:spLocks/>
          </p:cNvSpPr>
          <p:nvPr/>
        </p:nvSpPr>
        <p:spPr bwMode="auto">
          <a:xfrm>
            <a:off x="3442587" y="1764665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66" name="Oval 22"/>
          <p:cNvSpPr>
            <a:spLocks noChangeArrowheads="1"/>
          </p:cNvSpPr>
          <p:nvPr/>
        </p:nvSpPr>
        <p:spPr bwMode="auto">
          <a:xfrm>
            <a:off x="5289828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67" name="Oval 23"/>
          <p:cNvSpPr>
            <a:spLocks noChangeArrowheads="1"/>
          </p:cNvSpPr>
          <p:nvPr/>
        </p:nvSpPr>
        <p:spPr bwMode="auto">
          <a:xfrm>
            <a:off x="5037931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5037931" y="2436919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 flipV="1">
            <a:off x="5289828" y="2436918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70" name="Freeform 26"/>
          <p:cNvSpPr>
            <a:spLocks/>
          </p:cNvSpPr>
          <p:nvPr/>
        </p:nvSpPr>
        <p:spPr bwMode="auto">
          <a:xfrm>
            <a:off x="5121897" y="2689013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1763276" y="4201583"/>
            <a:ext cx="6969139" cy="306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Last router compromised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First and last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Neither first nor last compromised </a:t>
            </a:r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2099138" y="1680634"/>
            <a:ext cx="1175517" cy="924348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 flipV="1">
            <a:off x="3778448" y="1680633"/>
            <a:ext cx="75569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 flipH="1" flipV="1">
            <a:off x="3526552" y="1932728"/>
            <a:ext cx="0" cy="588222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8575" name="Oval 31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76" name="Text Box 32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08577" name="Oval 33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08579" name="Oval 35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80" name="Text Box 36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08581" name="Oval 37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8582" name="Text Box 38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08583" name="Line 39"/>
          <p:cNvSpPr>
            <a:spLocks noChangeShapeType="1"/>
          </p:cNvSpPr>
          <p:nvPr/>
        </p:nvSpPr>
        <p:spPr bwMode="auto">
          <a:xfrm>
            <a:off x="5037932" y="1680633"/>
            <a:ext cx="226706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8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123826"/>
            <a:ext cx="8594725" cy="914399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31" y="1114425"/>
            <a:ext cx="8839200" cy="6096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[FJS07a] - Onion-routing I/O-automata model				   - </a:t>
            </a:r>
            <a:r>
              <a:rPr lang="en-US" dirty="0" err="1" smtClean="0">
                <a:solidFill>
                  <a:schemeClr val="accent3"/>
                </a:solidFill>
              </a:rPr>
              <a:t>Possibilistic</a:t>
            </a:r>
            <a:r>
              <a:rPr lang="en-US" dirty="0" smtClean="0">
                <a:solidFill>
                  <a:schemeClr val="accent3"/>
                </a:solidFill>
              </a:rPr>
              <a:t> anonymity analysis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[FJS07b] - Onion-routing abstract model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		   - Probabilistic anonymity analysis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/>
              <a:t>[…] - How do we apply results in standard cryptographic models?</a:t>
            </a:r>
            <a:endParaRPr lang="en-US" dirty="0"/>
          </a:p>
          <a:p>
            <a:r>
              <a:rPr lang="en-US" dirty="0" smtClean="0"/>
              <a:t>[CL05] - “</a:t>
            </a:r>
            <a:r>
              <a:rPr lang="en-US" dirty="0"/>
              <a:t>O</a:t>
            </a:r>
            <a:r>
              <a:rPr lang="en-US" dirty="0" smtClean="0"/>
              <a:t>nion routing” formalized with Universal </a:t>
            </a:r>
            <a:r>
              <a:rPr lang="en-US" dirty="0" err="1" smtClean="0"/>
              <a:t>Composability</a:t>
            </a:r>
            <a:r>
              <a:rPr lang="en-US" dirty="0" smtClean="0"/>
              <a:t> (UC)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- No anonymity analysis</a:t>
            </a:r>
          </a:p>
          <a:p>
            <a:r>
              <a:rPr lang="en-US" dirty="0" smtClean="0"/>
              <a:t>[BGKM12] - Onion routing </a:t>
            </a:r>
            <a:r>
              <a:rPr lang="en-US" dirty="0"/>
              <a:t>formalized with </a:t>
            </a:r>
            <a:r>
              <a:rPr lang="en-US" dirty="0" smtClean="0"/>
              <a:t>UC</a:t>
            </a:r>
            <a:br>
              <a:rPr lang="en-US" dirty="0" smtClean="0"/>
            </a:br>
            <a:r>
              <a:rPr lang="en-US" dirty="0" smtClean="0"/>
              <a:t>					 - Our work will provide anonymity</a:t>
            </a:r>
          </a:p>
        </p:txBody>
      </p:sp>
    </p:spTree>
    <p:extLst>
      <p:ext uri="{BB962C8B-B14F-4D97-AF65-F5344CB8AC3E}">
        <p14:creationId xmlns:p14="http://schemas.microsoft.com/office/powerpoint/2010/main" val="2750223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Abstraction</a:t>
            </a:r>
          </a:p>
        </p:txBody>
      </p:sp>
      <p:sp>
        <p:nvSpPr>
          <p:cNvPr id="111624" name="Oval 8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1625" name="Oval 9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1647" name="Oval 31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1648" name="Text Box 32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11649" name="Oval 33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1650" name="Text Box 34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11651" name="Oval 35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1652" name="Text Box 36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11653" name="Oval 37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1654" name="Text Box 38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11656" name="Rectangle 40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1657" name="Line 41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1658" name="Line 42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1659" name="Line 43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1660" name="Line 44"/>
          <p:cNvSpPr>
            <a:spLocks noChangeShapeType="1"/>
          </p:cNvSpPr>
          <p:nvPr/>
        </p:nvSpPr>
        <p:spPr bwMode="auto">
          <a:xfrm flipV="1">
            <a:off x="5877587" y="3445298"/>
            <a:ext cx="1343448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1661" name="Line 45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51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Abstraction</a:t>
            </a:r>
          </a:p>
        </p:txBody>
      </p:sp>
      <p:sp>
        <p:nvSpPr>
          <p:cNvPr id="112643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12652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12654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12656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2657" name="Line 17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58" name="Line 18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3610517" y="1680633"/>
            <a:ext cx="2183104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>
            <a:off x="3610517" y="2520950"/>
            <a:ext cx="2183104" cy="840317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V="1">
            <a:off x="3610517" y="2520950"/>
            <a:ext cx="2183104" cy="924348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1763276" y="4369647"/>
            <a:ext cx="5961552" cy="144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Users choose a destination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US" sz="3500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 flipV="1">
            <a:off x="5877587" y="3445298"/>
            <a:ext cx="1343448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09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Abstraction</a:t>
            </a:r>
          </a:p>
        </p:txBody>
      </p:sp>
      <p:sp>
        <p:nvSpPr>
          <p:cNvPr id="113667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3668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>
            <a:off x="2099138" y="1680633"/>
            <a:ext cx="1511379" cy="1751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3672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3673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13674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13676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3677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13678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3679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13680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3681" name="Line 17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3682" name="Line 18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3683" name="Line 19"/>
          <p:cNvSpPr>
            <a:spLocks noChangeShapeType="1"/>
          </p:cNvSpPr>
          <p:nvPr/>
        </p:nvSpPr>
        <p:spPr bwMode="auto">
          <a:xfrm>
            <a:off x="5877587" y="1680633"/>
            <a:ext cx="1343448" cy="1751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3686" name="Text Box 22"/>
          <p:cNvSpPr txBox="1">
            <a:spLocks noChangeArrowheads="1"/>
          </p:cNvSpPr>
          <p:nvPr/>
        </p:nvSpPr>
        <p:spPr bwMode="auto">
          <a:xfrm>
            <a:off x="1763276" y="4369647"/>
            <a:ext cx="6969139" cy="225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Users choose a destination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Some inputs are observed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US" sz="3500"/>
          </a:p>
        </p:txBody>
      </p:sp>
      <p:sp>
        <p:nvSpPr>
          <p:cNvPr id="113687" name="Line 23"/>
          <p:cNvSpPr>
            <a:spLocks noChangeShapeType="1"/>
          </p:cNvSpPr>
          <p:nvPr/>
        </p:nvSpPr>
        <p:spPr bwMode="auto">
          <a:xfrm flipV="1">
            <a:off x="5877587" y="3445298"/>
            <a:ext cx="1343448" cy="1751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3688" name="Line 24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3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Abstraction</a:t>
            </a:r>
          </a:p>
        </p:txBody>
      </p:sp>
      <p:sp>
        <p:nvSpPr>
          <p:cNvPr id="118787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18794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8795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18796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8797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18798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8799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8801" name="Line 17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8802" name="Line 18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8803" name="Line 19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8806" name="Text Box 22"/>
          <p:cNvSpPr txBox="1">
            <a:spLocks noChangeArrowheads="1"/>
          </p:cNvSpPr>
          <p:nvPr/>
        </p:nvSpPr>
        <p:spPr bwMode="auto">
          <a:xfrm>
            <a:off x="1763276" y="4369647"/>
            <a:ext cx="6969139" cy="306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Users choose a destination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Some inputs are observed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Some outputs are observed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US" sz="3500"/>
          </a:p>
        </p:txBody>
      </p:sp>
      <p:sp>
        <p:nvSpPr>
          <p:cNvPr id="118807" name="Line 23"/>
          <p:cNvSpPr>
            <a:spLocks noChangeShapeType="1"/>
          </p:cNvSpPr>
          <p:nvPr/>
        </p:nvSpPr>
        <p:spPr bwMode="auto">
          <a:xfrm flipV="1">
            <a:off x="5877587" y="3445298"/>
            <a:ext cx="1343448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8808" name="Line 24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0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Anonymity</a:t>
            </a:r>
          </a:p>
        </p:txBody>
      </p:sp>
      <p:sp>
        <p:nvSpPr>
          <p:cNvPr id="119811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19815" name="Line 7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9816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19818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19820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19822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19824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9825" name="Line 17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9826" name="Line 18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9827" name="Line 19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9830" name="Text Box 22"/>
          <p:cNvSpPr txBox="1">
            <a:spLocks noChangeArrowheads="1"/>
          </p:cNvSpPr>
          <p:nvPr/>
        </p:nvSpPr>
        <p:spPr bwMode="auto">
          <a:xfrm>
            <a:off x="1511379" y="4369647"/>
            <a:ext cx="7472932" cy="1176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The adversary can link observed inputs and outputs of the same user.</a:t>
            </a:r>
          </a:p>
        </p:txBody>
      </p:sp>
      <p:sp>
        <p:nvSpPr>
          <p:cNvPr id="119831" name="Line 23"/>
          <p:cNvSpPr>
            <a:spLocks noChangeShapeType="1"/>
          </p:cNvSpPr>
          <p:nvPr/>
        </p:nvSpPr>
        <p:spPr bwMode="auto">
          <a:xfrm>
            <a:off x="3610517" y="1680633"/>
            <a:ext cx="2183104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9834" name="Line 26"/>
          <p:cNvSpPr>
            <a:spLocks noChangeShapeType="1"/>
          </p:cNvSpPr>
          <p:nvPr/>
        </p:nvSpPr>
        <p:spPr bwMode="auto">
          <a:xfrm flipV="1">
            <a:off x="5877587" y="3445298"/>
            <a:ext cx="1343448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9835" name="Line 27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7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Anonymity</a:t>
            </a:r>
          </a:p>
        </p:txBody>
      </p:sp>
      <p:sp>
        <p:nvSpPr>
          <p:cNvPr id="120835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0836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20842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0843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20844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0845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20846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0847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20848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0849" name="Line 17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50" name="Line 18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51" name="Line 19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1511379" y="4369647"/>
            <a:ext cx="7472932" cy="3058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The adversary can link observed inputs and outputs of the same user.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Any configuration consistent with these observations is indistinguishable to the adversary.</a:t>
            </a:r>
          </a:p>
        </p:txBody>
      </p:sp>
      <p:sp>
        <p:nvSpPr>
          <p:cNvPr id="120855" name="Line 23"/>
          <p:cNvSpPr>
            <a:spLocks noChangeShapeType="1"/>
          </p:cNvSpPr>
          <p:nvPr/>
        </p:nvSpPr>
        <p:spPr bwMode="auto">
          <a:xfrm>
            <a:off x="3610517" y="1680633"/>
            <a:ext cx="2183104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56" name="Line 24"/>
          <p:cNvSpPr>
            <a:spLocks noChangeShapeType="1"/>
          </p:cNvSpPr>
          <p:nvPr/>
        </p:nvSpPr>
        <p:spPr bwMode="auto">
          <a:xfrm>
            <a:off x="3610517" y="2520950"/>
            <a:ext cx="2183104" cy="840317"/>
          </a:xfrm>
          <a:prstGeom prst="line">
            <a:avLst/>
          </a:prstGeom>
          <a:noFill/>
          <a:ln w="412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57" name="Line 25"/>
          <p:cNvSpPr>
            <a:spLocks noChangeShapeType="1"/>
          </p:cNvSpPr>
          <p:nvPr/>
        </p:nvSpPr>
        <p:spPr bwMode="auto">
          <a:xfrm flipV="1">
            <a:off x="3610517" y="2520950"/>
            <a:ext cx="2183104" cy="924348"/>
          </a:xfrm>
          <a:prstGeom prst="line">
            <a:avLst/>
          </a:prstGeom>
          <a:noFill/>
          <a:ln w="412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60" name="Line 28"/>
          <p:cNvSpPr>
            <a:spLocks noChangeShapeType="1"/>
          </p:cNvSpPr>
          <p:nvPr/>
        </p:nvSpPr>
        <p:spPr bwMode="auto">
          <a:xfrm flipV="1">
            <a:off x="5877587" y="3445298"/>
            <a:ext cx="1343448" cy="0"/>
          </a:xfrm>
          <a:prstGeom prst="line">
            <a:avLst/>
          </a:prstGeom>
          <a:noFill/>
          <a:ln w="412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0861" name="Line 29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66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Anonymity</a:t>
            </a:r>
          </a:p>
        </p:txBody>
      </p:sp>
      <p:sp>
        <p:nvSpPr>
          <p:cNvPr id="125955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5956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60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5961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25962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25964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5965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25966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5967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1511379" y="4369647"/>
            <a:ext cx="7472932" cy="3058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The adversary can link observed inputs and outputs of the same user.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Any configuration consistent with these observations is indistinguishable to the adversary.</a:t>
            </a:r>
          </a:p>
        </p:txBody>
      </p:sp>
      <p:sp>
        <p:nvSpPr>
          <p:cNvPr id="125973" name="Line 21"/>
          <p:cNvSpPr>
            <a:spLocks noChangeShapeType="1"/>
          </p:cNvSpPr>
          <p:nvPr/>
        </p:nvSpPr>
        <p:spPr bwMode="auto">
          <a:xfrm>
            <a:off x="3610517" y="1680633"/>
            <a:ext cx="2183104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610517" y="2520950"/>
            <a:ext cx="2183104" cy="840317"/>
          </a:xfrm>
          <a:prstGeom prst="line">
            <a:avLst/>
          </a:prstGeom>
          <a:noFill/>
          <a:ln w="412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 flipV="1">
            <a:off x="3610517" y="2520950"/>
            <a:ext cx="2183104" cy="924348"/>
          </a:xfrm>
          <a:prstGeom prst="line">
            <a:avLst/>
          </a:prstGeom>
          <a:noFill/>
          <a:ln w="412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76" name="Line 24"/>
          <p:cNvSpPr>
            <a:spLocks noChangeShapeType="1"/>
          </p:cNvSpPr>
          <p:nvPr/>
        </p:nvSpPr>
        <p:spPr bwMode="auto">
          <a:xfrm flipV="1">
            <a:off x="5877587" y="2520950"/>
            <a:ext cx="1427414" cy="924348"/>
          </a:xfrm>
          <a:prstGeom prst="line">
            <a:avLst/>
          </a:prstGeom>
          <a:noFill/>
          <a:ln w="412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5977" name="Line 25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9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123826"/>
            <a:ext cx="8594725" cy="914399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31" y="1114425"/>
            <a:ext cx="8839200" cy="6096000"/>
          </a:xfrm>
        </p:spPr>
        <p:txBody>
          <a:bodyPr/>
          <a:lstStyle/>
          <a:p>
            <a:r>
              <a:rPr lang="en-US" dirty="0" smtClean="0"/>
              <a:t>[FJS07a] - Onion-routing I/O-automata model				   - </a:t>
            </a:r>
            <a:r>
              <a:rPr lang="en-US" dirty="0" err="1" smtClean="0"/>
              <a:t>Possibilistic</a:t>
            </a:r>
            <a:r>
              <a:rPr lang="en-US" dirty="0" smtClean="0"/>
              <a:t> anonymity analysis</a:t>
            </a:r>
            <a:endParaRPr lang="en-US" dirty="0"/>
          </a:p>
          <a:p>
            <a:r>
              <a:rPr lang="en-US" dirty="0" smtClean="0"/>
              <a:t>[FJS07b] - Onion-routing abstract model</a:t>
            </a:r>
            <a:br>
              <a:rPr lang="en-US" dirty="0" smtClean="0"/>
            </a:br>
            <a:r>
              <a:rPr lang="en-US" dirty="0" smtClean="0"/>
              <a:t>				   - Probabilistic anonymity analysis</a:t>
            </a:r>
            <a:endParaRPr lang="en-US" dirty="0"/>
          </a:p>
          <a:p>
            <a:r>
              <a:rPr lang="en-US" dirty="0" smtClean="0"/>
              <a:t>[…] - How do we apply results in standard cryptographic models?</a:t>
            </a:r>
            <a:endParaRPr lang="en-US" dirty="0"/>
          </a:p>
          <a:p>
            <a:r>
              <a:rPr lang="en-US" dirty="0" smtClean="0"/>
              <a:t>[CL05] - “</a:t>
            </a:r>
            <a:r>
              <a:rPr lang="en-US" dirty="0"/>
              <a:t>O</a:t>
            </a:r>
            <a:r>
              <a:rPr lang="en-US" dirty="0" smtClean="0"/>
              <a:t>nion routing” formalized with Universal </a:t>
            </a:r>
            <a:r>
              <a:rPr lang="en-US" dirty="0" err="1" smtClean="0"/>
              <a:t>Composability</a:t>
            </a:r>
            <a:r>
              <a:rPr lang="en-US" dirty="0" smtClean="0"/>
              <a:t> (UC)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- No anonymity analysis</a:t>
            </a:r>
          </a:p>
          <a:p>
            <a:r>
              <a:rPr lang="en-US" dirty="0" smtClean="0"/>
              <a:t>[BGKM12] - Onion routing </a:t>
            </a:r>
            <a:r>
              <a:rPr lang="en-US" dirty="0"/>
              <a:t>formalized with </a:t>
            </a:r>
            <a:r>
              <a:rPr lang="en-US" dirty="0" smtClean="0"/>
              <a:t>UC</a:t>
            </a:r>
            <a:br>
              <a:rPr lang="en-US" dirty="0" smtClean="0"/>
            </a:br>
            <a:r>
              <a:rPr lang="en-US" dirty="0" smtClean="0"/>
              <a:t>					 - Our work will provide anonymity</a:t>
            </a:r>
          </a:p>
        </p:txBody>
      </p:sp>
    </p:spTree>
    <p:extLst>
      <p:ext uri="{BB962C8B-B14F-4D97-AF65-F5344CB8AC3E}">
        <p14:creationId xmlns:p14="http://schemas.microsoft.com/office/powerpoint/2010/main" val="111166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Black-box Anonymity</a:t>
            </a:r>
          </a:p>
        </p:txBody>
      </p:sp>
      <p:sp>
        <p:nvSpPr>
          <p:cNvPr id="126979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6980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26983" name="Line 7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6984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26986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26988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6989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26990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6991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6993" name="Line 17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6994" name="Line 18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6995" name="Line 19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6996" name="Text Box 20"/>
          <p:cNvSpPr txBox="1">
            <a:spLocks noChangeArrowheads="1"/>
          </p:cNvSpPr>
          <p:nvPr/>
        </p:nvSpPr>
        <p:spPr bwMode="auto">
          <a:xfrm>
            <a:off x="1511379" y="4369647"/>
            <a:ext cx="7472932" cy="3058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3500" dirty="0"/>
              <a:t>The adversary can link observed inputs and outputs of the same user.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500" dirty="0"/>
              <a:t>Any configuration consistent with these observations is indistinguishable to the adversary.</a:t>
            </a:r>
          </a:p>
        </p:txBody>
      </p:sp>
      <p:sp>
        <p:nvSpPr>
          <p:cNvPr id="126997" name="Line 21"/>
          <p:cNvSpPr>
            <a:spLocks noChangeShapeType="1"/>
          </p:cNvSpPr>
          <p:nvPr/>
        </p:nvSpPr>
        <p:spPr bwMode="auto">
          <a:xfrm>
            <a:off x="3610517" y="1680633"/>
            <a:ext cx="2183104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6998" name="Line 22"/>
          <p:cNvSpPr>
            <a:spLocks noChangeShapeType="1"/>
          </p:cNvSpPr>
          <p:nvPr/>
        </p:nvSpPr>
        <p:spPr bwMode="auto">
          <a:xfrm>
            <a:off x="3610517" y="2520950"/>
            <a:ext cx="2183104" cy="840317"/>
          </a:xfrm>
          <a:prstGeom prst="line">
            <a:avLst/>
          </a:prstGeom>
          <a:noFill/>
          <a:ln w="412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6999" name="Line 23"/>
          <p:cNvSpPr>
            <a:spLocks noChangeShapeType="1"/>
          </p:cNvSpPr>
          <p:nvPr/>
        </p:nvSpPr>
        <p:spPr bwMode="auto">
          <a:xfrm flipV="1">
            <a:off x="3610517" y="2520950"/>
            <a:ext cx="2183104" cy="924348"/>
          </a:xfrm>
          <a:prstGeom prst="line">
            <a:avLst/>
          </a:prstGeom>
          <a:noFill/>
          <a:ln w="412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7000" name="Line 24"/>
          <p:cNvSpPr>
            <a:spLocks noChangeShapeType="1"/>
          </p:cNvSpPr>
          <p:nvPr/>
        </p:nvSpPr>
        <p:spPr bwMode="auto">
          <a:xfrm flipV="1">
            <a:off x="5877587" y="1932728"/>
            <a:ext cx="1511379" cy="1512570"/>
          </a:xfrm>
          <a:prstGeom prst="line">
            <a:avLst/>
          </a:prstGeom>
          <a:noFill/>
          <a:ln w="412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27001" name="Line 25"/>
          <p:cNvSpPr>
            <a:spLocks noChangeShapeType="1"/>
          </p:cNvSpPr>
          <p:nvPr/>
        </p:nvSpPr>
        <p:spPr bwMode="auto">
          <a:xfrm flipV="1">
            <a:off x="5877587" y="1764665"/>
            <a:ext cx="1427414" cy="75628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19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Probabilistic Black-box</a:t>
            </a:r>
          </a:p>
        </p:txBody>
      </p:sp>
      <p:sp>
        <p:nvSpPr>
          <p:cNvPr id="123907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3908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23912" name="Oval 8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23914" name="Oval 10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3915" name="Text Box 11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23916" name="Oval 12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23918" name="Oval 14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23919" name="Text Box 15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23920" name="Rectangle 16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39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Probabilistic Black-box</a:t>
            </a:r>
          </a:p>
        </p:txBody>
      </p:sp>
      <p:sp>
        <p:nvSpPr>
          <p:cNvPr id="135171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72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35175" name="Oval 7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35177" name="Oval 9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35179" name="Oval 11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35181" name="Oval 13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82" name="Text Box 14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35183" name="Rectangle 15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1763276" y="4369647"/>
            <a:ext cx="6969139" cy="1176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Each user </a:t>
            </a:r>
            <a:r>
              <a:rPr lang="en-US" sz="3500" i="1"/>
              <a:t>v</a:t>
            </a:r>
            <a:r>
              <a:rPr lang="en-US" sz="3500"/>
              <a:t> selects a destination from distribution </a:t>
            </a:r>
            <a:r>
              <a:rPr lang="en-US" sz="3500" i="1"/>
              <a:t>p</a:t>
            </a:r>
            <a:r>
              <a:rPr lang="en-US" sz="3500" i="1" baseline="30000"/>
              <a:t>v</a:t>
            </a:r>
          </a:p>
        </p:txBody>
      </p:sp>
      <p:sp>
        <p:nvSpPr>
          <p:cNvPr id="135185" name="Line 17"/>
          <p:cNvSpPr>
            <a:spLocks noChangeShapeType="1"/>
          </p:cNvSpPr>
          <p:nvPr/>
        </p:nvSpPr>
        <p:spPr bwMode="auto">
          <a:xfrm>
            <a:off x="8396553" y="1428538"/>
            <a:ext cx="0" cy="22688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35186" name="Rectangle 18"/>
          <p:cNvSpPr>
            <a:spLocks noChangeArrowheads="1"/>
          </p:cNvSpPr>
          <p:nvPr/>
        </p:nvSpPr>
        <p:spPr bwMode="auto">
          <a:xfrm>
            <a:off x="8396552" y="1344507"/>
            <a:ext cx="755690" cy="840317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87" name="Rectangle 19"/>
          <p:cNvSpPr>
            <a:spLocks noChangeArrowheads="1"/>
          </p:cNvSpPr>
          <p:nvPr/>
        </p:nvSpPr>
        <p:spPr bwMode="auto">
          <a:xfrm>
            <a:off x="8396552" y="2184823"/>
            <a:ext cx="1091552" cy="75628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88" name="Rectangle 20"/>
          <p:cNvSpPr>
            <a:spLocks noChangeArrowheads="1"/>
          </p:cNvSpPr>
          <p:nvPr/>
        </p:nvSpPr>
        <p:spPr bwMode="auto">
          <a:xfrm>
            <a:off x="8396553" y="2941108"/>
            <a:ext cx="335862" cy="75628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5189" name="Text Box 21"/>
          <p:cNvSpPr txBox="1">
            <a:spLocks noChangeArrowheads="1"/>
          </p:cNvSpPr>
          <p:nvPr/>
        </p:nvSpPr>
        <p:spPr bwMode="auto">
          <a:xfrm>
            <a:off x="8480518" y="3781425"/>
            <a:ext cx="839655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i="1"/>
              <a:t>p</a:t>
            </a:r>
            <a:r>
              <a:rPr lang="en-US" sz="3500" i="1" baseline="3000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816828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/>
              <a:t>Probabilistic Black-box</a:t>
            </a:r>
          </a:p>
        </p:txBody>
      </p:sp>
      <p:sp>
        <p:nvSpPr>
          <p:cNvPr id="136195" name="Oval 3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196" name="Oval 4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36199" name="Oval 7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36201" name="Oval 9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36203" name="Oval 11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36205" name="Oval 13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06" name="Text Box 14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36207" name="Rectangle 15"/>
          <p:cNvSpPr>
            <a:spLocks noChangeArrowheads="1"/>
          </p:cNvSpPr>
          <p:nvPr/>
        </p:nvSpPr>
        <p:spPr bwMode="auto">
          <a:xfrm>
            <a:off x="3610518" y="1428538"/>
            <a:ext cx="2267069" cy="22688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1763276" y="4369647"/>
            <a:ext cx="6969139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Each user </a:t>
            </a:r>
            <a:r>
              <a:rPr lang="en-US" sz="3500" i="1"/>
              <a:t>v</a:t>
            </a:r>
            <a:r>
              <a:rPr lang="en-US" sz="3500"/>
              <a:t> selects a destination from distribution </a:t>
            </a:r>
            <a:r>
              <a:rPr lang="en-US" sz="3500" i="1"/>
              <a:t>p</a:t>
            </a:r>
            <a:r>
              <a:rPr lang="en-US" sz="3500" i="1" baseline="30000"/>
              <a:t>v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500"/>
              <a:t>Inputs and outputs are observed independently with probability </a:t>
            </a:r>
            <a:r>
              <a:rPr lang="en-US" sz="3500" i="1"/>
              <a:t>b</a:t>
            </a:r>
          </a:p>
        </p:txBody>
      </p:sp>
      <p:sp>
        <p:nvSpPr>
          <p:cNvPr id="136209" name="Line 17"/>
          <p:cNvSpPr>
            <a:spLocks noChangeShapeType="1"/>
          </p:cNvSpPr>
          <p:nvPr/>
        </p:nvSpPr>
        <p:spPr bwMode="auto">
          <a:xfrm>
            <a:off x="8396553" y="1428538"/>
            <a:ext cx="0" cy="22688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36210" name="Rectangle 18"/>
          <p:cNvSpPr>
            <a:spLocks noChangeArrowheads="1"/>
          </p:cNvSpPr>
          <p:nvPr/>
        </p:nvSpPr>
        <p:spPr bwMode="auto">
          <a:xfrm>
            <a:off x="8396552" y="1344507"/>
            <a:ext cx="755690" cy="840317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11" name="Rectangle 19"/>
          <p:cNvSpPr>
            <a:spLocks noChangeArrowheads="1"/>
          </p:cNvSpPr>
          <p:nvPr/>
        </p:nvSpPr>
        <p:spPr bwMode="auto">
          <a:xfrm>
            <a:off x="8396552" y="2184823"/>
            <a:ext cx="1091552" cy="75628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12" name="Rectangle 20"/>
          <p:cNvSpPr>
            <a:spLocks noChangeArrowheads="1"/>
          </p:cNvSpPr>
          <p:nvPr/>
        </p:nvSpPr>
        <p:spPr bwMode="auto">
          <a:xfrm>
            <a:off x="8396553" y="2941108"/>
            <a:ext cx="335862" cy="75628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8480518" y="3781425"/>
            <a:ext cx="839655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i="1"/>
              <a:t>p</a:t>
            </a:r>
            <a:r>
              <a:rPr lang="en-US" sz="3500" i="1" baseline="30000"/>
              <a:t>u</a:t>
            </a:r>
          </a:p>
        </p:txBody>
      </p:sp>
      <p:sp>
        <p:nvSpPr>
          <p:cNvPr id="136214" name="Line 22"/>
          <p:cNvSpPr>
            <a:spLocks noChangeShapeType="1"/>
          </p:cNvSpPr>
          <p:nvPr/>
        </p:nvSpPr>
        <p:spPr bwMode="auto">
          <a:xfrm>
            <a:off x="2099138" y="1680633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36215" name="Line 23"/>
          <p:cNvSpPr>
            <a:spLocks noChangeShapeType="1"/>
          </p:cNvSpPr>
          <p:nvPr/>
        </p:nvSpPr>
        <p:spPr bwMode="auto">
          <a:xfrm>
            <a:off x="2099138" y="2520950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36216" name="Line 24"/>
          <p:cNvSpPr>
            <a:spLocks noChangeShapeType="1"/>
          </p:cNvSpPr>
          <p:nvPr/>
        </p:nvSpPr>
        <p:spPr bwMode="auto">
          <a:xfrm>
            <a:off x="2099138" y="3445298"/>
            <a:ext cx="1511379" cy="0"/>
          </a:xfrm>
          <a:prstGeom prst="line">
            <a:avLst/>
          </a:prstGeom>
          <a:noFill/>
          <a:ln w="412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36217" name="Line 25"/>
          <p:cNvSpPr>
            <a:spLocks noChangeShapeType="1"/>
          </p:cNvSpPr>
          <p:nvPr/>
        </p:nvSpPr>
        <p:spPr bwMode="auto">
          <a:xfrm>
            <a:off x="5877587" y="1680633"/>
            <a:ext cx="1343448" cy="0"/>
          </a:xfrm>
          <a:prstGeom prst="line">
            <a:avLst/>
          </a:prstGeom>
          <a:noFill/>
          <a:ln w="412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36218" name="Line 26"/>
          <p:cNvSpPr>
            <a:spLocks noChangeShapeType="1"/>
          </p:cNvSpPr>
          <p:nvPr/>
        </p:nvSpPr>
        <p:spPr bwMode="auto">
          <a:xfrm>
            <a:off x="5877587" y="2520950"/>
            <a:ext cx="1427414" cy="840317"/>
          </a:xfrm>
          <a:prstGeom prst="line">
            <a:avLst/>
          </a:prstGeom>
          <a:noFill/>
          <a:ln w="412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36219" name="Line 27"/>
          <p:cNvSpPr>
            <a:spLocks noChangeShapeType="1"/>
          </p:cNvSpPr>
          <p:nvPr/>
        </p:nvSpPr>
        <p:spPr bwMode="auto">
          <a:xfrm flipV="1">
            <a:off x="5877587" y="1764665"/>
            <a:ext cx="1427414" cy="1596602"/>
          </a:xfrm>
          <a:prstGeom prst="line">
            <a:avLst/>
          </a:prstGeom>
          <a:noFill/>
          <a:ln w="412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35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123826"/>
            <a:ext cx="8594725" cy="914399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31" y="1114425"/>
            <a:ext cx="8839200" cy="6096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[FJS07a] - Onion-routing I/O-automata model				   - </a:t>
            </a:r>
            <a:r>
              <a:rPr lang="en-US" dirty="0" err="1" smtClean="0">
                <a:solidFill>
                  <a:schemeClr val="accent3"/>
                </a:solidFill>
              </a:rPr>
              <a:t>Possibilistic</a:t>
            </a:r>
            <a:r>
              <a:rPr lang="en-US" dirty="0" smtClean="0">
                <a:solidFill>
                  <a:schemeClr val="accent3"/>
                </a:solidFill>
              </a:rPr>
              <a:t> anonymity analysis</a:t>
            </a:r>
          </a:p>
          <a:p>
            <a:r>
              <a:rPr lang="en-US" dirty="0" smtClean="0"/>
              <a:t>[FJS07b] - Onion-routing abstract model</a:t>
            </a:r>
            <a:br>
              <a:rPr lang="en-US" dirty="0" smtClean="0"/>
            </a:br>
            <a:r>
              <a:rPr lang="en-US" dirty="0" smtClean="0"/>
              <a:t>				   - Probabilistic anonymity analysis</a:t>
            </a:r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[…] - How do we apply results in standard cryptographic models?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/>
              <a:t>[CL05] - “</a:t>
            </a:r>
            <a:r>
              <a:rPr lang="en-US" dirty="0"/>
              <a:t>O</a:t>
            </a:r>
            <a:r>
              <a:rPr lang="en-US" dirty="0" smtClean="0"/>
              <a:t>nion routing” formalized with Universal </a:t>
            </a:r>
            <a:r>
              <a:rPr lang="en-US" dirty="0" err="1" smtClean="0"/>
              <a:t>Composability</a:t>
            </a:r>
            <a:r>
              <a:rPr lang="en-US" dirty="0" smtClean="0"/>
              <a:t> (UC)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- No anonymity analysis</a:t>
            </a:r>
          </a:p>
          <a:p>
            <a:r>
              <a:rPr lang="en-US" dirty="0" smtClean="0"/>
              <a:t>[BGKM12] - Onion routing </a:t>
            </a:r>
            <a:r>
              <a:rPr lang="en-US" dirty="0"/>
              <a:t>formalized with </a:t>
            </a:r>
            <a:r>
              <a:rPr lang="en-US" dirty="0" smtClean="0"/>
              <a:t>UC</a:t>
            </a:r>
            <a:br>
              <a:rPr lang="en-US" dirty="0" smtClean="0"/>
            </a:br>
            <a:r>
              <a:rPr lang="en-US" dirty="0" smtClean="0"/>
              <a:t>					 - Our work will provide anonymity</a:t>
            </a:r>
          </a:p>
        </p:txBody>
      </p:sp>
    </p:spTree>
    <p:extLst>
      <p:ext uri="{BB962C8B-B14F-4D97-AF65-F5344CB8AC3E}">
        <p14:creationId xmlns:p14="http://schemas.microsoft.com/office/powerpoint/2010/main" val="2272586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123826"/>
            <a:ext cx="8594725" cy="914399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31" y="1114425"/>
            <a:ext cx="9144000" cy="6096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[FJS07a] - Onion-routing I/O-automata model				   - </a:t>
            </a:r>
            <a:r>
              <a:rPr lang="en-US" dirty="0" err="1" smtClean="0">
                <a:solidFill>
                  <a:schemeClr val="accent3"/>
                </a:solidFill>
              </a:rPr>
              <a:t>Possibilistic</a:t>
            </a:r>
            <a:r>
              <a:rPr lang="en-US" dirty="0" smtClean="0">
                <a:solidFill>
                  <a:schemeClr val="accent3"/>
                </a:solidFill>
              </a:rPr>
              <a:t> anonymity analysis</a:t>
            </a:r>
          </a:p>
          <a:p>
            <a:r>
              <a:rPr lang="en-US" dirty="0" smtClean="0"/>
              <a:t>[FJS07b] - Onion-routing abstract model</a:t>
            </a:r>
            <a:br>
              <a:rPr lang="en-US" dirty="0" smtClean="0"/>
            </a:br>
            <a:r>
              <a:rPr lang="en-US" dirty="0" smtClean="0"/>
              <a:t>				   - Probabilistic anonymity analysis</a:t>
            </a:r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[FJS12] – Onion-routing UC formalization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		 - “Free” probabilistic anonymity analysis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/>
              <a:t>[CL05] - “</a:t>
            </a:r>
            <a:r>
              <a:rPr lang="en-US" dirty="0"/>
              <a:t>O</a:t>
            </a:r>
            <a:r>
              <a:rPr lang="en-US" dirty="0" smtClean="0"/>
              <a:t>nion routing” formalized with Universal </a:t>
            </a:r>
            <a:r>
              <a:rPr lang="en-US" dirty="0" err="1" smtClean="0"/>
              <a:t>Composability</a:t>
            </a:r>
            <a:r>
              <a:rPr lang="en-US" dirty="0" smtClean="0"/>
              <a:t> (UC)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- No anonymity analysis</a:t>
            </a:r>
          </a:p>
          <a:p>
            <a:r>
              <a:rPr lang="en-US" dirty="0" smtClean="0"/>
              <a:t>[BGKM12] - Onion routing </a:t>
            </a:r>
            <a:r>
              <a:rPr lang="en-US" dirty="0"/>
              <a:t>formalized with </a:t>
            </a:r>
            <a:r>
              <a:rPr lang="en-US" dirty="0" smtClean="0"/>
              <a:t>UC</a:t>
            </a:r>
            <a:br>
              <a:rPr lang="en-US" dirty="0" smtClean="0"/>
            </a:br>
            <a:r>
              <a:rPr lang="en-US" dirty="0" smtClean="0"/>
              <a:t>					 - Our work will provide anonymity</a:t>
            </a:r>
          </a:p>
        </p:txBody>
      </p:sp>
    </p:spTree>
    <p:extLst>
      <p:ext uri="{BB962C8B-B14F-4D97-AF65-F5344CB8AC3E}">
        <p14:creationId xmlns:p14="http://schemas.microsoft.com/office/powerpoint/2010/main" val="421678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Onion-Routing </a:t>
            </a:r>
            <a:r>
              <a:rPr lang="en-US" dirty="0" smtClean="0"/>
              <a:t>UC Ideal </a:t>
            </a:r>
            <a:r>
              <a:rPr lang="en-US" dirty="0" smtClean="0"/>
              <a:t>Functionality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8531" y="3248025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	</a:t>
            </a:r>
            <a:r>
              <a:rPr lang="en-US" i="1" dirty="0" smtClean="0">
                <a:latin typeface="+mn-lt"/>
              </a:rPr>
              <a:t>	u </a:t>
            </a:r>
            <a:r>
              <a:rPr lang="en-US" dirty="0" smtClean="0">
                <a:latin typeface="+mn-lt"/>
              </a:rPr>
              <a:t>with probability </a:t>
            </a:r>
            <a:r>
              <a:rPr lang="en-US" i="1" dirty="0" smtClean="0">
                <a:latin typeface="+mn-lt"/>
              </a:rPr>
              <a:t>b</a:t>
            </a:r>
          </a:p>
          <a:p>
            <a:r>
              <a:rPr lang="en-US" i="1" dirty="0">
                <a:latin typeface="+mn-lt"/>
              </a:rPr>
              <a:t>		</a:t>
            </a:r>
            <a:r>
              <a:rPr lang="en-US" i="1" dirty="0" err="1">
                <a:latin typeface="+mn-lt"/>
              </a:rPr>
              <a:t>ø</a:t>
            </a:r>
            <a:r>
              <a:rPr lang="en-US" i="1" dirty="0" smtClean="0">
                <a:latin typeface="+mn-lt"/>
                <a:sym typeface="Webdings"/>
              </a:rPr>
              <a:t> </a:t>
            </a:r>
            <a:r>
              <a:rPr lang="en-US" dirty="0" smtClean="0">
                <a:latin typeface="+mn-lt"/>
              </a:rPr>
              <a:t>with probability 1-</a:t>
            </a:r>
            <a:r>
              <a:rPr lang="en-US" i="1" dirty="0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3132931" y="3705225"/>
            <a:ext cx="4572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Left Brace 10"/>
          <p:cNvSpPr/>
          <p:nvPr/>
        </p:nvSpPr>
        <p:spPr bwMode="auto">
          <a:xfrm>
            <a:off x="3666331" y="3324225"/>
            <a:ext cx="304800" cy="762000"/>
          </a:xfrm>
          <a:prstGeom prst="leftBrac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51931" y="34004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n-lt"/>
              </a:rPr>
              <a:t>x</a:t>
            </a:r>
            <a:endParaRPr lang="en-US" i="1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132931" y="4695825"/>
            <a:ext cx="45720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Left Brace 16"/>
          <p:cNvSpPr/>
          <p:nvPr/>
        </p:nvSpPr>
        <p:spPr bwMode="auto">
          <a:xfrm>
            <a:off x="3666331" y="4314825"/>
            <a:ext cx="304800" cy="762000"/>
          </a:xfrm>
          <a:prstGeom prst="leftBrac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51931" y="43910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70931" y="2562225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Upon receiving destination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 from user </a:t>
            </a:r>
            <a:r>
              <a:rPr lang="en-US" i="1" dirty="0">
                <a:latin typeface="+mn-lt"/>
              </a:rPr>
              <a:t>U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18531" y="4238625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	</a:t>
            </a:r>
            <a:r>
              <a:rPr lang="en-US" i="1" dirty="0" smtClean="0">
                <a:latin typeface="+mn-lt"/>
              </a:rPr>
              <a:t>	d </a:t>
            </a:r>
            <a:r>
              <a:rPr lang="en-US" dirty="0" smtClean="0">
                <a:latin typeface="+mn-lt"/>
              </a:rPr>
              <a:t>with probability </a:t>
            </a:r>
            <a:r>
              <a:rPr lang="en-US" i="1" dirty="0" smtClean="0">
                <a:latin typeface="+mn-lt"/>
              </a:rPr>
              <a:t>b</a:t>
            </a:r>
          </a:p>
          <a:p>
            <a:r>
              <a:rPr lang="en-US" i="1" dirty="0">
                <a:latin typeface="+mn-lt"/>
              </a:rPr>
              <a:t>		</a:t>
            </a:r>
            <a:r>
              <a:rPr lang="en-US" i="1" dirty="0" err="1">
                <a:latin typeface="+mn-lt"/>
              </a:rPr>
              <a:t>ø</a:t>
            </a:r>
            <a:r>
              <a:rPr lang="en-US" i="1" dirty="0" smtClean="0">
                <a:latin typeface="+mn-lt"/>
                <a:sym typeface="Webdings"/>
              </a:rPr>
              <a:t> </a:t>
            </a:r>
            <a:r>
              <a:rPr lang="en-US" dirty="0" smtClean="0">
                <a:latin typeface="+mn-lt"/>
              </a:rPr>
              <a:t>with probability 1-</a:t>
            </a:r>
            <a:r>
              <a:rPr lang="en-US" i="1" dirty="0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70931" y="5381625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Send (</a:t>
            </a:r>
            <a:r>
              <a:rPr lang="en-US" i="1" dirty="0" err="1" smtClean="0">
                <a:latin typeface="+mn-lt"/>
              </a:rPr>
              <a:t>x</a:t>
            </a:r>
            <a:r>
              <a:rPr lang="en-US" dirty="0" err="1" smtClean="0">
                <a:latin typeface="+mn-lt"/>
              </a:rPr>
              <a:t>,</a:t>
            </a:r>
            <a:r>
              <a:rPr lang="en-US" i="1" dirty="0" err="1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) to the adversary.</a:t>
            </a:r>
            <a:endParaRPr lang="en-US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066131" y="2486025"/>
            <a:ext cx="6248400" cy="3505200"/>
          </a:xfrm>
          <a:prstGeom prst="rect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2131" y="606742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pple Chancery"/>
                <a:cs typeface="Apple Chancery"/>
              </a:rPr>
              <a:t>F</a:t>
            </a:r>
            <a:r>
              <a:rPr lang="en-US" baseline="-25000" dirty="0" smtClean="0">
                <a:latin typeface="+mn-lt"/>
                <a:cs typeface="Apple Chancery"/>
              </a:rPr>
              <a:t>OR</a:t>
            </a:r>
            <a:endParaRPr lang="en-US" baseline="-25000" dirty="0">
              <a:latin typeface="+mn-lt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153322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Black-box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functionality </a:t>
            </a:r>
            <a:r>
              <a:rPr lang="en-US" dirty="0">
                <a:latin typeface="Apple Chancery"/>
                <a:cs typeface="Apple Chancery"/>
              </a:rPr>
              <a:t>F</a:t>
            </a:r>
            <a:r>
              <a:rPr lang="en-US" baseline="-25000" dirty="0">
                <a:cs typeface="Apple Chancery"/>
              </a:rPr>
              <a:t>OR</a:t>
            </a:r>
          </a:p>
          <a:p>
            <a:r>
              <a:rPr lang="en-US" dirty="0" smtClean="0"/>
              <a:t>Environment assumptions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ach user gets a destination</a:t>
            </a:r>
          </a:p>
          <a:p>
            <a:pPr lvl="1"/>
            <a:r>
              <a:rPr lang="en-US" dirty="0" smtClean="0"/>
              <a:t>Destination for user </a:t>
            </a:r>
            <a:r>
              <a:rPr lang="en-US" i="1" dirty="0" smtClean="0"/>
              <a:t>u</a:t>
            </a:r>
            <a:r>
              <a:rPr lang="en-US" dirty="0" smtClean="0"/>
              <a:t> chosen from distribution </a:t>
            </a:r>
            <a:r>
              <a:rPr lang="en-US" i="1" dirty="0" err="1" smtClean="0"/>
              <a:t>p</a:t>
            </a:r>
            <a:r>
              <a:rPr lang="en-US" i="1" baseline="30000" dirty="0" err="1" smtClean="0"/>
              <a:t>u</a:t>
            </a:r>
            <a:endParaRPr lang="en-US" i="1" baseline="30000" dirty="0" smtClean="0"/>
          </a:p>
          <a:p>
            <a:r>
              <a:rPr lang="en-US" dirty="0" smtClean="0"/>
              <a:t>Adversary compromises a fraction </a:t>
            </a:r>
            <a:r>
              <a:rPr lang="en-US" i="1" dirty="0" smtClean="0"/>
              <a:t>b</a:t>
            </a:r>
            <a:r>
              <a:rPr lang="en-US" dirty="0" smtClean="0"/>
              <a:t> of routers before execution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351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Formalization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Captures necessary properties of any </a:t>
            </a:r>
            <a:r>
              <a:rPr lang="en-US" dirty="0" err="1" smtClean="0"/>
              <a:t>crytographic</a:t>
            </a:r>
            <a:r>
              <a:rPr lang="en-US" dirty="0" smtClean="0"/>
              <a:t> implementation</a:t>
            </a:r>
          </a:p>
          <a:p>
            <a:r>
              <a:rPr lang="en-US" dirty="0" smtClean="0"/>
              <a:t>Easy to analyze resulting information leaks</a:t>
            </a:r>
          </a:p>
          <a:p>
            <a:r>
              <a:rPr lang="en-US" dirty="0" smtClean="0"/>
              <a:t>Functionality is a </a:t>
            </a:r>
            <a:r>
              <a:rPr lang="en-US" dirty="0" err="1" smtClean="0"/>
              <a:t>composable</a:t>
            </a:r>
            <a:r>
              <a:rPr lang="en-US" dirty="0" smtClean="0"/>
              <a:t> primitive</a:t>
            </a:r>
          </a:p>
          <a:p>
            <a:r>
              <a:rPr lang="en-US" dirty="0" smtClean="0"/>
              <a:t>Anonymity results are valid in probabilistic </a:t>
            </a:r>
            <a:br>
              <a:rPr lang="en-US" dirty="0" smtClean="0"/>
            </a:br>
            <a:r>
              <a:rPr lang="en-US" dirty="0" smtClean="0"/>
              <a:t>version of I/O-automata model</a:t>
            </a:r>
          </a:p>
        </p:txBody>
      </p:sp>
    </p:spTree>
    <p:extLst>
      <p:ext uri="{BB962C8B-B14F-4D97-AF65-F5344CB8AC3E}">
        <p14:creationId xmlns:p14="http://schemas.microsoft.com/office/powerpoint/2010/main" val="1333353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Anonymity Analysis of Black </a:t>
            </a:r>
            <a:r>
              <a:rPr lang="en-US" dirty="0"/>
              <a:t>B</a:t>
            </a:r>
            <a:r>
              <a:rPr lang="en-US" dirty="0" smtClean="0"/>
              <a:t>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lower bound expected anonymity with standard approximation: b</a:t>
            </a:r>
            <a:r>
              <a:rPr lang="en-US" baseline="30000" dirty="0" smtClean="0"/>
              <a:t>2</a:t>
            </a:r>
            <a:r>
              <a:rPr lang="en-US" dirty="0" smtClean="0"/>
              <a:t> + (1-b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dirty="0" err="1" smtClean="0"/>
              <a:t>p</a:t>
            </a:r>
            <a:r>
              <a:rPr lang="en-US" baseline="30000" dirty="0" err="1" smtClean="0"/>
              <a:t>u</a:t>
            </a:r>
            <a:r>
              <a:rPr lang="en-US" baseline="-25000" dirty="0" err="1" smtClean="0"/>
              <a:t>d</a:t>
            </a:r>
            <a:endParaRPr lang="en-US" baseline="-25000" dirty="0" smtClean="0"/>
          </a:p>
          <a:p>
            <a:r>
              <a:rPr lang="en-US" dirty="0"/>
              <a:t>W</a:t>
            </a:r>
            <a:r>
              <a:rPr lang="en-US" dirty="0" smtClean="0"/>
              <a:t>orst </a:t>
            </a:r>
            <a:r>
              <a:rPr lang="en-US" dirty="0"/>
              <a:t>case </a:t>
            </a:r>
            <a:r>
              <a:rPr lang="en-US" dirty="0" smtClean="0"/>
              <a:t>for anonymity is when user acts exactly unlike or exactly like others</a:t>
            </a:r>
          </a:p>
          <a:p>
            <a:r>
              <a:rPr lang="en-US" dirty="0" smtClean="0"/>
              <a:t>Worst-case anonymity is typically as if √b routers compromised: b + (1-b)</a:t>
            </a:r>
            <a:r>
              <a:rPr lang="en-US" dirty="0" err="1" smtClean="0"/>
              <a:t>p</a:t>
            </a:r>
            <a:r>
              <a:rPr lang="en-US" baseline="30000" dirty="0" err="1" smtClean="0"/>
              <a:t>u</a:t>
            </a:r>
            <a:r>
              <a:rPr lang="en-US" baseline="-25000" dirty="0" err="1" smtClean="0"/>
              <a:t>d</a:t>
            </a:r>
            <a:endParaRPr lang="en-US" baseline="-25000" dirty="0" smtClean="0"/>
          </a:p>
          <a:p>
            <a:r>
              <a:rPr lang="en-US" dirty="0" smtClean="0"/>
              <a:t>Anonymity in typical situations approaches lower bound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8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Formalize abstract </a:t>
            </a:r>
            <a:r>
              <a:rPr lang="en-US" dirty="0" smtClean="0"/>
              <a:t>(black-box) model of onion </a:t>
            </a:r>
            <a:r>
              <a:rPr lang="en-US" dirty="0" smtClean="0"/>
              <a:t>routing in UC framework</a:t>
            </a:r>
            <a:endParaRPr lang="en-US" dirty="0" smtClean="0"/>
          </a:p>
          <a:p>
            <a:r>
              <a:rPr lang="en-US" dirty="0" smtClean="0"/>
              <a:t>Focus </a:t>
            </a:r>
            <a:r>
              <a:rPr lang="en-US" dirty="0" smtClean="0"/>
              <a:t>on information leaked</a:t>
            </a:r>
          </a:p>
          <a:p>
            <a:r>
              <a:rPr lang="en-US" dirty="0" smtClean="0"/>
              <a:t>Anonymity </a:t>
            </a:r>
            <a:r>
              <a:rPr lang="en-US" dirty="0" smtClean="0"/>
              <a:t>analysis on </a:t>
            </a:r>
            <a:r>
              <a:rPr lang="en-US" dirty="0" smtClean="0"/>
              <a:t>earlier abstract model is inherited by UC version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5753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Compromised links</a:t>
            </a:r>
          </a:p>
          <a:p>
            <a:r>
              <a:rPr lang="en-US" dirty="0" smtClean="0"/>
              <a:t>Non-uniform path selection</a:t>
            </a:r>
          </a:p>
          <a:p>
            <a:r>
              <a:rPr lang="en-US" dirty="0" smtClean="0"/>
              <a:t>Heterogeneous path selection</a:t>
            </a:r>
          </a:p>
          <a:p>
            <a:r>
              <a:rPr lang="en-US" dirty="0" smtClean="0"/>
              <a:t>Anonymity over time</a:t>
            </a:r>
          </a:p>
        </p:txBody>
      </p:sp>
    </p:spTree>
    <p:extLst>
      <p:ext uri="{BB962C8B-B14F-4D97-AF65-F5344CB8AC3E}">
        <p14:creationId xmlns:p14="http://schemas.microsoft.com/office/powerpoint/2010/main" val="3566675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123826"/>
            <a:ext cx="8594725" cy="914399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31" y="1114425"/>
            <a:ext cx="9144000" cy="6096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[FJS07a] - Onion-routing I/O-automata model				   - </a:t>
            </a:r>
            <a:r>
              <a:rPr lang="en-US" dirty="0" err="1" smtClean="0">
                <a:solidFill>
                  <a:schemeClr val="accent3"/>
                </a:solidFill>
              </a:rPr>
              <a:t>Possibilistic</a:t>
            </a:r>
            <a:r>
              <a:rPr lang="en-US" dirty="0" smtClean="0">
                <a:solidFill>
                  <a:schemeClr val="accent3"/>
                </a:solidFill>
              </a:rPr>
              <a:t> anonymity analysis</a:t>
            </a:r>
          </a:p>
          <a:p>
            <a:r>
              <a:rPr lang="en-US" dirty="0" smtClean="0"/>
              <a:t>[FJS07b] - Onion-routing abstract model</a:t>
            </a:r>
            <a:br>
              <a:rPr lang="en-US" dirty="0" smtClean="0"/>
            </a:br>
            <a:r>
              <a:rPr lang="en-US" dirty="0" smtClean="0"/>
              <a:t>				   - Probabilistic anonymity analysis</a:t>
            </a:r>
            <a:endParaRPr lang="en-US" dirty="0"/>
          </a:p>
          <a:p>
            <a:r>
              <a:rPr lang="en-US" dirty="0" smtClean="0">
                <a:solidFill>
                  <a:schemeClr val="accent3"/>
                </a:solidFill>
              </a:rPr>
              <a:t>[FJS12] – Onion-routing UC formalization</a:t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accent3"/>
                </a:solidFill>
              </a:rPr>
              <a:t>				 - “Free” probabilistic anonymity analysis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smtClean="0"/>
              <a:t>[CL05] - “</a:t>
            </a:r>
            <a:r>
              <a:rPr lang="en-US" dirty="0"/>
              <a:t>O</a:t>
            </a:r>
            <a:r>
              <a:rPr lang="en-US" dirty="0" smtClean="0"/>
              <a:t>nion routing” formalized with Universal </a:t>
            </a:r>
            <a:r>
              <a:rPr lang="en-US" dirty="0" err="1" smtClean="0"/>
              <a:t>Composability</a:t>
            </a:r>
            <a:r>
              <a:rPr lang="en-US" dirty="0" smtClean="0"/>
              <a:t> (UC)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- No anonymity analysis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[BGKM12] - Onion routing </a:t>
            </a:r>
            <a:r>
              <a:rPr lang="en-US" dirty="0">
                <a:solidFill>
                  <a:srgbClr val="FFFF00"/>
                </a:solidFill>
              </a:rPr>
              <a:t>formalized with </a:t>
            </a:r>
            <a:r>
              <a:rPr lang="en-US" dirty="0" smtClean="0">
                <a:solidFill>
                  <a:srgbClr val="FFFF00"/>
                </a:solidFill>
              </a:rPr>
              <a:t>UC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			 - Our work will provide anonymity</a:t>
            </a:r>
          </a:p>
        </p:txBody>
      </p:sp>
    </p:spTree>
    <p:extLst>
      <p:ext uri="{BB962C8B-B14F-4D97-AF65-F5344CB8AC3E}">
        <p14:creationId xmlns:p14="http://schemas.microsoft.com/office/powerpoint/2010/main" val="3935228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[BGKM12] </a:t>
            </a:r>
            <a:r>
              <a:rPr lang="en-US" dirty="0" smtClean="0"/>
              <a:t> Ideal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31" y="2101850"/>
            <a:ext cx="9448800" cy="4752975"/>
          </a:xfrm>
        </p:spPr>
        <p:txBody>
          <a:bodyPr/>
          <a:lstStyle/>
          <a:p>
            <a:r>
              <a:rPr lang="en-US" dirty="0" smtClean="0"/>
              <a:t>Functionality can actually send messages</a:t>
            </a:r>
          </a:p>
          <a:p>
            <a:r>
              <a:rPr lang="en-US" dirty="0" smtClean="0"/>
              <a:t>Needs wrapper to hide irrelevant circuit-building  options</a:t>
            </a:r>
          </a:p>
          <a:p>
            <a:r>
              <a:rPr lang="en-US" dirty="0" smtClean="0"/>
              <a:t>Shown </a:t>
            </a:r>
            <a:r>
              <a:rPr lang="en-US" dirty="0" smtClean="0"/>
              <a:t>to UC-emulate </a:t>
            </a:r>
            <a:r>
              <a:rPr lang="en-US" dirty="0">
                <a:latin typeface="Apple Chancery"/>
                <a:cs typeface="Apple Chancery"/>
              </a:rPr>
              <a:t>F</a:t>
            </a:r>
            <a:r>
              <a:rPr lang="en-US" baseline="-25000" dirty="0">
                <a:cs typeface="Apple Chancery"/>
              </a:rPr>
              <a:t>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95052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28529"/>
            <a:ext cx="8594725" cy="1252537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731" y="1419225"/>
            <a:ext cx="9220200" cy="5435601"/>
          </a:xfrm>
        </p:spPr>
        <p:txBody>
          <a:bodyPr/>
          <a:lstStyle/>
          <a:p>
            <a:pPr marL="536575" lvl="1" indent="0">
              <a:buSzPct val="100000"/>
              <a:buNone/>
            </a:pPr>
            <a:r>
              <a:rPr lang="en-US" dirty="0"/>
              <a:t>[BGKM12] </a:t>
            </a:r>
            <a:r>
              <a:rPr lang="en-US" i="1" dirty="0" smtClean="0"/>
              <a:t>Provably Secure and Practical Onion Routing</a:t>
            </a:r>
            <a:r>
              <a:rPr lang="en-US" dirty="0" smtClean="0"/>
              <a:t>,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by </a:t>
            </a:r>
            <a:r>
              <a:rPr lang="en-US" dirty="0"/>
              <a:t>Michael </a:t>
            </a:r>
            <a:r>
              <a:rPr lang="en-US" dirty="0" err="1"/>
              <a:t>Backes</a:t>
            </a:r>
            <a:r>
              <a:rPr lang="en-US" dirty="0"/>
              <a:t>, Ian Goldberg, </a:t>
            </a:r>
            <a:r>
              <a:rPr lang="en-US" dirty="0" err="1"/>
              <a:t>Aniket</a:t>
            </a:r>
            <a:r>
              <a:rPr lang="en-US" dirty="0"/>
              <a:t> Kate, and </a:t>
            </a:r>
            <a:r>
              <a:rPr lang="en-US" dirty="0" err="1"/>
              <a:t>Esfandiar</a:t>
            </a:r>
            <a:r>
              <a:rPr lang="en-US" dirty="0"/>
              <a:t> </a:t>
            </a:r>
            <a:r>
              <a:rPr lang="en-US" dirty="0" err="1" smtClean="0"/>
              <a:t>Mohammadi</a:t>
            </a:r>
            <a:r>
              <a:rPr lang="en-US" dirty="0" smtClean="0"/>
              <a:t>, in CSF12.</a:t>
            </a:r>
          </a:p>
          <a:p>
            <a:pPr marL="536575" lvl="1" indent="0">
              <a:buSzPct val="100000"/>
              <a:buNone/>
            </a:pPr>
            <a:r>
              <a:rPr lang="en-US" dirty="0" smtClean="0"/>
              <a:t>[</a:t>
            </a:r>
            <a:r>
              <a:rPr lang="en-US" dirty="0"/>
              <a:t>CL05</a:t>
            </a:r>
            <a:r>
              <a:rPr lang="en-US" dirty="0" smtClean="0"/>
              <a:t>] </a:t>
            </a:r>
            <a:r>
              <a:rPr lang="en-US" i="1" dirty="0" smtClean="0"/>
              <a:t>A Formal Treatment of Onion Routing</a:t>
            </a:r>
            <a:r>
              <a:rPr lang="en-US" dirty="0" smtClean="0"/>
              <a:t>, </a:t>
            </a:r>
            <a:r>
              <a:rPr lang="en-US" dirty="0"/>
              <a:t>by Jan </a:t>
            </a:r>
            <a:r>
              <a:rPr lang="en-US" dirty="0" err="1" smtClean="0"/>
              <a:t>Camenisch</a:t>
            </a:r>
            <a:r>
              <a:rPr lang="en-US" dirty="0" smtClean="0"/>
              <a:t> and </a:t>
            </a:r>
            <a:r>
              <a:rPr lang="en-US" dirty="0"/>
              <a:t>Anna </a:t>
            </a:r>
            <a:r>
              <a:rPr lang="en-US" dirty="0" err="1" smtClean="0"/>
              <a:t>Lysyanskaya</a:t>
            </a:r>
            <a:r>
              <a:rPr lang="en-US" dirty="0" smtClean="0"/>
              <a:t>, in CRYPTO 05.</a:t>
            </a:r>
          </a:p>
          <a:p>
            <a:pPr marL="536575" lvl="1" indent="0">
              <a:buSzPct val="100000"/>
              <a:buNone/>
            </a:pPr>
            <a:r>
              <a:rPr lang="en-US" dirty="0" smtClean="0"/>
              <a:t>[</a:t>
            </a:r>
            <a:r>
              <a:rPr lang="en-US" dirty="0"/>
              <a:t>FJS07a] </a:t>
            </a:r>
            <a:r>
              <a:rPr lang="en-US" i="1" dirty="0"/>
              <a:t>A Model of Onion Routing with Provable </a:t>
            </a:r>
            <a:r>
              <a:rPr lang="en-US" i="1" dirty="0" smtClean="0"/>
              <a:t>Anonymity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/>
              <a:t>by Joan </a:t>
            </a:r>
            <a:r>
              <a:rPr lang="en-US" dirty="0" err="1"/>
              <a:t>Feigenbaum</a:t>
            </a:r>
            <a:r>
              <a:rPr lang="en-US" dirty="0"/>
              <a:t>, Aaron Johnson, and Paul </a:t>
            </a:r>
            <a:r>
              <a:rPr lang="en-US" dirty="0" err="1" smtClean="0"/>
              <a:t>Syverson</a:t>
            </a:r>
            <a:r>
              <a:rPr lang="en-US" dirty="0" smtClean="0"/>
              <a:t>, in FC07.</a:t>
            </a:r>
            <a:endParaRPr lang="en-US" i="1" dirty="0" smtClean="0"/>
          </a:p>
          <a:p>
            <a:pPr marL="536575" lvl="1" indent="0">
              <a:buSzPct val="100000"/>
              <a:buNone/>
            </a:pPr>
            <a:r>
              <a:rPr lang="en-US" dirty="0"/>
              <a:t>[FJS07b] </a:t>
            </a:r>
            <a:r>
              <a:rPr lang="en-US" i="1" dirty="0"/>
              <a:t>Probabilistic Analysis of Onion Routing in a Black-box </a:t>
            </a:r>
            <a:r>
              <a:rPr lang="en-US" i="1" dirty="0" smtClean="0"/>
              <a:t>Model, id</a:t>
            </a:r>
            <a:r>
              <a:rPr lang="en-US" dirty="0" smtClean="0"/>
              <a:t>., in WPES07.</a:t>
            </a:r>
          </a:p>
          <a:p>
            <a:pPr marL="536575" lvl="1" indent="0">
              <a:buSzPct val="100000"/>
              <a:buNone/>
            </a:pPr>
            <a:r>
              <a:rPr lang="en-US" dirty="0" smtClean="0"/>
              <a:t>[FJS12] </a:t>
            </a:r>
            <a:r>
              <a:rPr lang="en-US" i="1" dirty="0" smtClean="0"/>
              <a:t>A </a:t>
            </a:r>
            <a:r>
              <a:rPr lang="en-US" i="1" dirty="0" smtClean="0"/>
              <a:t>Probabilistic </a:t>
            </a:r>
            <a:r>
              <a:rPr lang="en-US" i="1" dirty="0"/>
              <a:t>Analysis of Onion Routing in a Black-box </a:t>
            </a:r>
            <a:r>
              <a:rPr lang="en-US" i="1" dirty="0" smtClean="0"/>
              <a:t>Model</a:t>
            </a:r>
            <a:r>
              <a:rPr lang="en-US" dirty="0" smtClean="0"/>
              <a:t>, </a:t>
            </a:r>
            <a:r>
              <a:rPr lang="en-US" i="1" dirty="0" smtClean="0"/>
              <a:t>id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smtClean="0"/>
              <a:t>TISSEC (forthcoming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722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31" y="123826"/>
            <a:ext cx="8594725" cy="914399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31" y="1114425"/>
            <a:ext cx="8839200" cy="6096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[FJS07a] - Onion-routing I/O-automata model				   - </a:t>
            </a:r>
            <a:r>
              <a:rPr lang="en-US" dirty="0" err="1" smtClean="0">
                <a:solidFill>
                  <a:srgbClr val="FFFF00"/>
                </a:solidFill>
              </a:rPr>
              <a:t>Possibilistic</a:t>
            </a:r>
            <a:r>
              <a:rPr lang="en-US" dirty="0" smtClean="0">
                <a:solidFill>
                  <a:srgbClr val="FFFF00"/>
                </a:solidFill>
              </a:rPr>
              <a:t> anonymity analysis</a:t>
            </a:r>
          </a:p>
          <a:p>
            <a:r>
              <a:rPr lang="en-US" dirty="0" smtClean="0"/>
              <a:t>[FJS07b] - Onion-routing abstract model</a:t>
            </a:r>
            <a:br>
              <a:rPr lang="en-US" dirty="0" smtClean="0"/>
            </a:br>
            <a:r>
              <a:rPr lang="en-US" dirty="0" smtClean="0"/>
              <a:t>				   - Probabilistic anonymity analysis</a:t>
            </a:r>
            <a:endParaRPr lang="en-US" dirty="0"/>
          </a:p>
          <a:p>
            <a:r>
              <a:rPr lang="en-US" dirty="0" smtClean="0"/>
              <a:t>[…] - How do we apply results in standard cryptographic models?</a:t>
            </a:r>
            <a:endParaRPr lang="en-US" dirty="0"/>
          </a:p>
          <a:p>
            <a:r>
              <a:rPr lang="en-US" dirty="0" smtClean="0"/>
              <a:t>[CL05] - “</a:t>
            </a:r>
            <a:r>
              <a:rPr lang="en-US" dirty="0"/>
              <a:t>O</a:t>
            </a:r>
            <a:r>
              <a:rPr lang="en-US" dirty="0" smtClean="0"/>
              <a:t>nion routing” formalized with Universal </a:t>
            </a:r>
            <a:r>
              <a:rPr lang="en-US" dirty="0" err="1" smtClean="0"/>
              <a:t>Composability</a:t>
            </a:r>
            <a:r>
              <a:rPr lang="en-US" dirty="0" smtClean="0"/>
              <a:t> (UC)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- No anonymity analysis</a:t>
            </a:r>
          </a:p>
          <a:p>
            <a:r>
              <a:rPr lang="en-US" dirty="0" smtClean="0"/>
              <a:t>[BGKM12] - Onion routing </a:t>
            </a:r>
            <a:r>
              <a:rPr lang="en-US" dirty="0"/>
              <a:t>formalized with </a:t>
            </a:r>
            <a:r>
              <a:rPr lang="en-US" dirty="0" smtClean="0"/>
              <a:t>UC</a:t>
            </a:r>
            <a:br>
              <a:rPr lang="en-US" dirty="0" smtClean="0"/>
            </a:br>
            <a:r>
              <a:rPr lang="en-US" dirty="0" smtClean="0"/>
              <a:t>					 - Our work will provide anonymity</a:t>
            </a:r>
          </a:p>
        </p:txBody>
      </p:sp>
    </p:spTree>
    <p:extLst>
      <p:ext uri="{BB962C8B-B14F-4D97-AF65-F5344CB8AC3E}">
        <p14:creationId xmlns:p14="http://schemas.microsoft.com/office/powerpoint/2010/main" val="2247985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 dirty="0"/>
              <a:t>I/O-automata model</a:t>
            </a:r>
          </a:p>
        </p:txBody>
      </p:sp>
      <p:sp>
        <p:nvSpPr>
          <p:cNvPr id="177155" name="Oval 3"/>
          <p:cNvSpPr>
            <a:spLocks noChangeArrowheads="1"/>
          </p:cNvSpPr>
          <p:nvPr/>
        </p:nvSpPr>
        <p:spPr bwMode="auto">
          <a:xfrm>
            <a:off x="3274656" y="142853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4534138" y="142853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>
            <a:off x="3274656" y="2520950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8" name="Oval 6"/>
          <p:cNvSpPr>
            <a:spLocks noChangeArrowheads="1"/>
          </p:cNvSpPr>
          <p:nvPr/>
        </p:nvSpPr>
        <p:spPr bwMode="auto">
          <a:xfrm>
            <a:off x="4953966" y="2352887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4282242" y="3109172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60" name="Oval 8"/>
          <p:cNvSpPr>
            <a:spLocks noChangeArrowheads="1"/>
          </p:cNvSpPr>
          <p:nvPr/>
        </p:nvSpPr>
        <p:spPr bwMode="auto">
          <a:xfrm>
            <a:off x="7137070" y="2100792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61" name="Oval 9"/>
          <p:cNvSpPr>
            <a:spLocks noChangeArrowheads="1"/>
          </p:cNvSpPr>
          <p:nvPr/>
        </p:nvSpPr>
        <p:spPr bwMode="auto">
          <a:xfrm>
            <a:off x="1595345" y="2100792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1595345" y="201676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3274656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1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534138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4953966" y="2268855"/>
            <a:ext cx="419828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3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4282242" y="302514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4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3274656" y="2436919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5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7137070" y="201676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V="1">
            <a:off x="2099138" y="1764665"/>
            <a:ext cx="1175517" cy="50419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 flipV="1">
            <a:off x="3778448" y="1596602"/>
            <a:ext cx="755690" cy="84032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71" name="Line 19"/>
          <p:cNvSpPr>
            <a:spLocks noChangeShapeType="1"/>
          </p:cNvSpPr>
          <p:nvPr/>
        </p:nvSpPr>
        <p:spPr bwMode="auto">
          <a:xfrm flipH="1">
            <a:off x="4534138" y="1932729"/>
            <a:ext cx="251897" cy="1176443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72" name="Line 20"/>
          <p:cNvSpPr>
            <a:spLocks noChangeShapeType="1"/>
          </p:cNvSpPr>
          <p:nvPr/>
        </p:nvSpPr>
        <p:spPr bwMode="auto">
          <a:xfrm flipV="1">
            <a:off x="4786035" y="2436919"/>
            <a:ext cx="2351035" cy="9243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0" y="2857077"/>
            <a:ext cx="4114311" cy="471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C733"/>
                </a:solidFill>
              </a:rPr>
              <a:t>User </a:t>
            </a:r>
            <a:r>
              <a:rPr lang="en-US" b="1" i="1" dirty="0">
                <a:solidFill>
                  <a:schemeClr val="accent3"/>
                </a:solidFill>
              </a:rPr>
              <a:t>u</a:t>
            </a:r>
            <a:r>
              <a:rPr lang="en-US" b="1" dirty="0">
                <a:solidFill>
                  <a:srgbClr val="33C733"/>
                </a:solidFill>
              </a:rPr>
              <a:t> running client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6381380" y="2941108"/>
            <a:ext cx="3442587" cy="471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</a:rPr>
              <a:t>Internet destination </a:t>
            </a:r>
            <a:r>
              <a:rPr lang="en-US" b="1" i="1" dirty="0"/>
              <a:t>d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3022759" y="3781425"/>
            <a:ext cx="4450173" cy="471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Onion routing relays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0" y="962025"/>
            <a:ext cx="4450173" cy="471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Adversary controls relays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3209131" y="4772025"/>
            <a:ext cx="1175517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 flipV="1">
            <a:off x="3209132" y="5457825"/>
            <a:ext cx="1066800" cy="99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80731" y="446722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Encrypted onion-routing hop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56931" y="522922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Unencrypted onion-routing 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39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 dirty="0"/>
              <a:t>I/O-automata model</a:t>
            </a:r>
          </a:p>
        </p:txBody>
      </p:sp>
      <p:sp>
        <p:nvSpPr>
          <p:cNvPr id="177155" name="Oval 3"/>
          <p:cNvSpPr>
            <a:spLocks noChangeArrowheads="1"/>
          </p:cNvSpPr>
          <p:nvPr/>
        </p:nvSpPr>
        <p:spPr bwMode="auto">
          <a:xfrm>
            <a:off x="3274656" y="142853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4534138" y="142853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>
            <a:off x="3274656" y="2520950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8" name="Oval 6"/>
          <p:cNvSpPr>
            <a:spLocks noChangeArrowheads="1"/>
          </p:cNvSpPr>
          <p:nvPr/>
        </p:nvSpPr>
        <p:spPr bwMode="auto">
          <a:xfrm>
            <a:off x="4953966" y="2352887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4282242" y="3109172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60" name="Oval 8"/>
          <p:cNvSpPr>
            <a:spLocks noChangeArrowheads="1"/>
          </p:cNvSpPr>
          <p:nvPr/>
        </p:nvSpPr>
        <p:spPr bwMode="auto">
          <a:xfrm>
            <a:off x="7137070" y="2100792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61" name="Oval 9"/>
          <p:cNvSpPr>
            <a:spLocks noChangeArrowheads="1"/>
          </p:cNvSpPr>
          <p:nvPr/>
        </p:nvSpPr>
        <p:spPr bwMode="auto">
          <a:xfrm>
            <a:off x="1595345" y="2100792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1595345" y="201676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3274656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1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534138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4953966" y="2268855"/>
            <a:ext cx="419828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3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4282242" y="302514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4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3274656" y="2436919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5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7137070" y="201676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V="1">
            <a:off x="2099138" y="1764665"/>
            <a:ext cx="1175517" cy="50419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 flipV="1">
            <a:off x="3778448" y="1596602"/>
            <a:ext cx="755690" cy="84032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71" name="Line 19"/>
          <p:cNvSpPr>
            <a:spLocks noChangeShapeType="1"/>
          </p:cNvSpPr>
          <p:nvPr/>
        </p:nvSpPr>
        <p:spPr bwMode="auto">
          <a:xfrm flipH="1">
            <a:off x="4534138" y="1932729"/>
            <a:ext cx="251897" cy="1176443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72" name="Line 20"/>
          <p:cNvSpPr>
            <a:spLocks noChangeShapeType="1"/>
          </p:cNvSpPr>
          <p:nvPr/>
        </p:nvSpPr>
        <p:spPr bwMode="auto">
          <a:xfrm flipV="1">
            <a:off x="4786035" y="2436919"/>
            <a:ext cx="2351035" cy="9243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73" name="Text Box 21"/>
          <p:cNvSpPr txBox="1">
            <a:spLocks noChangeArrowheads="1"/>
          </p:cNvSpPr>
          <p:nvPr/>
        </p:nvSpPr>
        <p:spPr bwMode="auto">
          <a:xfrm>
            <a:off x="1259483" y="6050280"/>
            <a:ext cx="7388966" cy="1055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100" dirty="0">
                <a:solidFill>
                  <a:srgbClr val="FFFF00"/>
                </a:solidFill>
              </a:rPr>
              <a:t>Main theorem</a:t>
            </a:r>
            <a:r>
              <a:rPr lang="en-US" sz="3100" dirty="0"/>
              <a:t>: Adversary can only determine parts of a circuit it controls or is next to.</a:t>
            </a:r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3442587" y="445367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75" name="Oval 23"/>
          <p:cNvSpPr>
            <a:spLocks noChangeArrowheads="1"/>
          </p:cNvSpPr>
          <p:nvPr/>
        </p:nvSpPr>
        <p:spPr bwMode="auto">
          <a:xfrm>
            <a:off x="4786035" y="445367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76" name="Oval 24"/>
          <p:cNvSpPr>
            <a:spLocks noChangeArrowheads="1"/>
          </p:cNvSpPr>
          <p:nvPr/>
        </p:nvSpPr>
        <p:spPr bwMode="auto">
          <a:xfrm>
            <a:off x="6129483" y="4453678"/>
            <a:ext cx="503793" cy="504190"/>
          </a:xfrm>
          <a:prstGeom prst="ellipse">
            <a:avLst/>
          </a:prstGeom>
          <a:solidFill>
            <a:srgbClr val="0066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77" name="Oval 25"/>
          <p:cNvSpPr>
            <a:spLocks noChangeArrowheads="1"/>
          </p:cNvSpPr>
          <p:nvPr/>
        </p:nvSpPr>
        <p:spPr bwMode="auto">
          <a:xfrm>
            <a:off x="7472932" y="4453678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78" name="Oval 26"/>
          <p:cNvSpPr>
            <a:spLocks noChangeArrowheads="1"/>
          </p:cNvSpPr>
          <p:nvPr/>
        </p:nvSpPr>
        <p:spPr bwMode="auto">
          <a:xfrm>
            <a:off x="2099138" y="445367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77179" name="Line 27"/>
          <p:cNvSpPr>
            <a:spLocks noChangeShapeType="1"/>
          </p:cNvSpPr>
          <p:nvPr/>
        </p:nvSpPr>
        <p:spPr bwMode="auto">
          <a:xfrm flipV="1">
            <a:off x="2602931" y="4705773"/>
            <a:ext cx="839655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80" name="Line 28"/>
          <p:cNvSpPr>
            <a:spLocks noChangeShapeType="1"/>
          </p:cNvSpPr>
          <p:nvPr/>
        </p:nvSpPr>
        <p:spPr bwMode="auto">
          <a:xfrm flipV="1">
            <a:off x="3946380" y="4705773"/>
            <a:ext cx="839655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81" name="Line 29"/>
          <p:cNvSpPr>
            <a:spLocks noChangeShapeType="1"/>
          </p:cNvSpPr>
          <p:nvPr/>
        </p:nvSpPr>
        <p:spPr bwMode="auto">
          <a:xfrm>
            <a:off x="5289828" y="4705773"/>
            <a:ext cx="839655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82" name="Line 30"/>
          <p:cNvSpPr>
            <a:spLocks noChangeShapeType="1"/>
          </p:cNvSpPr>
          <p:nvPr/>
        </p:nvSpPr>
        <p:spPr bwMode="auto">
          <a:xfrm>
            <a:off x="6633277" y="4705773"/>
            <a:ext cx="8396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2099138" y="436964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77185" name="Text Box 33"/>
          <p:cNvSpPr txBox="1">
            <a:spLocks noChangeArrowheads="1"/>
          </p:cNvSpPr>
          <p:nvPr/>
        </p:nvSpPr>
        <p:spPr bwMode="auto">
          <a:xfrm>
            <a:off x="3442587" y="436964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1</a:t>
            </a:r>
          </a:p>
        </p:txBody>
      </p:sp>
      <p:sp>
        <p:nvSpPr>
          <p:cNvPr id="177186" name="Text Box 34"/>
          <p:cNvSpPr txBox="1">
            <a:spLocks noChangeArrowheads="1"/>
          </p:cNvSpPr>
          <p:nvPr/>
        </p:nvSpPr>
        <p:spPr bwMode="auto">
          <a:xfrm>
            <a:off x="4786035" y="436964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05080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 dirty="0"/>
              <a:t>I/O-automata model</a:t>
            </a:r>
          </a:p>
        </p:txBody>
      </p:sp>
      <p:sp>
        <p:nvSpPr>
          <p:cNvPr id="106499" name="Oval 3"/>
          <p:cNvSpPr>
            <a:spLocks noChangeArrowheads="1"/>
          </p:cNvSpPr>
          <p:nvPr/>
        </p:nvSpPr>
        <p:spPr bwMode="auto">
          <a:xfrm>
            <a:off x="3274656" y="142853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00" name="Oval 4"/>
          <p:cNvSpPr>
            <a:spLocks noChangeArrowheads="1"/>
          </p:cNvSpPr>
          <p:nvPr/>
        </p:nvSpPr>
        <p:spPr bwMode="auto">
          <a:xfrm>
            <a:off x="4534138" y="142853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01" name="Oval 5"/>
          <p:cNvSpPr>
            <a:spLocks noChangeArrowheads="1"/>
          </p:cNvSpPr>
          <p:nvPr/>
        </p:nvSpPr>
        <p:spPr bwMode="auto">
          <a:xfrm>
            <a:off x="3274656" y="2520950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02" name="Oval 6"/>
          <p:cNvSpPr>
            <a:spLocks noChangeArrowheads="1"/>
          </p:cNvSpPr>
          <p:nvPr/>
        </p:nvSpPr>
        <p:spPr bwMode="auto">
          <a:xfrm>
            <a:off x="4953966" y="2352887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03" name="Oval 7"/>
          <p:cNvSpPr>
            <a:spLocks noChangeArrowheads="1"/>
          </p:cNvSpPr>
          <p:nvPr/>
        </p:nvSpPr>
        <p:spPr bwMode="auto">
          <a:xfrm>
            <a:off x="4282242" y="3109172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04" name="Oval 8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05" name="Oval 9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3274656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4534138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4953966" y="2268855"/>
            <a:ext cx="419828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4282242" y="302514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4</a:t>
            </a: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3274656" y="2436919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5</a:t>
            </a:r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06513" name="Oval 17"/>
          <p:cNvSpPr>
            <a:spLocks noChangeArrowheads="1"/>
          </p:cNvSpPr>
          <p:nvPr/>
        </p:nvSpPr>
        <p:spPr bwMode="auto">
          <a:xfrm>
            <a:off x="3610517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14" name="Oval 18"/>
          <p:cNvSpPr>
            <a:spLocks noChangeArrowheads="1"/>
          </p:cNvSpPr>
          <p:nvPr/>
        </p:nvSpPr>
        <p:spPr bwMode="auto">
          <a:xfrm>
            <a:off x="3358621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15" name="Line 19"/>
          <p:cNvSpPr>
            <a:spLocks noChangeShapeType="1"/>
          </p:cNvSpPr>
          <p:nvPr/>
        </p:nvSpPr>
        <p:spPr bwMode="auto">
          <a:xfrm>
            <a:off x="3358621" y="1512571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6516" name="Line 20"/>
          <p:cNvSpPr>
            <a:spLocks noChangeShapeType="1"/>
          </p:cNvSpPr>
          <p:nvPr/>
        </p:nvSpPr>
        <p:spPr bwMode="auto">
          <a:xfrm flipV="1">
            <a:off x="3610517" y="1512570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6517" name="Freeform 21"/>
          <p:cNvSpPr>
            <a:spLocks/>
          </p:cNvSpPr>
          <p:nvPr/>
        </p:nvSpPr>
        <p:spPr bwMode="auto">
          <a:xfrm>
            <a:off x="3442587" y="1764665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6518" name="Oval 22"/>
          <p:cNvSpPr>
            <a:spLocks noChangeArrowheads="1"/>
          </p:cNvSpPr>
          <p:nvPr/>
        </p:nvSpPr>
        <p:spPr bwMode="auto">
          <a:xfrm>
            <a:off x="5289828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19" name="Oval 23"/>
          <p:cNvSpPr>
            <a:spLocks noChangeArrowheads="1"/>
          </p:cNvSpPr>
          <p:nvPr/>
        </p:nvSpPr>
        <p:spPr bwMode="auto">
          <a:xfrm>
            <a:off x="5037931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>
            <a:off x="5037931" y="2436919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 flipV="1">
            <a:off x="5289828" y="2436918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6522" name="Freeform 26"/>
          <p:cNvSpPr>
            <a:spLocks/>
          </p:cNvSpPr>
          <p:nvPr/>
        </p:nvSpPr>
        <p:spPr bwMode="auto">
          <a:xfrm>
            <a:off x="5121897" y="2689013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6523" name="Text Box 27"/>
          <p:cNvSpPr txBox="1">
            <a:spLocks noChangeArrowheads="1"/>
          </p:cNvSpPr>
          <p:nvPr/>
        </p:nvSpPr>
        <p:spPr bwMode="auto">
          <a:xfrm>
            <a:off x="1763276" y="4201583"/>
            <a:ext cx="6969139" cy="306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</p:txBody>
      </p:sp>
      <p:sp>
        <p:nvSpPr>
          <p:cNvPr id="106527" name="Oval 31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28" name="Text Box 32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06529" name="Oval 33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30" name="Text Box 34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06531" name="Oval 35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32" name="Text Box 36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06533" name="Oval 37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6534" name="Text Box 38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362548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 dirty="0"/>
              <a:t>I/O-automata model</a:t>
            </a:r>
          </a:p>
        </p:txBody>
      </p:sp>
      <p:sp>
        <p:nvSpPr>
          <p:cNvPr id="107523" name="Oval 3"/>
          <p:cNvSpPr>
            <a:spLocks noChangeArrowheads="1"/>
          </p:cNvSpPr>
          <p:nvPr/>
        </p:nvSpPr>
        <p:spPr bwMode="auto">
          <a:xfrm>
            <a:off x="3274656" y="142853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24" name="Oval 4"/>
          <p:cNvSpPr>
            <a:spLocks noChangeArrowheads="1"/>
          </p:cNvSpPr>
          <p:nvPr/>
        </p:nvSpPr>
        <p:spPr bwMode="auto">
          <a:xfrm>
            <a:off x="4534138" y="142853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25" name="Oval 5"/>
          <p:cNvSpPr>
            <a:spLocks noChangeArrowheads="1"/>
          </p:cNvSpPr>
          <p:nvPr/>
        </p:nvSpPr>
        <p:spPr bwMode="auto">
          <a:xfrm>
            <a:off x="3274656" y="2520950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26" name="Oval 6"/>
          <p:cNvSpPr>
            <a:spLocks noChangeArrowheads="1"/>
          </p:cNvSpPr>
          <p:nvPr/>
        </p:nvSpPr>
        <p:spPr bwMode="auto">
          <a:xfrm>
            <a:off x="4953966" y="2352887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27" name="Oval 7"/>
          <p:cNvSpPr>
            <a:spLocks noChangeArrowheads="1"/>
          </p:cNvSpPr>
          <p:nvPr/>
        </p:nvSpPr>
        <p:spPr bwMode="auto">
          <a:xfrm>
            <a:off x="4282242" y="3109172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28" name="Oval 8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3274656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4534138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4953966" y="2268855"/>
            <a:ext cx="419828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4282242" y="302514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4</a:t>
            </a: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3274656" y="2436919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5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07537" name="Oval 17"/>
          <p:cNvSpPr>
            <a:spLocks noChangeArrowheads="1"/>
          </p:cNvSpPr>
          <p:nvPr/>
        </p:nvSpPr>
        <p:spPr bwMode="auto">
          <a:xfrm>
            <a:off x="3610517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3358621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3358621" y="1512571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 flipV="1">
            <a:off x="3610517" y="1512570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41" name="Freeform 21"/>
          <p:cNvSpPr>
            <a:spLocks/>
          </p:cNvSpPr>
          <p:nvPr/>
        </p:nvSpPr>
        <p:spPr bwMode="auto">
          <a:xfrm>
            <a:off x="3442587" y="1764665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5289828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43" name="Oval 23"/>
          <p:cNvSpPr>
            <a:spLocks noChangeArrowheads="1"/>
          </p:cNvSpPr>
          <p:nvPr/>
        </p:nvSpPr>
        <p:spPr bwMode="auto">
          <a:xfrm>
            <a:off x="5037931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44" name="Line 24"/>
          <p:cNvSpPr>
            <a:spLocks noChangeShapeType="1"/>
          </p:cNvSpPr>
          <p:nvPr/>
        </p:nvSpPr>
        <p:spPr bwMode="auto">
          <a:xfrm>
            <a:off x="5037931" y="2436919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 flipV="1">
            <a:off x="5289828" y="2436918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46" name="Freeform 26"/>
          <p:cNvSpPr>
            <a:spLocks/>
          </p:cNvSpPr>
          <p:nvPr/>
        </p:nvSpPr>
        <p:spPr bwMode="auto">
          <a:xfrm>
            <a:off x="5121897" y="2689013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47" name="Text Box 27"/>
          <p:cNvSpPr txBox="1">
            <a:spLocks noChangeArrowheads="1"/>
          </p:cNvSpPr>
          <p:nvPr/>
        </p:nvSpPr>
        <p:spPr bwMode="auto">
          <a:xfrm>
            <a:off x="1763276" y="4201583"/>
            <a:ext cx="6969139" cy="306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</p:txBody>
      </p:sp>
      <p:sp>
        <p:nvSpPr>
          <p:cNvPr id="107548" name="Line 28"/>
          <p:cNvSpPr>
            <a:spLocks noChangeShapeType="1"/>
          </p:cNvSpPr>
          <p:nvPr/>
        </p:nvSpPr>
        <p:spPr bwMode="auto">
          <a:xfrm>
            <a:off x="2099138" y="1680633"/>
            <a:ext cx="1175517" cy="84032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3778449" y="1764665"/>
            <a:ext cx="1175517" cy="756285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50" name="Line 30"/>
          <p:cNvSpPr>
            <a:spLocks noChangeShapeType="1"/>
          </p:cNvSpPr>
          <p:nvPr/>
        </p:nvSpPr>
        <p:spPr bwMode="auto">
          <a:xfrm flipH="1">
            <a:off x="4702069" y="2773045"/>
            <a:ext cx="335862" cy="420158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07551" name="Oval 31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52" name="Text Box 32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07553" name="Oval 33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54" name="Text Box 34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07555" name="Oval 35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56" name="Text Box 36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07557" name="Oval 37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07559" name="Line 39"/>
          <p:cNvSpPr>
            <a:spLocks noChangeShapeType="1"/>
          </p:cNvSpPr>
          <p:nvPr/>
        </p:nvSpPr>
        <p:spPr bwMode="auto">
          <a:xfrm flipV="1">
            <a:off x="4786035" y="1764665"/>
            <a:ext cx="2518966" cy="15966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8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90" y="0"/>
            <a:ext cx="8564484" cy="1260475"/>
          </a:xfrm>
        </p:spPr>
        <p:txBody>
          <a:bodyPr/>
          <a:lstStyle/>
          <a:p>
            <a:r>
              <a:rPr lang="en-US" dirty="0"/>
              <a:t>I/O-automata model</a:t>
            </a:r>
          </a:p>
        </p:txBody>
      </p:sp>
      <p:sp>
        <p:nvSpPr>
          <p:cNvPr id="110595" name="Oval 3"/>
          <p:cNvSpPr>
            <a:spLocks noChangeArrowheads="1"/>
          </p:cNvSpPr>
          <p:nvPr/>
        </p:nvSpPr>
        <p:spPr bwMode="auto">
          <a:xfrm>
            <a:off x="3274656" y="1428538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596" name="Oval 4"/>
          <p:cNvSpPr>
            <a:spLocks noChangeArrowheads="1"/>
          </p:cNvSpPr>
          <p:nvPr/>
        </p:nvSpPr>
        <p:spPr bwMode="auto">
          <a:xfrm>
            <a:off x="4534138" y="1428538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597" name="Oval 5"/>
          <p:cNvSpPr>
            <a:spLocks noChangeArrowheads="1"/>
          </p:cNvSpPr>
          <p:nvPr/>
        </p:nvSpPr>
        <p:spPr bwMode="auto">
          <a:xfrm>
            <a:off x="3274656" y="2520950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>
            <a:off x="4953966" y="2352887"/>
            <a:ext cx="503793" cy="50419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599" name="Oval 7"/>
          <p:cNvSpPr>
            <a:spLocks noChangeArrowheads="1"/>
          </p:cNvSpPr>
          <p:nvPr/>
        </p:nvSpPr>
        <p:spPr bwMode="auto">
          <a:xfrm>
            <a:off x="4282242" y="3109172"/>
            <a:ext cx="503793" cy="50419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00" name="Oval 8"/>
          <p:cNvSpPr>
            <a:spLocks noChangeArrowheads="1"/>
          </p:cNvSpPr>
          <p:nvPr/>
        </p:nvSpPr>
        <p:spPr bwMode="auto">
          <a:xfrm>
            <a:off x="7305001" y="1428538"/>
            <a:ext cx="503793" cy="50419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01" name="Oval 9"/>
          <p:cNvSpPr>
            <a:spLocks noChangeArrowheads="1"/>
          </p:cNvSpPr>
          <p:nvPr/>
        </p:nvSpPr>
        <p:spPr bwMode="auto">
          <a:xfrm>
            <a:off x="1595345" y="1428538"/>
            <a:ext cx="503793" cy="50419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1595345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u</a:t>
            </a:r>
          </a:p>
        </p:txBody>
      </p:sp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3274656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1</a:t>
            </a: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534138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2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4953966" y="2268855"/>
            <a:ext cx="419828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>
                <a:solidFill>
                  <a:srgbClr val="BC2400"/>
                </a:solidFill>
              </a:rPr>
              <a:t>3</a:t>
            </a: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4282242" y="3025140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4</a:t>
            </a:r>
          </a:p>
        </p:txBody>
      </p: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3274656" y="2436919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5</a:t>
            </a:r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7305001" y="1344507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d</a:t>
            </a:r>
          </a:p>
        </p:txBody>
      </p:sp>
      <p:sp>
        <p:nvSpPr>
          <p:cNvPr id="110609" name="Oval 17"/>
          <p:cNvSpPr>
            <a:spLocks noChangeArrowheads="1"/>
          </p:cNvSpPr>
          <p:nvPr/>
        </p:nvSpPr>
        <p:spPr bwMode="auto">
          <a:xfrm>
            <a:off x="3610517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10" name="Oval 18"/>
          <p:cNvSpPr>
            <a:spLocks noChangeArrowheads="1"/>
          </p:cNvSpPr>
          <p:nvPr/>
        </p:nvSpPr>
        <p:spPr bwMode="auto">
          <a:xfrm>
            <a:off x="3358621" y="1596602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>
            <a:off x="3358621" y="1512571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12" name="Line 20"/>
          <p:cNvSpPr>
            <a:spLocks noChangeShapeType="1"/>
          </p:cNvSpPr>
          <p:nvPr/>
        </p:nvSpPr>
        <p:spPr bwMode="auto">
          <a:xfrm flipV="1">
            <a:off x="3610517" y="1512570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13" name="Freeform 21"/>
          <p:cNvSpPr>
            <a:spLocks/>
          </p:cNvSpPr>
          <p:nvPr/>
        </p:nvSpPr>
        <p:spPr bwMode="auto">
          <a:xfrm>
            <a:off x="3442587" y="1764665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14" name="Oval 22"/>
          <p:cNvSpPr>
            <a:spLocks noChangeArrowheads="1"/>
          </p:cNvSpPr>
          <p:nvPr/>
        </p:nvSpPr>
        <p:spPr bwMode="auto">
          <a:xfrm>
            <a:off x="5289828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15" name="Oval 23"/>
          <p:cNvSpPr>
            <a:spLocks noChangeArrowheads="1"/>
          </p:cNvSpPr>
          <p:nvPr/>
        </p:nvSpPr>
        <p:spPr bwMode="auto">
          <a:xfrm>
            <a:off x="5037931" y="2520950"/>
            <a:ext cx="83966" cy="8403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16" name="Line 24"/>
          <p:cNvSpPr>
            <a:spLocks noChangeShapeType="1"/>
          </p:cNvSpPr>
          <p:nvPr/>
        </p:nvSpPr>
        <p:spPr bwMode="auto">
          <a:xfrm>
            <a:off x="5037931" y="2436919"/>
            <a:ext cx="83966" cy="5427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17" name="Line 25"/>
          <p:cNvSpPr>
            <a:spLocks noChangeShapeType="1"/>
          </p:cNvSpPr>
          <p:nvPr/>
        </p:nvSpPr>
        <p:spPr bwMode="auto">
          <a:xfrm flipV="1">
            <a:off x="5289828" y="2436918"/>
            <a:ext cx="83966" cy="84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18" name="Freeform 26"/>
          <p:cNvSpPr>
            <a:spLocks/>
          </p:cNvSpPr>
          <p:nvPr/>
        </p:nvSpPr>
        <p:spPr bwMode="auto">
          <a:xfrm>
            <a:off x="5121897" y="2689013"/>
            <a:ext cx="167931" cy="84032"/>
          </a:xfrm>
          <a:custGeom>
            <a:avLst/>
            <a:gdLst>
              <a:gd name="T0" fmla="*/ 0 w 96"/>
              <a:gd name="T1" fmla="*/ 48 h 48"/>
              <a:gd name="T2" fmla="*/ 48 w 96"/>
              <a:gd name="T3" fmla="*/ 0 h 48"/>
              <a:gd name="T4" fmla="*/ 96 w 96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48"/>
                </a:moveTo>
                <a:cubicBezTo>
                  <a:pt x="16" y="24"/>
                  <a:pt x="32" y="0"/>
                  <a:pt x="48" y="0"/>
                </a:cubicBezTo>
                <a:cubicBezTo>
                  <a:pt x="64" y="0"/>
                  <a:pt x="88" y="40"/>
                  <a:pt x="96" y="48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1763276" y="4201583"/>
            <a:ext cx="6969139" cy="306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First router compromised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Last router compromised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500"/>
              <a:t> </a:t>
            </a:r>
          </a:p>
        </p:txBody>
      </p:sp>
      <p:sp>
        <p:nvSpPr>
          <p:cNvPr id="110620" name="Line 28"/>
          <p:cNvSpPr>
            <a:spLocks noChangeShapeType="1"/>
          </p:cNvSpPr>
          <p:nvPr/>
        </p:nvSpPr>
        <p:spPr bwMode="auto">
          <a:xfrm>
            <a:off x="2099138" y="1680634"/>
            <a:ext cx="1175517" cy="924348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21" name="Line 29"/>
          <p:cNvSpPr>
            <a:spLocks noChangeShapeType="1"/>
          </p:cNvSpPr>
          <p:nvPr/>
        </p:nvSpPr>
        <p:spPr bwMode="auto">
          <a:xfrm flipV="1">
            <a:off x="3694483" y="1848697"/>
            <a:ext cx="839655" cy="756285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22" name="Line 30"/>
          <p:cNvSpPr>
            <a:spLocks noChangeShapeType="1"/>
          </p:cNvSpPr>
          <p:nvPr/>
        </p:nvSpPr>
        <p:spPr bwMode="auto">
          <a:xfrm>
            <a:off x="4870000" y="1932729"/>
            <a:ext cx="251897" cy="420158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  <p:sp>
        <p:nvSpPr>
          <p:cNvPr id="110623" name="Oval 31"/>
          <p:cNvSpPr>
            <a:spLocks noChangeArrowheads="1"/>
          </p:cNvSpPr>
          <p:nvPr/>
        </p:nvSpPr>
        <p:spPr bwMode="auto">
          <a:xfrm>
            <a:off x="1595345" y="2268855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24" name="Text Box 32"/>
          <p:cNvSpPr txBox="1">
            <a:spLocks noChangeArrowheads="1"/>
          </p:cNvSpPr>
          <p:nvPr/>
        </p:nvSpPr>
        <p:spPr bwMode="auto">
          <a:xfrm>
            <a:off x="1511379" y="2184824"/>
            <a:ext cx="587759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v</a:t>
            </a:r>
          </a:p>
        </p:txBody>
      </p:sp>
      <p:sp>
        <p:nvSpPr>
          <p:cNvPr id="110625" name="Oval 33"/>
          <p:cNvSpPr>
            <a:spLocks noChangeArrowheads="1"/>
          </p:cNvSpPr>
          <p:nvPr/>
        </p:nvSpPr>
        <p:spPr bwMode="auto">
          <a:xfrm>
            <a:off x="1595345" y="3193203"/>
            <a:ext cx="503793" cy="504190"/>
          </a:xfrm>
          <a:prstGeom prst="ellipse">
            <a:avLst/>
          </a:prstGeom>
          <a:solidFill>
            <a:srgbClr val="0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26" name="Text Box 34"/>
          <p:cNvSpPr txBox="1">
            <a:spLocks noChangeArrowheads="1"/>
          </p:cNvSpPr>
          <p:nvPr/>
        </p:nvSpPr>
        <p:spPr bwMode="auto">
          <a:xfrm>
            <a:off x="1595345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/>
              <a:t>w</a:t>
            </a:r>
          </a:p>
        </p:txBody>
      </p:sp>
      <p:sp>
        <p:nvSpPr>
          <p:cNvPr id="110627" name="Oval 35"/>
          <p:cNvSpPr>
            <a:spLocks noChangeArrowheads="1"/>
          </p:cNvSpPr>
          <p:nvPr/>
        </p:nvSpPr>
        <p:spPr bwMode="auto">
          <a:xfrm>
            <a:off x="7305001" y="2268855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28" name="Text Box 36"/>
          <p:cNvSpPr txBox="1">
            <a:spLocks noChangeArrowheads="1"/>
          </p:cNvSpPr>
          <p:nvPr/>
        </p:nvSpPr>
        <p:spPr bwMode="auto">
          <a:xfrm>
            <a:off x="7305001" y="2184824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e</a:t>
            </a:r>
          </a:p>
        </p:txBody>
      </p:sp>
      <p:sp>
        <p:nvSpPr>
          <p:cNvPr id="110629" name="Oval 37"/>
          <p:cNvSpPr>
            <a:spLocks noChangeArrowheads="1"/>
          </p:cNvSpPr>
          <p:nvPr/>
        </p:nvSpPr>
        <p:spPr bwMode="auto">
          <a:xfrm>
            <a:off x="7305001" y="3193203"/>
            <a:ext cx="503793" cy="50419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0785" tIns="50393" rIns="100785" bIns="50393" anchor="ctr"/>
          <a:lstStyle/>
          <a:p>
            <a:endParaRPr lang="en-US"/>
          </a:p>
        </p:txBody>
      </p:sp>
      <p:sp>
        <p:nvSpPr>
          <p:cNvPr id="110630" name="Text Box 38"/>
          <p:cNvSpPr txBox="1">
            <a:spLocks noChangeArrowheads="1"/>
          </p:cNvSpPr>
          <p:nvPr/>
        </p:nvSpPr>
        <p:spPr bwMode="auto">
          <a:xfrm>
            <a:off x="7305001" y="3109172"/>
            <a:ext cx="503793" cy="63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/>
              <a:t>f</a:t>
            </a:r>
          </a:p>
        </p:txBody>
      </p:sp>
      <p:sp>
        <p:nvSpPr>
          <p:cNvPr id="110631" name="Line 39"/>
          <p:cNvSpPr>
            <a:spLocks noChangeShapeType="1"/>
          </p:cNvSpPr>
          <p:nvPr/>
        </p:nvSpPr>
        <p:spPr bwMode="auto">
          <a:xfrm flipV="1">
            <a:off x="5457759" y="1764665"/>
            <a:ext cx="1847242" cy="7562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0785" tIns="50393" rIns="100785" bIns="50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1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Hiragino Mincho Pro W3"/>
        <a:cs typeface="Hiragino Mincho Pro W3"/>
      </a:majorFont>
      <a:minorFont>
        <a:latin typeface="Arial"/>
        <a:ea typeface="Hiragino Mincho Pro W3"/>
        <a:cs typeface="Hiragino Mincho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39798</TotalTime>
  <Words>784</Words>
  <Application>Microsoft Macintosh PowerPoint</Application>
  <PresentationFormat>Custom</PresentationFormat>
  <Paragraphs>289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Blank Presentation</vt:lpstr>
      <vt:lpstr>Anonymity Analysis of Onion Routing in the Universally Composable Framework</vt:lpstr>
      <vt:lpstr>Problem</vt:lpstr>
      <vt:lpstr>Solution</vt:lpstr>
      <vt:lpstr>Problem</vt:lpstr>
      <vt:lpstr>I/O-automata model</vt:lpstr>
      <vt:lpstr>I/O-automata model</vt:lpstr>
      <vt:lpstr>I/O-automata model</vt:lpstr>
      <vt:lpstr>I/O-automata model</vt:lpstr>
      <vt:lpstr>I/O-automata model</vt:lpstr>
      <vt:lpstr>I/O-automata model</vt:lpstr>
      <vt:lpstr>I/O-automata model</vt:lpstr>
      <vt:lpstr>Problem</vt:lpstr>
      <vt:lpstr>Black-box Abstraction</vt:lpstr>
      <vt:lpstr>Black-box Abstraction</vt:lpstr>
      <vt:lpstr>Black-box Abstraction</vt:lpstr>
      <vt:lpstr>Black-box Abstraction</vt:lpstr>
      <vt:lpstr>Black-box Anonymity</vt:lpstr>
      <vt:lpstr>Black-box Anonymity</vt:lpstr>
      <vt:lpstr>Black-box Anonymity</vt:lpstr>
      <vt:lpstr>Black-box Anonymity</vt:lpstr>
      <vt:lpstr>Probabilistic Black-box</vt:lpstr>
      <vt:lpstr>Probabilistic Black-box</vt:lpstr>
      <vt:lpstr>Probabilistic Black-box</vt:lpstr>
      <vt:lpstr>Problem</vt:lpstr>
      <vt:lpstr>Problem</vt:lpstr>
      <vt:lpstr>Onion-Routing UC Ideal Functionality</vt:lpstr>
      <vt:lpstr>Black-box Model</vt:lpstr>
      <vt:lpstr>UC Formalization</vt:lpstr>
      <vt:lpstr>Anonymity Analysis of Black Box</vt:lpstr>
      <vt:lpstr>Future Extensions</vt:lpstr>
      <vt:lpstr>Problem</vt:lpstr>
      <vt:lpstr>[BGKM12]  Ideal Functionality</vt:lpstr>
      <vt:lpstr>References</vt:lpstr>
    </vt:vector>
  </TitlesOfParts>
  <Manager/>
  <Company>Paul Syverson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Proposal #: 55-P080-08 Presenter: Paul Syverson      Code 5543      (202) 404-7931      syverson@itd.nrl.navy.mil  Funding Summary: $870000,  FY08-FY10</dc:title>
  <dc:subject/>
  <dc:creator/>
  <cp:keywords/>
  <dc:description/>
  <cp:lastModifiedBy>Aaron Johnson</cp:lastModifiedBy>
  <cp:revision>335</cp:revision>
  <cp:lastPrinted>2011-06-08T15:26:59Z</cp:lastPrinted>
  <dcterms:created xsi:type="dcterms:W3CDTF">2011-10-13T20:08:31Z</dcterms:created>
  <dcterms:modified xsi:type="dcterms:W3CDTF">2012-07-09T12:16:00Z</dcterms:modified>
  <cp:category/>
</cp:coreProperties>
</file>