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57" r:id="rId3"/>
    <p:sldId id="258" r:id="rId4"/>
    <p:sldId id="324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76" r:id="rId13"/>
    <p:sldId id="275" r:id="rId14"/>
    <p:sldId id="274" r:id="rId15"/>
    <p:sldId id="273" r:id="rId16"/>
    <p:sldId id="277" r:id="rId17"/>
    <p:sldId id="278" r:id="rId18"/>
    <p:sldId id="279" r:id="rId19"/>
    <p:sldId id="280" r:id="rId20"/>
    <p:sldId id="282" r:id="rId21"/>
    <p:sldId id="283" r:id="rId22"/>
    <p:sldId id="285" r:id="rId23"/>
    <p:sldId id="286" r:id="rId24"/>
    <p:sldId id="288" r:id="rId25"/>
    <p:sldId id="287" r:id="rId26"/>
    <p:sldId id="289" r:id="rId27"/>
    <p:sldId id="292" r:id="rId28"/>
    <p:sldId id="295" r:id="rId29"/>
    <p:sldId id="296" r:id="rId30"/>
    <p:sldId id="294" r:id="rId31"/>
    <p:sldId id="298" r:id="rId32"/>
    <p:sldId id="299" r:id="rId33"/>
    <p:sldId id="297" r:id="rId34"/>
    <p:sldId id="300" r:id="rId35"/>
    <p:sldId id="301" r:id="rId36"/>
    <p:sldId id="303" r:id="rId37"/>
    <p:sldId id="302" r:id="rId38"/>
    <p:sldId id="307" r:id="rId39"/>
    <p:sldId id="310" r:id="rId40"/>
    <p:sldId id="311" r:id="rId41"/>
    <p:sldId id="314" r:id="rId42"/>
    <p:sldId id="312" r:id="rId43"/>
    <p:sldId id="313" r:id="rId44"/>
    <p:sldId id="321" r:id="rId45"/>
    <p:sldId id="322" r:id="rId46"/>
    <p:sldId id="323" r:id="rId47"/>
    <p:sldId id="316" r:id="rId48"/>
    <p:sldId id="315" r:id="rId49"/>
    <p:sldId id="317" r:id="rId50"/>
    <p:sldId id="305" r:id="rId51"/>
    <p:sldId id="318" r:id="rId52"/>
    <p:sldId id="320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E9C801"/>
    <a:srgbClr val="0049DA"/>
    <a:srgbClr val="D9BF01"/>
    <a:srgbClr val="FFEF21"/>
    <a:srgbClr val="15A715"/>
    <a:srgbClr val="10FC1B"/>
    <a:srgbClr val="F6D300"/>
    <a:srgbClr val="FFBE05"/>
    <a:srgbClr val="FE940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F4D28-51A4-454A-84FE-93A109294C11}" type="datetimeFigureOut">
              <a:rPr lang="en-US" smtClean="0"/>
              <a:pPr/>
              <a:t>7/22/2010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60EB1-E533-4C7C-B959-8930D21AA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60EB1-E533-4C7C-B959-8930D21AAC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60EB1-E533-4C7C-B959-8930D21AAC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60EB1-E533-4C7C-B959-8930D21AAC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FDFB8-6CBE-4C3E-A2B3-199C72038DBC}" type="datetime1">
              <a:rPr lang="en-US" smtClean="0"/>
              <a:pPr/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DB0F-E0C9-47ED-BB9E-5F0F280F432D}" type="datetime1">
              <a:rPr lang="en-US" smtClean="0"/>
              <a:pPr/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29CDB-D673-402A-A11D-9ABB451F59C7}" type="datetime1">
              <a:rPr lang="en-US" smtClean="0"/>
              <a:pPr/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37F8-BEC7-4617-9855-2D22D4759B05}" type="datetime1">
              <a:rPr lang="en-US" smtClean="0"/>
              <a:pPr/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2DB01-C413-4D8D-85CB-E4650817EA52}" type="datetime1">
              <a:rPr lang="en-US" smtClean="0"/>
              <a:pPr/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E241-CB7C-4EBE-954E-B428AADF146F}" type="datetime1">
              <a:rPr lang="en-US" smtClean="0"/>
              <a:pPr/>
              <a:t>7/22/2010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ECAA6-4C32-44AA-B7CD-528A5A6CA852}" type="datetime1">
              <a:rPr lang="en-US" smtClean="0"/>
              <a:pPr/>
              <a:t>7/22/2010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4DDE-7E9B-4133-AA7F-613EEA6FA328}" type="datetime1">
              <a:rPr lang="en-US" smtClean="0"/>
              <a:pPr/>
              <a:t>7/22/2010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300A-B5E1-411E-9BBA-29E6B725ECB5}" type="datetime1">
              <a:rPr lang="en-US" smtClean="0"/>
              <a:pPr/>
              <a:t>7/22/2010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2707-1826-46D3-80A3-B2F60835CE1C}" type="datetime1">
              <a:rPr lang="en-US" smtClean="0"/>
              <a:pPr/>
              <a:t>7/22/2010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1433-AF79-4843-AF02-9C07CF63B2EC}" type="datetime1">
              <a:rPr lang="en-US" smtClean="0"/>
              <a:pPr/>
              <a:t>7/22/2010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F731-B721-482B-A712-281B6CBD7FAA}" type="datetime1">
              <a:rPr lang="en-US" smtClean="0"/>
              <a:pPr/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BD822-DFDB-41E7-BFCD-143A1098C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838200"/>
            <a:ext cx="86868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Preventing Active Timing Attacks in Low-Latency Anonymous Communication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648200"/>
            <a:ext cx="8534400" cy="144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10</a:t>
            </a:r>
            <a:r>
              <a:rPr lang="en-US" baseline="30000" dirty="0" smtClean="0"/>
              <a:t>th</a:t>
            </a:r>
            <a:r>
              <a:rPr lang="en-US" dirty="0" smtClean="0"/>
              <a:t> Privacy Enhancing Technologies Symposium</a:t>
            </a:r>
          </a:p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667000"/>
            <a:ext cx="289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Joan </a:t>
            </a:r>
            <a:r>
              <a:rPr lang="en-US" sz="3000" dirty="0" err="1" smtClean="0"/>
              <a:t>Feigenbaum</a:t>
            </a:r>
            <a:endParaRPr lang="en-US" sz="3000" dirty="0" smtClean="0"/>
          </a:p>
          <a:p>
            <a:pPr algn="ctr"/>
            <a:r>
              <a:rPr lang="en-US" sz="3000" i="1" dirty="0" smtClean="0"/>
              <a:t>Yale University</a:t>
            </a:r>
            <a:endParaRPr lang="en-US" sz="30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2667000"/>
            <a:ext cx="304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Aaron Johnson</a:t>
            </a:r>
          </a:p>
          <a:p>
            <a:pPr algn="ctr"/>
            <a:r>
              <a:rPr lang="en-US" sz="3000" i="1" dirty="0" smtClean="0"/>
              <a:t>University of Texas</a:t>
            </a:r>
          </a:p>
          <a:p>
            <a:pPr algn="ctr"/>
            <a:r>
              <a:rPr lang="en-US" sz="3000" i="1" dirty="0" smtClean="0"/>
              <a:t>at Austin</a:t>
            </a:r>
            <a:endParaRPr lang="en-US" sz="30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2667000"/>
            <a:ext cx="289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Paul </a:t>
            </a:r>
            <a:r>
              <a:rPr lang="en-US" sz="3000" dirty="0" err="1" smtClean="0"/>
              <a:t>Syverson</a:t>
            </a:r>
            <a:endParaRPr lang="en-US" sz="3000" dirty="0" smtClean="0"/>
          </a:p>
          <a:p>
            <a:pPr algn="ctr"/>
            <a:r>
              <a:rPr lang="en-US" sz="3000" i="1" dirty="0" smtClean="0"/>
              <a:t>Naval Research Laboratory</a:t>
            </a:r>
            <a:endParaRPr lang="en-US" sz="3000" i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43000" y="609600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Padding Schemes</a:t>
            </a:r>
          </a:p>
          <a:p>
            <a:endParaRPr lang="en-US" sz="3200" dirty="0"/>
          </a:p>
        </p:txBody>
      </p:sp>
      <p:sp>
        <p:nvSpPr>
          <p:cNvPr id="55" name="TextBox 54"/>
          <p:cNvSpPr txBox="1"/>
          <p:nvPr/>
        </p:nvSpPr>
        <p:spPr>
          <a:xfrm>
            <a:off x="533400" y="11430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Constant-rate padding</a:t>
            </a:r>
            <a:endParaRPr lang="en-US" sz="2800" dirty="0"/>
          </a:p>
        </p:txBody>
      </p:sp>
      <p:grpSp>
        <p:nvGrpSpPr>
          <p:cNvPr id="3" name="Group 91"/>
          <p:cNvGrpSpPr/>
          <p:nvPr/>
        </p:nvGrpSpPr>
        <p:grpSpPr>
          <a:xfrm>
            <a:off x="2514600" y="1752600"/>
            <a:ext cx="838200" cy="381000"/>
            <a:chOff x="1998008" y="3012376"/>
            <a:chExt cx="838200" cy="381000"/>
          </a:xfrm>
        </p:grpSpPr>
        <p:sp>
          <p:nvSpPr>
            <p:cNvPr id="6" name="Rectangle 5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25"/>
          <p:cNvGrpSpPr/>
          <p:nvPr/>
        </p:nvGrpSpPr>
        <p:grpSpPr>
          <a:xfrm>
            <a:off x="2971800" y="2286000"/>
            <a:ext cx="381000" cy="381000"/>
            <a:chOff x="2209800" y="2819400"/>
            <a:chExt cx="381000" cy="381000"/>
          </a:xfrm>
        </p:grpSpPr>
        <p:sp>
          <p:nvSpPr>
            <p:cNvPr id="10" name="Rectangle 9"/>
            <p:cNvSpPr/>
            <p:nvPr/>
          </p:nvSpPr>
          <p:spPr>
            <a:xfrm>
              <a:off x="2438400" y="28194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09800" y="28194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ight Arrow 11"/>
          <p:cNvSpPr/>
          <p:nvPr/>
        </p:nvSpPr>
        <p:spPr>
          <a:xfrm>
            <a:off x="4114800" y="1981200"/>
            <a:ext cx="914400" cy="6096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24"/>
          <p:cNvGrpSpPr/>
          <p:nvPr/>
        </p:nvGrpSpPr>
        <p:grpSpPr>
          <a:xfrm>
            <a:off x="5638800" y="1752600"/>
            <a:ext cx="838200" cy="381000"/>
            <a:chOff x="4876800" y="2209800"/>
            <a:chExt cx="838200" cy="381000"/>
          </a:xfrm>
        </p:grpSpPr>
        <p:sp>
          <p:nvSpPr>
            <p:cNvPr id="14" name="Rectangle 13"/>
            <p:cNvSpPr/>
            <p:nvPr/>
          </p:nvSpPr>
          <p:spPr>
            <a:xfrm>
              <a:off x="4876800" y="22098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62600" y="22098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105400" y="22098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34000" y="22098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23"/>
          <p:cNvGrpSpPr/>
          <p:nvPr/>
        </p:nvGrpSpPr>
        <p:grpSpPr>
          <a:xfrm>
            <a:off x="5638800" y="2286000"/>
            <a:ext cx="838200" cy="381000"/>
            <a:chOff x="4876800" y="2819400"/>
            <a:chExt cx="838200" cy="381000"/>
          </a:xfrm>
        </p:grpSpPr>
        <p:sp>
          <p:nvSpPr>
            <p:cNvPr id="17" name="Rectangle 16"/>
            <p:cNvSpPr/>
            <p:nvPr/>
          </p:nvSpPr>
          <p:spPr>
            <a:xfrm>
              <a:off x="5105400" y="28194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562600" y="28194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334000" y="28194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876800" y="28194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33400" y="27432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800" dirty="0" smtClean="0"/>
              <a:t>Variable-rate padding</a:t>
            </a:r>
            <a:r>
              <a:rPr lang="en-US" sz="2800" baseline="30000" dirty="0" smtClean="0"/>
              <a:t>1</a:t>
            </a:r>
            <a:endParaRPr lang="en-US" sz="2800" baseline="30000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5943600"/>
            <a:ext cx="449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</a:t>
            </a:r>
            <a:r>
              <a:rPr lang="en-US" i="1" dirty="0" smtClean="0"/>
              <a:t>Timing analysis in low-latency mix networks: Attacks and defenses. </a:t>
            </a:r>
            <a:r>
              <a:rPr lang="en-US" dirty="0" err="1" smtClean="0"/>
              <a:t>Shmatikov</a:t>
            </a:r>
            <a:r>
              <a:rPr lang="en-US" dirty="0" smtClean="0"/>
              <a:t> &amp; Wang, ESORICS 06</a:t>
            </a:r>
            <a:r>
              <a:rPr lang="en-US" sz="2000" dirty="0" smtClean="0"/>
              <a:t>.</a:t>
            </a:r>
            <a:endParaRPr lang="en-US" dirty="0"/>
          </a:p>
        </p:txBody>
      </p:sp>
      <p:grpSp>
        <p:nvGrpSpPr>
          <p:cNvPr id="26" name="Group 91"/>
          <p:cNvGrpSpPr/>
          <p:nvPr/>
        </p:nvGrpSpPr>
        <p:grpSpPr>
          <a:xfrm>
            <a:off x="2514600" y="3276600"/>
            <a:ext cx="838200" cy="381000"/>
            <a:chOff x="1998008" y="3012376"/>
            <a:chExt cx="838200" cy="381000"/>
          </a:xfrm>
        </p:grpSpPr>
        <p:sp>
          <p:nvSpPr>
            <p:cNvPr id="27" name="Rectangle 26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5"/>
          <p:cNvGrpSpPr/>
          <p:nvPr/>
        </p:nvGrpSpPr>
        <p:grpSpPr>
          <a:xfrm>
            <a:off x="2971800" y="3886200"/>
            <a:ext cx="381000" cy="381000"/>
            <a:chOff x="2209800" y="2819400"/>
            <a:chExt cx="381000" cy="381000"/>
          </a:xfrm>
        </p:grpSpPr>
        <p:sp>
          <p:nvSpPr>
            <p:cNvPr id="30" name="Rectangle 29"/>
            <p:cNvSpPr/>
            <p:nvPr/>
          </p:nvSpPr>
          <p:spPr>
            <a:xfrm>
              <a:off x="2438400" y="28194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209800" y="28194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ight Arrow 31"/>
          <p:cNvSpPr/>
          <p:nvPr/>
        </p:nvSpPr>
        <p:spPr>
          <a:xfrm>
            <a:off x="4114800" y="3581400"/>
            <a:ext cx="914400" cy="6096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638800" y="3276600"/>
            <a:ext cx="152400" cy="38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324600" y="3276600"/>
            <a:ext cx="152400" cy="38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096000" y="3276600"/>
            <a:ext cx="152400" cy="38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867400" y="3886200"/>
            <a:ext cx="152400" cy="38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324600" y="3886200"/>
            <a:ext cx="152400" cy="38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096000" y="3886200"/>
            <a:ext cx="152400" cy="38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419600" y="5903893"/>
            <a:ext cx="502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i="1" dirty="0" smtClean="0"/>
              <a:t>Dependent link padding algorithms for low latency anonymity systems</a:t>
            </a:r>
            <a:r>
              <a:rPr lang="en-US" dirty="0" smtClean="0"/>
              <a:t>. Wang and </a:t>
            </a:r>
            <a:r>
              <a:rPr lang="en-US" dirty="0" err="1" smtClean="0"/>
              <a:t>Srinivasan</a:t>
            </a:r>
            <a:r>
              <a:rPr lang="en-US" dirty="0" smtClean="0"/>
              <a:t>, CCS 08</a:t>
            </a:r>
            <a:r>
              <a:rPr lang="en-US" sz="2000" dirty="0" smtClean="0"/>
              <a:t>.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33400" y="43434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800" dirty="0" smtClean="0"/>
              <a:t>Minimal padding</a:t>
            </a:r>
            <a:r>
              <a:rPr lang="en-US" sz="2800" baseline="30000" dirty="0" smtClean="0"/>
              <a:t>2</a:t>
            </a:r>
            <a:endParaRPr lang="en-US" sz="2800" baseline="30000" dirty="0"/>
          </a:p>
        </p:txBody>
      </p:sp>
      <p:grpSp>
        <p:nvGrpSpPr>
          <p:cNvPr id="45" name="Group 91"/>
          <p:cNvGrpSpPr/>
          <p:nvPr/>
        </p:nvGrpSpPr>
        <p:grpSpPr>
          <a:xfrm>
            <a:off x="2514600" y="4876800"/>
            <a:ext cx="838200" cy="381000"/>
            <a:chOff x="1998008" y="3012376"/>
            <a:chExt cx="838200" cy="381000"/>
          </a:xfrm>
        </p:grpSpPr>
        <p:sp>
          <p:nvSpPr>
            <p:cNvPr id="46" name="Rectangle 45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25"/>
          <p:cNvGrpSpPr/>
          <p:nvPr/>
        </p:nvGrpSpPr>
        <p:grpSpPr>
          <a:xfrm>
            <a:off x="2971800" y="5486400"/>
            <a:ext cx="381000" cy="381000"/>
            <a:chOff x="2209800" y="2819400"/>
            <a:chExt cx="381000" cy="381000"/>
          </a:xfrm>
        </p:grpSpPr>
        <p:sp>
          <p:nvSpPr>
            <p:cNvPr id="49" name="Rectangle 48"/>
            <p:cNvSpPr/>
            <p:nvPr/>
          </p:nvSpPr>
          <p:spPr>
            <a:xfrm>
              <a:off x="2438400" y="28194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209800" y="28194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Right Arrow 50"/>
          <p:cNvSpPr/>
          <p:nvPr/>
        </p:nvSpPr>
        <p:spPr>
          <a:xfrm>
            <a:off x="4114800" y="5181600"/>
            <a:ext cx="914400" cy="6096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5638800" y="4876800"/>
            <a:ext cx="152400" cy="38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324600" y="4876800"/>
            <a:ext cx="152400" cy="38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096000" y="4876800"/>
            <a:ext cx="152400" cy="38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5638800" y="5486400"/>
            <a:ext cx="152400" cy="38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324600" y="5486400"/>
            <a:ext cx="152400" cy="38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96000" y="5486400"/>
            <a:ext cx="152400" cy="381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667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4343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48768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15000" y="4724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15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066800" y="3733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066800" y="4572000"/>
            <a:ext cx="457200" cy="457200"/>
          </a:xfrm>
          <a:prstGeom prst="triangle">
            <a:avLst/>
          </a:prstGeom>
          <a:solidFill>
            <a:srgbClr val="15A715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0" y="3733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0" y="4572000"/>
            <a:ext cx="457200" cy="457200"/>
          </a:xfrm>
          <a:prstGeom prst="rect">
            <a:avLst/>
          </a:prstGeom>
          <a:solidFill>
            <a:srgbClr val="D9BF0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57600" y="563880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Onion Routers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8382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Onion routing suffers from timing attacks.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	Passive timing attack</a:t>
            </a:r>
          </a:p>
          <a:p>
            <a:endParaRPr lang="en-US" sz="3200" dirty="0"/>
          </a:p>
        </p:txBody>
      </p:sp>
      <p:cxnSp>
        <p:nvCxnSpPr>
          <p:cNvPr id="21" name="Straight Arrow Connector 20"/>
          <p:cNvCxnSpPr>
            <a:stCxn id="11" idx="5"/>
            <a:endCxn id="22" idx="3"/>
          </p:cNvCxnSpPr>
          <p:nvPr/>
        </p:nvCxnSpPr>
        <p:spPr>
          <a:xfrm>
            <a:off x="1409700" y="3962400"/>
            <a:ext cx="1272811" cy="93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6" idx="2"/>
          </p:cNvCxnSpPr>
          <p:nvPr/>
        </p:nvCxnSpPr>
        <p:spPr>
          <a:xfrm>
            <a:off x="3142665" y="4126994"/>
            <a:ext cx="1125889" cy="46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8"/>
            <a:endCxn id="9" idx="4"/>
          </p:cNvCxnSpPr>
          <p:nvPr/>
        </p:nvCxnSpPr>
        <p:spPr>
          <a:xfrm flipV="1">
            <a:off x="4661495" y="4198341"/>
            <a:ext cx="1224124" cy="36285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5"/>
            <a:endCxn id="7" idx="3"/>
          </p:cNvCxnSpPr>
          <p:nvPr/>
        </p:nvCxnSpPr>
        <p:spPr>
          <a:xfrm>
            <a:off x="1409700" y="4800600"/>
            <a:ext cx="1425211" cy="47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7"/>
            <a:endCxn id="6" idx="4"/>
          </p:cNvCxnSpPr>
          <p:nvPr/>
        </p:nvCxnSpPr>
        <p:spPr>
          <a:xfrm flipV="1">
            <a:off x="3351938" y="4884141"/>
            <a:ext cx="1009681" cy="345643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8" idx="2"/>
          </p:cNvCxnSpPr>
          <p:nvPr/>
        </p:nvCxnSpPr>
        <p:spPr>
          <a:xfrm>
            <a:off x="4723538" y="4696384"/>
            <a:ext cx="1069016" cy="27585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76600" y="2971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Adversary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38200" y="5638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Users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6553200" y="56388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Destinations</a:t>
            </a:r>
            <a:endParaRPr lang="en-US" sz="3200" dirty="0"/>
          </a:p>
        </p:txBody>
      </p:sp>
      <p:grpSp>
        <p:nvGrpSpPr>
          <p:cNvPr id="60" name="Group 59"/>
          <p:cNvGrpSpPr/>
          <p:nvPr/>
        </p:nvGrpSpPr>
        <p:grpSpPr>
          <a:xfrm rot="227872">
            <a:off x="1828549" y="3817571"/>
            <a:ext cx="609600" cy="381000"/>
            <a:chOff x="1752600" y="2895600"/>
            <a:chExt cx="609600" cy="381000"/>
          </a:xfrm>
        </p:grpSpPr>
        <p:sp>
          <p:nvSpPr>
            <p:cNvPr id="57" name="Rectangle 56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7526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 rot="979091">
            <a:off x="1912094" y="4860057"/>
            <a:ext cx="609600" cy="381000"/>
            <a:chOff x="1752600" y="2895600"/>
            <a:chExt cx="609600" cy="381000"/>
          </a:xfrm>
        </p:grpSpPr>
        <p:sp>
          <p:nvSpPr>
            <p:cNvPr id="63" name="Rectangle 6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7526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6247538" y="3962400"/>
            <a:ext cx="1372462" cy="481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6247538" y="4800600"/>
            <a:ext cx="1372462" cy="2767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667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4343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48768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15000" y="4724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15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066800" y="3733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066800" y="4572000"/>
            <a:ext cx="457200" cy="457200"/>
          </a:xfrm>
          <a:prstGeom prst="triangle">
            <a:avLst/>
          </a:prstGeom>
          <a:solidFill>
            <a:srgbClr val="15A715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0" y="3733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0" y="4572000"/>
            <a:ext cx="457200" cy="457200"/>
          </a:xfrm>
          <a:prstGeom prst="rect">
            <a:avLst/>
          </a:prstGeom>
          <a:solidFill>
            <a:srgbClr val="D9BF0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57600" y="563880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Onion Routers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8382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Onion routing suffers from timing attacks.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	Passive timing attack</a:t>
            </a:r>
          </a:p>
          <a:p>
            <a:endParaRPr lang="en-US" sz="3200" dirty="0"/>
          </a:p>
        </p:txBody>
      </p:sp>
      <p:cxnSp>
        <p:nvCxnSpPr>
          <p:cNvPr id="21" name="Straight Arrow Connector 20"/>
          <p:cNvCxnSpPr>
            <a:stCxn id="11" idx="5"/>
            <a:endCxn id="22" idx="3"/>
          </p:cNvCxnSpPr>
          <p:nvPr/>
        </p:nvCxnSpPr>
        <p:spPr>
          <a:xfrm>
            <a:off x="1409700" y="3962400"/>
            <a:ext cx="1272811" cy="93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6" idx="2"/>
          </p:cNvCxnSpPr>
          <p:nvPr/>
        </p:nvCxnSpPr>
        <p:spPr>
          <a:xfrm>
            <a:off x="3142665" y="4126994"/>
            <a:ext cx="1125889" cy="46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8"/>
            <a:endCxn id="9" idx="4"/>
          </p:cNvCxnSpPr>
          <p:nvPr/>
        </p:nvCxnSpPr>
        <p:spPr>
          <a:xfrm flipV="1">
            <a:off x="4661495" y="4198341"/>
            <a:ext cx="1224124" cy="36285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5"/>
            <a:endCxn id="7" idx="3"/>
          </p:cNvCxnSpPr>
          <p:nvPr/>
        </p:nvCxnSpPr>
        <p:spPr>
          <a:xfrm>
            <a:off x="1409700" y="4800600"/>
            <a:ext cx="1425211" cy="47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7"/>
            <a:endCxn id="6" idx="4"/>
          </p:cNvCxnSpPr>
          <p:nvPr/>
        </p:nvCxnSpPr>
        <p:spPr>
          <a:xfrm flipV="1">
            <a:off x="3351938" y="4884141"/>
            <a:ext cx="1009681" cy="345643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8" idx="2"/>
          </p:cNvCxnSpPr>
          <p:nvPr/>
        </p:nvCxnSpPr>
        <p:spPr>
          <a:xfrm>
            <a:off x="4723538" y="4696384"/>
            <a:ext cx="1069016" cy="27585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76600" y="2971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Adversary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38200" y="5638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Users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6553200" y="56388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Destinations</a:t>
            </a:r>
            <a:endParaRPr lang="en-US" sz="3200" dirty="0"/>
          </a:p>
        </p:txBody>
      </p:sp>
      <p:grpSp>
        <p:nvGrpSpPr>
          <p:cNvPr id="3" name="Group 59"/>
          <p:cNvGrpSpPr/>
          <p:nvPr/>
        </p:nvGrpSpPr>
        <p:grpSpPr>
          <a:xfrm rot="227872">
            <a:off x="1828549" y="3817571"/>
            <a:ext cx="609600" cy="381000"/>
            <a:chOff x="1752600" y="2895600"/>
            <a:chExt cx="609600" cy="381000"/>
          </a:xfrm>
        </p:grpSpPr>
        <p:sp>
          <p:nvSpPr>
            <p:cNvPr id="57" name="Rectangle 56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7526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60"/>
          <p:cNvGrpSpPr/>
          <p:nvPr/>
        </p:nvGrpSpPr>
        <p:grpSpPr>
          <a:xfrm rot="979091">
            <a:off x="1912094" y="4860057"/>
            <a:ext cx="609600" cy="381000"/>
            <a:chOff x="1752600" y="2895600"/>
            <a:chExt cx="609600" cy="381000"/>
          </a:xfrm>
        </p:grpSpPr>
        <p:sp>
          <p:nvSpPr>
            <p:cNvPr id="63" name="Rectangle 6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7526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65"/>
          <p:cNvGrpSpPr/>
          <p:nvPr/>
        </p:nvGrpSpPr>
        <p:grpSpPr>
          <a:xfrm rot="20500469">
            <a:off x="3614245" y="4810572"/>
            <a:ext cx="609599" cy="381000"/>
            <a:chOff x="1752601" y="2895600"/>
            <a:chExt cx="609599" cy="381000"/>
          </a:xfrm>
        </p:grpSpPr>
        <p:sp>
          <p:nvSpPr>
            <p:cNvPr id="68" name="Rectangle 67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752601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70"/>
          <p:cNvGrpSpPr/>
          <p:nvPr/>
        </p:nvGrpSpPr>
        <p:grpSpPr>
          <a:xfrm rot="1286369">
            <a:off x="3461724" y="4220385"/>
            <a:ext cx="609599" cy="381000"/>
            <a:chOff x="1752601" y="2895600"/>
            <a:chExt cx="609599" cy="381000"/>
          </a:xfrm>
        </p:grpSpPr>
        <p:sp>
          <p:nvSpPr>
            <p:cNvPr id="73" name="Rectangle 7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752601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6247538" y="3962400"/>
            <a:ext cx="1372462" cy="481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6247538" y="4800600"/>
            <a:ext cx="1372462" cy="2767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667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4343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48768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15000" y="4724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15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066800" y="3733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066800" y="4572000"/>
            <a:ext cx="457200" cy="457200"/>
          </a:xfrm>
          <a:prstGeom prst="triangle">
            <a:avLst/>
          </a:prstGeom>
          <a:solidFill>
            <a:srgbClr val="15A715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0" y="3733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0" y="4572000"/>
            <a:ext cx="457200" cy="457200"/>
          </a:xfrm>
          <a:prstGeom prst="rect">
            <a:avLst/>
          </a:prstGeom>
          <a:solidFill>
            <a:srgbClr val="D9BF0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57600" y="563880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Onion Routers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8382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Onion routing suffers from timing attacks.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	Passive timing attack</a:t>
            </a:r>
          </a:p>
          <a:p>
            <a:endParaRPr lang="en-US" sz="3200" dirty="0"/>
          </a:p>
        </p:txBody>
      </p:sp>
      <p:cxnSp>
        <p:nvCxnSpPr>
          <p:cNvPr id="21" name="Straight Arrow Connector 20"/>
          <p:cNvCxnSpPr>
            <a:stCxn id="11" idx="5"/>
            <a:endCxn id="22" idx="3"/>
          </p:cNvCxnSpPr>
          <p:nvPr/>
        </p:nvCxnSpPr>
        <p:spPr>
          <a:xfrm>
            <a:off x="1409700" y="3962400"/>
            <a:ext cx="1272811" cy="93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6" idx="2"/>
          </p:cNvCxnSpPr>
          <p:nvPr/>
        </p:nvCxnSpPr>
        <p:spPr>
          <a:xfrm>
            <a:off x="3142665" y="4126994"/>
            <a:ext cx="1125889" cy="46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8"/>
            <a:endCxn id="9" idx="4"/>
          </p:cNvCxnSpPr>
          <p:nvPr/>
        </p:nvCxnSpPr>
        <p:spPr>
          <a:xfrm flipV="1">
            <a:off x="4661495" y="4198341"/>
            <a:ext cx="1224124" cy="36285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5"/>
            <a:endCxn id="7" idx="3"/>
          </p:cNvCxnSpPr>
          <p:nvPr/>
        </p:nvCxnSpPr>
        <p:spPr>
          <a:xfrm>
            <a:off x="1409700" y="4800600"/>
            <a:ext cx="1425211" cy="47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7"/>
            <a:endCxn id="6" idx="4"/>
          </p:cNvCxnSpPr>
          <p:nvPr/>
        </p:nvCxnSpPr>
        <p:spPr>
          <a:xfrm flipV="1">
            <a:off x="3351938" y="4884141"/>
            <a:ext cx="1009681" cy="345643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8" idx="2"/>
          </p:cNvCxnSpPr>
          <p:nvPr/>
        </p:nvCxnSpPr>
        <p:spPr>
          <a:xfrm>
            <a:off x="4723538" y="4696384"/>
            <a:ext cx="1069016" cy="27585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76600" y="2971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Adversary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38200" y="5638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Users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6553200" y="56388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Destinations</a:t>
            </a:r>
            <a:endParaRPr lang="en-US" sz="3200" dirty="0"/>
          </a:p>
        </p:txBody>
      </p:sp>
      <p:grpSp>
        <p:nvGrpSpPr>
          <p:cNvPr id="3" name="Group 59"/>
          <p:cNvGrpSpPr/>
          <p:nvPr/>
        </p:nvGrpSpPr>
        <p:grpSpPr>
          <a:xfrm rot="227872">
            <a:off x="1828549" y="3817571"/>
            <a:ext cx="609600" cy="381000"/>
            <a:chOff x="1752600" y="2895600"/>
            <a:chExt cx="609600" cy="381000"/>
          </a:xfrm>
        </p:grpSpPr>
        <p:sp>
          <p:nvSpPr>
            <p:cNvPr id="57" name="Rectangle 56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7526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60"/>
          <p:cNvGrpSpPr/>
          <p:nvPr/>
        </p:nvGrpSpPr>
        <p:grpSpPr>
          <a:xfrm rot="979091">
            <a:off x="1912094" y="4860057"/>
            <a:ext cx="609600" cy="381000"/>
            <a:chOff x="1752600" y="2895600"/>
            <a:chExt cx="609600" cy="381000"/>
          </a:xfrm>
        </p:grpSpPr>
        <p:sp>
          <p:nvSpPr>
            <p:cNvPr id="63" name="Rectangle 6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7526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65"/>
          <p:cNvGrpSpPr/>
          <p:nvPr/>
        </p:nvGrpSpPr>
        <p:grpSpPr>
          <a:xfrm rot="20500469">
            <a:off x="3614245" y="4810572"/>
            <a:ext cx="609599" cy="381000"/>
            <a:chOff x="1752601" y="2895600"/>
            <a:chExt cx="609599" cy="381000"/>
          </a:xfrm>
        </p:grpSpPr>
        <p:sp>
          <p:nvSpPr>
            <p:cNvPr id="68" name="Rectangle 67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752601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70"/>
          <p:cNvGrpSpPr/>
          <p:nvPr/>
        </p:nvGrpSpPr>
        <p:grpSpPr>
          <a:xfrm rot="1286369">
            <a:off x="3461724" y="4220385"/>
            <a:ext cx="609599" cy="381000"/>
            <a:chOff x="1752601" y="2895600"/>
            <a:chExt cx="609599" cy="381000"/>
          </a:xfrm>
        </p:grpSpPr>
        <p:sp>
          <p:nvSpPr>
            <p:cNvPr id="73" name="Rectangle 7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752601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75"/>
          <p:cNvGrpSpPr/>
          <p:nvPr/>
        </p:nvGrpSpPr>
        <p:grpSpPr>
          <a:xfrm rot="20500469">
            <a:off x="4985846" y="4048572"/>
            <a:ext cx="609599" cy="381000"/>
            <a:chOff x="1752601" y="2895600"/>
            <a:chExt cx="609599" cy="381000"/>
          </a:xfrm>
        </p:grpSpPr>
        <p:sp>
          <p:nvSpPr>
            <p:cNvPr id="78" name="Rectangle 77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752601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80"/>
          <p:cNvGrpSpPr/>
          <p:nvPr/>
        </p:nvGrpSpPr>
        <p:grpSpPr>
          <a:xfrm rot="821530">
            <a:off x="4982934" y="4769046"/>
            <a:ext cx="609599" cy="381000"/>
            <a:chOff x="1752601" y="2895600"/>
            <a:chExt cx="609599" cy="381000"/>
          </a:xfrm>
        </p:grpSpPr>
        <p:sp>
          <p:nvSpPr>
            <p:cNvPr id="83" name="Rectangle 8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752601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6247538" y="3962400"/>
            <a:ext cx="1372462" cy="481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6247538" y="4800600"/>
            <a:ext cx="1372462" cy="2767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Straight Arrow Connector 65"/>
          <p:cNvCxnSpPr/>
          <p:nvPr/>
        </p:nvCxnSpPr>
        <p:spPr>
          <a:xfrm flipV="1">
            <a:off x="6247538" y="3962400"/>
            <a:ext cx="1372462" cy="481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6247538" y="4800600"/>
            <a:ext cx="1372462" cy="2767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667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4343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48768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15000" y="4724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15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066800" y="3733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066800" y="4572000"/>
            <a:ext cx="457200" cy="457200"/>
          </a:xfrm>
          <a:prstGeom prst="triangle">
            <a:avLst/>
          </a:prstGeom>
          <a:solidFill>
            <a:srgbClr val="15A715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0" y="3733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0" y="4572000"/>
            <a:ext cx="457200" cy="457200"/>
          </a:xfrm>
          <a:prstGeom prst="rect">
            <a:avLst/>
          </a:prstGeom>
          <a:solidFill>
            <a:srgbClr val="D9BF0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57600" y="563880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Onion Routers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8382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Onion routing suffers from timing attacks.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	Passive timing attack</a:t>
            </a:r>
          </a:p>
          <a:p>
            <a:endParaRPr lang="en-US" sz="3200" dirty="0"/>
          </a:p>
        </p:txBody>
      </p:sp>
      <p:cxnSp>
        <p:nvCxnSpPr>
          <p:cNvPr id="21" name="Straight Arrow Connector 20"/>
          <p:cNvCxnSpPr>
            <a:stCxn id="11" idx="5"/>
            <a:endCxn id="22" idx="3"/>
          </p:cNvCxnSpPr>
          <p:nvPr/>
        </p:nvCxnSpPr>
        <p:spPr>
          <a:xfrm>
            <a:off x="1409700" y="3962400"/>
            <a:ext cx="1272811" cy="93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6" idx="2"/>
          </p:cNvCxnSpPr>
          <p:nvPr/>
        </p:nvCxnSpPr>
        <p:spPr>
          <a:xfrm>
            <a:off x="3142665" y="4126994"/>
            <a:ext cx="1125889" cy="46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8"/>
            <a:endCxn id="9" idx="4"/>
          </p:cNvCxnSpPr>
          <p:nvPr/>
        </p:nvCxnSpPr>
        <p:spPr>
          <a:xfrm flipV="1">
            <a:off x="4661495" y="4198341"/>
            <a:ext cx="1224124" cy="36285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5"/>
            <a:endCxn id="7" idx="3"/>
          </p:cNvCxnSpPr>
          <p:nvPr/>
        </p:nvCxnSpPr>
        <p:spPr>
          <a:xfrm>
            <a:off x="1409700" y="4800600"/>
            <a:ext cx="1425211" cy="47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7"/>
            <a:endCxn id="6" idx="4"/>
          </p:cNvCxnSpPr>
          <p:nvPr/>
        </p:nvCxnSpPr>
        <p:spPr>
          <a:xfrm flipV="1">
            <a:off x="3351938" y="4884141"/>
            <a:ext cx="1009681" cy="345643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8" idx="2"/>
          </p:cNvCxnSpPr>
          <p:nvPr/>
        </p:nvCxnSpPr>
        <p:spPr>
          <a:xfrm>
            <a:off x="4723538" y="4696384"/>
            <a:ext cx="1069016" cy="27585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76600" y="2971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Adversary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38200" y="5638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Users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6553200" y="56388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Destinations</a:t>
            </a:r>
            <a:endParaRPr lang="en-US" sz="3200" dirty="0"/>
          </a:p>
        </p:txBody>
      </p:sp>
      <p:grpSp>
        <p:nvGrpSpPr>
          <p:cNvPr id="3" name="Group 59"/>
          <p:cNvGrpSpPr/>
          <p:nvPr/>
        </p:nvGrpSpPr>
        <p:grpSpPr>
          <a:xfrm rot="227872">
            <a:off x="1828549" y="3817571"/>
            <a:ext cx="609600" cy="381000"/>
            <a:chOff x="1752600" y="2895600"/>
            <a:chExt cx="609600" cy="381000"/>
          </a:xfrm>
        </p:grpSpPr>
        <p:sp>
          <p:nvSpPr>
            <p:cNvPr id="57" name="Rectangle 56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7526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60"/>
          <p:cNvGrpSpPr/>
          <p:nvPr/>
        </p:nvGrpSpPr>
        <p:grpSpPr>
          <a:xfrm rot="979091">
            <a:off x="1912094" y="4860057"/>
            <a:ext cx="609600" cy="381000"/>
            <a:chOff x="1752600" y="2895600"/>
            <a:chExt cx="609600" cy="381000"/>
          </a:xfrm>
        </p:grpSpPr>
        <p:sp>
          <p:nvSpPr>
            <p:cNvPr id="63" name="Rectangle 6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7526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65"/>
          <p:cNvGrpSpPr/>
          <p:nvPr/>
        </p:nvGrpSpPr>
        <p:grpSpPr>
          <a:xfrm rot="20500469">
            <a:off x="3614245" y="4810572"/>
            <a:ext cx="609599" cy="381000"/>
            <a:chOff x="1752601" y="2895600"/>
            <a:chExt cx="609599" cy="381000"/>
          </a:xfrm>
        </p:grpSpPr>
        <p:sp>
          <p:nvSpPr>
            <p:cNvPr id="68" name="Rectangle 67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752601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70"/>
          <p:cNvGrpSpPr/>
          <p:nvPr/>
        </p:nvGrpSpPr>
        <p:grpSpPr>
          <a:xfrm rot="1286369">
            <a:off x="3461724" y="4220385"/>
            <a:ext cx="609599" cy="381000"/>
            <a:chOff x="1752601" y="2895600"/>
            <a:chExt cx="609599" cy="381000"/>
          </a:xfrm>
        </p:grpSpPr>
        <p:sp>
          <p:nvSpPr>
            <p:cNvPr id="73" name="Rectangle 7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752601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75"/>
          <p:cNvGrpSpPr/>
          <p:nvPr/>
        </p:nvGrpSpPr>
        <p:grpSpPr>
          <a:xfrm rot="20500469">
            <a:off x="4985846" y="4048572"/>
            <a:ext cx="609599" cy="381000"/>
            <a:chOff x="1752601" y="2895600"/>
            <a:chExt cx="609599" cy="381000"/>
          </a:xfrm>
        </p:grpSpPr>
        <p:sp>
          <p:nvSpPr>
            <p:cNvPr id="78" name="Rectangle 77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752601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80"/>
          <p:cNvGrpSpPr/>
          <p:nvPr/>
        </p:nvGrpSpPr>
        <p:grpSpPr>
          <a:xfrm rot="821530">
            <a:off x="4982934" y="4769046"/>
            <a:ext cx="609599" cy="381000"/>
            <a:chOff x="1752601" y="2895600"/>
            <a:chExt cx="609599" cy="381000"/>
          </a:xfrm>
        </p:grpSpPr>
        <p:sp>
          <p:nvSpPr>
            <p:cNvPr id="83" name="Rectangle 8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752601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85"/>
          <p:cNvGrpSpPr/>
          <p:nvPr/>
        </p:nvGrpSpPr>
        <p:grpSpPr>
          <a:xfrm>
            <a:off x="6668043" y="3779711"/>
            <a:ext cx="609599" cy="381000"/>
            <a:chOff x="1752601" y="2895600"/>
            <a:chExt cx="609599" cy="381000"/>
          </a:xfrm>
        </p:grpSpPr>
        <p:sp>
          <p:nvSpPr>
            <p:cNvPr id="88" name="Rectangle 87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752601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90"/>
          <p:cNvGrpSpPr/>
          <p:nvPr/>
        </p:nvGrpSpPr>
        <p:grpSpPr>
          <a:xfrm rot="20815221">
            <a:off x="6966912" y="4718577"/>
            <a:ext cx="381000" cy="381000"/>
            <a:chOff x="1981200" y="2895600"/>
            <a:chExt cx="381000" cy="381000"/>
          </a:xfrm>
        </p:grpSpPr>
        <p:sp>
          <p:nvSpPr>
            <p:cNvPr id="93" name="Rectangle 9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Slide Number Placeholder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667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4343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48768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15000" y="4724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15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066800" y="3733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066800" y="4572000"/>
            <a:ext cx="457200" cy="457200"/>
          </a:xfrm>
          <a:prstGeom prst="triangle">
            <a:avLst/>
          </a:prstGeom>
          <a:solidFill>
            <a:srgbClr val="15A715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0" y="3733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0" y="4572000"/>
            <a:ext cx="457200" cy="457200"/>
          </a:xfrm>
          <a:prstGeom prst="rect">
            <a:avLst/>
          </a:prstGeom>
          <a:solidFill>
            <a:srgbClr val="D9BF0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57600" y="563880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Onion Routers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838200"/>
            <a:ext cx="7315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Onion routing suffers from timing attacks.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	Passive timing attack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	Active timing attack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  <p:cxnSp>
        <p:nvCxnSpPr>
          <p:cNvPr id="21" name="Straight Arrow Connector 20"/>
          <p:cNvCxnSpPr>
            <a:stCxn id="11" idx="5"/>
            <a:endCxn id="22" idx="3"/>
          </p:cNvCxnSpPr>
          <p:nvPr/>
        </p:nvCxnSpPr>
        <p:spPr>
          <a:xfrm>
            <a:off x="1409700" y="3962400"/>
            <a:ext cx="1272811" cy="93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6" idx="2"/>
          </p:cNvCxnSpPr>
          <p:nvPr/>
        </p:nvCxnSpPr>
        <p:spPr>
          <a:xfrm>
            <a:off x="3142665" y="4126994"/>
            <a:ext cx="1125889" cy="46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8"/>
            <a:endCxn id="9" idx="4"/>
          </p:cNvCxnSpPr>
          <p:nvPr/>
        </p:nvCxnSpPr>
        <p:spPr>
          <a:xfrm flipV="1">
            <a:off x="4661495" y="4198341"/>
            <a:ext cx="1224124" cy="36285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5"/>
            <a:endCxn id="7" idx="3"/>
          </p:cNvCxnSpPr>
          <p:nvPr/>
        </p:nvCxnSpPr>
        <p:spPr>
          <a:xfrm>
            <a:off x="1409700" y="4800600"/>
            <a:ext cx="1425211" cy="47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7"/>
            <a:endCxn id="6" idx="4"/>
          </p:cNvCxnSpPr>
          <p:nvPr/>
        </p:nvCxnSpPr>
        <p:spPr>
          <a:xfrm flipV="1">
            <a:off x="3351938" y="4884141"/>
            <a:ext cx="1009681" cy="345643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8" idx="2"/>
          </p:cNvCxnSpPr>
          <p:nvPr/>
        </p:nvCxnSpPr>
        <p:spPr>
          <a:xfrm>
            <a:off x="4723538" y="4696384"/>
            <a:ext cx="1069016" cy="27585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76600" y="2971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Adversary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38200" y="5638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Users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6553200" y="56388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Destinations</a:t>
            </a:r>
            <a:endParaRPr lang="en-US" sz="3200" dirty="0"/>
          </a:p>
        </p:txBody>
      </p:sp>
      <p:grpSp>
        <p:nvGrpSpPr>
          <p:cNvPr id="3" name="Group 59"/>
          <p:cNvGrpSpPr/>
          <p:nvPr/>
        </p:nvGrpSpPr>
        <p:grpSpPr>
          <a:xfrm rot="227872">
            <a:off x="1828549" y="3817571"/>
            <a:ext cx="609600" cy="381000"/>
            <a:chOff x="1752600" y="2895600"/>
            <a:chExt cx="609600" cy="381000"/>
          </a:xfrm>
        </p:grpSpPr>
        <p:sp>
          <p:nvSpPr>
            <p:cNvPr id="57" name="Rectangle 56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7526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60"/>
          <p:cNvGrpSpPr/>
          <p:nvPr/>
        </p:nvGrpSpPr>
        <p:grpSpPr>
          <a:xfrm rot="979091">
            <a:off x="1912094" y="4860057"/>
            <a:ext cx="609600" cy="381000"/>
            <a:chOff x="1752600" y="2895600"/>
            <a:chExt cx="609600" cy="381000"/>
          </a:xfrm>
        </p:grpSpPr>
        <p:sp>
          <p:nvSpPr>
            <p:cNvPr id="63" name="Rectangle 6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7526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6247538" y="3962400"/>
            <a:ext cx="1372462" cy="481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6247538" y="4800600"/>
            <a:ext cx="1372462" cy="2767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667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4343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48768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15000" y="4724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15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066800" y="3733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066800" y="4572000"/>
            <a:ext cx="457200" cy="457200"/>
          </a:xfrm>
          <a:prstGeom prst="triangle">
            <a:avLst/>
          </a:prstGeom>
          <a:solidFill>
            <a:srgbClr val="15A715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0" y="3733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0" y="4572000"/>
            <a:ext cx="457200" cy="457200"/>
          </a:xfrm>
          <a:prstGeom prst="rect">
            <a:avLst/>
          </a:prstGeom>
          <a:solidFill>
            <a:srgbClr val="D9BF0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57600" y="563880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Onion Routers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838200"/>
            <a:ext cx="7315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Onion routing suffers from timing attacks.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	Passive timing attack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	Active timing attack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  <p:cxnSp>
        <p:nvCxnSpPr>
          <p:cNvPr id="21" name="Straight Arrow Connector 20"/>
          <p:cNvCxnSpPr>
            <a:stCxn id="11" idx="5"/>
            <a:endCxn id="22" idx="3"/>
          </p:cNvCxnSpPr>
          <p:nvPr/>
        </p:nvCxnSpPr>
        <p:spPr>
          <a:xfrm>
            <a:off x="1409700" y="3962400"/>
            <a:ext cx="1272811" cy="93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6" idx="2"/>
          </p:cNvCxnSpPr>
          <p:nvPr/>
        </p:nvCxnSpPr>
        <p:spPr>
          <a:xfrm>
            <a:off x="3142665" y="4126994"/>
            <a:ext cx="1125889" cy="46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8"/>
            <a:endCxn id="9" idx="4"/>
          </p:cNvCxnSpPr>
          <p:nvPr/>
        </p:nvCxnSpPr>
        <p:spPr>
          <a:xfrm flipV="1">
            <a:off x="4661495" y="4198341"/>
            <a:ext cx="1224124" cy="36285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5"/>
            <a:endCxn id="7" idx="3"/>
          </p:cNvCxnSpPr>
          <p:nvPr/>
        </p:nvCxnSpPr>
        <p:spPr>
          <a:xfrm>
            <a:off x="1409700" y="4800600"/>
            <a:ext cx="1425211" cy="47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7"/>
            <a:endCxn id="6" idx="4"/>
          </p:cNvCxnSpPr>
          <p:nvPr/>
        </p:nvCxnSpPr>
        <p:spPr>
          <a:xfrm flipV="1">
            <a:off x="3351938" y="4884141"/>
            <a:ext cx="1009681" cy="345643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8" idx="2"/>
          </p:cNvCxnSpPr>
          <p:nvPr/>
        </p:nvCxnSpPr>
        <p:spPr>
          <a:xfrm>
            <a:off x="4723538" y="4696384"/>
            <a:ext cx="1069016" cy="27585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76600" y="2971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Adversary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38200" y="5638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Users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6553200" y="56388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Destinations</a:t>
            </a:r>
            <a:endParaRPr lang="en-US" sz="3200" dirty="0"/>
          </a:p>
        </p:txBody>
      </p:sp>
      <p:grpSp>
        <p:nvGrpSpPr>
          <p:cNvPr id="3" name="Group 59"/>
          <p:cNvGrpSpPr/>
          <p:nvPr/>
        </p:nvGrpSpPr>
        <p:grpSpPr>
          <a:xfrm rot="227872">
            <a:off x="1828549" y="3817571"/>
            <a:ext cx="609600" cy="381000"/>
            <a:chOff x="1752600" y="2895600"/>
            <a:chExt cx="609600" cy="381000"/>
          </a:xfrm>
        </p:grpSpPr>
        <p:sp>
          <p:nvSpPr>
            <p:cNvPr id="57" name="Rectangle 56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7526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60"/>
          <p:cNvGrpSpPr/>
          <p:nvPr/>
        </p:nvGrpSpPr>
        <p:grpSpPr>
          <a:xfrm rot="979091">
            <a:off x="1912094" y="4860057"/>
            <a:ext cx="609600" cy="381000"/>
            <a:chOff x="1752600" y="2895600"/>
            <a:chExt cx="609600" cy="381000"/>
          </a:xfrm>
        </p:grpSpPr>
        <p:sp>
          <p:nvSpPr>
            <p:cNvPr id="63" name="Rectangle 6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7526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65"/>
          <p:cNvGrpSpPr/>
          <p:nvPr/>
        </p:nvGrpSpPr>
        <p:grpSpPr>
          <a:xfrm rot="20500469">
            <a:off x="3614245" y="4810572"/>
            <a:ext cx="609599" cy="381000"/>
            <a:chOff x="1752601" y="2895600"/>
            <a:chExt cx="609599" cy="381000"/>
          </a:xfrm>
        </p:grpSpPr>
        <p:sp>
          <p:nvSpPr>
            <p:cNvPr id="68" name="Rectangle 67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752601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70"/>
          <p:cNvGrpSpPr/>
          <p:nvPr/>
        </p:nvGrpSpPr>
        <p:grpSpPr>
          <a:xfrm rot="1286369">
            <a:off x="3241032" y="4178606"/>
            <a:ext cx="838200" cy="381000"/>
            <a:chOff x="1524000" y="2895600"/>
            <a:chExt cx="838200" cy="381000"/>
          </a:xfrm>
        </p:grpSpPr>
        <p:sp>
          <p:nvSpPr>
            <p:cNvPr id="72" name="Rectangle 71"/>
            <p:cNvSpPr/>
            <p:nvPr/>
          </p:nvSpPr>
          <p:spPr>
            <a:xfrm>
              <a:off x="15240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6247538" y="3962400"/>
            <a:ext cx="1372462" cy="481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6247538" y="4800600"/>
            <a:ext cx="1372462" cy="2767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667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4343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48768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15000" y="4724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15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066800" y="3733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066800" y="4572000"/>
            <a:ext cx="457200" cy="457200"/>
          </a:xfrm>
          <a:prstGeom prst="triangle">
            <a:avLst/>
          </a:prstGeom>
          <a:solidFill>
            <a:srgbClr val="15A715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0" y="3733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0" y="4572000"/>
            <a:ext cx="457200" cy="457200"/>
          </a:xfrm>
          <a:prstGeom prst="rect">
            <a:avLst/>
          </a:prstGeom>
          <a:solidFill>
            <a:srgbClr val="D9BF0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57600" y="563880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Onion Routers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838200"/>
            <a:ext cx="7315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Onion routing suffers from timing attacks.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	Passive timing attack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	Active timing attack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  <p:cxnSp>
        <p:nvCxnSpPr>
          <p:cNvPr id="21" name="Straight Arrow Connector 20"/>
          <p:cNvCxnSpPr>
            <a:stCxn id="11" idx="5"/>
            <a:endCxn id="22" idx="3"/>
          </p:cNvCxnSpPr>
          <p:nvPr/>
        </p:nvCxnSpPr>
        <p:spPr>
          <a:xfrm>
            <a:off x="1409700" y="3962400"/>
            <a:ext cx="1272811" cy="93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6" idx="2"/>
          </p:cNvCxnSpPr>
          <p:nvPr/>
        </p:nvCxnSpPr>
        <p:spPr>
          <a:xfrm>
            <a:off x="3142665" y="4126994"/>
            <a:ext cx="1125889" cy="46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8"/>
            <a:endCxn id="9" idx="4"/>
          </p:cNvCxnSpPr>
          <p:nvPr/>
        </p:nvCxnSpPr>
        <p:spPr>
          <a:xfrm flipV="1">
            <a:off x="4661495" y="4198341"/>
            <a:ext cx="1224124" cy="36285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5"/>
            <a:endCxn id="7" idx="3"/>
          </p:cNvCxnSpPr>
          <p:nvPr/>
        </p:nvCxnSpPr>
        <p:spPr>
          <a:xfrm>
            <a:off x="1409700" y="4800600"/>
            <a:ext cx="1425211" cy="47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7"/>
            <a:endCxn id="6" idx="4"/>
          </p:cNvCxnSpPr>
          <p:nvPr/>
        </p:nvCxnSpPr>
        <p:spPr>
          <a:xfrm flipV="1">
            <a:off x="3351938" y="4884141"/>
            <a:ext cx="1009681" cy="345643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8" idx="2"/>
          </p:cNvCxnSpPr>
          <p:nvPr/>
        </p:nvCxnSpPr>
        <p:spPr>
          <a:xfrm>
            <a:off x="4723538" y="4696384"/>
            <a:ext cx="1069016" cy="27585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76600" y="2971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Adversary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38200" y="5638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Users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6553200" y="56388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Destinations</a:t>
            </a:r>
            <a:endParaRPr lang="en-US" sz="3200" dirty="0"/>
          </a:p>
        </p:txBody>
      </p:sp>
      <p:grpSp>
        <p:nvGrpSpPr>
          <p:cNvPr id="3" name="Group 59"/>
          <p:cNvGrpSpPr/>
          <p:nvPr/>
        </p:nvGrpSpPr>
        <p:grpSpPr>
          <a:xfrm rot="227872">
            <a:off x="1828549" y="3817571"/>
            <a:ext cx="609600" cy="381000"/>
            <a:chOff x="1752600" y="2895600"/>
            <a:chExt cx="609600" cy="381000"/>
          </a:xfrm>
        </p:grpSpPr>
        <p:sp>
          <p:nvSpPr>
            <p:cNvPr id="57" name="Rectangle 56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7526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60"/>
          <p:cNvGrpSpPr/>
          <p:nvPr/>
        </p:nvGrpSpPr>
        <p:grpSpPr>
          <a:xfrm rot="979091">
            <a:off x="1912094" y="4860057"/>
            <a:ext cx="609600" cy="381000"/>
            <a:chOff x="1752600" y="2895600"/>
            <a:chExt cx="609600" cy="381000"/>
          </a:xfrm>
        </p:grpSpPr>
        <p:sp>
          <p:nvSpPr>
            <p:cNvPr id="63" name="Rectangle 6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7526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65"/>
          <p:cNvGrpSpPr/>
          <p:nvPr/>
        </p:nvGrpSpPr>
        <p:grpSpPr>
          <a:xfrm rot="20500469">
            <a:off x="3614245" y="4810572"/>
            <a:ext cx="609599" cy="381000"/>
            <a:chOff x="1752601" y="2895600"/>
            <a:chExt cx="609599" cy="381000"/>
          </a:xfrm>
        </p:grpSpPr>
        <p:sp>
          <p:nvSpPr>
            <p:cNvPr id="68" name="Rectangle 67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752601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70"/>
          <p:cNvGrpSpPr/>
          <p:nvPr/>
        </p:nvGrpSpPr>
        <p:grpSpPr>
          <a:xfrm rot="1286369">
            <a:off x="3241032" y="4178606"/>
            <a:ext cx="838200" cy="381000"/>
            <a:chOff x="1524000" y="2895600"/>
            <a:chExt cx="838200" cy="381000"/>
          </a:xfrm>
        </p:grpSpPr>
        <p:sp>
          <p:nvSpPr>
            <p:cNvPr id="72" name="Rectangle 71"/>
            <p:cNvSpPr/>
            <p:nvPr/>
          </p:nvSpPr>
          <p:spPr>
            <a:xfrm>
              <a:off x="15240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75"/>
          <p:cNvGrpSpPr/>
          <p:nvPr/>
        </p:nvGrpSpPr>
        <p:grpSpPr>
          <a:xfrm rot="20500469">
            <a:off x="4763042" y="4084510"/>
            <a:ext cx="838200" cy="381000"/>
            <a:chOff x="1524000" y="2895600"/>
            <a:chExt cx="838200" cy="381000"/>
          </a:xfrm>
        </p:grpSpPr>
        <p:sp>
          <p:nvSpPr>
            <p:cNvPr id="77" name="Rectangle 76"/>
            <p:cNvSpPr/>
            <p:nvPr/>
          </p:nvSpPr>
          <p:spPr>
            <a:xfrm>
              <a:off x="15240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80"/>
          <p:cNvGrpSpPr/>
          <p:nvPr/>
        </p:nvGrpSpPr>
        <p:grpSpPr>
          <a:xfrm rot="821530">
            <a:off x="4982934" y="4769046"/>
            <a:ext cx="609599" cy="381000"/>
            <a:chOff x="1752601" y="2895600"/>
            <a:chExt cx="609599" cy="381000"/>
          </a:xfrm>
        </p:grpSpPr>
        <p:sp>
          <p:nvSpPr>
            <p:cNvPr id="83" name="Rectangle 8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752601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6247538" y="3962400"/>
            <a:ext cx="1372462" cy="481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6247538" y="4800600"/>
            <a:ext cx="1372462" cy="2767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Arrow Connector 60"/>
          <p:cNvCxnSpPr/>
          <p:nvPr/>
        </p:nvCxnSpPr>
        <p:spPr>
          <a:xfrm flipV="1">
            <a:off x="6247538" y="3962400"/>
            <a:ext cx="1372462" cy="481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6247538" y="4800600"/>
            <a:ext cx="1372462" cy="2767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667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4343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48768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15000" y="4724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15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066800" y="3733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066800" y="4572000"/>
            <a:ext cx="457200" cy="457200"/>
          </a:xfrm>
          <a:prstGeom prst="triangle">
            <a:avLst/>
          </a:prstGeom>
          <a:solidFill>
            <a:srgbClr val="15A715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0" y="3733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0" y="4572000"/>
            <a:ext cx="457200" cy="457200"/>
          </a:xfrm>
          <a:prstGeom prst="rect">
            <a:avLst/>
          </a:prstGeom>
          <a:solidFill>
            <a:srgbClr val="D9BF0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57600" y="563880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Onion Routers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838200"/>
            <a:ext cx="7315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Onion routing suffers from timing attacks.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	Passive timing attack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	Active timing attack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  <p:cxnSp>
        <p:nvCxnSpPr>
          <p:cNvPr id="21" name="Straight Arrow Connector 20"/>
          <p:cNvCxnSpPr>
            <a:stCxn id="11" idx="5"/>
            <a:endCxn id="22" idx="3"/>
          </p:cNvCxnSpPr>
          <p:nvPr/>
        </p:nvCxnSpPr>
        <p:spPr>
          <a:xfrm>
            <a:off x="1409700" y="3962400"/>
            <a:ext cx="1272811" cy="93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6" idx="2"/>
          </p:cNvCxnSpPr>
          <p:nvPr/>
        </p:nvCxnSpPr>
        <p:spPr>
          <a:xfrm>
            <a:off x="3142665" y="4126994"/>
            <a:ext cx="1125889" cy="46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8"/>
            <a:endCxn id="9" idx="4"/>
          </p:cNvCxnSpPr>
          <p:nvPr/>
        </p:nvCxnSpPr>
        <p:spPr>
          <a:xfrm flipV="1">
            <a:off x="4661495" y="4198341"/>
            <a:ext cx="1224124" cy="36285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5"/>
            <a:endCxn id="7" idx="3"/>
          </p:cNvCxnSpPr>
          <p:nvPr/>
        </p:nvCxnSpPr>
        <p:spPr>
          <a:xfrm>
            <a:off x="1409700" y="4800600"/>
            <a:ext cx="1425211" cy="47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7"/>
            <a:endCxn id="6" idx="4"/>
          </p:cNvCxnSpPr>
          <p:nvPr/>
        </p:nvCxnSpPr>
        <p:spPr>
          <a:xfrm flipV="1">
            <a:off x="3351938" y="4884141"/>
            <a:ext cx="1009681" cy="345643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8" idx="2"/>
          </p:cNvCxnSpPr>
          <p:nvPr/>
        </p:nvCxnSpPr>
        <p:spPr>
          <a:xfrm>
            <a:off x="4723538" y="4696384"/>
            <a:ext cx="1069016" cy="27585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76600" y="2971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Adversary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38200" y="5638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Users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6553200" y="56388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Destinations</a:t>
            </a:r>
            <a:endParaRPr lang="en-US" sz="3200" dirty="0"/>
          </a:p>
        </p:txBody>
      </p:sp>
      <p:grpSp>
        <p:nvGrpSpPr>
          <p:cNvPr id="3" name="Group 59"/>
          <p:cNvGrpSpPr/>
          <p:nvPr/>
        </p:nvGrpSpPr>
        <p:grpSpPr>
          <a:xfrm rot="227872">
            <a:off x="1828549" y="3817571"/>
            <a:ext cx="609600" cy="381000"/>
            <a:chOff x="1752600" y="2895600"/>
            <a:chExt cx="609600" cy="381000"/>
          </a:xfrm>
        </p:grpSpPr>
        <p:sp>
          <p:nvSpPr>
            <p:cNvPr id="57" name="Rectangle 56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7526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60"/>
          <p:cNvGrpSpPr/>
          <p:nvPr/>
        </p:nvGrpSpPr>
        <p:grpSpPr>
          <a:xfrm rot="979091">
            <a:off x="1912094" y="4860057"/>
            <a:ext cx="609600" cy="381000"/>
            <a:chOff x="1752600" y="2895600"/>
            <a:chExt cx="609600" cy="381000"/>
          </a:xfrm>
        </p:grpSpPr>
        <p:sp>
          <p:nvSpPr>
            <p:cNvPr id="63" name="Rectangle 6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7526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65"/>
          <p:cNvGrpSpPr/>
          <p:nvPr/>
        </p:nvGrpSpPr>
        <p:grpSpPr>
          <a:xfrm rot="20500469">
            <a:off x="3614245" y="4810572"/>
            <a:ext cx="609599" cy="381000"/>
            <a:chOff x="1752601" y="2895600"/>
            <a:chExt cx="609599" cy="381000"/>
          </a:xfrm>
        </p:grpSpPr>
        <p:sp>
          <p:nvSpPr>
            <p:cNvPr id="68" name="Rectangle 67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752601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70"/>
          <p:cNvGrpSpPr/>
          <p:nvPr/>
        </p:nvGrpSpPr>
        <p:grpSpPr>
          <a:xfrm rot="1286369">
            <a:off x="3241032" y="4178606"/>
            <a:ext cx="838200" cy="381000"/>
            <a:chOff x="1524000" y="2895600"/>
            <a:chExt cx="838200" cy="381000"/>
          </a:xfrm>
        </p:grpSpPr>
        <p:sp>
          <p:nvSpPr>
            <p:cNvPr id="72" name="Rectangle 71"/>
            <p:cNvSpPr/>
            <p:nvPr/>
          </p:nvSpPr>
          <p:spPr>
            <a:xfrm>
              <a:off x="15240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75"/>
          <p:cNvGrpSpPr/>
          <p:nvPr/>
        </p:nvGrpSpPr>
        <p:grpSpPr>
          <a:xfrm rot="20500469">
            <a:off x="4763042" y="4084510"/>
            <a:ext cx="838200" cy="381000"/>
            <a:chOff x="1524000" y="2895600"/>
            <a:chExt cx="838200" cy="381000"/>
          </a:xfrm>
        </p:grpSpPr>
        <p:sp>
          <p:nvSpPr>
            <p:cNvPr id="77" name="Rectangle 76"/>
            <p:cNvSpPr/>
            <p:nvPr/>
          </p:nvSpPr>
          <p:spPr>
            <a:xfrm>
              <a:off x="15240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80"/>
          <p:cNvGrpSpPr/>
          <p:nvPr/>
        </p:nvGrpSpPr>
        <p:grpSpPr>
          <a:xfrm rot="821530">
            <a:off x="4982934" y="4769046"/>
            <a:ext cx="609599" cy="381000"/>
            <a:chOff x="1752601" y="2895600"/>
            <a:chExt cx="609599" cy="381000"/>
          </a:xfrm>
        </p:grpSpPr>
        <p:sp>
          <p:nvSpPr>
            <p:cNvPr id="83" name="Rectangle 8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752601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85"/>
          <p:cNvGrpSpPr/>
          <p:nvPr/>
        </p:nvGrpSpPr>
        <p:grpSpPr>
          <a:xfrm>
            <a:off x="6439442" y="3779711"/>
            <a:ext cx="838200" cy="381000"/>
            <a:chOff x="1524000" y="2895600"/>
            <a:chExt cx="838200" cy="381000"/>
          </a:xfrm>
        </p:grpSpPr>
        <p:sp>
          <p:nvSpPr>
            <p:cNvPr id="87" name="Rectangle 86"/>
            <p:cNvSpPr/>
            <p:nvPr/>
          </p:nvSpPr>
          <p:spPr>
            <a:xfrm>
              <a:off x="15240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90"/>
          <p:cNvGrpSpPr/>
          <p:nvPr/>
        </p:nvGrpSpPr>
        <p:grpSpPr>
          <a:xfrm rot="20815221">
            <a:off x="6966912" y="4718577"/>
            <a:ext cx="381000" cy="381000"/>
            <a:chOff x="1981200" y="2895600"/>
            <a:chExt cx="381000" cy="381000"/>
          </a:xfrm>
        </p:grpSpPr>
        <p:sp>
          <p:nvSpPr>
            <p:cNvPr id="93" name="Rectangle 92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Slide Number Placeholder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43000" y="6096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Onion routing suffers from timing attacks.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90600" y="10668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How bad is it?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143000" y="1524000"/>
            <a:ext cx="7162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Tor</a:t>
            </a:r>
            <a:r>
              <a:rPr lang="en-US" sz="3200" dirty="0" smtClean="0"/>
              <a:t>: 	250 </a:t>
            </a:r>
            <a:r>
              <a:rPr lang="en-US" sz="3200" i="1" dirty="0" smtClean="0"/>
              <a:t>guard</a:t>
            </a:r>
            <a:r>
              <a:rPr lang="en-US" sz="3200" dirty="0" smtClean="0"/>
              <a:t> routers</a:t>
            </a:r>
          </a:p>
          <a:p>
            <a:r>
              <a:rPr lang="en-US" sz="3200" dirty="0" smtClean="0"/>
              <a:t>	500 </a:t>
            </a:r>
            <a:r>
              <a:rPr lang="en-US" sz="3200" i="1" dirty="0" smtClean="0"/>
              <a:t>exit</a:t>
            </a:r>
            <a:r>
              <a:rPr lang="en-US" sz="3200" dirty="0" smtClean="0"/>
              <a:t> routers</a:t>
            </a:r>
          </a:p>
          <a:p>
            <a:r>
              <a:rPr lang="en-US" sz="3200" dirty="0" smtClean="0"/>
              <a:t>	7571 unique users daily per guard</a:t>
            </a:r>
            <a:r>
              <a:rPr lang="en-US" sz="3200" baseline="30000" dirty="0" smtClean="0"/>
              <a:t>1</a:t>
            </a:r>
            <a:endParaRPr lang="en-US" sz="3200" dirty="0" smtClean="0"/>
          </a:p>
          <a:p>
            <a:r>
              <a:rPr lang="en-US" sz="3200" baseline="30000" dirty="0" smtClean="0"/>
              <a:t>	</a:t>
            </a:r>
            <a:r>
              <a:rPr lang="en-US" sz="3200" dirty="0" smtClean="0"/>
              <a:t>Top 2% contribute 50% bandwidth</a:t>
            </a:r>
            <a:r>
              <a:rPr lang="en-US" sz="3200" baseline="30000" dirty="0" smtClean="0"/>
              <a:t>1</a:t>
            </a:r>
            <a:endParaRPr lang="en-US" sz="3200" dirty="0" smtClean="0"/>
          </a:p>
        </p:txBody>
      </p:sp>
      <p:sp>
        <p:nvSpPr>
          <p:cNvPr id="62" name="TextBox 61"/>
          <p:cNvSpPr txBox="1"/>
          <p:nvPr/>
        </p:nvSpPr>
        <p:spPr>
          <a:xfrm>
            <a:off x="304800" y="6211669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McCoy, Bauer, </a:t>
            </a:r>
            <a:r>
              <a:rPr lang="en-US" dirty="0" err="1" smtClean="0"/>
              <a:t>Grunwald</a:t>
            </a:r>
            <a:r>
              <a:rPr lang="en-US" dirty="0" smtClean="0"/>
              <a:t>, Kohno, and Sicker. </a:t>
            </a:r>
            <a:r>
              <a:rPr lang="en-US" i="1" dirty="0" smtClean="0"/>
              <a:t>Shining light in dark places: Understanding the Tor network</a:t>
            </a:r>
            <a:r>
              <a:rPr lang="en-US" dirty="0" smtClean="0"/>
              <a:t>. PETS 2008.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28600" y="3581400"/>
            <a:ext cx="480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Case 1</a:t>
            </a:r>
            <a:r>
              <a:rPr lang="en-US" sz="2800" dirty="0" smtClean="0"/>
              <a:t>: Adversary runs one guard and one exit.</a:t>
            </a:r>
          </a:p>
          <a:p>
            <a:r>
              <a:rPr lang="en-US" sz="2800" dirty="0" smtClean="0"/>
              <a:t># comp. = 7571/500</a:t>
            </a:r>
          </a:p>
          <a:p>
            <a:r>
              <a:rPr lang="en-US" sz="2800" dirty="0" smtClean="0">
                <a:sym typeface="Symbol"/>
              </a:rPr>
              <a:t>	    </a:t>
            </a:r>
            <a:r>
              <a:rPr lang="en-US" sz="2800" dirty="0" smtClean="0"/>
              <a:t> 15</a:t>
            </a:r>
            <a:endParaRPr lang="en-US" sz="2800" dirty="0"/>
          </a:p>
        </p:txBody>
      </p:sp>
      <p:sp>
        <p:nvSpPr>
          <p:cNvPr id="67" name="TextBox 66"/>
          <p:cNvSpPr txBox="1"/>
          <p:nvPr/>
        </p:nvSpPr>
        <p:spPr>
          <a:xfrm>
            <a:off x="4343400" y="3581400"/>
            <a:ext cx="4800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Case 2</a:t>
            </a:r>
            <a:r>
              <a:rPr lang="en-US" sz="2800" dirty="0" smtClean="0"/>
              <a:t>: Adversary’s guard and exit are in top 2% of bandwidth.</a:t>
            </a:r>
          </a:p>
          <a:p>
            <a:r>
              <a:rPr lang="en-US" sz="2800" dirty="0" smtClean="0"/>
              <a:t># users = 7571*.5/.02</a:t>
            </a:r>
          </a:p>
          <a:p>
            <a:r>
              <a:rPr lang="en-US" sz="2800" dirty="0" smtClean="0">
                <a:sym typeface="Symbol"/>
              </a:rPr>
              <a:t>	  </a:t>
            </a:r>
            <a:r>
              <a:rPr lang="en-US" sz="2800" dirty="0" smtClean="0"/>
              <a:t> 189275</a:t>
            </a:r>
          </a:p>
          <a:p>
            <a:r>
              <a:rPr lang="en-US" sz="2800" dirty="0" smtClean="0"/>
              <a:t># comp. = 189275*.5/(500*.02)</a:t>
            </a:r>
          </a:p>
          <a:p>
            <a:r>
              <a:rPr lang="en-US" sz="2800" dirty="0" smtClean="0"/>
              <a:t>	    </a:t>
            </a:r>
            <a:r>
              <a:rPr lang="en-US" sz="2800" dirty="0" smtClean="0">
                <a:sym typeface="Symbol"/>
              </a:rPr>
              <a:t></a:t>
            </a:r>
            <a:r>
              <a:rPr lang="en-US" sz="2800" dirty="0" smtClean="0"/>
              <a:t> 9464</a:t>
            </a:r>
          </a:p>
          <a:p>
            <a:endParaRPr lang="en-US" sz="2800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dirty="0" smtClean="0"/>
              <a:t>Problem</a:t>
            </a:r>
            <a:endParaRPr lang="en-US" sz="9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dirty="0" smtClean="0"/>
              <a:t>Results</a:t>
            </a:r>
            <a:endParaRPr lang="en-US" sz="9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Results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Protocol for defeating active timing attacks </a:t>
            </a:r>
            <a:r>
              <a:rPr lang="en-US" i="1" dirty="0" smtClean="0"/>
              <a:t>given a padding scheme</a:t>
            </a:r>
            <a:endParaRPr lang="en-US" dirty="0" smtClean="0"/>
          </a:p>
          <a:p>
            <a:pPr marL="971550" lvl="1" indent="-514350">
              <a:buFont typeface="Arial" pitchFamily="34" charset="0"/>
              <a:buChar char="•"/>
            </a:pPr>
            <a:r>
              <a:rPr lang="en-US" dirty="0" smtClean="0"/>
              <a:t>Reduces active timing attacks to passive timing attacks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dirty="0" smtClean="0"/>
              <a:t>Uses redundancy and timestamps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Provides a tradeoff between anonymity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Protects against adversaries smaller than half of the network.  This is optimal.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Measurements on Tor suggest it may be usable in practice.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dirty="0" smtClean="0"/>
              <a:t>Model</a:t>
            </a:r>
            <a:endParaRPr lang="en-US" sz="9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Model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 lnSpcReduction="10000"/>
          </a:bodyPr>
          <a:lstStyle/>
          <a:p>
            <a:pPr marL="514350" indent="-514350"/>
            <a:r>
              <a:rPr lang="en-US" dirty="0" smtClean="0"/>
              <a:t>Users: </a:t>
            </a:r>
            <a:r>
              <a:rPr lang="en-US" i="1" dirty="0" smtClean="0"/>
              <a:t>U</a:t>
            </a:r>
          </a:p>
          <a:p>
            <a:pPr marL="514350" indent="-514350"/>
            <a:r>
              <a:rPr lang="en-US" dirty="0" smtClean="0"/>
              <a:t>Routers: </a:t>
            </a:r>
            <a:r>
              <a:rPr lang="en-US" i="1" dirty="0" smtClean="0"/>
              <a:t>R</a:t>
            </a:r>
          </a:p>
          <a:p>
            <a:pPr marL="514350" indent="-514350"/>
            <a:r>
              <a:rPr lang="en-US" dirty="0" smtClean="0"/>
              <a:t>Destinations: </a:t>
            </a:r>
            <a:r>
              <a:rPr lang="en-US" i="1" dirty="0" smtClean="0"/>
              <a:t>D</a:t>
            </a:r>
          </a:p>
          <a:p>
            <a:pPr marL="514350" indent="-514350"/>
            <a:r>
              <a:rPr lang="en-US" dirty="0" smtClean="0"/>
              <a:t>Adversary: </a:t>
            </a:r>
            <a:r>
              <a:rPr lang="en-US" i="1" dirty="0" smtClean="0"/>
              <a:t>A</a:t>
            </a:r>
            <a:r>
              <a:rPr lang="en-US" dirty="0" smtClean="0">
                <a:sym typeface="Symbol"/>
              </a:rPr>
              <a:t></a:t>
            </a:r>
            <a:r>
              <a:rPr lang="en-US" i="1" dirty="0" smtClean="0">
                <a:sym typeface="Symbol"/>
              </a:rPr>
              <a:t>R, b </a:t>
            </a:r>
            <a:r>
              <a:rPr lang="en-US" dirty="0" smtClean="0">
                <a:sym typeface="Symbol"/>
              </a:rPr>
              <a:t>=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|</a:t>
            </a:r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|</a:t>
            </a:r>
            <a:r>
              <a:rPr lang="en-US" i="1" dirty="0" smtClean="0">
                <a:sym typeface="Symbol"/>
              </a:rPr>
              <a:t>/</a:t>
            </a:r>
            <a:r>
              <a:rPr lang="en-US" dirty="0" smtClean="0">
                <a:sym typeface="Symbol"/>
              </a:rPr>
              <a:t>|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|</a:t>
            </a:r>
          </a:p>
          <a:p>
            <a:pPr marL="514350" indent="-514350"/>
            <a:r>
              <a:rPr lang="en-US" dirty="0" smtClean="0">
                <a:sym typeface="Symbol"/>
              </a:rPr>
              <a:t>Probabilistic delays</a:t>
            </a:r>
          </a:p>
          <a:p>
            <a:pPr marL="914400" lvl="1" indent="-514350"/>
            <a:r>
              <a:rPr lang="en-US" dirty="0" smtClean="0">
                <a:sym typeface="Symbol"/>
              </a:rPr>
              <a:t>Random link delay: </a:t>
            </a:r>
            <a:r>
              <a:rPr lang="en-US" i="1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r</a:t>
            </a:r>
            <a:r>
              <a:rPr lang="en-US" dirty="0" err="1" smtClean="0">
                <a:sym typeface="Symbol"/>
              </a:rPr>
              <a:t>,</a:t>
            </a:r>
            <a:r>
              <a:rPr lang="en-US" i="1" dirty="0" err="1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), </a:t>
            </a:r>
            <a:r>
              <a:rPr lang="en-US" i="1" dirty="0" err="1" smtClean="0">
                <a:sym typeface="Symbol"/>
              </a:rPr>
              <a:t>r</a:t>
            </a:r>
            <a:r>
              <a:rPr lang="en-US" dirty="0" err="1" smtClean="0">
                <a:sym typeface="Symbol"/>
              </a:rPr>
              <a:t>,</a:t>
            </a:r>
            <a:r>
              <a:rPr lang="en-US" i="1" dirty="0" err="1" smtClean="0">
                <a:sym typeface="Symbol"/>
              </a:rPr>
              <a:t>s</a:t>
            </a:r>
            <a:r>
              <a:rPr lang="en-US" dirty="0" err="1" smtClean="0">
                <a:sym typeface="Symbol"/>
              </a:rPr>
              <a:t></a:t>
            </a:r>
            <a:r>
              <a:rPr lang="en-US" i="1" dirty="0" err="1" smtClean="0">
                <a:sym typeface="Symbol"/>
              </a:rPr>
              <a:t>R</a:t>
            </a:r>
            <a:endParaRPr lang="en-US" i="1" dirty="0" smtClean="0">
              <a:sym typeface="Symbol"/>
            </a:endParaRPr>
          </a:p>
          <a:p>
            <a:pPr marL="914400" lvl="1" indent="-514350"/>
            <a:r>
              <a:rPr lang="en-US" dirty="0" smtClean="0">
                <a:sym typeface="Symbol"/>
              </a:rPr>
              <a:t>Random processing delay: </a:t>
            </a:r>
            <a:r>
              <a:rPr lang="en-US" i="1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), </a:t>
            </a:r>
            <a:r>
              <a:rPr lang="en-US" i="1" dirty="0" err="1" smtClean="0">
                <a:sym typeface="Symbol"/>
              </a:rPr>
              <a:t>r</a:t>
            </a:r>
            <a:r>
              <a:rPr lang="en-US" dirty="0" err="1" smtClean="0">
                <a:sym typeface="Symbol"/>
              </a:rPr>
              <a:t></a:t>
            </a:r>
            <a:r>
              <a:rPr lang="en-US" i="1" dirty="0" err="1" smtClean="0">
                <a:sym typeface="Symbol"/>
              </a:rPr>
              <a:t>R</a:t>
            </a:r>
            <a:endParaRPr lang="en-US" i="1" dirty="0" smtClean="0">
              <a:sym typeface="Symbol"/>
            </a:endParaRPr>
          </a:p>
          <a:p>
            <a:pPr marL="514350" indent="-514350"/>
            <a:r>
              <a:rPr lang="en-US" dirty="0" smtClean="0">
                <a:sym typeface="Symbol"/>
              </a:rPr>
              <a:t>Synchronized clocks with tolerance </a:t>
            </a:r>
          </a:p>
          <a:p>
            <a:pPr marL="514350" indent="-514350"/>
            <a:r>
              <a:rPr lang="en-US" dirty="0" smtClean="0">
                <a:sym typeface="Symbol"/>
              </a:rPr>
              <a:t>Padding scheme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</a:t>
            </a:r>
          </a:p>
          <a:p>
            <a:pPr marL="914400" lvl="1" indent="-514350"/>
            <a:r>
              <a:rPr lang="en-US" dirty="0" smtClean="0">
                <a:sym typeface="Symbol"/>
              </a:rPr>
              <a:t>Input: New connection information, </a:t>
            </a:r>
            <a:r>
              <a:rPr lang="en-US" i="1" dirty="0" smtClean="0">
                <a:sym typeface="Symbol"/>
              </a:rPr>
              <a:t>x</a:t>
            </a:r>
          </a:p>
          <a:p>
            <a:pPr marL="914400" lvl="1" indent="-514350"/>
            <a:r>
              <a:rPr lang="en-US" dirty="0" smtClean="0">
                <a:sym typeface="Symbol"/>
              </a:rPr>
              <a:t>Output: Timing patterns in both directions, 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i="1" dirty="0" smtClean="0">
                <a:sym typeface="Symbol"/>
              </a:rPr>
              <a:t>,</a:t>
            </a:r>
            <a:r>
              <a:rPr lang="en-US" dirty="0" smtClean="0">
                <a:sym typeface="Symbol"/>
              </a:rPr>
              <a:t> 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</a:t>
            </a:r>
          </a:p>
          <a:p>
            <a:pPr marL="914400" lvl="1" indent="-514350"/>
            <a:r>
              <a:rPr lang="en-US" dirty="0" smtClean="0">
                <a:sym typeface="Symbol"/>
              </a:rPr>
              <a:t>Provides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 </a:t>
            </a:r>
            <a:r>
              <a:rPr lang="en-US" i="1" dirty="0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, users with the same timing as </a:t>
            </a:r>
            <a:r>
              <a:rPr lang="en-US" i="1" dirty="0" smtClean="0">
                <a:sym typeface="Symbol"/>
              </a:rPr>
              <a:t>u</a:t>
            </a:r>
          </a:p>
          <a:p>
            <a:pPr marL="914400" lvl="1" indent="-514350"/>
            <a:endParaRPr lang="en-US" i="1" dirty="0" smtClean="0">
              <a:sym typeface="Symbol"/>
            </a:endParaRPr>
          </a:p>
          <a:p>
            <a:pPr marL="514350" indent="-51435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dirty="0" smtClean="0"/>
              <a:t>Protocol</a:t>
            </a:r>
            <a:endParaRPr lang="en-US" sz="9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381000" y="12954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86200" y="13716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10" idx="5"/>
            <a:endCxn id="67" idx="2"/>
          </p:cNvCxnSpPr>
          <p:nvPr/>
        </p:nvCxnSpPr>
        <p:spPr>
          <a:xfrm>
            <a:off x="723900" y="1524000"/>
            <a:ext cx="501445" cy="381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7" idx="0"/>
            <a:endCxn id="12" idx="1"/>
          </p:cNvCxnSpPr>
          <p:nvPr/>
        </p:nvCxnSpPr>
        <p:spPr>
          <a:xfrm>
            <a:off x="3198749" y="1562100"/>
            <a:ext cx="687451" cy="381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loud 66"/>
          <p:cNvSpPr/>
          <p:nvPr/>
        </p:nvSpPr>
        <p:spPr>
          <a:xfrm>
            <a:off x="1219200" y="762000"/>
            <a:ext cx="1981200" cy="1600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Arrow Connector 71"/>
          <p:cNvCxnSpPr>
            <a:stCxn id="10" idx="5"/>
          </p:cNvCxnSpPr>
          <p:nvPr/>
        </p:nvCxnSpPr>
        <p:spPr>
          <a:xfrm>
            <a:off x="723900" y="1524000"/>
            <a:ext cx="647702" cy="457202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10" idx="5"/>
          </p:cNvCxnSpPr>
          <p:nvPr/>
        </p:nvCxnSpPr>
        <p:spPr>
          <a:xfrm flipV="1">
            <a:off x="723900" y="1143000"/>
            <a:ext cx="800100" cy="3810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Isosceles Triangle 79"/>
          <p:cNvSpPr/>
          <p:nvPr/>
        </p:nvSpPr>
        <p:spPr>
          <a:xfrm>
            <a:off x="4876800" y="13716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8382000" y="1447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Arrow Connector 81"/>
          <p:cNvCxnSpPr>
            <a:endCxn id="80" idx="5"/>
          </p:cNvCxnSpPr>
          <p:nvPr/>
        </p:nvCxnSpPr>
        <p:spPr>
          <a:xfrm rot="10800000">
            <a:off x="5219700" y="1600200"/>
            <a:ext cx="647702" cy="5334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81" idx="1"/>
            <a:endCxn id="84" idx="0"/>
          </p:cNvCxnSpPr>
          <p:nvPr/>
        </p:nvCxnSpPr>
        <p:spPr>
          <a:xfrm rot="10800000">
            <a:off x="7694550" y="1638300"/>
            <a:ext cx="687451" cy="381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loud 83"/>
          <p:cNvSpPr/>
          <p:nvPr/>
        </p:nvSpPr>
        <p:spPr>
          <a:xfrm>
            <a:off x="5715000" y="838200"/>
            <a:ext cx="1981200" cy="1600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Arrow Connector 84"/>
          <p:cNvCxnSpPr>
            <a:endCxn id="80" idx="5"/>
          </p:cNvCxnSpPr>
          <p:nvPr/>
        </p:nvCxnSpPr>
        <p:spPr>
          <a:xfrm rot="10800000" flipV="1">
            <a:off x="5219700" y="1219200"/>
            <a:ext cx="723900" cy="3810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84" idx="2"/>
            <a:endCxn id="80" idx="5"/>
          </p:cNvCxnSpPr>
          <p:nvPr/>
        </p:nvCxnSpPr>
        <p:spPr>
          <a:xfrm rot="10800000">
            <a:off x="5219701" y="1600200"/>
            <a:ext cx="501445" cy="381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152400" y="2438400"/>
            <a:ext cx="441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the destination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Multiple entry points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One exit point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Entering data encrypted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Exiting data unencrypted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4495800" y="2438400"/>
            <a:ext cx="4648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From the destination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Multiple exit points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One entrance point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Exiting data encrypted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Entering data unencrypted</a:t>
            </a:r>
          </a:p>
          <a:p>
            <a:endParaRPr lang="en-US" sz="3200" dirty="0" smtClean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1752600" y="1828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29400" y="1828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5"/>
          </p:cNvCxnSpPr>
          <p:nvPr/>
        </p:nvCxnSpPr>
        <p:spPr>
          <a:xfrm>
            <a:off x="2095500" y="2057400"/>
            <a:ext cx="501445" cy="381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7" idx="1"/>
          </p:cNvCxnSpPr>
          <p:nvPr/>
        </p:nvCxnSpPr>
        <p:spPr>
          <a:xfrm>
            <a:off x="5941949" y="2019300"/>
            <a:ext cx="687451" cy="381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loud 9"/>
          <p:cNvSpPr/>
          <p:nvPr/>
        </p:nvSpPr>
        <p:spPr>
          <a:xfrm>
            <a:off x="2590800" y="1066800"/>
            <a:ext cx="3352800" cy="2209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6" idx="5"/>
          </p:cNvCxnSpPr>
          <p:nvPr/>
        </p:nvCxnSpPr>
        <p:spPr>
          <a:xfrm>
            <a:off x="2095500" y="2057400"/>
            <a:ext cx="571500" cy="5334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5"/>
          </p:cNvCxnSpPr>
          <p:nvPr/>
        </p:nvCxnSpPr>
        <p:spPr>
          <a:xfrm flipV="1">
            <a:off x="2095500" y="1676400"/>
            <a:ext cx="800100" cy="3810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19400" y="609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To the destination</a:t>
            </a:r>
            <a:endParaRPr lang="en-US" sz="3200" i="1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6600" y="1447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609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To the destination</a:t>
            </a:r>
            <a:endParaRPr lang="en-US" sz="3200" i="1" dirty="0"/>
          </a:p>
        </p:txBody>
      </p:sp>
      <p:sp>
        <p:nvSpPr>
          <p:cNvPr id="14" name="Oval 13"/>
          <p:cNvSpPr/>
          <p:nvPr/>
        </p:nvSpPr>
        <p:spPr>
          <a:xfrm>
            <a:off x="3581400" y="2590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267200" y="12954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57800" y="1752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95800" y="2286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629400" y="1828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endCxn id="35" idx="1"/>
          </p:cNvCxnSpPr>
          <p:nvPr/>
        </p:nvCxnSpPr>
        <p:spPr>
          <a:xfrm>
            <a:off x="5941949" y="2019300"/>
            <a:ext cx="687451" cy="381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Isosceles Triangle 36"/>
          <p:cNvSpPr/>
          <p:nvPr/>
        </p:nvSpPr>
        <p:spPr>
          <a:xfrm>
            <a:off x="1752600" y="1828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>
            <a:stCxn id="37" idx="5"/>
          </p:cNvCxnSpPr>
          <p:nvPr/>
        </p:nvCxnSpPr>
        <p:spPr>
          <a:xfrm>
            <a:off x="2095500" y="2057400"/>
            <a:ext cx="501445" cy="381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7" idx="5"/>
          </p:cNvCxnSpPr>
          <p:nvPr/>
        </p:nvCxnSpPr>
        <p:spPr>
          <a:xfrm>
            <a:off x="2095500" y="2057400"/>
            <a:ext cx="571500" cy="5334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7" idx="5"/>
          </p:cNvCxnSpPr>
          <p:nvPr/>
        </p:nvCxnSpPr>
        <p:spPr>
          <a:xfrm flipV="1">
            <a:off x="2095500" y="1676400"/>
            <a:ext cx="800100" cy="3810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6600" y="1447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609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To the destination</a:t>
            </a:r>
            <a:endParaRPr lang="en-US" sz="3200" i="1" dirty="0"/>
          </a:p>
        </p:txBody>
      </p:sp>
      <p:sp>
        <p:nvSpPr>
          <p:cNvPr id="14" name="Oval 13"/>
          <p:cNvSpPr/>
          <p:nvPr/>
        </p:nvSpPr>
        <p:spPr>
          <a:xfrm>
            <a:off x="3581400" y="2590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267200" y="12954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57800" y="1752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95800" y="2286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629400" y="1828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Isosceles Triangle 36"/>
          <p:cNvSpPr/>
          <p:nvPr/>
        </p:nvSpPr>
        <p:spPr>
          <a:xfrm>
            <a:off x="1752600" y="1828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304800" y="33528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Take 0 (onion routing):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</a:p>
        </p:txBody>
      </p:sp>
      <p:cxnSp>
        <p:nvCxnSpPr>
          <p:cNvPr id="18" name="Straight Arrow Connector 17"/>
          <p:cNvCxnSpPr>
            <a:stCxn id="37" idx="5"/>
            <a:endCxn id="14" idx="2"/>
          </p:cNvCxnSpPr>
          <p:nvPr/>
        </p:nvCxnSpPr>
        <p:spPr>
          <a:xfrm>
            <a:off x="2095500" y="2057400"/>
            <a:ext cx="1485900" cy="8001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6"/>
            <a:endCxn id="35" idx="1"/>
          </p:cNvCxnSpPr>
          <p:nvPr/>
        </p:nvCxnSpPr>
        <p:spPr>
          <a:xfrm>
            <a:off x="5791200" y="2019300"/>
            <a:ext cx="838200" cy="381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4" idx="6"/>
            <a:endCxn id="17" idx="2"/>
          </p:cNvCxnSpPr>
          <p:nvPr/>
        </p:nvCxnSpPr>
        <p:spPr>
          <a:xfrm flipV="1">
            <a:off x="4114800" y="2552700"/>
            <a:ext cx="381000" cy="304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7" idx="7"/>
            <a:endCxn id="16" idx="2"/>
          </p:cNvCxnSpPr>
          <p:nvPr/>
        </p:nvCxnSpPr>
        <p:spPr>
          <a:xfrm rot="5400000" flipH="1" flipV="1">
            <a:off x="4932035" y="2038351"/>
            <a:ext cx="344815" cy="306715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6600" y="1447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609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To the destination</a:t>
            </a:r>
            <a:endParaRPr lang="en-US" sz="3200" i="1" dirty="0"/>
          </a:p>
        </p:txBody>
      </p:sp>
      <p:sp>
        <p:nvSpPr>
          <p:cNvPr id="14" name="Oval 13"/>
          <p:cNvSpPr/>
          <p:nvPr/>
        </p:nvSpPr>
        <p:spPr>
          <a:xfrm>
            <a:off x="3581400" y="25908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267200" y="12954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57800" y="17526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95800" y="2286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629400" y="1828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Isosceles Triangle 36"/>
          <p:cNvSpPr/>
          <p:nvPr/>
        </p:nvSpPr>
        <p:spPr>
          <a:xfrm>
            <a:off x="1752600" y="1828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304800" y="33528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Take 0 (onion routing):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</a:p>
        </p:txBody>
      </p:sp>
      <p:cxnSp>
        <p:nvCxnSpPr>
          <p:cNvPr id="18" name="Straight Arrow Connector 17"/>
          <p:cNvCxnSpPr>
            <a:stCxn id="37" idx="5"/>
            <a:endCxn id="14" idx="2"/>
          </p:cNvCxnSpPr>
          <p:nvPr/>
        </p:nvCxnSpPr>
        <p:spPr>
          <a:xfrm>
            <a:off x="2095500" y="2057400"/>
            <a:ext cx="1485900" cy="8001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6"/>
            <a:endCxn id="35" idx="1"/>
          </p:cNvCxnSpPr>
          <p:nvPr/>
        </p:nvCxnSpPr>
        <p:spPr>
          <a:xfrm>
            <a:off x="5791200" y="2019300"/>
            <a:ext cx="838200" cy="381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4" idx="6"/>
            <a:endCxn id="17" idx="2"/>
          </p:cNvCxnSpPr>
          <p:nvPr/>
        </p:nvCxnSpPr>
        <p:spPr>
          <a:xfrm flipV="1">
            <a:off x="4114800" y="2552700"/>
            <a:ext cx="381000" cy="304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7" idx="7"/>
            <a:endCxn id="16" idx="2"/>
          </p:cNvCxnSpPr>
          <p:nvPr/>
        </p:nvCxnSpPr>
        <p:spPr>
          <a:xfrm rot="5400000" flipH="1" flipV="1">
            <a:off x="4932035" y="2038351"/>
            <a:ext cx="344815" cy="306715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667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4343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48768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15000" y="4724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15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066800" y="3733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066800" y="4572000"/>
            <a:ext cx="457200" cy="457200"/>
          </a:xfrm>
          <a:prstGeom prst="triangle">
            <a:avLst/>
          </a:prstGeom>
          <a:solidFill>
            <a:srgbClr val="15A715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0" y="3733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0" y="4572000"/>
            <a:ext cx="457200" cy="457200"/>
          </a:xfrm>
          <a:prstGeom prst="rect">
            <a:avLst/>
          </a:prstGeom>
          <a:solidFill>
            <a:srgbClr val="D9BF0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38200" y="5638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Users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657600" y="563880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Onion Routers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6553200" y="56388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Destinations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838200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Onion routing suffers from timing attacks.</a:t>
            </a:r>
          </a:p>
          <a:p>
            <a:endParaRPr lang="en-US" sz="3200" dirty="0"/>
          </a:p>
        </p:txBody>
      </p:sp>
      <p:cxnSp>
        <p:nvCxnSpPr>
          <p:cNvPr id="21" name="Straight Arrow Connector 20"/>
          <p:cNvCxnSpPr>
            <a:stCxn id="11" idx="5"/>
            <a:endCxn id="22" idx="3"/>
          </p:cNvCxnSpPr>
          <p:nvPr/>
        </p:nvCxnSpPr>
        <p:spPr>
          <a:xfrm>
            <a:off x="1409700" y="3962400"/>
            <a:ext cx="1272811" cy="93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6" idx="2"/>
          </p:cNvCxnSpPr>
          <p:nvPr/>
        </p:nvCxnSpPr>
        <p:spPr>
          <a:xfrm>
            <a:off x="3142665" y="4126994"/>
            <a:ext cx="1125889" cy="46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8"/>
            <a:endCxn id="9" idx="4"/>
          </p:cNvCxnSpPr>
          <p:nvPr/>
        </p:nvCxnSpPr>
        <p:spPr>
          <a:xfrm flipV="1">
            <a:off x="4661495" y="4198341"/>
            <a:ext cx="1224124" cy="36285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5"/>
            <a:endCxn id="7" idx="3"/>
          </p:cNvCxnSpPr>
          <p:nvPr/>
        </p:nvCxnSpPr>
        <p:spPr>
          <a:xfrm>
            <a:off x="1409700" y="4800600"/>
            <a:ext cx="1425211" cy="47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7"/>
            <a:endCxn id="6" idx="4"/>
          </p:cNvCxnSpPr>
          <p:nvPr/>
        </p:nvCxnSpPr>
        <p:spPr>
          <a:xfrm flipV="1">
            <a:off x="3351938" y="4884141"/>
            <a:ext cx="1009681" cy="345643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8" idx="2"/>
          </p:cNvCxnSpPr>
          <p:nvPr/>
        </p:nvCxnSpPr>
        <p:spPr>
          <a:xfrm>
            <a:off x="4723538" y="4696384"/>
            <a:ext cx="1069016" cy="27585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76600" y="2971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Adversary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9" idx="7"/>
            <a:endCxn id="13" idx="1"/>
          </p:cNvCxnSpPr>
          <p:nvPr/>
        </p:nvCxnSpPr>
        <p:spPr>
          <a:xfrm flipV="1">
            <a:off x="6247538" y="3962400"/>
            <a:ext cx="1372462" cy="481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7"/>
            <a:endCxn id="14" idx="1"/>
          </p:cNvCxnSpPr>
          <p:nvPr/>
        </p:nvCxnSpPr>
        <p:spPr>
          <a:xfrm flipV="1">
            <a:off x="6247538" y="4800600"/>
            <a:ext cx="1372462" cy="2767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6600" y="1447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1752600" y="1828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29400" y="1828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5"/>
            <a:endCxn id="14" idx="2"/>
          </p:cNvCxnSpPr>
          <p:nvPr/>
        </p:nvCxnSpPr>
        <p:spPr>
          <a:xfrm>
            <a:off x="2095500" y="2057400"/>
            <a:ext cx="1485900" cy="8001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6" idx="6"/>
            <a:endCxn id="7" idx="1"/>
          </p:cNvCxnSpPr>
          <p:nvPr/>
        </p:nvCxnSpPr>
        <p:spPr>
          <a:xfrm>
            <a:off x="5791200" y="2019300"/>
            <a:ext cx="838200" cy="381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19400" y="609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To the destination</a:t>
            </a:r>
            <a:endParaRPr lang="en-US" sz="3200" i="1" dirty="0"/>
          </a:p>
        </p:txBody>
      </p:sp>
      <p:sp>
        <p:nvSpPr>
          <p:cNvPr id="14" name="Oval 13"/>
          <p:cNvSpPr/>
          <p:nvPr/>
        </p:nvSpPr>
        <p:spPr>
          <a:xfrm>
            <a:off x="3581400" y="2590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267200" y="12954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57800" y="1752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95800" y="2286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4" idx="6"/>
            <a:endCxn id="17" idx="2"/>
          </p:cNvCxnSpPr>
          <p:nvPr/>
        </p:nvCxnSpPr>
        <p:spPr>
          <a:xfrm flipV="1">
            <a:off x="4114800" y="2552700"/>
            <a:ext cx="381000" cy="304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7" idx="7"/>
            <a:endCxn id="16" idx="2"/>
          </p:cNvCxnSpPr>
          <p:nvPr/>
        </p:nvCxnSpPr>
        <p:spPr>
          <a:xfrm rot="5400000" flipH="1" flipV="1">
            <a:off x="4932035" y="2038351"/>
            <a:ext cx="344815" cy="306715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3352800"/>
            <a:ext cx="8686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Take 0 (onion routing):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Take 1 (two entry points):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3 </a:t>
            </a:r>
            <a:r>
              <a:rPr lang="en-US" sz="3200" dirty="0" smtClean="0"/>
              <a:t>(3-2</a:t>
            </a:r>
            <a:r>
              <a:rPr lang="en-US" sz="3200" i="1" dirty="0" smtClean="0"/>
              <a:t>b</a:t>
            </a:r>
            <a:r>
              <a:rPr lang="en-US" sz="3200" dirty="0" smtClean="0"/>
              <a:t>)</a:t>
            </a:r>
          </a:p>
        </p:txBody>
      </p:sp>
      <p:cxnSp>
        <p:nvCxnSpPr>
          <p:cNvPr id="18" name="Straight Arrow Connector 17"/>
          <p:cNvCxnSpPr>
            <a:stCxn id="6" idx="5"/>
            <a:endCxn id="4" idx="2"/>
          </p:cNvCxnSpPr>
          <p:nvPr/>
        </p:nvCxnSpPr>
        <p:spPr>
          <a:xfrm flipV="1">
            <a:off x="2095500" y="1714500"/>
            <a:ext cx="1181100" cy="3429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6"/>
            <a:endCxn id="17" idx="2"/>
          </p:cNvCxnSpPr>
          <p:nvPr/>
        </p:nvCxnSpPr>
        <p:spPr>
          <a:xfrm>
            <a:off x="3810000" y="1714500"/>
            <a:ext cx="685800" cy="8382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6600" y="14478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1752600" y="1828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29400" y="1828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5"/>
            <a:endCxn id="14" idx="2"/>
          </p:cNvCxnSpPr>
          <p:nvPr/>
        </p:nvCxnSpPr>
        <p:spPr>
          <a:xfrm>
            <a:off x="2095500" y="2057400"/>
            <a:ext cx="1485900" cy="8001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6" idx="6"/>
            <a:endCxn id="7" idx="1"/>
          </p:cNvCxnSpPr>
          <p:nvPr/>
        </p:nvCxnSpPr>
        <p:spPr>
          <a:xfrm>
            <a:off x="5791200" y="2019300"/>
            <a:ext cx="838200" cy="381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19400" y="609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To the destination</a:t>
            </a:r>
            <a:endParaRPr lang="en-US" sz="3200" i="1" dirty="0"/>
          </a:p>
        </p:txBody>
      </p:sp>
      <p:sp>
        <p:nvSpPr>
          <p:cNvPr id="14" name="Oval 13"/>
          <p:cNvSpPr/>
          <p:nvPr/>
        </p:nvSpPr>
        <p:spPr>
          <a:xfrm>
            <a:off x="3581400" y="25908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267200" y="12954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57800" y="17526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95800" y="2286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4" idx="6"/>
            <a:endCxn id="17" idx="2"/>
          </p:cNvCxnSpPr>
          <p:nvPr/>
        </p:nvCxnSpPr>
        <p:spPr>
          <a:xfrm flipV="1">
            <a:off x="4114800" y="2552700"/>
            <a:ext cx="381000" cy="304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7" idx="7"/>
            <a:endCxn id="16" idx="2"/>
          </p:cNvCxnSpPr>
          <p:nvPr/>
        </p:nvCxnSpPr>
        <p:spPr>
          <a:xfrm rot="5400000" flipH="1" flipV="1">
            <a:off x="4932035" y="2038351"/>
            <a:ext cx="344815" cy="306715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3352800"/>
            <a:ext cx="8686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Take 0 (onion routing):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Take 1 (two entry points):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3 </a:t>
            </a:r>
            <a:r>
              <a:rPr lang="en-US" sz="3200" dirty="0" smtClean="0"/>
              <a:t>(3-2</a:t>
            </a:r>
            <a:r>
              <a:rPr lang="en-US" sz="3200" i="1" dirty="0" smtClean="0"/>
              <a:t>b</a:t>
            </a:r>
            <a:r>
              <a:rPr lang="en-US" sz="3200" dirty="0" smtClean="0"/>
              <a:t>)</a:t>
            </a:r>
          </a:p>
        </p:txBody>
      </p:sp>
      <p:cxnSp>
        <p:nvCxnSpPr>
          <p:cNvPr id="18" name="Straight Arrow Connector 17"/>
          <p:cNvCxnSpPr>
            <a:stCxn id="6" idx="5"/>
            <a:endCxn id="4" idx="2"/>
          </p:cNvCxnSpPr>
          <p:nvPr/>
        </p:nvCxnSpPr>
        <p:spPr>
          <a:xfrm flipV="1">
            <a:off x="2095500" y="1714500"/>
            <a:ext cx="1181100" cy="3429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6"/>
            <a:endCxn id="17" idx="2"/>
          </p:cNvCxnSpPr>
          <p:nvPr/>
        </p:nvCxnSpPr>
        <p:spPr>
          <a:xfrm>
            <a:off x="3810000" y="1714500"/>
            <a:ext cx="685800" cy="8382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6600" y="14478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1752600" y="1828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29400" y="1828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5"/>
            <a:endCxn id="14" idx="2"/>
          </p:cNvCxnSpPr>
          <p:nvPr/>
        </p:nvCxnSpPr>
        <p:spPr>
          <a:xfrm>
            <a:off x="2095500" y="2057400"/>
            <a:ext cx="1485900" cy="8001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6" idx="6"/>
            <a:endCxn id="7" idx="1"/>
          </p:cNvCxnSpPr>
          <p:nvPr/>
        </p:nvCxnSpPr>
        <p:spPr>
          <a:xfrm>
            <a:off x="5791200" y="2019300"/>
            <a:ext cx="838200" cy="381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19400" y="609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To the destination</a:t>
            </a:r>
            <a:endParaRPr lang="en-US" sz="3200" i="1" dirty="0"/>
          </a:p>
        </p:txBody>
      </p:sp>
      <p:sp>
        <p:nvSpPr>
          <p:cNvPr id="14" name="Oval 13"/>
          <p:cNvSpPr/>
          <p:nvPr/>
        </p:nvSpPr>
        <p:spPr>
          <a:xfrm>
            <a:off x="3581400" y="2590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267200" y="12954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57800" y="17526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95800" y="22860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4" idx="6"/>
            <a:endCxn id="17" idx="2"/>
          </p:cNvCxnSpPr>
          <p:nvPr/>
        </p:nvCxnSpPr>
        <p:spPr>
          <a:xfrm flipV="1">
            <a:off x="4114800" y="2552700"/>
            <a:ext cx="381000" cy="304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7" idx="7"/>
            <a:endCxn id="16" idx="2"/>
          </p:cNvCxnSpPr>
          <p:nvPr/>
        </p:nvCxnSpPr>
        <p:spPr>
          <a:xfrm rot="5400000" flipH="1" flipV="1">
            <a:off x="4932035" y="2038351"/>
            <a:ext cx="344815" cy="306715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3352800"/>
            <a:ext cx="8686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Take 0 (onion routing):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Take 1 (two entry points):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3 </a:t>
            </a:r>
            <a:r>
              <a:rPr lang="en-US" sz="3200" dirty="0" smtClean="0"/>
              <a:t>(3-2</a:t>
            </a:r>
            <a:r>
              <a:rPr lang="en-US" sz="3200" i="1" dirty="0" smtClean="0"/>
              <a:t>b</a:t>
            </a:r>
            <a:r>
              <a:rPr lang="en-US" sz="3200" dirty="0" smtClean="0"/>
              <a:t>)</a:t>
            </a:r>
          </a:p>
        </p:txBody>
      </p:sp>
      <p:cxnSp>
        <p:nvCxnSpPr>
          <p:cNvPr id="18" name="Straight Arrow Connector 17"/>
          <p:cNvCxnSpPr>
            <a:stCxn id="6" idx="5"/>
            <a:endCxn id="4" idx="2"/>
          </p:cNvCxnSpPr>
          <p:nvPr/>
        </p:nvCxnSpPr>
        <p:spPr>
          <a:xfrm flipV="1">
            <a:off x="2095500" y="1714500"/>
            <a:ext cx="1181100" cy="3429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6"/>
            <a:endCxn id="17" idx="2"/>
          </p:cNvCxnSpPr>
          <p:nvPr/>
        </p:nvCxnSpPr>
        <p:spPr>
          <a:xfrm>
            <a:off x="3810000" y="1714500"/>
            <a:ext cx="685800" cy="8382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1752600" y="1828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29400" y="1828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5"/>
          </p:cNvCxnSpPr>
          <p:nvPr/>
        </p:nvCxnSpPr>
        <p:spPr>
          <a:xfrm>
            <a:off x="2095500" y="2057400"/>
            <a:ext cx="1181100" cy="8001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6" idx="6"/>
            <a:endCxn id="7" idx="1"/>
          </p:cNvCxnSpPr>
          <p:nvPr/>
        </p:nvCxnSpPr>
        <p:spPr>
          <a:xfrm>
            <a:off x="5791200" y="2019300"/>
            <a:ext cx="838200" cy="381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19400" y="609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To the destination</a:t>
            </a:r>
            <a:endParaRPr lang="en-US" sz="3200" i="1" dirty="0"/>
          </a:p>
        </p:txBody>
      </p:sp>
      <p:sp>
        <p:nvSpPr>
          <p:cNvPr id="15" name="Oval 14"/>
          <p:cNvSpPr/>
          <p:nvPr/>
        </p:nvSpPr>
        <p:spPr>
          <a:xfrm>
            <a:off x="4267200" y="12954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57800" y="1752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95800" y="2286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endCxn id="17" idx="2"/>
          </p:cNvCxnSpPr>
          <p:nvPr/>
        </p:nvCxnSpPr>
        <p:spPr>
          <a:xfrm flipV="1">
            <a:off x="3733800" y="2552700"/>
            <a:ext cx="762000" cy="1905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7" idx="7"/>
            <a:endCxn id="16" idx="2"/>
          </p:cNvCxnSpPr>
          <p:nvPr/>
        </p:nvCxnSpPr>
        <p:spPr>
          <a:xfrm rot="5400000" flipH="1" flipV="1">
            <a:off x="4932035" y="2038351"/>
            <a:ext cx="344815" cy="306715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3352800"/>
            <a:ext cx="8686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Take 0 (onion routing):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Take 1 (two entry points):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3 </a:t>
            </a:r>
            <a:r>
              <a:rPr lang="en-US" sz="3200" dirty="0" smtClean="0"/>
              <a:t>(3-2</a:t>
            </a:r>
            <a:r>
              <a:rPr lang="en-US" sz="3200" i="1" dirty="0" smtClean="0"/>
              <a:t>b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Take 2 (</a:t>
            </a:r>
            <a:r>
              <a:rPr lang="en-US" sz="3200" i="1" dirty="0" smtClean="0"/>
              <a:t>k</a:t>
            </a:r>
            <a:r>
              <a:rPr lang="en-US" sz="3200" dirty="0" smtClean="0"/>
              <a:t> entry points):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(1-(1-</a:t>
            </a:r>
            <a:r>
              <a:rPr lang="en-US" sz="3200" i="1" dirty="0" smtClean="0"/>
              <a:t>b</a:t>
            </a:r>
            <a:r>
              <a:rPr lang="en-US" sz="3200" dirty="0" smtClean="0"/>
              <a:t>)</a:t>
            </a:r>
            <a:r>
              <a:rPr lang="en-US" sz="3200" i="1" baseline="30000" dirty="0" smtClean="0"/>
              <a:t>k</a:t>
            </a:r>
            <a:r>
              <a:rPr lang="en-US" sz="3200" dirty="0" smtClean="0"/>
              <a:t>+(1-</a:t>
            </a:r>
            <a:r>
              <a:rPr lang="en-US" sz="3200" i="1" dirty="0" smtClean="0"/>
              <a:t>b</a:t>
            </a:r>
            <a:r>
              <a:rPr lang="en-US" sz="3200" dirty="0" smtClean="0"/>
              <a:t>)</a:t>
            </a:r>
            <a:r>
              <a:rPr lang="en-US" sz="3200" i="1" dirty="0" smtClean="0"/>
              <a:t>b</a:t>
            </a:r>
            <a:r>
              <a:rPr lang="en-US" sz="3200" i="1" baseline="30000" dirty="0" smtClean="0"/>
              <a:t>k</a:t>
            </a:r>
            <a:r>
              <a:rPr lang="en-US" sz="3200" baseline="30000" dirty="0" smtClean="0"/>
              <a:t>-1</a:t>
            </a:r>
            <a:r>
              <a:rPr lang="en-US" sz="3200" dirty="0" smtClean="0"/>
              <a:t>)</a:t>
            </a:r>
            <a:r>
              <a:rPr lang="en-US" sz="3200" dirty="0" smtClean="0">
                <a:sym typeface="Symbol"/>
              </a:rPr>
              <a:t></a:t>
            </a:r>
            <a:r>
              <a:rPr lang="en-US" sz="3200" i="1" dirty="0" smtClean="0"/>
              <a:t> b</a:t>
            </a:r>
            <a:r>
              <a:rPr lang="en-US" sz="3200" baseline="30000" dirty="0" smtClean="0"/>
              <a:t>2</a:t>
            </a:r>
            <a:endParaRPr lang="en-US" sz="3200" dirty="0" smtClean="0"/>
          </a:p>
        </p:txBody>
      </p:sp>
      <p:cxnSp>
        <p:nvCxnSpPr>
          <p:cNvPr id="18" name="Straight Arrow Connector 17"/>
          <p:cNvCxnSpPr>
            <a:stCxn id="6" idx="5"/>
          </p:cNvCxnSpPr>
          <p:nvPr/>
        </p:nvCxnSpPr>
        <p:spPr>
          <a:xfrm flipV="1">
            <a:off x="2095500" y="1409700"/>
            <a:ext cx="1181100" cy="6477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7" idx="2"/>
          </p:cNvCxnSpPr>
          <p:nvPr/>
        </p:nvCxnSpPr>
        <p:spPr>
          <a:xfrm>
            <a:off x="3810000" y="1409700"/>
            <a:ext cx="685800" cy="11430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2133600" y="1828800"/>
            <a:ext cx="1143000" cy="228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5"/>
          </p:cNvCxnSpPr>
          <p:nvPr/>
        </p:nvCxnSpPr>
        <p:spPr>
          <a:xfrm>
            <a:off x="2095500" y="2057400"/>
            <a:ext cx="1181100" cy="762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6" idx="5"/>
          </p:cNvCxnSpPr>
          <p:nvPr/>
        </p:nvCxnSpPr>
        <p:spPr>
          <a:xfrm>
            <a:off x="2095500" y="2057400"/>
            <a:ext cx="1181100" cy="304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17" idx="2"/>
          </p:cNvCxnSpPr>
          <p:nvPr/>
        </p:nvCxnSpPr>
        <p:spPr>
          <a:xfrm rot="16200000" flipH="1">
            <a:off x="3790950" y="1847850"/>
            <a:ext cx="7239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4" idx="0"/>
            <a:endCxn id="17" idx="2"/>
          </p:cNvCxnSpPr>
          <p:nvPr/>
        </p:nvCxnSpPr>
        <p:spPr>
          <a:xfrm>
            <a:off x="3885692" y="2095500"/>
            <a:ext cx="610108" cy="4572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17" idx="2"/>
          </p:cNvCxnSpPr>
          <p:nvPr/>
        </p:nvCxnSpPr>
        <p:spPr>
          <a:xfrm>
            <a:off x="3810000" y="2362200"/>
            <a:ext cx="685800" cy="1905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loud 43"/>
          <p:cNvSpPr/>
          <p:nvPr/>
        </p:nvSpPr>
        <p:spPr>
          <a:xfrm>
            <a:off x="3276600" y="1066800"/>
            <a:ext cx="609600" cy="2057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3352800" y="16764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k</a:t>
            </a:r>
            <a:endParaRPr lang="en-US" sz="3200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2200" y="1143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1371600" y="1828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15200" y="1828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5"/>
            <a:endCxn id="14" idx="2"/>
          </p:cNvCxnSpPr>
          <p:nvPr/>
        </p:nvCxnSpPr>
        <p:spPr>
          <a:xfrm>
            <a:off x="1714500" y="2057400"/>
            <a:ext cx="647700" cy="7239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6" idx="6"/>
            <a:endCxn id="7" idx="1"/>
          </p:cNvCxnSpPr>
          <p:nvPr/>
        </p:nvCxnSpPr>
        <p:spPr>
          <a:xfrm>
            <a:off x="6781800" y="2019300"/>
            <a:ext cx="533400" cy="381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19400" y="609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To the destination</a:t>
            </a:r>
            <a:endParaRPr lang="en-US" sz="3200" i="1" dirty="0"/>
          </a:p>
        </p:txBody>
      </p:sp>
      <p:sp>
        <p:nvSpPr>
          <p:cNvPr id="14" name="Oval 13"/>
          <p:cNvSpPr/>
          <p:nvPr/>
        </p:nvSpPr>
        <p:spPr>
          <a:xfrm>
            <a:off x="2362200" y="2514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362200" y="1828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248400" y="1752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352800" y="1143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4" idx="6"/>
            <a:endCxn id="17" idx="2"/>
          </p:cNvCxnSpPr>
          <p:nvPr/>
        </p:nvCxnSpPr>
        <p:spPr>
          <a:xfrm flipV="1">
            <a:off x="28956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5"/>
            <a:endCxn id="15" idx="2"/>
          </p:cNvCxnSpPr>
          <p:nvPr/>
        </p:nvCxnSpPr>
        <p:spPr>
          <a:xfrm>
            <a:off x="1714500" y="2057400"/>
            <a:ext cx="647700" cy="381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3352800"/>
            <a:ext cx="8686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Take 0 (onion routing):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Take 1 (two entry points):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3 </a:t>
            </a:r>
            <a:r>
              <a:rPr lang="en-US" sz="3200" dirty="0" smtClean="0"/>
              <a:t>(3-2</a:t>
            </a:r>
            <a:r>
              <a:rPr lang="en-US" sz="3200" i="1" dirty="0" smtClean="0"/>
              <a:t>b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Take 2 (</a:t>
            </a:r>
            <a:r>
              <a:rPr lang="en-US" sz="3200" i="1" dirty="0" smtClean="0"/>
              <a:t>k</a:t>
            </a:r>
            <a:r>
              <a:rPr lang="en-US" sz="3200" dirty="0" smtClean="0"/>
              <a:t> entry points):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(1-(1-</a:t>
            </a:r>
            <a:r>
              <a:rPr lang="en-US" sz="3200" i="1" dirty="0" smtClean="0"/>
              <a:t>b</a:t>
            </a:r>
            <a:r>
              <a:rPr lang="en-US" sz="3200" dirty="0" smtClean="0"/>
              <a:t>)</a:t>
            </a:r>
            <a:r>
              <a:rPr lang="en-US" sz="3200" i="1" baseline="30000" dirty="0" smtClean="0"/>
              <a:t>k</a:t>
            </a:r>
            <a:r>
              <a:rPr lang="en-US" sz="3200" dirty="0" smtClean="0"/>
              <a:t>+(1-</a:t>
            </a:r>
            <a:r>
              <a:rPr lang="en-US" sz="3200" i="1" dirty="0" smtClean="0"/>
              <a:t>b</a:t>
            </a:r>
            <a:r>
              <a:rPr lang="en-US" sz="3200" dirty="0" smtClean="0"/>
              <a:t>)</a:t>
            </a:r>
            <a:r>
              <a:rPr lang="en-US" sz="3200" i="1" dirty="0" smtClean="0"/>
              <a:t>b</a:t>
            </a:r>
            <a:r>
              <a:rPr lang="en-US" sz="3200" i="1" baseline="30000" dirty="0" smtClean="0"/>
              <a:t>k</a:t>
            </a:r>
            <a:r>
              <a:rPr lang="en-US" sz="3200" baseline="30000" dirty="0" smtClean="0"/>
              <a:t>-1</a:t>
            </a:r>
            <a:r>
              <a:rPr lang="en-US" sz="3200" dirty="0" smtClean="0"/>
              <a:t>)</a:t>
            </a:r>
            <a:r>
              <a:rPr lang="en-US" sz="3200" dirty="0" smtClean="0">
                <a:sym typeface="Symbol"/>
              </a:rPr>
              <a:t></a:t>
            </a:r>
            <a:r>
              <a:rPr lang="en-US" sz="3200" i="1" dirty="0" smtClean="0"/>
              <a:t> b</a:t>
            </a:r>
            <a:r>
              <a:rPr lang="en-US" sz="3200" baseline="30000" dirty="0" smtClean="0"/>
              <a:t>2</a:t>
            </a:r>
            <a:endParaRPr lang="en-US" sz="3200" dirty="0" smtClean="0"/>
          </a:p>
          <a:p>
            <a:r>
              <a:rPr lang="en-US" sz="3200" dirty="0" smtClean="0"/>
              <a:t>Take 3 (layered mesh)</a:t>
            </a:r>
          </a:p>
        </p:txBody>
      </p:sp>
      <p:cxnSp>
        <p:nvCxnSpPr>
          <p:cNvPr id="18" name="Straight Arrow Connector 17"/>
          <p:cNvCxnSpPr>
            <a:stCxn id="6" idx="5"/>
            <a:endCxn id="4" idx="2"/>
          </p:cNvCxnSpPr>
          <p:nvPr/>
        </p:nvCxnSpPr>
        <p:spPr>
          <a:xfrm flipV="1">
            <a:off x="1714500" y="1409700"/>
            <a:ext cx="647700" cy="6477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6"/>
            <a:endCxn id="17" idx="2"/>
          </p:cNvCxnSpPr>
          <p:nvPr/>
        </p:nvCxnSpPr>
        <p:spPr>
          <a:xfrm>
            <a:off x="2895600" y="14097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5" idx="6"/>
            <a:endCxn id="17" idx="2"/>
          </p:cNvCxnSpPr>
          <p:nvPr/>
        </p:nvCxnSpPr>
        <p:spPr>
          <a:xfrm flipV="1">
            <a:off x="28956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3352800" y="1828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14" idx="6"/>
            <a:endCxn id="42" idx="2"/>
          </p:cNvCxnSpPr>
          <p:nvPr/>
        </p:nvCxnSpPr>
        <p:spPr>
          <a:xfrm flipV="1">
            <a:off x="28956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" idx="6"/>
            <a:endCxn id="42" idx="2"/>
          </p:cNvCxnSpPr>
          <p:nvPr/>
        </p:nvCxnSpPr>
        <p:spPr>
          <a:xfrm>
            <a:off x="28956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5" idx="6"/>
            <a:endCxn id="42" idx="2"/>
          </p:cNvCxnSpPr>
          <p:nvPr/>
        </p:nvCxnSpPr>
        <p:spPr>
          <a:xfrm>
            <a:off x="2895600" y="20955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3352800" y="2514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14" idx="6"/>
            <a:endCxn id="52" idx="2"/>
          </p:cNvCxnSpPr>
          <p:nvPr/>
        </p:nvCxnSpPr>
        <p:spPr>
          <a:xfrm>
            <a:off x="2895600" y="27813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" idx="6"/>
            <a:endCxn id="52" idx="2"/>
          </p:cNvCxnSpPr>
          <p:nvPr/>
        </p:nvCxnSpPr>
        <p:spPr>
          <a:xfrm>
            <a:off x="28956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5" idx="6"/>
            <a:endCxn id="52" idx="2"/>
          </p:cNvCxnSpPr>
          <p:nvPr/>
        </p:nvCxnSpPr>
        <p:spPr>
          <a:xfrm>
            <a:off x="28956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4343400" y="1143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52" idx="6"/>
            <a:endCxn id="62" idx="2"/>
          </p:cNvCxnSpPr>
          <p:nvPr/>
        </p:nvCxnSpPr>
        <p:spPr>
          <a:xfrm flipV="1">
            <a:off x="38862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62" idx="2"/>
          </p:cNvCxnSpPr>
          <p:nvPr/>
        </p:nvCxnSpPr>
        <p:spPr>
          <a:xfrm>
            <a:off x="3886200" y="14097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2" idx="6"/>
            <a:endCxn id="62" idx="2"/>
          </p:cNvCxnSpPr>
          <p:nvPr/>
        </p:nvCxnSpPr>
        <p:spPr>
          <a:xfrm flipV="1">
            <a:off x="38862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4343400" y="1828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stCxn id="52" idx="6"/>
            <a:endCxn id="66" idx="2"/>
          </p:cNvCxnSpPr>
          <p:nvPr/>
        </p:nvCxnSpPr>
        <p:spPr>
          <a:xfrm flipV="1">
            <a:off x="38862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7" idx="6"/>
            <a:endCxn id="66" idx="2"/>
          </p:cNvCxnSpPr>
          <p:nvPr/>
        </p:nvCxnSpPr>
        <p:spPr>
          <a:xfrm>
            <a:off x="38862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2" idx="6"/>
            <a:endCxn id="66" idx="2"/>
          </p:cNvCxnSpPr>
          <p:nvPr/>
        </p:nvCxnSpPr>
        <p:spPr>
          <a:xfrm>
            <a:off x="3886200" y="20955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4343400" y="2514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Arrow Connector 70"/>
          <p:cNvCxnSpPr>
            <a:endCxn id="70" idx="2"/>
          </p:cNvCxnSpPr>
          <p:nvPr/>
        </p:nvCxnSpPr>
        <p:spPr>
          <a:xfrm>
            <a:off x="3886200" y="27813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7" idx="6"/>
            <a:endCxn id="70" idx="2"/>
          </p:cNvCxnSpPr>
          <p:nvPr/>
        </p:nvCxnSpPr>
        <p:spPr>
          <a:xfrm>
            <a:off x="38862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42" idx="6"/>
            <a:endCxn id="70" idx="2"/>
          </p:cNvCxnSpPr>
          <p:nvPr/>
        </p:nvCxnSpPr>
        <p:spPr>
          <a:xfrm>
            <a:off x="38862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5334000" y="1143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>
            <a:stCxn id="70" idx="6"/>
            <a:endCxn id="76" idx="2"/>
          </p:cNvCxnSpPr>
          <p:nvPr/>
        </p:nvCxnSpPr>
        <p:spPr>
          <a:xfrm flipV="1">
            <a:off x="48768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76" idx="2"/>
          </p:cNvCxnSpPr>
          <p:nvPr/>
        </p:nvCxnSpPr>
        <p:spPr>
          <a:xfrm>
            <a:off x="4876800" y="14097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6" idx="6"/>
            <a:endCxn id="76" idx="2"/>
          </p:cNvCxnSpPr>
          <p:nvPr/>
        </p:nvCxnSpPr>
        <p:spPr>
          <a:xfrm flipV="1">
            <a:off x="48768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5334000" y="1828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Arrow Connector 80"/>
          <p:cNvCxnSpPr>
            <a:stCxn id="70" idx="6"/>
            <a:endCxn id="80" idx="2"/>
          </p:cNvCxnSpPr>
          <p:nvPr/>
        </p:nvCxnSpPr>
        <p:spPr>
          <a:xfrm flipV="1">
            <a:off x="48768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2" idx="6"/>
            <a:endCxn id="80" idx="2"/>
          </p:cNvCxnSpPr>
          <p:nvPr/>
        </p:nvCxnSpPr>
        <p:spPr>
          <a:xfrm>
            <a:off x="48768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66" idx="6"/>
            <a:endCxn id="80" idx="2"/>
          </p:cNvCxnSpPr>
          <p:nvPr/>
        </p:nvCxnSpPr>
        <p:spPr>
          <a:xfrm>
            <a:off x="4876800" y="20955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5334000" y="2514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Arrow Connector 84"/>
          <p:cNvCxnSpPr>
            <a:endCxn id="84" idx="2"/>
          </p:cNvCxnSpPr>
          <p:nvPr/>
        </p:nvCxnSpPr>
        <p:spPr>
          <a:xfrm>
            <a:off x="4876800" y="27813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62" idx="6"/>
            <a:endCxn id="84" idx="2"/>
          </p:cNvCxnSpPr>
          <p:nvPr/>
        </p:nvCxnSpPr>
        <p:spPr>
          <a:xfrm>
            <a:off x="48768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66" idx="6"/>
            <a:endCxn id="84" idx="2"/>
          </p:cNvCxnSpPr>
          <p:nvPr/>
        </p:nvCxnSpPr>
        <p:spPr>
          <a:xfrm>
            <a:off x="48768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4" idx="6"/>
            <a:endCxn id="16" idx="2"/>
          </p:cNvCxnSpPr>
          <p:nvPr/>
        </p:nvCxnSpPr>
        <p:spPr>
          <a:xfrm flipV="1">
            <a:off x="5867400" y="2019300"/>
            <a:ext cx="381000" cy="7620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0" idx="6"/>
            <a:endCxn id="16" idx="2"/>
          </p:cNvCxnSpPr>
          <p:nvPr/>
        </p:nvCxnSpPr>
        <p:spPr>
          <a:xfrm flipV="1">
            <a:off x="5867400" y="2019300"/>
            <a:ext cx="381000" cy="762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76" idx="6"/>
            <a:endCxn id="16" idx="2"/>
          </p:cNvCxnSpPr>
          <p:nvPr/>
        </p:nvCxnSpPr>
        <p:spPr>
          <a:xfrm>
            <a:off x="5867400" y="1409700"/>
            <a:ext cx="381000" cy="609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Left Brace 146"/>
          <p:cNvSpPr/>
          <p:nvPr/>
        </p:nvSpPr>
        <p:spPr>
          <a:xfrm>
            <a:off x="838200" y="1066800"/>
            <a:ext cx="457200" cy="1981200"/>
          </a:xfrm>
          <a:prstGeom prst="leftBrac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147"/>
          <p:cNvSpPr txBox="1"/>
          <p:nvPr/>
        </p:nvSpPr>
        <p:spPr>
          <a:xfrm>
            <a:off x="0" y="17526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log</a:t>
            </a:r>
            <a:r>
              <a:rPr lang="en-US" sz="3200" i="1" dirty="0" err="1" smtClean="0"/>
              <a:t>l</a:t>
            </a:r>
            <a:endParaRPr lang="en-US" sz="3200" i="1" dirty="0"/>
          </a:p>
        </p:txBody>
      </p:sp>
      <p:sp>
        <p:nvSpPr>
          <p:cNvPr id="149" name="Left Brace 148"/>
          <p:cNvSpPr/>
          <p:nvPr/>
        </p:nvSpPr>
        <p:spPr>
          <a:xfrm rot="16200000">
            <a:off x="3924300" y="1257300"/>
            <a:ext cx="381000" cy="3810000"/>
          </a:xfrm>
          <a:prstGeom prst="leftBrace">
            <a:avLst>
              <a:gd name="adj1" fmla="val 8333"/>
              <a:gd name="adj2" fmla="val 81775"/>
            </a:avLst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/>
          <p:cNvSpPr txBox="1"/>
          <p:nvPr/>
        </p:nvSpPr>
        <p:spPr>
          <a:xfrm>
            <a:off x="5105400" y="3276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l</a:t>
            </a:r>
            <a:endParaRPr lang="en-US" sz="3200" i="1" dirty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2200" y="11430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1371600" y="1828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15200" y="1828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5"/>
            <a:endCxn id="14" idx="2"/>
          </p:cNvCxnSpPr>
          <p:nvPr/>
        </p:nvCxnSpPr>
        <p:spPr>
          <a:xfrm>
            <a:off x="1714500" y="2057400"/>
            <a:ext cx="647700" cy="7239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6" idx="6"/>
            <a:endCxn id="7" idx="1"/>
          </p:cNvCxnSpPr>
          <p:nvPr/>
        </p:nvCxnSpPr>
        <p:spPr>
          <a:xfrm>
            <a:off x="6781800" y="2019300"/>
            <a:ext cx="533400" cy="381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19400" y="609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To the destination</a:t>
            </a:r>
            <a:endParaRPr lang="en-US" sz="3200" i="1" dirty="0"/>
          </a:p>
        </p:txBody>
      </p:sp>
      <p:sp>
        <p:nvSpPr>
          <p:cNvPr id="14" name="Oval 13"/>
          <p:cNvSpPr/>
          <p:nvPr/>
        </p:nvSpPr>
        <p:spPr>
          <a:xfrm>
            <a:off x="2362200" y="2514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362200" y="1828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248400" y="17526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352800" y="11430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4" idx="6"/>
            <a:endCxn id="17" idx="2"/>
          </p:cNvCxnSpPr>
          <p:nvPr/>
        </p:nvCxnSpPr>
        <p:spPr>
          <a:xfrm flipV="1">
            <a:off x="28956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5"/>
            <a:endCxn id="15" idx="2"/>
          </p:cNvCxnSpPr>
          <p:nvPr/>
        </p:nvCxnSpPr>
        <p:spPr>
          <a:xfrm>
            <a:off x="1714500" y="2057400"/>
            <a:ext cx="647700" cy="381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3352800"/>
            <a:ext cx="8686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Take 0 (onion routing):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Take 1 (two entry points):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3 </a:t>
            </a:r>
            <a:r>
              <a:rPr lang="en-US" sz="3200" dirty="0" smtClean="0"/>
              <a:t>(3-2</a:t>
            </a:r>
            <a:r>
              <a:rPr lang="en-US" sz="3200" i="1" dirty="0" smtClean="0"/>
              <a:t>b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Take 2 (</a:t>
            </a:r>
            <a:r>
              <a:rPr lang="en-US" sz="3200" i="1" dirty="0" smtClean="0"/>
              <a:t>k</a:t>
            </a:r>
            <a:r>
              <a:rPr lang="en-US" sz="3200" dirty="0" smtClean="0"/>
              <a:t> entry points):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(1-(1-</a:t>
            </a:r>
            <a:r>
              <a:rPr lang="en-US" sz="3200" i="1" dirty="0" smtClean="0"/>
              <a:t>b</a:t>
            </a:r>
            <a:r>
              <a:rPr lang="en-US" sz="3200" dirty="0" smtClean="0"/>
              <a:t>)</a:t>
            </a:r>
            <a:r>
              <a:rPr lang="en-US" sz="3200" i="1" baseline="30000" dirty="0" smtClean="0"/>
              <a:t>k</a:t>
            </a:r>
            <a:r>
              <a:rPr lang="en-US" sz="3200" dirty="0" smtClean="0"/>
              <a:t>+(1-</a:t>
            </a:r>
            <a:r>
              <a:rPr lang="en-US" sz="3200" i="1" dirty="0" smtClean="0"/>
              <a:t>b</a:t>
            </a:r>
            <a:r>
              <a:rPr lang="en-US" sz="3200" dirty="0" smtClean="0"/>
              <a:t>)</a:t>
            </a:r>
            <a:r>
              <a:rPr lang="en-US" sz="3200" i="1" dirty="0" smtClean="0"/>
              <a:t>b</a:t>
            </a:r>
            <a:r>
              <a:rPr lang="en-US" sz="3200" i="1" baseline="30000" dirty="0" smtClean="0"/>
              <a:t>k</a:t>
            </a:r>
            <a:r>
              <a:rPr lang="en-US" sz="3200" baseline="30000" dirty="0" smtClean="0"/>
              <a:t>-1</a:t>
            </a:r>
            <a:r>
              <a:rPr lang="en-US" sz="3200" dirty="0" smtClean="0"/>
              <a:t>)</a:t>
            </a:r>
            <a:r>
              <a:rPr lang="en-US" sz="3200" dirty="0" smtClean="0">
                <a:sym typeface="Symbol"/>
              </a:rPr>
              <a:t></a:t>
            </a:r>
            <a:r>
              <a:rPr lang="en-US" sz="3200" i="1" dirty="0" smtClean="0"/>
              <a:t> b</a:t>
            </a:r>
            <a:r>
              <a:rPr lang="en-US" sz="3200" baseline="30000" dirty="0" smtClean="0"/>
              <a:t>2</a:t>
            </a:r>
            <a:endParaRPr lang="en-US" sz="3200" dirty="0" smtClean="0"/>
          </a:p>
          <a:p>
            <a:r>
              <a:rPr lang="en-US" sz="3200" dirty="0" smtClean="0"/>
              <a:t>Take 3 (layered mesh)</a:t>
            </a:r>
          </a:p>
        </p:txBody>
      </p:sp>
      <p:cxnSp>
        <p:nvCxnSpPr>
          <p:cNvPr id="18" name="Straight Arrow Connector 17"/>
          <p:cNvCxnSpPr>
            <a:stCxn id="6" idx="5"/>
            <a:endCxn id="4" idx="2"/>
          </p:cNvCxnSpPr>
          <p:nvPr/>
        </p:nvCxnSpPr>
        <p:spPr>
          <a:xfrm flipV="1">
            <a:off x="1714500" y="1409700"/>
            <a:ext cx="647700" cy="6477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6"/>
            <a:endCxn id="17" idx="2"/>
          </p:cNvCxnSpPr>
          <p:nvPr/>
        </p:nvCxnSpPr>
        <p:spPr>
          <a:xfrm>
            <a:off x="2895600" y="14097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5" idx="6"/>
            <a:endCxn id="17" idx="2"/>
          </p:cNvCxnSpPr>
          <p:nvPr/>
        </p:nvCxnSpPr>
        <p:spPr>
          <a:xfrm flipV="1">
            <a:off x="28956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3352800" y="18288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14" idx="6"/>
            <a:endCxn id="42" idx="2"/>
          </p:cNvCxnSpPr>
          <p:nvPr/>
        </p:nvCxnSpPr>
        <p:spPr>
          <a:xfrm flipV="1">
            <a:off x="28956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" idx="6"/>
            <a:endCxn id="42" idx="2"/>
          </p:cNvCxnSpPr>
          <p:nvPr/>
        </p:nvCxnSpPr>
        <p:spPr>
          <a:xfrm>
            <a:off x="28956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5" idx="6"/>
            <a:endCxn id="42" idx="2"/>
          </p:cNvCxnSpPr>
          <p:nvPr/>
        </p:nvCxnSpPr>
        <p:spPr>
          <a:xfrm>
            <a:off x="2895600" y="20955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3352800" y="25146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14" idx="6"/>
            <a:endCxn id="52" idx="2"/>
          </p:cNvCxnSpPr>
          <p:nvPr/>
        </p:nvCxnSpPr>
        <p:spPr>
          <a:xfrm>
            <a:off x="2895600" y="27813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" idx="6"/>
            <a:endCxn id="52" idx="2"/>
          </p:cNvCxnSpPr>
          <p:nvPr/>
        </p:nvCxnSpPr>
        <p:spPr>
          <a:xfrm>
            <a:off x="28956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5" idx="6"/>
            <a:endCxn id="52" idx="2"/>
          </p:cNvCxnSpPr>
          <p:nvPr/>
        </p:nvCxnSpPr>
        <p:spPr>
          <a:xfrm>
            <a:off x="28956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4343400" y="1143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52" idx="6"/>
            <a:endCxn id="62" idx="2"/>
          </p:cNvCxnSpPr>
          <p:nvPr/>
        </p:nvCxnSpPr>
        <p:spPr>
          <a:xfrm flipV="1">
            <a:off x="38862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62" idx="2"/>
          </p:cNvCxnSpPr>
          <p:nvPr/>
        </p:nvCxnSpPr>
        <p:spPr>
          <a:xfrm>
            <a:off x="3886200" y="14097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2" idx="6"/>
            <a:endCxn id="62" idx="2"/>
          </p:cNvCxnSpPr>
          <p:nvPr/>
        </p:nvCxnSpPr>
        <p:spPr>
          <a:xfrm flipV="1">
            <a:off x="38862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4343400" y="1828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stCxn id="52" idx="6"/>
            <a:endCxn id="66" idx="2"/>
          </p:cNvCxnSpPr>
          <p:nvPr/>
        </p:nvCxnSpPr>
        <p:spPr>
          <a:xfrm flipV="1">
            <a:off x="38862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7" idx="6"/>
            <a:endCxn id="66" idx="2"/>
          </p:cNvCxnSpPr>
          <p:nvPr/>
        </p:nvCxnSpPr>
        <p:spPr>
          <a:xfrm>
            <a:off x="38862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2" idx="6"/>
            <a:endCxn id="66" idx="2"/>
          </p:cNvCxnSpPr>
          <p:nvPr/>
        </p:nvCxnSpPr>
        <p:spPr>
          <a:xfrm>
            <a:off x="3886200" y="20955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4343400" y="2514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Arrow Connector 70"/>
          <p:cNvCxnSpPr>
            <a:endCxn id="70" idx="2"/>
          </p:cNvCxnSpPr>
          <p:nvPr/>
        </p:nvCxnSpPr>
        <p:spPr>
          <a:xfrm>
            <a:off x="3886200" y="27813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7" idx="6"/>
            <a:endCxn id="70" idx="2"/>
          </p:cNvCxnSpPr>
          <p:nvPr/>
        </p:nvCxnSpPr>
        <p:spPr>
          <a:xfrm>
            <a:off x="38862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42" idx="6"/>
            <a:endCxn id="70" idx="2"/>
          </p:cNvCxnSpPr>
          <p:nvPr/>
        </p:nvCxnSpPr>
        <p:spPr>
          <a:xfrm>
            <a:off x="38862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5334000" y="1143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>
            <a:stCxn id="70" idx="6"/>
            <a:endCxn id="76" idx="2"/>
          </p:cNvCxnSpPr>
          <p:nvPr/>
        </p:nvCxnSpPr>
        <p:spPr>
          <a:xfrm flipV="1">
            <a:off x="48768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76" idx="2"/>
          </p:cNvCxnSpPr>
          <p:nvPr/>
        </p:nvCxnSpPr>
        <p:spPr>
          <a:xfrm>
            <a:off x="4876800" y="14097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6" idx="6"/>
            <a:endCxn id="76" idx="2"/>
          </p:cNvCxnSpPr>
          <p:nvPr/>
        </p:nvCxnSpPr>
        <p:spPr>
          <a:xfrm flipV="1">
            <a:off x="48768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5334000" y="1828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Arrow Connector 80"/>
          <p:cNvCxnSpPr>
            <a:stCxn id="70" idx="6"/>
            <a:endCxn id="80" idx="2"/>
          </p:cNvCxnSpPr>
          <p:nvPr/>
        </p:nvCxnSpPr>
        <p:spPr>
          <a:xfrm flipV="1">
            <a:off x="48768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2" idx="6"/>
            <a:endCxn id="80" idx="2"/>
          </p:cNvCxnSpPr>
          <p:nvPr/>
        </p:nvCxnSpPr>
        <p:spPr>
          <a:xfrm>
            <a:off x="48768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66" idx="6"/>
            <a:endCxn id="80" idx="2"/>
          </p:cNvCxnSpPr>
          <p:nvPr/>
        </p:nvCxnSpPr>
        <p:spPr>
          <a:xfrm>
            <a:off x="4876800" y="20955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5334000" y="2514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Arrow Connector 84"/>
          <p:cNvCxnSpPr>
            <a:endCxn id="84" idx="2"/>
          </p:cNvCxnSpPr>
          <p:nvPr/>
        </p:nvCxnSpPr>
        <p:spPr>
          <a:xfrm>
            <a:off x="4876800" y="27813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62" idx="6"/>
            <a:endCxn id="84" idx="2"/>
          </p:cNvCxnSpPr>
          <p:nvPr/>
        </p:nvCxnSpPr>
        <p:spPr>
          <a:xfrm>
            <a:off x="48768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66" idx="6"/>
            <a:endCxn id="84" idx="2"/>
          </p:cNvCxnSpPr>
          <p:nvPr/>
        </p:nvCxnSpPr>
        <p:spPr>
          <a:xfrm>
            <a:off x="48768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4" idx="6"/>
            <a:endCxn id="16" idx="2"/>
          </p:cNvCxnSpPr>
          <p:nvPr/>
        </p:nvCxnSpPr>
        <p:spPr>
          <a:xfrm flipV="1">
            <a:off x="5867400" y="2019300"/>
            <a:ext cx="381000" cy="7620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0" idx="6"/>
            <a:endCxn id="16" idx="2"/>
          </p:cNvCxnSpPr>
          <p:nvPr/>
        </p:nvCxnSpPr>
        <p:spPr>
          <a:xfrm flipV="1">
            <a:off x="5867400" y="2019300"/>
            <a:ext cx="381000" cy="762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76" idx="6"/>
            <a:endCxn id="16" idx="2"/>
          </p:cNvCxnSpPr>
          <p:nvPr/>
        </p:nvCxnSpPr>
        <p:spPr>
          <a:xfrm>
            <a:off x="5867400" y="1409700"/>
            <a:ext cx="381000" cy="609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Left Brace 146"/>
          <p:cNvSpPr/>
          <p:nvPr/>
        </p:nvSpPr>
        <p:spPr>
          <a:xfrm>
            <a:off x="838200" y="1066800"/>
            <a:ext cx="457200" cy="1981200"/>
          </a:xfrm>
          <a:prstGeom prst="leftBrac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147"/>
          <p:cNvSpPr txBox="1"/>
          <p:nvPr/>
        </p:nvSpPr>
        <p:spPr>
          <a:xfrm>
            <a:off x="0" y="17526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log</a:t>
            </a:r>
            <a:r>
              <a:rPr lang="en-US" sz="3200" i="1" dirty="0" err="1" smtClean="0"/>
              <a:t>l</a:t>
            </a:r>
            <a:endParaRPr lang="en-US" sz="3200" i="1" dirty="0"/>
          </a:p>
        </p:txBody>
      </p:sp>
      <p:sp>
        <p:nvSpPr>
          <p:cNvPr id="149" name="Left Brace 148"/>
          <p:cNvSpPr/>
          <p:nvPr/>
        </p:nvSpPr>
        <p:spPr>
          <a:xfrm rot="16200000">
            <a:off x="3924300" y="1257300"/>
            <a:ext cx="381000" cy="3810000"/>
          </a:xfrm>
          <a:prstGeom prst="leftBrace">
            <a:avLst>
              <a:gd name="adj1" fmla="val 8333"/>
              <a:gd name="adj2" fmla="val 81775"/>
            </a:avLst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/>
          <p:cNvSpPr txBox="1"/>
          <p:nvPr/>
        </p:nvSpPr>
        <p:spPr>
          <a:xfrm>
            <a:off x="5105400" y="3276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l</a:t>
            </a:r>
            <a:endParaRPr lang="en-US" sz="3200" i="1" dirty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2200" y="11430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1371600" y="1828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15200" y="1828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5"/>
            <a:endCxn id="14" idx="2"/>
          </p:cNvCxnSpPr>
          <p:nvPr/>
        </p:nvCxnSpPr>
        <p:spPr>
          <a:xfrm>
            <a:off x="1714500" y="2057400"/>
            <a:ext cx="647700" cy="7239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6" idx="6"/>
            <a:endCxn id="7" idx="1"/>
          </p:cNvCxnSpPr>
          <p:nvPr/>
        </p:nvCxnSpPr>
        <p:spPr>
          <a:xfrm>
            <a:off x="6781800" y="2019300"/>
            <a:ext cx="533400" cy="381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19400" y="609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To the destination</a:t>
            </a:r>
            <a:endParaRPr lang="en-US" sz="3200" i="1" dirty="0"/>
          </a:p>
        </p:txBody>
      </p:sp>
      <p:sp>
        <p:nvSpPr>
          <p:cNvPr id="14" name="Oval 13"/>
          <p:cNvSpPr/>
          <p:nvPr/>
        </p:nvSpPr>
        <p:spPr>
          <a:xfrm>
            <a:off x="2362200" y="2514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362200" y="1828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248400" y="17526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352800" y="1143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4" idx="6"/>
            <a:endCxn id="17" idx="2"/>
          </p:cNvCxnSpPr>
          <p:nvPr/>
        </p:nvCxnSpPr>
        <p:spPr>
          <a:xfrm flipV="1">
            <a:off x="28956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5"/>
            <a:endCxn id="15" idx="2"/>
          </p:cNvCxnSpPr>
          <p:nvPr/>
        </p:nvCxnSpPr>
        <p:spPr>
          <a:xfrm>
            <a:off x="1714500" y="2057400"/>
            <a:ext cx="647700" cy="381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3352800"/>
            <a:ext cx="8686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Take 0 (onion routing):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Take 1 (two entry points):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3 </a:t>
            </a:r>
            <a:r>
              <a:rPr lang="en-US" sz="3200" dirty="0" smtClean="0"/>
              <a:t>(3-2</a:t>
            </a:r>
            <a:r>
              <a:rPr lang="en-US" sz="3200" i="1" dirty="0" smtClean="0"/>
              <a:t>b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Take 2 (</a:t>
            </a:r>
            <a:r>
              <a:rPr lang="en-US" sz="3200" i="1" dirty="0" smtClean="0"/>
              <a:t>k</a:t>
            </a:r>
            <a:r>
              <a:rPr lang="en-US" sz="3200" dirty="0" smtClean="0"/>
              <a:t> entry points):</a:t>
            </a:r>
          </a:p>
          <a:p>
            <a:r>
              <a:rPr lang="en-US" sz="3200" dirty="0" smtClean="0"/>
              <a:t>	Pr[compromised] = </a:t>
            </a:r>
            <a:r>
              <a:rPr lang="en-US" sz="3200" i="1" dirty="0" smtClean="0"/>
              <a:t>b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(1-(1-</a:t>
            </a:r>
            <a:r>
              <a:rPr lang="en-US" sz="3200" i="1" dirty="0" smtClean="0"/>
              <a:t>b</a:t>
            </a:r>
            <a:r>
              <a:rPr lang="en-US" sz="3200" dirty="0" smtClean="0"/>
              <a:t>)</a:t>
            </a:r>
            <a:r>
              <a:rPr lang="en-US" sz="3200" i="1" baseline="30000" dirty="0" smtClean="0"/>
              <a:t>k</a:t>
            </a:r>
            <a:r>
              <a:rPr lang="en-US" sz="3200" dirty="0" smtClean="0"/>
              <a:t>+(1-</a:t>
            </a:r>
            <a:r>
              <a:rPr lang="en-US" sz="3200" i="1" dirty="0" smtClean="0"/>
              <a:t>b</a:t>
            </a:r>
            <a:r>
              <a:rPr lang="en-US" sz="3200" dirty="0" smtClean="0"/>
              <a:t>)</a:t>
            </a:r>
            <a:r>
              <a:rPr lang="en-US" sz="3200" i="1" dirty="0" smtClean="0"/>
              <a:t>b</a:t>
            </a:r>
            <a:r>
              <a:rPr lang="en-US" sz="3200" i="1" baseline="30000" dirty="0" smtClean="0"/>
              <a:t>k</a:t>
            </a:r>
            <a:r>
              <a:rPr lang="en-US" sz="3200" baseline="30000" dirty="0" smtClean="0"/>
              <a:t>-1</a:t>
            </a:r>
            <a:r>
              <a:rPr lang="en-US" sz="3200" dirty="0" smtClean="0"/>
              <a:t>)</a:t>
            </a:r>
            <a:r>
              <a:rPr lang="en-US" sz="3200" dirty="0" smtClean="0">
                <a:sym typeface="Symbol"/>
              </a:rPr>
              <a:t></a:t>
            </a:r>
            <a:r>
              <a:rPr lang="en-US" sz="3200" i="1" dirty="0" smtClean="0"/>
              <a:t> b</a:t>
            </a:r>
            <a:r>
              <a:rPr lang="en-US" sz="3200" baseline="30000" dirty="0" smtClean="0"/>
              <a:t>2</a:t>
            </a:r>
            <a:endParaRPr lang="en-US" sz="3200" dirty="0" smtClean="0"/>
          </a:p>
          <a:p>
            <a:r>
              <a:rPr lang="en-US" sz="3200" dirty="0" smtClean="0"/>
              <a:t>Take 3 (layered mesh)</a:t>
            </a:r>
          </a:p>
        </p:txBody>
      </p:sp>
      <p:cxnSp>
        <p:nvCxnSpPr>
          <p:cNvPr id="18" name="Straight Arrow Connector 17"/>
          <p:cNvCxnSpPr>
            <a:stCxn id="6" idx="5"/>
            <a:endCxn id="4" idx="2"/>
          </p:cNvCxnSpPr>
          <p:nvPr/>
        </p:nvCxnSpPr>
        <p:spPr>
          <a:xfrm flipV="1">
            <a:off x="1714500" y="1409700"/>
            <a:ext cx="647700" cy="6477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6"/>
            <a:endCxn id="17" idx="2"/>
          </p:cNvCxnSpPr>
          <p:nvPr/>
        </p:nvCxnSpPr>
        <p:spPr>
          <a:xfrm>
            <a:off x="2895600" y="14097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5" idx="6"/>
            <a:endCxn id="17" idx="2"/>
          </p:cNvCxnSpPr>
          <p:nvPr/>
        </p:nvCxnSpPr>
        <p:spPr>
          <a:xfrm flipV="1">
            <a:off x="28956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3352800" y="18288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14" idx="6"/>
            <a:endCxn id="42" idx="2"/>
          </p:cNvCxnSpPr>
          <p:nvPr/>
        </p:nvCxnSpPr>
        <p:spPr>
          <a:xfrm flipV="1">
            <a:off x="28956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" idx="6"/>
            <a:endCxn id="42" idx="2"/>
          </p:cNvCxnSpPr>
          <p:nvPr/>
        </p:nvCxnSpPr>
        <p:spPr>
          <a:xfrm>
            <a:off x="28956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5" idx="6"/>
            <a:endCxn id="42" idx="2"/>
          </p:cNvCxnSpPr>
          <p:nvPr/>
        </p:nvCxnSpPr>
        <p:spPr>
          <a:xfrm>
            <a:off x="2895600" y="20955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3352800" y="2514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14" idx="6"/>
            <a:endCxn id="52" idx="2"/>
          </p:cNvCxnSpPr>
          <p:nvPr/>
        </p:nvCxnSpPr>
        <p:spPr>
          <a:xfrm>
            <a:off x="2895600" y="27813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" idx="6"/>
            <a:endCxn id="52" idx="2"/>
          </p:cNvCxnSpPr>
          <p:nvPr/>
        </p:nvCxnSpPr>
        <p:spPr>
          <a:xfrm>
            <a:off x="28956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5" idx="6"/>
            <a:endCxn id="52" idx="2"/>
          </p:cNvCxnSpPr>
          <p:nvPr/>
        </p:nvCxnSpPr>
        <p:spPr>
          <a:xfrm>
            <a:off x="28956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4343400" y="1143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52" idx="6"/>
            <a:endCxn id="62" idx="2"/>
          </p:cNvCxnSpPr>
          <p:nvPr/>
        </p:nvCxnSpPr>
        <p:spPr>
          <a:xfrm flipV="1">
            <a:off x="38862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62" idx="2"/>
          </p:cNvCxnSpPr>
          <p:nvPr/>
        </p:nvCxnSpPr>
        <p:spPr>
          <a:xfrm>
            <a:off x="3886200" y="14097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2" idx="6"/>
            <a:endCxn id="62" idx="2"/>
          </p:cNvCxnSpPr>
          <p:nvPr/>
        </p:nvCxnSpPr>
        <p:spPr>
          <a:xfrm flipV="1">
            <a:off x="38862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4343400" y="1828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stCxn id="52" idx="6"/>
            <a:endCxn id="66" idx="2"/>
          </p:cNvCxnSpPr>
          <p:nvPr/>
        </p:nvCxnSpPr>
        <p:spPr>
          <a:xfrm flipV="1">
            <a:off x="38862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7" idx="6"/>
            <a:endCxn id="66" idx="2"/>
          </p:cNvCxnSpPr>
          <p:nvPr/>
        </p:nvCxnSpPr>
        <p:spPr>
          <a:xfrm>
            <a:off x="38862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2" idx="6"/>
            <a:endCxn id="66" idx="2"/>
          </p:cNvCxnSpPr>
          <p:nvPr/>
        </p:nvCxnSpPr>
        <p:spPr>
          <a:xfrm>
            <a:off x="3886200" y="20955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4343400" y="25146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Arrow Connector 70"/>
          <p:cNvCxnSpPr>
            <a:endCxn id="70" idx="2"/>
          </p:cNvCxnSpPr>
          <p:nvPr/>
        </p:nvCxnSpPr>
        <p:spPr>
          <a:xfrm>
            <a:off x="3886200" y="27813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7" idx="6"/>
            <a:endCxn id="70" idx="2"/>
          </p:cNvCxnSpPr>
          <p:nvPr/>
        </p:nvCxnSpPr>
        <p:spPr>
          <a:xfrm>
            <a:off x="38862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42" idx="6"/>
            <a:endCxn id="70" idx="2"/>
          </p:cNvCxnSpPr>
          <p:nvPr/>
        </p:nvCxnSpPr>
        <p:spPr>
          <a:xfrm>
            <a:off x="38862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5334000" y="1143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>
            <a:stCxn id="70" idx="6"/>
            <a:endCxn id="76" idx="2"/>
          </p:cNvCxnSpPr>
          <p:nvPr/>
        </p:nvCxnSpPr>
        <p:spPr>
          <a:xfrm flipV="1">
            <a:off x="48768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76" idx="2"/>
          </p:cNvCxnSpPr>
          <p:nvPr/>
        </p:nvCxnSpPr>
        <p:spPr>
          <a:xfrm>
            <a:off x="4876800" y="14097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6" idx="6"/>
            <a:endCxn id="76" idx="2"/>
          </p:cNvCxnSpPr>
          <p:nvPr/>
        </p:nvCxnSpPr>
        <p:spPr>
          <a:xfrm flipV="1">
            <a:off x="48768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5334000" y="1828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Arrow Connector 80"/>
          <p:cNvCxnSpPr>
            <a:stCxn id="70" idx="6"/>
            <a:endCxn id="80" idx="2"/>
          </p:cNvCxnSpPr>
          <p:nvPr/>
        </p:nvCxnSpPr>
        <p:spPr>
          <a:xfrm flipV="1">
            <a:off x="48768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2" idx="6"/>
            <a:endCxn id="80" idx="2"/>
          </p:cNvCxnSpPr>
          <p:nvPr/>
        </p:nvCxnSpPr>
        <p:spPr>
          <a:xfrm>
            <a:off x="48768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66" idx="6"/>
            <a:endCxn id="80" idx="2"/>
          </p:cNvCxnSpPr>
          <p:nvPr/>
        </p:nvCxnSpPr>
        <p:spPr>
          <a:xfrm>
            <a:off x="4876800" y="20955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5334000" y="25146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Arrow Connector 84"/>
          <p:cNvCxnSpPr>
            <a:endCxn id="84" idx="2"/>
          </p:cNvCxnSpPr>
          <p:nvPr/>
        </p:nvCxnSpPr>
        <p:spPr>
          <a:xfrm>
            <a:off x="4876800" y="27813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62" idx="6"/>
            <a:endCxn id="84" idx="2"/>
          </p:cNvCxnSpPr>
          <p:nvPr/>
        </p:nvCxnSpPr>
        <p:spPr>
          <a:xfrm>
            <a:off x="48768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66" idx="6"/>
            <a:endCxn id="84" idx="2"/>
          </p:cNvCxnSpPr>
          <p:nvPr/>
        </p:nvCxnSpPr>
        <p:spPr>
          <a:xfrm>
            <a:off x="48768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4" idx="6"/>
            <a:endCxn id="16" idx="2"/>
          </p:cNvCxnSpPr>
          <p:nvPr/>
        </p:nvCxnSpPr>
        <p:spPr>
          <a:xfrm flipV="1">
            <a:off x="5867400" y="2019300"/>
            <a:ext cx="381000" cy="7620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0" idx="6"/>
            <a:endCxn id="16" idx="2"/>
          </p:cNvCxnSpPr>
          <p:nvPr/>
        </p:nvCxnSpPr>
        <p:spPr>
          <a:xfrm flipV="1">
            <a:off x="5867400" y="2019300"/>
            <a:ext cx="381000" cy="762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76" idx="6"/>
            <a:endCxn id="16" idx="2"/>
          </p:cNvCxnSpPr>
          <p:nvPr/>
        </p:nvCxnSpPr>
        <p:spPr>
          <a:xfrm>
            <a:off x="5867400" y="1409700"/>
            <a:ext cx="381000" cy="609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Left Brace 146"/>
          <p:cNvSpPr/>
          <p:nvPr/>
        </p:nvSpPr>
        <p:spPr>
          <a:xfrm>
            <a:off x="838200" y="1066800"/>
            <a:ext cx="457200" cy="1981200"/>
          </a:xfrm>
          <a:prstGeom prst="leftBrac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147"/>
          <p:cNvSpPr txBox="1"/>
          <p:nvPr/>
        </p:nvSpPr>
        <p:spPr>
          <a:xfrm>
            <a:off x="0" y="17526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log</a:t>
            </a:r>
            <a:r>
              <a:rPr lang="en-US" sz="3200" i="1" dirty="0" err="1" smtClean="0"/>
              <a:t>l</a:t>
            </a:r>
            <a:endParaRPr lang="en-US" sz="3200" i="1" dirty="0"/>
          </a:p>
        </p:txBody>
      </p:sp>
      <p:sp>
        <p:nvSpPr>
          <p:cNvPr id="149" name="Left Brace 148"/>
          <p:cNvSpPr/>
          <p:nvPr/>
        </p:nvSpPr>
        <p:spPr>
          <a:xfrm rot="16200000">
            <a:off x="3924300" y="1257300"/>
            <a:ext cx="381000" cy="3810000"/>
          </a:xfrm>
          <a:prstGeom prst="leftBrace">
            <a:avLst>
              <a:gd name="adj1" fmla="val 8333"/>
              <a:gd name="adj2" fmla="val 81775"/>
            </a:avLst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/>
          <p:cNvSpPr txBox="1"/>
          <p:nvPr/>
        </p:nvSpPr>
        <p:spPr>
          <a:xfrm>
            <a:off x="5105400" y="3276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l</a:t>
            </a:r>
            <a:endParaRPr lang="en-US" sz="3200" i="1" dirty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2200" y="11430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1371600" y="1828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15200" y="1828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5"/>
            <a:endCxn id="14" idx="2"/>
          </p:cNvCxnSpPr>
          <p:nvPr/>
        </p:nvCxnSpPr>
        <p:spPr>
          <a:xfrm>
            <a:off x="1714500" y="2057400"/>
            <a:ext cx="647700" cy="7239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6" idx="6"/>
            <a:endCxn id="7" idx="1"/>
          </p:cNvCxnSpPr>
          <p:nvPr/>
        </p:nvCxnSpPr>
        <p:spPr>
          <a:xfrm>
            <a:off x="6781800" y="2019300"/>
            <a:ext cx="533400" cy="381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19400" y="609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To the destination</a:t>
            </a:r>
            <a:endParaRPr lang="en-US" sz="3200" i="1" dirty="0"/>
          </a:p>
        </p:txBody>
      </p:sp>
      <p:sp>
        <p:nvSpPr>
          <p:cNvPr id="14" name="Oval 13"/>
          <p:cNvSpPr/>
          <p:nvPr/>
        </p:nvSpPr>
        <p:spPr>
          <a:xfrm>
            <a:off x="2362200" y="2514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362200" y="18288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248400" y="17526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352800" y="11430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4" idx="6"/>
            <a:endCxn id="17" idx="2"/>
          </p:cNvCxnSpPr>
          <p:nvPr/>
        </p:nvCxnSpPr>
        <p:spPr>
          <a:xfrm flipV="1">
            <a:off x="28956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5"/>
            <a:endCxn id="15" idx="2"/>
          </p:cNvCxnSpPr>
          <p:nvPr/>
        </p:nvCxnSpPr>
        <p:spPr>
          <a:xfrm>
            <a:off x="1714500" y="2057400"/>
            <a:ext cx="647700" cy="381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5"/>
            <a:endCxn id="4" idx="2"/>
          </p:cNvCxnSpPr>
          <p:nvPr/>
        </p:nvCxnSpPr>
        <p:spPr>
          <a:xfrm flipV="1">
            <a:off x="1714500" y="1409700"/>
            <a:ext cx="647700" cy="6477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6"/>
            <a:endCxn id="17" idx="2"/>
          </p:cNvCxnSpPr>
          <p:nvPr/>
        </p:nvCxnSpPr>
        <p:spPr>
          <a:xfrm>
            <a:off x="2895600" y="14097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5" idx="6"/>
            <a:endCxn id="17" idx="2"/>
          </p:cNvCxnSpPr>
          <p:nvPr/>
        </p:nvCxnSpPr>
        <p:spPr>
          <a:xfrm flipV="1">
            <a:off x="28956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3352800" y="18288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14" idx="6"/>
            <a:endCxn id="42" idx="2"/>
          </p:cNvCxnSpPr>
          <p:nvPr/>
        </p:nvCxnSpPr>
        <p:spPr>
          <a:xfrm flipV="1">
            <a:off x="28956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" idx="6"/>
            <a:endCxn id="42" idx="2"/>
          </p:cNvCxnSpPr>
          <p:nvPr/>
        </p:nvCxnSpPr>
        <p:spPr>
          <a:xfrm>
            <a:off x="28956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5" idx="6"/>
            <a:endCxn id="42" idx="2"/>
          </p:cNvCxnSpPr>
          <p:nvPr/>
        </p:nvCxnSpPr>
        <p:spPr>
          <a:xfrm>
            <a:off x="2895600" y="20955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3352800" y="2514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14" idx="6"/>
            <a:endCxn id="52" idx="2"/>
          </p:cNvCxnSpPr>
          <p:nvPr/>
        </p:nvCxnSpPr>
        <p:spPr>
          <a:xfrm>
            <a:off x="2895600" y="27813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" idx="6"/>
            <a:endCxn id="52" idx="2"/>
          </p:cNvCxnSpPr>
          <p:nvPr/>
        </p:nvCxnSpPr>
        <p:spPr>
          <a:xfrm>
            <a:off x="28956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5" idx="6"/>
            <a:endCxn id="52" idx="2"/>
          </p:cNvCxnSpPr>
          <p:nvPr/>
        </p:nvCxnSpPr>
        <p:spPr>
          <a:xfrm>
            <a:off x="28956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4343400" y="11430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52" idx="6"/>
            <a:endCxn id="62" idx="2"/>
          </p:cNvCxnSpPr>
          <p:nvPr/>
        </p:nvCxnSpPr>
        <p:spPr>
          <a:xfrm flipV="1">
            <a:off x="38862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62" idx="2"/>
          </p:cNvCxnSpPr>
          <p:nvPr/>
        </p:nvCxnSpPr>
        <p:spPr>
          <a:xfrm>
            <a:off x="3886200" y="14097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2" idx="6"/>
            <a:endCxn id="62" idx="2"/>
          </p:cNvCxnSpPr>
          <p:nvPr/>
        </p:nvCxnSpPr>
        <p:spPr>
          <a:xfrm flipV="1">
            <a:off x="38862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4343400" y="18288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stCxn id="52" idx="6"/>
            <a:endCxn id="66" idx="2"/>
          </p:cNvCxnSpPr>
          <p:nvPr/>
        </p:nvCxnSpPr>
        <p:spPr>
          <a:xfrm flipV="1">
            <a:off x="38862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7" idx="6"/>
            <a:endCxn id="66" idx="2"/>
          </p:cNvCxnSpPr>
          <p:nvPr/>
        </p:nvCxnSpPr>
        <p:spPr>
          <a:xfrm>
            <a:off x="38862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2" idx="6"/>
            <a:endCxn id="66" idx="2"/>
          </p:cNvCxnSpPr>
          <p:nvPr/>
        </p:nvCxnSpPr>
        <p:spPr>
          <a:xfrm>
            <a:off x="3886200" y="20955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4343400" y="2514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Arrow Connector 70"/>
          <p:cNvCxnSpPr>
            <a:endCxn id="70" idx="2"/>
          </p:cNvCxnSpPr>
          <p:nvPr/>
        </p:nvCxnSpPr>
        <p:spPr>
          <a:xfrm>
            <a:off x="3886200" y="27813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7" idx="6"/>
            <a:endCxn id="70" idx="2"/>
          </p:cNvCxnSpPr>
          <p:nvPr/>
        </p:nvCxnSpPr>
        <p:spPr>
          <a:xfrm>
            <a:off x="38862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42" idx="6"/>
            <a:endCxn id="70" idx="2"/>
          </p:cNvCxnSpPr>
          <p:nvPr/>
        </p:nvCxnSpPr>
        <p:spPr>
          <a:xfrm>
            <a:off x="38862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5334000" y="1143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>
            <a:stCxn id="70" idx="6"/>
            <a:endCxn id="76" idx="2"/>
          </p:cNvCxnSpPr>
          <p:nvPr/>
        </p:nvCxnSpPr>
        <p:spPr>
          <a:xfrm flipV="1">
            <a:off x="48768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76" idx="2"/>
          </p:cNvCxnSpPr>
          <p:nvPr/>
        </p:nvCxnSpPr>
        <p:spPr>
          <a:xfrm>
            <a:off x="4876800" y="14097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6" idx="6"/>
            <a:endCxn id="76" idx="2"/>
          </p:cNvCxnSpPr>
          <p:nvPr/>
        </p:nvCxnSpPr>
        <p:spPr>
          <a:xfrm flipV="1">
            <a:off x="48768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5334000" y="1828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Arrow Connector 80"/>
          <p:cNvCxnSpPr>
            <a:stCxn id="70" idx="6"/>
            <a:endCxn id="80" idx="2"/>
          </p:cNvCxnSpPr>
          <p:nvPr/>
        </p:nvCxnSpPr>
        <p:spPr>
          <a:xfrm flipV="1">
            <a:off x="48768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2" idx="6"/>
            <a:endCxn id="80" idx="2"/>
          </p:cNvCxnSpPr>
          <p:nvPr/>
        </p:nvCxnSpPr>
        <p:spPr>
          <a:xfrm>
            <a:off x="4876800" y="14097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66" idx="6"/>
            <a:endCxn id="80" idx="2"/>
          </p:cNvCxnSpPr>
          <p:nvPr/>
        </p:nvCxnSpPr>
        <p:spPr>
          <a:xfrm>
            <a:off x="4876800" y="20955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5334000" y="2514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Arrow Connector 84"/>
          <p:cNvCxnSpPr>
            <a:endCxn id="84" idx="2"/>
          </p:cNvCxnSpPr>
          <p:nvPr/>
        </p:nvCxnSpPr>
        <p:spPr>
          <a:xfrm>
            <a:off x="4876800" y="2781300"/>
            <a:ext cx="457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62" idx="6"/>
            <a:endCxn id="84" idx="2"/>
          </p:cNvCxnSpPr>
          <p:nvPr/>
        </p:nvCxnSpPr>
        <p:spPr>
          <a:xfrm>
            <a:off x="4876800" y="1409700"/>
            <a:ext cx="457200" cy="1371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66" idx="6"/>
            <a:endCxn id="84" idx="2"/>
          </p:cNvCxnSpPr>
          <p:nvPr/>
        </p:nvCxnSpPr>
        <p:spPr>
          <a:xfrm>
            <a:off x="4876800" y="2095500"/>
            <a:ext cx="4572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4" idx="6"/>
            <a:endCxn id="16" idx="2"/>
          </p:cNvCxnSpPr>
          <p:nvPr/>
        </p:nvCxnSpPr>
        <p:spPr>
          <a:xfrm flipV="1">
            <a:off x="5867400" y="2019300"/>
            <a:ext cx="381000" cy="7620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80" idx="6"/>
            <a:endCxn id="16" idx="2"/>
          </p:cNvCxnSpPr>
          <p:nvPr/>
        </p:nvCxnSpPr>
        <p:spPr>
          <a:xfrm flipV="1">
            <a:off x="5867400" y="2019300"/>
            <a:ext cx="381000" cy="762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76" idx="6"/>
            <a:endCxn id="16" idx="2"/>
          </p:cNvCxnSpPr>
          <p:nvPr/>
        </p:nvCxnSpPr>
        <p:spPr>
          <a:xfrm>
            <a:off x="5867400" y="1409700"/>
            <a:ext cx="381000" cy="6096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4800" y="35814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Problem</a:t>
            </a:r>
            <a:r>
              <a:rPr lang="en-US" sz="3200" dirty="0" smtClean="0"/>
              <a:t>: Adversary can make delays more likely even if not certain.</a:t>
            </a:r>
            <a:endParaRPr lang="en-US" sz="3200" dirty="0"/>
          </a:p>
        </p:txBody>
      </p:sp>
      <p:sp>
        <p:nvSpPr>
          <p:cNvPr id="88" name="TextBox 87"/>
          <p:cNvSpPr txBox="1"/>
          <p:nvPr/>
        </p:nvSpPr>
        <p:spPr>
          <a:xfrm>
            <a:off x="304800" y="46482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Solution</a:t>
            </a:r>
            <a:r>
              <a:rPr lang="en-US" sz="3200" dirty="0" smtClean="0"/>
              <a:t>: Use timestamps.</a:t>
            </a:r>
            <a:endParaRPr lang="en-US" sz="3200" dirty="0"/>
          </a:p>
        </p:txBody>
      </p:sp>
      <p:sp>
        <p:nvSpPr>
          <p:cNvPr id="60" name="TextBox 59"/>
          <p:cNvSpPr txBox="1"/>
          <p:nvPr/>
        </p:nvSpPr>
        <p:spPr>
          <a:xfrm>
            <a:off x="685800" y="51816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Arrival prob</a:t>
            </a:r>
            <a:r>
              <a:rPr lang="en-US" sz="3200" dirty="0" smtClean="0"/>
              <a:t>.: .95 = Pr[</a:t>
            </a:r>
            <a:r>
              <a:rPr lang="en-US" sz="3200" i="1" dirty="0" smtClean="0"/>
              <a:t>d</a:t>
            </a:r>
            <a:r>
              <a:rPr lang="en-US" sz="3200" dirty="0" smtClean="0"/>
              <a:t>(</a:t>
            </a:r>
            <a:r>
              <a:rPr lang="en-US" sz="3200" i="1" dirty="0" err="1" smtClean="0"/>
              <a:t>r</a:t>
            </a:r>
            <a:r>
              <a:rPr lang="en-US" sz="3200" dirty="0" err="1" smtClean="0"/>
              <a:t>,</a:t>
            </a:r>
            <a:r>
              <a:rPr lang="en-US" sz="3200" i="1" dirty="0" err="1" smtClean="0"/>
              <a:t>s</a:t>
            </a:r>
            <a:r>
              <a:rPr lang="en-US" sz="3200" dirty="0" smtClean="0"/>
              <a:t>) + </a:t>
            </a:r>
            <a:r>
              <a:rPr lang="en-US" sz="3200" i="1" dirty="0" smtClean="0"/>
              <a:t>d</a:t>
            </a:r>
            <a:r>
              <a:rPr lang="en-US" sz="3200" dirty="0" smtClean="0"/>
              <a:t>(</a:t>
            </a:r>
            <a:r>
              <a:rPr lang="en-US" sz="3200" i="1" dirty="0" smtClean="0"/>
              <a:t>s</a:t>
            </a:r>
            <a:r>
              <a:rPr lang="en-US" sz="3200" dirty="0" smtClean="0"/>
              <a:t>)</a:t>
            </a:r>
            <a:r>
              <a:rPr lang="en-US" sz="3200" dirty="0" smtClean="0">
                <a:sym typeface="Symbol"/>
              </a:rPr>
              <a:t> </a:t>
            </a:r>
            <a:r>
              <a:rPr lang="en-US" sz="3200" i="1" dirty="0" smtClean="0">
                <a:sym typeface="Symbol"/>
              </a:rPr>
              <a:t>d</a:t>
            </a:r>
            <a:r>
              <a:rPr lang="en-US" sz="3200" dirty="0" smtClean="0">
                <a:sym typeface="Symbol"/>
              </a:rPr>
              <a:t>*(</a:t>
            </a:r>
            <a:r>
              <a:rPr lang="en-US" sz="3200" i="1" dirty="0" err="1" smtClean="0">
                <a:sym typeface="Symbol"/>
              </a:rPr>
              <a:t>r</a:t>
            </a:r>
            <a:r>
              <a:rPr lang="en-US" sz="3200" dirty="0" err="1" smtClean="0">
                <a:sym typeface="Symbol"/>
              </a:rPr>
              <a:t>,</a:t>
            </a:r>
            <a:r>
              <a:rPr lang="en-US" sz="3200" i="1" dirty="0" err="1" smtClean="0">
                <a:sym typeface="Symbol"/>
              </a:rPr>
              <a:t>s</a:t>
            </a:r>
            <a:r>
              <a:rPr lang="en-US" sz="3200" dirty="0" smtClean="0">
                <a:sym typeface="Symbol"/>
              </a:rPr>
              <a:t>)]</a:t>
            </a:r>
            <a:endParaRPr lang="en-US" sz="3200" dirty="0"/>
          </a:p>
        </p:txBody>
      </p:sp>
      <p:sp>
        <p:nvSpPr>
          <p:cNvPr id="74" name="TextBox 73"/>
          <p:cNvSpPr txBox="1"/>
          <p:nvPr/>
        </p:nvSpPr>
        <p:spPr>
          <a:xfrm>
            <a:off x="685800" y="57150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i</a:t>
            </a:r>
            <a:r>
              <a:rPr lang="en-US" sz="3200" i="1" dirty="0" err="1" smtClean="0"/>
              <a:t>th</a:t>
            </a:r>
            <a:r>
              <a:rPr lang="en-US" sz="3200" i="1" dirty="0" smtClean="0"/>
              <a:t> send time: </a:t>
            </a:r>
            <a:r>
              <a:rPr lang="en-US" sz="3200" i="1" dirty="0" err="1" smtClean="0"/>
              <a:t>t</a:t>
            </a:r>
            <a:r>
              <a:rPr lang="en-US" sz="3200" i="1" baseline="-25000" dirty="0" err="1" smtClean="0"/>
              <a:t>i</a:t>
            </a:r>
            <a:r>
              <a:rPr lang="en-US" sz="3200" dirty="0" smtClean="0"/>
              <a:t> = </a:t>
            </a:r>
            <a:r>
              <a:rPr lang="en-US" sz="3200" i="1" dirty="0" smtClean="0"/>
              <a:t>t</a:t>
            </a:r>
            <a:r>
              <a:rPr lang="en-US" sz="3200" i="1" baseline="-25000" dirty="0" smtClean="0"/>
              <a:t>i</a:t>
            </a:r>
            <a:r>
              <a:rPr lang="en-US" sz="3200" baseline="-25000" dirty="0" smtClean="0"/>
              <a:t>-1</a:t>
            </a:r>
            <a:r>
              <a:rPr lang="en-US" sz="3200" dirty="0" smtClean="0"/>
              <a:t>+max</a:t>
            </a:r>
            <a:r>
              <a:rPr lang="en-US" sz="3200" i="1" baseline="-25000" dirty="0" smtClean="0"/>
              <a:t>j</a:t>
            </a:r>
            <a:r>
              <a:rPr lang="en-US" sz="3200" baseline="-25000" dirty="0" smtClean="0"/>
              <a:t>,</a:t>
            </a:r>
            <a:r>
              <a:rPr lang="en-US" sz="3200" i="1" baseline="-25000" dirty="0" smtClean="0"/>
              <a:t>k</a:t>
            </a:r>
            <a:r>
              <a:rPr lang="en-US" sz="3200" dirty="0" smtClean="0"/>
              <a:t> </a:t>
            </a:r>
            <a:r>
              <a:rPr lang="en-US" sz="3200" i="1" dirty="0" smtClean="0"/>
              <a:t>d</a:t>
            </a:r>
            <a:r>
              <a:rPr lang="en-US" sz="3200" dirty="0" smtClean="0"/>
              <a:t>*(</a:t>
            </a:r>
            <a:r>
              <a:rPr lang="en-US" sz="3200" i="1" dirty="0" smtClean="0"/>
              <a:t>r</a:t>
            </a:r>
            <a:r>
              <a:rPr lang="en-US" sz="3200" baseline="-25000" dirty="0" smtClean="0"/>
              <a:t>(</a:t>
            </a:r>
            <a:r>
              <a:rPr lang="en-US" sz="3200" i="1" baseline="-25000" dirty="0" smtClean="0"/>
              <a:t>i</a:t>
            </a:r>
            <a:r>
              <a:rPr lang="en-US" sz="3200" baseline="-25000" dirty="0" smtClean="0"/>
              <a:t>-1)</a:t>
            </a:r>
            <a:r>
              <a:rPr lang="en-US" sz="3200" i="1" baseline="-25000" dirty="0" err="1" smtClean="0"/>
              <a:t>j</a:t>
            </a:r>
            <a:r>
              <a:rPr lang="en-US" sz="3200" dirty="0" err="1" smtClean="0"/>
              <a:t>,</a:t>
            </a:r>
            <a:r>
              <a:rPr lang="en-US" sz="3200" i="1" dirty="0" err="1" smtClean="0"/>
              <a:t>r</a:t>
            </a:r>
            <a:r>
              <a:rPr lang="en-US" sz="3200" i="1" baseline="-25000" dirty="0" err="1" smtClean="0"/>
              <a:t>i</a:t>
            </a:r>
            <a:r>
              <a:rPr lang="en-US" sz="3200" baseline="-25000" dirty="0" err="1" smtClean="0"/>
              <a:t>,</a:t>
            </a:r>
            <a:r>
              <a:rPr lang="en-US" sz="3200" i="1" baseline="-25000" dirty="0" err="1" smtClean="0"/>
              <a:t>k</a:t>
            </a:r>
            <a:r>
              <a:rPr lang="en-US" sz="3200" dirty="0" smtClean="0"/>
              <a:t>)+</a:t>
            </a:r>
            <a:r>
              <a:rPr lang="en-US" sz="3200" i="1" dirty="0" smtClean="0">
                <a:sym typeface="Symbol"/>
              </a:rPr>
              <a:t></a:t>
            </a:r>
            <a:endParaRPr lang="en-US" sz="3200" i="1" dirty="0"/>
          </a:p>
        </p:txBody>
      </p:sp>
      <p:sp>
        <p:nvSpPr>
          <p:cNvPr id="61" name="Slide Number Placeholder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1752600" y="1828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29400" y="1828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5"/>
          </p:cNvCxnSpPr>
          <p:nvPr/>
        </p:nvCxnSpPr>
        <p:spPr>
          <a:xfrm>
            <a:off x="2095500" y="2057400"/>
            <a:ext cx="501445" cy="38100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7" idx="1"/>
            <a:endCxn id="10" idx="0"/>
          </p:cNvCxnSpPr>
          <p:nvPr/>
        </p:nvCxnSpPr>
        <p:spPr>
          <a:xfrm rot="10800000" flipV="1">
            <a:off x="5940806" y="2057400"/>
            <a:ext cx="688594" cy="1143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loud 9"/>
          <p:cNvSpPr/>
          <p:nvPr/>
        </p:nvSpPr>
        <p:spPr>
          <a:xfrm>
            <a:off x="2590800" y="1066800"/>
            <a:ext cx="3352800" cy="2209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6" idx="4"/>
          </p:cNvCxnSpPr>
          <p:nvPr/>
        </p:nvCxnSpPr>
        <p:spPr>
          <a:xfrm rot="16200000" flipH="1">
            <a:off x="2286000" y="2209800"/>
            <a:ext cx="304800" cy="457200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0"/>
          </p:cNvCxnSpPr>
          <p:nvPr/>
        </p:nvCxnSpPr>
        <p:spPr>
          <a:xfrm rot="5400000" flipH="1" flipV="1">
            <a:off x="2362200" y="1295400"/>
            <a:ext cx="152400" cy="914400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90800" y="6096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From the destination</a:t>
            </a:r>
            <a:endParaRPr lang="en-US" sz="3200" i="1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1752600" y="1828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29400" y="1828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5"/>
            <a:endCxn id="15" idx="2"/>
          </p:cNvCxnSpPr>
          <p:nvPr/>
        </p:nvCxnSpPr>
        <p:spPr>
          <a:xfrm>
            <a:off x="2095500" y="2057400"/>
            <a:ext cx="1485900" cy="800100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7" idx="1"/>
            <a:endCxn id="17" idx="6"/>
          </p:cNvCxnSpPr>
          <p:nvPr/>
        </p:nvCxnSpPr>
        <p:spPr>
          <a:xfrm rot="10800000">
            <a:off x="5791200" y="2019300"/>
            <a:ext cx="838200" cy="381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16" idx="6"/>
            <a:endCxn id="17" idx="1"/>
          </p:cNvCxnSpPr>
          <p:nvPr/>
        </p:nvCxnSpPr>
        <p:spPr>
          <a:xfrm>
            <a:off x="4800600" y="1562100"/>
            <a:ext cx="535315" cy="268615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5" idx="0"/>
            <a:endCxn id="16" idx="2"/>
          </p:cNvCxnSpPr>
          <p:nvPr/>
        </p:nvCxnSpPr>
        <p:spPr>
          <a:xfrm rot="5400000" flipH="1" flipV="1">
            <a:off x="3543300" y="1866900"/>
            <a:ext cx="1028700" cy="419100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90800" y="6096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From the destination</a:t>
            </a:r>
            <a:endParaRPr lang="en-US" sz="3200" i="1" dirty="0"/>
          </a:p>
        </p:txBody>
      </p:sp>
      <p:sp>
        <p:nvSpPr>
          <p:cNvPr id="14" name="Oval 13"/>
          <p:cNvSpPr/>
          <p:nvPr/>
        </p:nvSpPr>
        <p:spPr>
          <a:xfrm>
            <a:off x="3276600" y="1447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81400" y="2590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267200" y="12954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257800" y="17526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495800" y="2286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676400" y="358140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Path of length </a:t>
            </a:r>
            <a:r>
              <a:rPr lang="en-US" sz="3200" i="1" dirty="0" smtClean="0"/>
              <a:t>k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Each router has and enforces timing pattern.</a:t>
            </a:r>
            <a:endParaRPr lang="en-US" sz="3200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667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4343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48768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15000" y="4724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15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066800" y="3733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066800" y="4572000"/>
            <a:ext cx="457200" cy="457200"/>
          </a:xfrm>
          <a:prstGeom prst="triangle">
            <a:avLst/>
          </a:prstGeom>
          <a:solidFill>
            <a:srgbClr val="15A715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0" y="3733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0" y="4572000"/>
            <a:ext cx="457200" cy="457200"/>
          </a:xfrm>
          <a:prstGeom prst="rect">
            <a:avLst/>
          </a:prstGeom>
          <a:solidFill>
            <a:srgbClr val="D9BF0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38200" y="5638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Users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657600" y="563880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Onion Routers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6553200" y="56388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Destinations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838200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Onion routing suffers from timing attacks.</a:t>
            </a:r>
          </a:p>
          <a:p>
            <a:endParaRPr lang="en-US" sz="3200" dirty="0"/>
          </a:p>
        </p:txBody>
      </p:sp>
      <p:cxnSp>
        <p:nvCxnSpPr>
          <p:cNvPr id="21" name="Straight Arrow Connector 20"/>
          <p:cNvCxnSpPr>
            <a:stCxn id="11" idx="5"/>
            <a:endCxn id="22" idx="3"/>
          </p:cNvCxnSpPr>
          <p:nvPr/>
        </p:nvCxnSpPr>
        <p:spPr>
          <a:xfrm>
            <a:off x="1409700" y="3962400"/>
            <a:ext cx="1272811" cy="93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6" idx="2"/>
          </p:cNvCxnSpPr>
          <p:nvPr/>
        </p:nvCxnSpPr>
        <p:spPr>
          <a:xfrm>
            <a:off x="3142665" y="4126994"/>
            <a:ext cx="1125889" cy="46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8"/>
            <a:endCxn id="9" idx="4"/>
          </p:cNvCxnSpPr>
          <p:nvPr/>
        </p:nvCxnSpPr>
        <p:spPr>
          <a:xfrm flipV="1">
            <a:off x="4661495" y="4198341"/>
            <a:ext cx="1224124" cy="36285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5"/>
            <a:endCxn id="7" idx="3"/>
          </p:cNvCxnSpPr>
          <p:nvPr/>
        </p:nvCxnSpPr>
        <p:spPr>
          <a:xfrm>
            <a:off x="1409700" y="4800600"/>
            <a:ext cx="1425211" cy="47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7"/>
            <a:endCxn id="6" idx="4"/>
          </p:cNvCxnSpPr>
          <p:nvPr/>
        </p:nvCxnSpPr>
        <p:spPr>
          <a:xfrm flipV="1">
            <a:off x="3351938" y="4884141"/>
            <a:ext cx="1009681" cy="345643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8" idx="2"/>
          </p:cNvCxnSpPr>
          <p:nvPr/>
        </p:nvCxnSpPr>
        <p:spPr>
          <a:xfrm>
            <a:off x="4723538" y="4696384"/>
            <a:ext cx="1069016" cy="27585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76600" y="2971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Adversary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9" idx="7"/>
            <a:endCxn id="13" idx="1"/>
          </p:cNvCxnSpPr>
          <p:nvPr/>
        </p:nvCxnSpPr>
        <p:spPr>
          <a:xfrm flipV="1">
            <a:off x="6247538" y="3962400"/>
            <a:ext cx="1372462" cy="481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7"/>
            <a:endCxn id="14" idx="1"/>
          </p:cNvCxnSpPr>
          <p:nvPr/>
        </p:nvCxnSpPr>
        <p:spPr>
          <a:xfrm flipV="1">
            <a:off x="6247538" y="4800600"/>
            <a:ext cx="1372462" cy="2767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" name="Rectangular Callout 25"/>
          <p:cNvSpPr/>
          <p:nvPr/>
        </p:nvSpPr>
        <p:spPr>
          <a:xfrm>
            <a:off x="1524000" y="3200400"/>
            <a:ext cx="1524000" cy="685800"/>
          </a:xfrm>
          <a:prstGeom prst="wedgeRectCallou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Encrypted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9" name="Rectangular Callout 28"/>
          <p:cNvSpPr/>
          <p:nvPr/>
        </p:nvSpPr>
        <p:spPr>
          <a:xfrm>
            <a:off x="6324600" y="3124200"/>
            <a:ext cx="2057400" cy="685800"/>
          </a:xfrm>
          <a:prstGeom prst="wedgeRectCallou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Unencrypted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1752600" y="1828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29400" y="1828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5"/>
            <a:endCxn id="15" idx="2"/>
          </p:cNvCxnSpPr>
          <p:nvPr/>
        </p:nvCxnSpPr>
        <p:spPr>
          <a:xfrm>
            <a:off x="2095500" y="2057400"/>
            <a:ext cx="1485900" cy="800100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7" idx="1"/>
            <a:endCxn id="17" idx="6"/>
          </p:cNvCxnSpPr>
          <p:nvPr/>
        </p:nvCxnSpPr>
        <p:spPr>
          <a:xfrm rot="10800000">
            <a:off x="5791200" y="2019300"/>
            <a:ext cx="838200" cy="38100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16" idx="6"/>
            <a:endCxn id="17" idx="1"/>
          </p:cNvCxnSpPr>
          <p:nvPr/>
        </p:nvCxnSpPr>
        <p:spPr>
          <a:xfrm>
            <a:off x="4800600" y="1562100"/>
            <a:ext cx="535315" cy="268615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5" idx="7"/>
            <a:endCxn id="16" idx="3"/>
          </p:cNvCxnSpPr>
          <p:nvPr/>
        </p:nvCxnSpPr>
        <p:spPr>
          <a:xfrm rot="5400000" flipH="1" flipV="1">
            <a:off x="3731885" y="2055485"/>
            <a:ext cx="918230" cy="308630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90800" y="6096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From the destination</a:t>
            </a:r>
            <a:endParaRPr lang="en-US" sz="3200" i="1" dirty="0"/>
          </a:p>
        </p:txBody>
      </p:sp>
      <p:sp>
        <p:nvSpPr>
          <p:cNvPr id="14" name="Oval 13"/>
          <p:cNvSpPr/>
          <p:nvPr/>
        </p:nvSpPr>
        <p:spPr>
          <a:xfrm>
            <a:off x="3276600" y="1447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81400" y="25908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267200" y="12954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257800" y="1752600"/>
            <a:ext cx="533400" cy="533400"/>
          </a:xfrm>
          <a:prstGeom prst="ellipse">
            <a:avLst/>
          </a:prstGeom>
          <a:solidFill>
            <a:srgbClr val="FF00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495800" y="2286000"/>
            <a:ext cx="533400" cy="533400"/>
          </a:xfrm>
          <a:prstGeom prst="ellipse">
            <a:avLst/>
          </a:prstGeom>
          <a:solidFill>
            <a:srgbClr val="0049DA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914400" y="32004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Path of length </a:t>
            </a:r>
            <a:r>
              <a:rPr lang="en-US" sz="3200" i="1" dirty="0" smtClean="0"/>
              <a:t>k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Each router has and enforces timing pattern.</a:t>
            </a:r>
            <a:endParaRPr lang="en-US" sz="3200" dirty="0"/>
          </a:p>
        </p:txBody>
      </p:sp>
      <p:grpSp>
        <p:nvGrpSpPr>
          <p:cNvPr id="19" name="Group 59"/>
          <p:cNvGrpSpPr/>
          <p:nvPr/>
        </p:nvGrpSpPr>
        <p:grpSpPr>
          <a:xfrm>
            <a:off x="6019800" y="1828800"/>
            <a:ext cx="381000" cy="381000"/>
            <a:chOff x="1981200" y="2895600"/>
            <a:chExt cx="381000" cy="381000"/>
          </a:xfrm>
        </p:grpSpPr>
        <p:sp>
          <p:nvSpPr>
            <p:cNvPr id="20" name="Rectangle 19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 rot="1568298">
            <a:off x="4780463" y="1559284"/>
            <a:ext cx="597401" cy="393199"/>
            <a:chOff x="4888999" y="1219200"/>
            <a:chExt cx="597401" cy="393199"/>
          </a:xfrm>
        </p:grpSpPr>
        <p:sp>
          <p:nvSpPr>
            <p:cNvPr id="24" name="Rectangle 23"/>
            <p:cNvSpPr/>
            <p:nvPr/>
          </p:nvSpPr>
          <p:spPr>
            <a:xfrm>
              <a:off x="5334000" y="12192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888999" y="1231399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59"/>
          <p:cNvGrpSpPr/>
          <p:nvPr/>
        </p:nvGrpSpPr>
        <p:grpSpPr>
          <a:xfrm rot="17432300">
            <a:off x="4017126" y="2112125"/>
            <a:ext cx="381000" cy="381000"/>
            <a:chOff x="1981200" y="2895600"/>
            <a:chExt cx="381000" cy="381000"/>
          </a:xfrm>
        </p:grpSpPr>
        <p:sp>
          <p:nvSpPr>
            <p:cNvPr id="35" name="Rectangle 34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59"/>
          <p:cNvGrpSpPr/>
          <p:nvPr/>
        </p:nvGrpSpPr>
        <p:grpSpPr>
          <a:xfrm rot="1556729">
            <a:off x="2416926" y="2112125"/>
            <a:ext cx="381000" cy="381000"/>
            <a:chOff x="1981200" y="2895600"/>
            <a:chExt cx="381000" cy="381000"/>
          </a:xfrm>
        </p:grpSpPr>
        <p:sp>
          <p:nvSpPr>
            <p:cNvPr id="38" name="Rectangle 37"/>
            <p:cNvSpPr/>
            <p:nvPr/>
          </p:nvSpPr>
          <p:spPr>
            <a:xfrm>
              <a:off x="22098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981200" y="2895600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447800"/>
            <a:ext cx="7848600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90800" y="6096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Setup </a:t>
            </a:r>
            <a:r>
              <a:rPr lang="en-US" sz="3200" dirty="0" smtClean="0"/>
              <a:t>(</a:t>
            </a:r>
            <a:r>
              <a:rPr lang="en-US" sz="3200" i="1" dirty="0" err="1" smtClean="0"/>
              <a:t>l</a:t>
            </a:r>
            <a:r>
              <a:rPr lang="en-US" sz="3200" dirty="0" err="1" smtClean="0"/>
              <a:t>,</a:t>
            </a:r>
            <a:r>
              <a:rPr lang="en-US" sz="3200" i="1" dirty="0" err="1" smtClean="0"/>
              <a:t>k</a:t>
            </a:r>
            <a:r>
              <a:rPr lang="en-US" sz="3200" dirty="0" err="1" smtClean="0"/>
              <a:t>,</a:t>
            </a:r>
            <a:r>
              <a:rPr lang="en-US" sz="3200" i="1" dirty="0" err="1" smtClean="0"/>
              <a:t>p</a:t>
            </a:r>
            <a:r>
              <a:rPr lang="en-US" sz="3200" dirty="0" err="1" smtClean="0"/>
              <a:t>,</a:t>
            </a:r>
            <a:r>
              <a:rPr lang="en-US" sz="3200" i="1" dirty="0" err="1" smtClean="0"/>
              <a:t>c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447800"/>
            <a:ext cx="769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 smtClean="0"/>
              <a:t>Randomly select the routers for </a:t>
            </a:r>
            <a:r>
              <a:rPr lang="en-US" sz="3200" i="1" dirty="0" smtClean="0"/>
              <a:t>c</a:t>
            </a:r>
            <a:r>
              <a:rPr lang="en-US" sz="3200" dirty="0" smtClean="0"/>
              <a:t> fixed </a:t>
            </a:r>
            <a:r>
              <a:rPr lang="en-US" sz="3200" i="1" dirty="0" err="1" smtClean="0"/>
              <a:t>l</a:t>
            </a:r>
            <a:r>
              <a:rPr lang="en-US" sz="3200" i="1" dirty="0" err="1" smtClean="0">
                <a:sym typeface="Symbol"/>
              </a:rPr>
              <a:t></a:t>
            </a:r>
            <a:r>
              <a:rPr lang="en-US" sz="3200" dirty="0" err="1" smtClean="0"/>
              <a:t>log</a:t>
            </a:r>
            <a:r>
              <a:rPr lang="en-US" sz="3200" i="1" dirty="0" err="1" smtClean="0"/>
              <a:t>l</a:t>
            </a:r>
            <a:r>
              <a:rPr lang="en-US" sz="3200" dirty="0" smtClean="0"/>
              <a:t> meshes with </a:t>
            </a:r>
            <a:r>
              <a:rPr lang="en-US" sz="3200" i="1" dirty="0" smtClean="0"/>
              <a:t>k</a:t>
            </a:r>
            <a:r>
              <a:rPr lang="en-US" sz="3200" dirty="0" smtClean="0"/>
              <a:t>-length return paths.</a:t>
            </a:r>
          </a:p>
          <a:p>
            <a:pPr marL="514350" indent="-514350">
              <a:buFontTx/>
              <a:buAutoNum type="arabicPeriod"/>
            </a:pPr>
            <a:r>
              <a:rPr lang="en-US" sz="3200" dirty="0" smtClean="0"/>
              <a:t>Determine delays </a:t>
            </a:r>
            <a:r>
              <a:rPr lang="en-US" sz="3200" i="1" dirty="0" smtClean="0"/>
              <a:t>d</a:t>
            </a:r>
            <a:r>
              <a:rPr lang="en-US" sz="3200" dirty="0" smtClean="0"/>
              <a:t>*(</a:t>
            </a:r>
            <a:r>
              <a:rPr lang="en-US" sz="3200" i="1" dirty="0" err="1" smtClean="0"/>
              <a:t>r</a:t>
            </a:r>
            <a:r>
              <a:rPr lang="en-US" sz="3200" dirty="0" err="1" smtClean="0"/>
              <a:t>,</a:t>
            </a:r>
            <a:r>
              <a:rPr lang="en-US" sz="3200" i="1" dirty="0" err="1" smtClean="0"/>
              <a:t>s</a:t>
            </a:r>
            <a:r>
              <a:rPr lang="en-US" sz="3200" dirty="0" smtClean="0"/>
              <a:t>) such that</a:t>
            </a:r>
            <a:br>
              <a:rPr lang="en-US" sz="3200" dirty="0" smtClean="0"/>
            </a:br>
            <a:r>
              <a:rPr lang="en-US" sz="3200" i="1" dirty="0" smtClean="0"/>
              <a:t>p</a:t>
            </a:r>
            <a:r>
              <a:rPr lang="en-US" sz="3200" dirty="0" smtClean="0"/>
              <a:t> = Pr[</a:t>
            </a:r>
            <a:r>
              <a:rPr lang="en-US" sz="3200" i="1" dirty="0" smtClean="0"/>
              <a:t>d</a:t>
            </a:r>
            <a:r>
              <a:rPr lang="en-US" sz="3200" dirty="0" smtClean="0"/>
              <a:t>(</a:t>
            </a:r>
            <a:r>
              <a:rPr lang="en-US" sz="3200" i="1" dirty="0" err="1" smtClean="0"/>
              <a:t>r</a:t>
            </a:r>
            <a:r>
              <a:rPr lang="en-US" sz="3200" dirty="0" err="1" smtClean="0"/>
              <a:t>,</a:t>
            </a:r>
            <a:r>
              <a:rPr lang="en-US" sz="3200" i="1" dirty="0" err="1" smtClean="0"/>
              <a:t>s</a:t>
            </a:r>
            <a:r>
              <a:rPr lang="en-US" sz="3200" dirty="0" smtClean="0"/>
              <a:t>) + </a:t>
            </a:r>
            <a:r>
              <a:rPr lang="en-US" sz="3200" i="1" dirty="0" smtClean="0"/>
              <a:t>d</a:t>
            </a:r>
            <a:r>
              <a:rPr lang="en-US" sz="3200" dirty="0" smtClean="0"/>
              <a:t>(</a:t>
            </a:r>
            <a:r>
              <a:rPr lang="en-US" sz="3200" i="1" dirty="0" smtClean="0"/>
              <a:t>r</a:t>
            </a:r>
            <a:r>
              <a:rPr lang="en-US" sz="3200" dirty="0" smtClean="0"/>
              <a:t>)</a:t>
            </a:r>
            <a:r>
              <a:rPr lang="en-US" sz="3200" dirty="0" smtClean="0">
                <a:sym typeface="Symbol"/>
              </a:rPr>
              <a:t> </a:t>
            </a:r>
            <a:r>
              <a:rPr lang="en-US" sz="3200" i="1" dirty="0" smtClean="0">
                <a:sym typeface="Symbol"/>
              </a:rPr>
              <a:t>d</a:t>
            </a:r>
            <a:r>
              <a:rPr lang="en-US" sz="3200" dirty="0" smtClean="0">
                <a:sym typeface="Symbol"/>
              </a:rPr>
              <a:t>*(</a:t>
            </a:r>
            <a:r>
              <a:rPr lang="en-US" sz="3200" i="1" dirty="0" err="1" smtClean="0">
                <a:sym typeface="Symbol"/>
              </a:rPr>
              <a:t>r</a:t>
            </a:r>
            <a:r>
              <a:rPr lang="en-US" sz="3200" dirty="0" err="1" smtClean="0">
                <a:sym typeface="Symbol"/>
              </a:rPr>
              <a:t>,</a:t>
            </a:r>
            <a:r>
              <a:rPr lang="en-US" sz="3200" i="1" dirty="0" err="1" smtClean="0">
                <a:sym typeface="Symbol"/>
              </a:rPr>
              <a:t>s</a:t>
            </a:r>
            <a:r>
              <a:rPr lang="en-US" sz="3200" dirty="0" smtClean="0">
                <a:sym typeface="Symbol"/>
              </a:rPr>
              <a:t>)]</a:t>
            </a:r>
            <a:endParaRPr lang="en-US" sz="3200" dirty="0" smtClean="0"/>
          </a:p>
          <a:p>
            <a:pPr marL="514350" indent="-514350">
              <a:buAutoNum type="arabicPeriod"/>
            </a:pP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685800" y="3962400"/>
            <a:ext cx="7848600" cy="2667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34290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User</a:t>
            </a:r>
            <a:endParaRPr lang="en-US" sz="32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3962400"/>
            <a:ext cx="769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 smtClean="0"/>
              <a:t>Choose (</a:t>
            </a:r>
            <a:r>
              <a:rPr lang="en-US" sz="3200" dirty="0" err="1" smtClean="0"/>
              <a:t>mesh,path</a:t>
            </a:r>
            <a:r>
              <a:rPr lang="en-US" sz="3200" dirty="0" smtClean="0"/>
              <a:t>) pair (</a:t>
            </a:r>
            <a:r>
              <a:rPr lang="en-US" sz="3200" dirty="0" smtClean="0">
                <a:latin typeface="Lucida Calligraphy" pitchFamily="66" charset="0"/>
              </a:rPr>
              <a:t>M</a:t>
            </a:r>
            <a:r>
              <a:rPr lang="en-US" sz="3200" dirty="0" smtClean="0"/>
              <a:t>,</a:t>
            </a:r>
            <a:r>
              <a:rPr lang="en-US" sz="3200" dirty="0" smtClean="0">
                <a:latin typeface="Lucida Calligraphy" pitchFamily="66" charset="0"/>
              </a:rPr>
              <a:t>P</a:t>
            </a:r>
            <a:r>
              <a:rPr lang="en-US" sz="3200" dirty="0" smtClean="0"/>
              <a:t>).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Obtain padding (</a:t>
            </a:r>
            <a:r>
              <a:rPr lang="en-US" sz="3200" dirty="0" smtClean="0">
                <a:sym typeface="Symbol"/>
              </a:rPr>
              <a:t></a:t>
            </a:r>
            <a:r>
              <a:rPr lang="en-US" sz="3200" baseline="-25000" dirty="0" smtClean="0">
                <a:sym typeface="Symbol"/>
              </a:rPr>
              <a:t>0</a:t>
            </a:r>
            <a:r>
              <a:rPr lang="en-US" sz="3200" dirty="0" smtClean="0">
                <a:sym typeface="Symbol"/>
              </a:rPr>
              <a:t>, </a:t>
            </a:r>
            <a:r>
              <a:rPr lang="en-US" sz="3200" baseline="-25000" dirty="0" smtClean="0">
                <a:sym typeface="Symbol"/>
              </a:rPr>
              <a:t>1</a:t>
            </a:r>
            <a:r>
              <a:rPr lang="en-US" sz="3200" dirty="0" smtClean="0">
                <a:sym typeface="Symbol"/>
              </a:rPr>
              <a:t>) =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dirty="0" smtClean="0">
                <a:sym typeface="Symbol"/>
              </a:rPr>
              <a:t>(</a:t>
            </a:r>
            <a:r>
              <a:rPr lang="en-US" sz="3200" i="1" dirty="0" smtClean="0">
                <a:sym typeface="Symbol"/>
              </a:rPr>
              <a:t>x</a:t>
            </a:r>
            <a:r>
              <a:rPr lang="en-US" sz="3200" dirty="0" smtClean="0">
                <a:sym typeface="Symbol"/>
              </a:rPr>
              <a:t>).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sym typeface="Symbol"/>
              </a:rPr>
              <a:t>Randomly select identifiers </a:t>
            </a:r>
            <a:r>
              <a:rPr lang="en-US" sz="3200" i="1" dirty="0" err="1" smtClean="0">
                <a:sym typeface="Symbol"/>
              </a:rPr>
              <a:t>n</a:t>
            </a:r>
            <a:r>
              <a:rPr lang="en-US" sz="3200" i="1" baseline="-25000" dirty="0" err="1" smtClean="0">
                <a:sym typeface="Symbol"/>
              </a:rPr>
              <a:t>s</a:t>
            </a:r>
            <a:r>
              <a:rPr lang="en-US" sz="3200" i="1" baseline="-4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sym typeface="Symbol"/>
              </a:rPr>
              <a:t>Generate private keys </a:t>
            </a:r>
            <a:r>
              <a:rPr lang="en-US" sz="3200" i="1" dirty="0" err="1" smtClean="0">
                <a:sym typeface="Symbol"/>
              </a:rPr>
              <a:t>k</a:t>
            </a:r>
            <a:r>
              <a:rPr lang="en-US" sz="3200" i="1" baseline="-25000" dirty="0" err="1" smtClean="0">
                <a:sym typeface="Symbol"/>
              </a:rPr>
              <a:t>s</a:t>
            </a:r>
            <a:r>
              <a:rPr lang="en-US" sz="3200" i="1" baseline="-4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sym typeface="Symbol"/>
              </a:rPr>
              <a:t>Send O(</a:t>
            </a:r>
            <a:r>
              <a:rPr lang="en-US" sz="3200" baseline="-25000" dirty="0" smtClean="0">
                <a:sym typeface="Symbol"/>
              </a:rPr>
              <a:t>1</a:t>
            </a:r>
            <a:r>
              <a:rPr lang="en-US" sz="3200" dirty="0" smtClean="0">
                <a:sym typeface="Symbol"/>
              </a:rPr>
              <a:t>),</a:t>
            </a:r>
            <a:r>
              <a:rPr lang="en-US" sz="3200" i="1" dirty="0" err="1" smtClean="0">
                <a:sym typeface="Symbol"/>
              </a:rPr>
              <a:t>n</a:t>
            </a:r>
            <a:r>
              <a:rPr lang="en-US" sz="3200" i="1" baseline="-25000" dirty="0" err="1" smtClean="0">
                <a:sym typeface="Symbol"/>
              </a:rPr>
              <a:t>si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n</a:t>
            </a:r>
            <a:r>
              <a:rPr lang="en-US" sz="3200" i="1" baseline="-25000" dirty="0" err="1" smtClean="0">
                <a:sym typeface="Symbol"/>
              </a:rPr>
              <a:t>si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k</a:t>
            </a:r>
            <a:r>
              <a:rPr lang="en-US" sz="3200" i="1" baseline="-25000" dirty="0" err="1" smtClean="0">
                <a:sym typeface="Symbol"/>
              </a:rPr>
              <a:t>s</a:t>
            </a:r>
            <a:r>
              <a:rPr lang="en-US" sz="3200" i="1" baseline="-4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 through </a:t>
            </a:r>
            <a:r>
              <a:rPr lang="en-US" sz="3200" dirty="0" smtClean="0">
                <a:latin typeface="Lucida Calligraphy" pitchFamily="66" charset="0"/>
              </a:rPr>
              <a:t>M </a:t>
            </a:r>
            <a:r>
              <a:rPr lang="en-US" sz="3200" dirty="0" smtClean="0">
                <a:sym typeface="Symbol"/>
              </a:rPr>
              <a:t>to </a:t>
            </a:r>
            <a:r>
              <a:rPr lang="en-US" sz="3200" i="1" dirty="0" err="1" smtClean="0">
                <a:sym typeface="Symbol"/>
              </a:rPr>
              <a:t>s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err="1" smtClean="0">
                <a:sym typeface="Symbol"/>
              </a:rPr>
              <a:t></a:t>
            </a:r>
            <a:r>
              <a:rPr lang="en-US" sz="3200" dirty="0" err="1" smtClean="0">
                <a:latin typeface="Lucida Calligraphy" pitchFamily="66" charset="0"/>
              </a:rPr>
              <a:t>P</a:t>
            </a:r>
            <a:r>
              <a:rPr lang="en-US" sz="3200" dirty="0" smtClean="0">
                <a:latin typeface="Lucida Calligraphy" pitchFamily="66" charset="0"/>
              </a:rPr>
              <a:t>.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9144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Network</a:t>
            </a:r>
            <a:endParaRPr lang="en-US" sz="3200" i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dirty="0" smtClean="0"/>
              <a:t>Analysis</a:t>
            </a:r>
            <a:endParaRPr lang="en-US" sz="9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Analysis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1000" y="685800"/>
            <a:ext cx="6172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Theorem 1</a:t>
            </a:r>
            <a:r>
              <a:rPr lang="en-US" sz="3200" dirty="0" smtClean="0"/>
              <a:t>:</a:t>
            </a:r>
            <a:br>
              <a:rPr lang="en-US" sz="3200" dirty="0" smtClean="0"/>
            </a:br>
            <a:r>
              <a:rPr lang="en-US" sz="3200" dirty="0" smtClean="0"/>
              <a:t>  </a:t>
            </a:r>
            <a:r>
              <a:rPr lang="en-US" sz="3200" dirty="0" err="1" smtClean="0"/>
              <a:t>lim</a:t>
            </a:r>
            <a:r>
              <a:rPr lang="en-US" sz="3200" i="1" baseline="-25000" dirty="0" err="1" smtClean="0"/>
              <a:t>l</a:t>
            </a:r>
            <a:r>
              <a:rPr lang="en-US" sz="3200" baseline="-25000" dirty="0" err="1" smtClean="0"/>
              <a:t>,</a:t>
            </a:r>
            <a:r>
              <a:rPr lang="en-US" sz="3200" i="1" baseline="-25000" dirty="0" err="1" smtClean="0"/>
              <a:t>k</a:t>
            </a:r>
            <a:r>
              <a:rPr lang="en-US" sz="3200" baseline="-25000" dirty="0" smtClean="0">
                <a:sym typeface="Symbol"/>
              </a:rPr>
              <a:t></a:t>
            </a:r>
            <a:r>
              <a:rPr lang="en-US" sz="3200" dirty="0" smtClean="0">
                <a:sym typeface="Symbol"/>
              </a:rPr>
              <a:t> Pr[compromise] = </a:t>
            </a:r>
            <a:endParaRPr lang="en-US" sz="3200" dirty="0"/>
          </a:p>
        </p:txBody>
      </p:sp>
      <p:sp>
        <p:nvSpPr>
          <p:cNvPr id="31" name="Left Brace 30"/>
          <p:cNvSpPr/>
          <p:nvPr/>
        </p:nvSpPr>
        <p:spPr>
          <a:xfrm>
            <a:off x="5181600" y="609600"/>
            <a:ext cx="304800" cy="1676400"/>
          </a:xfrm>
          <a:prstGeom prst="leftBrac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486400" y="60960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0	</a:t>
            </a:r>
            <a:r>
              <a:rPr lang="en-US" sz="3200" i="1" dirty="0" smtClean="0"/>
              <a:t>b</a:t>
            </a:r>
            <a:r>
              <a:rPr lang="en-US" sz="3200" dirty="0" smtClean="0"/>
              <a:t> &lt; ½</a:t>
            </a:r>
          </a:p>
          <a:p>
            <a:r>
              <a:rPr lang="en-US" sz="3200" dirty="0" smtClean="0"/>
              <a:t>¼	</a:t>
            </a:r>
            <a:r>
              <a:rPr lang="en-US" sz="3200" i="1" dirty="0" smtClean="0"/>
              <a:t>b</a:t>
            </a:r>
            <a:r>
              <a:rPr lang="en-US" sz="3200" dirty="0" smtClean="0"/>
              <a:t> = ½</a:t>
            </a:r>
          </a:p>
          <a:p>
            <a:r>
              <a:rPr lang="en-US" sz="3200" i="1" dirty="0" smtClean="0"/>
              <a:t>b</a:t>
            </a:r>
            <a:r>
              <a:rPr lang="en-US" sz="3200" dirty="0" smtClean="0"/>
              <a:t>	</a:t>
            </a:r>
            <a:r>
              <a:rPr lang="en-US" sz="3200" i="1" dirty="0" err="1" smtClean="0"/>
              <a:t>b</a:t>
            </a:r>
            <a:r>
              <a:rPr lang="en-US" sz="3200" dirty="0" smtClean="0"/>
              <a:t> &gt; ½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Analysis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1000" y="685800"/>
            <a:ext cx="6172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Theorem 1</a:t>
            </a:r>
            <a:r>
              <a:rPr lang="en-US" sz="3200" dirty="0" smtClean="0"/>
              <a:t>:</a:t>
            </a:r>
            <a:br>
              <a:rPr lang="en-US" sz="3200" dirty="0" smtClean="0"/>
            </a:br>
            <a:r>
              <a:rPr lang="en-US" sz="3200" dirty="0" smtClean="0"/>
              <a:t>  </a:t>
            </a:r>
            <a:r>
              <a:rPr lang="en-US" sz="3200" dirty="0" err="1" smtClean="0"/>
              <a:t>lim</a:t>
            </a:r>
            <a:r>
              <a:rPr lang="en-US" sz="3200" i="1" baseline="-25000" dirty="0" err="1" smtClean="0"/>
              <a:t>l</a:t>
            </a:r>
            <a:r>
              <a:rPr lang="en-US" sz="3200" baseline="-25000" dirty="0" err="1" smtClean="0"/>
              <a:t>,</a:t>
            </a:r>
            <a:r>
              <a:rPr lang="en-US" sz="3200" i="1" baseline="-25000" dirty="0" err="1" smtClean="0"/>
              <a:t>k</a:t>
            </a:r>
            <a:r>
              <a:rPr lang="en-US" sz="3200" baseline="-25000" dirty="0" smtClean="0">
                <a:sym typeface="Symbol"/>
              </a:rPr>
              <a:t></a:t>
            </a:r>
            <a:r>
              <a:rPr lang="en-US" sz="3200" dirty="0" smtClean="0">
                <a:sym typeface="Symbol"/>
              </a:rPr>
              <a:t> Pr[compromise] = </a:t>
            </a:r>
            <a:endParaRPr lang="en-US" sz="3200" dirty="0"/>
          </a:p>
        </p:txBody>
      </p:sp>
      <p:sp>
        <p:nvSpPr>
          <p:cNvPr id="31" name="Left Brace 30"/>
          <p:cNvSpPr/>
          <p:nvPr/>
        </p:nvSpPr>
        <p:spPr>
          <a:xfrm>
            <a:off x="5181600" y="609600"/>
            <a:ext cx="304800" cy="1676400"/>
          </a:xfrm>
          <a:prstGeom prst="leftBrac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486400" y="60960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0	</a:t>
            </a:r>
            <a:r>
              <a:rPr lang="en-US" sz="3200" i="1" dirty="0" smtClean="0"/>
              <a:t>b</a:t>
            </a:r>
            <a:r>
              <a:rPr lang="en-US" sz="3200" dirty="0" smtClean="0"/>
              <a:t> &lt; ½</a:t>
            </a:r>
          </a:p>
          <a:p>
            <a:r>
              <a:rPr lang="en-US" sz="3200" dirty="0" smtClean="0"/>
              <a:t>¼	</a:t>
            </a:r>
            <a:r>
              <a:rPr lang="en-US" sz="3200" i="1" dirty="0" smtClean="0"/>
              <a:t>b</a:t>
            </a:r>
            <a:r>
              <a:rPr lang="en-US" sz="3200" dirty="0" smtClean="0"/>
              <a:t> = ½</a:t>
            </a:r>
          </a:p>
          <a:p>
            <a:r>
              <a:rPr lang="en-US" sz="3200" i="1" dirty="0" smtClean="0"/>
              <a:t>b</a:t>
            </a:r>
            <a:r>
              <a:rPr lang="en-US" sz="3200" dirty="0" smtClean="0"/>
              <a:t>	</a:t>
            </a:r>
            <a:r>
              <a:rPr lang="en-US" sz="3200" i="1" dirty="0" err="1" smtClean="0"/>
              <a:t>b</a:t>
            </a:r>
            <a:r>
              <a:rPr lang="en-US" sz="3200" dirty="0" smtClean="0"/>
              <a:t> &gt; ½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1000" y="23622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Theorem 2</a:t>
            </a:r>
            <a:r>
              <a:rPr lang="en-US" sz="3200" dirty="0" smtClean="0"/>
              <a:t>:  Pr[compromise] = </a:t>
            </a:r>
            <a:r>
              <a:rPr lang="en-US" sz="3200" dirty="0" smtClean="0">
                <a:sym typeface="Symbol"/>
              </a:rPr>
              <a:t>(</a:t>
            </a:r>
            <a:r>
              <a:rPr lang="en-US" sz="3200" i="1" dirty="0" smtClean="0">
                <a:sym typeface="Symbol"/>
              </a:rPr>
              <a:t>l </a:t>
            </a:r>
            <a:r>
              <a:rPr lang="en-US" sz="3200" baseline="30000" dirty="0" smtClean="0">
                <a:sym typeface="Symbol"/>
              </a:rPr>
              <a:t>log(</a:t>
            </a:r>
            <a:r>
              <a:rPr lang="en-US" sz="3200" i="1" baseline="30000" dirty="0" smtClean="0">
                <a:sym typeface="Symbol"/>
              </a:rPr>
              <a:t>b</a:t>
            </a:r>
            <a:r>
              <a:rPr lang="en-US" sz="3200" baseline="30000" dirty="0" smtClean="0">
                <a:sym typeface="Symbol"/>
              </a:rPr>
              <a:t>)-log(1-</a:t>
            </a:r>
            <a:r>
              <a:rPr lang="en-US" sz="3200" i="1" baseline="30000" dirty="0" smtClean="0">
                <a:sym typeface="Symbol"/>
              </a:rPr>
              <a:t>b</a:t>
            </a:r>
            <a:r>
              <a:rPr lang="en-US" sz="3200" baseline="30000" dirty="0" smtClean="0">
                <a:sym typeface="Symbol"/>
              </a:rPr>
              <a:t>)</a:t>
            </a:r>
            <a:r>
              <a:rPr lang="en-US" sz="3200" dirty="0" smtClean="0">
                <a:sym typeface="Symbol"/>
              </a:rPr>
              <a:t>)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Analysis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1000" y="685800"/>
            <a:ext cx="6172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Theorem 1</a:t>
            </a:r>
            <a:r>
              <a:rPr lang="en-US" sz="3200" dirty="0" smtClean="0"/>
              <a:t>:</a:t>
            </a:r>
            <a:br>
              <a:rPr lang="en-US" sz="3200" dirty="0" smtClean="0"/>
            </a:br>
            <a:r>
              <a:rPr lang="en-US" sz="3200" dirty="0" smtClean="0"/>
              <a:t>  </a:t>
            </a:r>
            <a:r>
              <a:rPr lang="en-US" sz="3200" dirty="0" err="1" smtClean="0"/>
              <a:t>lim</a:t>
            </a:r>
            <a:r>
              <a:rPr lang="en-US" sz="3200" i="1" baseline="-25000" dirty="0" err="1" smtClean="0"/>
              <a:t>l</a:t>
            </a:r>
            <a:r>
              <a:rPr lang="en-US" sz="3200" baseline="-25000" dirty="0" err="1" smtClean="0"/>
              <a:t>,</a:t>
            </a:r>
            <a:r>
              <a:rPr lang="en-US" sz="3200" i="1" baseline="-25000" dirty="0" err="1" smtClean="0"/>
              <a:t>k</a:t>
            </a:r>
            <a:r>
              <a:rPr lang="en-US" sz="3200" baseline="-25000" dirty="0" smtClean="0">
                <a:sym typeface="Symbol"/>
              </a:rPr>
              <a:t></a:t>
            </a:r>
            <a:r>
              <a:rPr lang="en-US" sz="3200" dirty="0" smtClean="0">
                <a:sym typeface="Symbol"/>
              </a:rPr>
              <a:t> Pr[compromise] = </a:t>
            </a:r>
            <a:endParaRPr lang="en-US" sz="3200" dirty="0"/>
          </a:p>
        </p:txBody>
      </p:sp>
      <p:sp>
        <p:nvSpPr>
          <p:cNvPr id="31" name="Left Brace 30"/>
          <p:cNvSpPr/>
          <p:nvPr/>
        </p:nvSpPr>
        <p:spPr>
          <a:xfrm>
            <a:off x="5181600" y="609600"/>
            <a:ext cx="304800" cy="1676400"/>
          </a:xfrm>
          <a:prstGeom prst="leftBrac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486400" y="60960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0	</a:t>
            </a:r>
            <a:r>
              <a:rPr lang="en-US" sz="3200" i="1" dirty="0" smtClean="0"/>
              <a:t>b</a:t>
            </a:r>
            <a:r>
              <a:rPr lang="en-US" sz="3200" dirty="0" smtClean="0"/>
              <a:t> &lt; ½</a:t>
            </a:r>
          </a:p>
          <a:p>
            <a:r>
              <a:rPr lang="en-US" sz="3200" dirty="0" smtClean="0"/>
              <a:t>¼	</a:t>
            </a:r>
            <a:r>
              <a:rPr lang="en-US" sz="3200" i="1" dirty="0" smtClean="0"/>
              <a:t>b</a:t>
            </a:r>
            <a:r>
              <a:rPr lang="en-US" sz="3200" dirty="0" smtClean="0"/>
              <a:t> = ½</a:t>
            </a:r>
          </a:p>
          <a:p>
            <a:r>
              <a:rPr lang="en-US" sz="3200" i="1" dirty="0" smtClean="0"/>
              <a:t>b</a:t>
            </a:r>
            <a:r>
              <a:rPr lang="en-US" sz="3200" dirty="0" smtClean="0"/>
              <a:t>	</a:t>
            </a:r>
            <a:r>
              <a:rPr lang="en-US" sz="3200" i="1" dirty="0" err="1" smtClean="0"/>
              <a:t>b</a:t>
            </a:r>
            <a:r>
              <a:rPr lang="en-US" sz="3200" dirty="0" smtClean="0"/>
              <a:t> &gt; ½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1000" y="23622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Theorem 2</a:t>
            </a:r>
            <a:r>
              <a:rPr lang="en-US" sz="3200" dirty="0" smtClean="0"/>
              <a:t>:  Pr[compromise] = </a:t>
            </a:r>
            <a:r>
              <a:rPr lang="en-US" sz="3200" dirty="0" smtClean="0">
                <a:sym typeface="Symbol"/>
              </a:rPr>
              <a:t>(</a:t>
            </a:r>
            <a:r>
              <a:rPr lang="en-US" sz="3200" i="1" dirty="0" smtClean="0">
                <a:sym typeface="Symbol"/>
              </a:rPr>
              <a:t>l </a:t>
            </a:r>
            <a:r>
              <a:rPr lang="en-US" sz="3200" baseline="30000" dirty="0" smtClean="0">
                <a:sym typeface="Symbol"/>
              </a:rPr>
              <a:t>log(</a:t>
            </a:r>
            <a:r>
              <a:rPr lang="en-US" sz="3200" i="1" baseline="30000" dirty="0" smtClean="0">
                <a:sym typeface="Symbol"/>
              </a:rPr>
              <a:t>b</a:t>
            </a:r>
            <a:r>
              <a:rPr lang="en-US" sz="3200" baseline="30000" dirty="0" smtClean="0">
                <a:sym typeface="Symbol"/>
              </a:rPr>
              <a:t>)-log(1-</a:t>
            </a:r>
            <a:r>
              <a:rPr lang="en-US" sz="3200" i="1" baseline="30000" dirty="0" smtClean="0">
                <a:sym typeface="Symbol"/>
              </a:rPr>
              <a:t>b</a:t>
            </a:r>
            <a:r>
              <a:rPr lang="en-US" sz="3200" baseline="30000" dirty="0" smtClean="0">
                <a:sym typeface="Symbol"/>
              </a:rPr>
              <a:t>)</a:t>
            </a:r>
            <a:r>
              <a:rPr lang="en-US" sz="3200" dirty="0" smtClean="0">
                <a:sym typeface="Symbol"/>
              </a:rPr>
              <a:t>)</a:t>
            </a:r>
            <a:endParaRPr lang="en-US" sz="3200" dirty="0"/>
          </a:p>
        </p:txBody>
      </p:sp>
      <p:sp>
        <p:nvSpPr>
          <p:cNvPr id="34" name="TextBox 33"/>
          <p:cNvSpPr txBox="1"/>
          <p:nvPr/>
        </p:nvSpPr>
        <p:spPr>
          <a:xfrm>
            <a:off x="381000" y="31242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Theorem 3</a:t>
            </a:r>
            <a:r>
              <a:rPr lang="en-US" sz="3200" dirty="0" smtClean="0"/>
              <a:t>:  Let 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b</a:t>
            </a:r>
            <a:r>
              <a:rPr lang="en-US" sz="3200" dirty="0" smtClean="0"/>
              <a:t>) be the probability of compromise in some forwarding topology.</a:t>
            </a:r>
            <a:br>
              <a:rPr lang="en-US" sz="3200" dirty="0" smtClean="0"/>
            </a:br>
            <a:r>
              <a:rPr lang="en-US" sz="3200" dirty="0" smtClean="0"/>
              <a:t>If b &lt; ½, then  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b</a:t>
            </a:r>
            <a:r>
              <a:rPr lang="en-US" sz="3200" dirty="0" smtClean="0"/>
              <a:t>) &lt; </a:t>
            </a:r>
            <a:r>
              <a:rPr lang="en-US" sz="3200" i="1" dirty="0" smtClean="0">
                <a:sym typeface="Symbol"/>
              </a:rPr>
              <a:t></a:t>
            </a:r>
            <a:r>
              <a:rPr lang="en-US" sz="3200" dirty="0" smtClean="0"/>
              <a:t> </a:t>
            </a:r>
            <a:r>
              <a:rPr lang="en-US" sz="3200" dirty="0" smtClean="0">
                <a:sym typeface="Symbol"/>
              </a:rPr>
              <a:t> </a:t>
            </a:r>
            <a:r>
              <a:rPr lang="en-US" sz="3200" i="1" dirty="0" smtClean="0"/>
              <a:t>c</a:t>
            </a:r>
            <a:r>
              <a:rPr lang="en-US" sz="3200" dirty="0" smtClean="0"/>
              <a:t>(1-</a:t>
            </a:r>
            <a:r>
              <a:rPr lang="en-US" sz="3200" i="1" dirty="0" smtClean="0"/>
              <a:t>b</a:t>
            </a:r>
            <a:r>
              <a:rPr lang="en-US" sz="3200" dirty="0" smtClean="0"/>
              <a:t>) &gt; 1-</a:t>
            </a:r>
            <a:r>
              <a:rPr lang="en-US" sz="3200" i="1" dirty="0" smtClean="0"/>
              <a:t>b- </a:t>
            </a:r>
            <a:r>
              <a:rPr lang="en-US" sz="3200" i="1" dirty="0" smtClean="0">
                <a:sym typeface="Symbol"/>
              </a:rPr>
              <a:t></a:t>
            </a:r>
            <a:r>
              <a:rPr lang="en-US" sz="3200" dirty="0" smtClean="0"/>
              <a:t>(1-</a:t>
            </a:r>
            <a:r>
              <a:rPr lang="en-US" sz="3200" i="1" dirty="0" smtClean="0"/>
              <a:t>b</a:t>
            </a:r>
            <a:r>
              <a:rPr lang="en-US" sz="3200" dirty="0" smtClean="0"/>
              <a:t>)/</a:t>
            </a:r>
            <a:r>
              <a:rPr lang="en-US" sz="3200" i="1" dirty="0" smtClean="0"/>
              <a:t>b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Analysis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1000" y="685800"/>
            <a:ext cx="6172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Theorem 1</a:t>
            </a:r>
            <a:r>
              <a:rPr lang="en-US" sz="3200" dirty="0" smtClean="0"/>
              <a:t>:</a:t>
            </a:r>
            <a:br>
              <a:rPr lang="en-US" sz="3200" dirty="0" smtClean="0"/>
            </a:br>
            <a:r>
              <a:rPr lang="en-US" sz="3200" dirty="0" smtClean="0"/>
              <a:t>  </a:t>
            </a:r>
            <a:r>
              <a:rPr lang="en-US" sz="3200" dirty="0" err="1" smtClean="0"/>
              <a:t>lim</a:t>
            </a:r>
            <a:r>
              <a:rPr lang="en-US" sz="3200" i="1" baseline="-25000" dirty="0" err="1" smtClean="0"/>
              <a:t>l</a:t>
            </a:r>
            <a:r>
              <a:rPr lang="en-US" sz="3200" baseline="-25000" dirty="0" err="1" smtClean="0"/>
              <a:t>,</a:t>
            </a:r>
            <a:r>
              <a:rPr lang="en-US" sz="3200" i="1" baseline="-25000" dirty="0" err="1" smtClean="0"/>
              <a:t>k</a:t>
            </a:r>
            <a:r>
              <a:rPr lang="en-US" sz="3200" baseline="-25000" dirty="0" smtClean="0">
                <a:sym typeface="Symbol"/>
              </a:rPr>
              <a:t></a:t>
            </a:r>
            <a:r>
              <a:rPr lang="en-US" sz="3200" dirty="0" smtClean="0">
                <a:sym typeface="Symbol"/>
              </a:rPr>
              <a:t> Pr[compromise] = </a:t>
            </a:r>
            <a:endParaRPr lang="en-US" sz="3200" dirty="0"/>
          </a:p>
        </p:txBody>
      </p:sp>
      <p:sp>
        <p:nvSpPr>
          <p:cNvPr id="31" name="Left Brace 30"/>
          <p:cNvSpPr/>
          <p:nvPr/>
        </p:nvSpPr>
        <p:spPr>
          <a:xfrm>
            <a:off x="5181600" y="609600"/>
            <a:ext cx="304800" cy="1676400"/>
          </a:xfrm>
          <a:prstGeom prst="leftBrac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486400" y="60960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0	</a:t>
            </a:r>
            <a:r>
              <a:rPr lang="en-US" sz="3200" i="1" dirty="0" smtClean="0"/>
              <a:t>b</a:t>
            </a:r>
            <a:r>
              <a:rPr lang="en-US" sz="3200" dirty="0" smtClean="0"/>
              <a:t> &lt; ½</a:t>
            </a:r>
          </a:p>
          <a:p>
            <a:r>
              <a:rPr lang="en-US" sz="3200" dirty="0" smtClean="0"/>
              <a:t>¼	</a:t>
            </a:r>
            <a:r>
              <a:rPr lang="en-US" sz="3200" i="1" dirty="0" smtClean="0"/>
              <a:t>b</a:t>
            </a:r>
            <a:r>
              <a:rPr lang="en-US" sz="3200" dirty="0" smtClean="0"/>
              <a:t> = ½</a:t>
            </a:r>
          </a:p>
          <a:p>
            <a:r>
              <a:rPr lang="en-US" sz="3200" i="1" dirty="0" smtClean="0"/>
              <a:t>b</a:t>
            </a:r>
            <a:r>
              <a:rPr lang="en-US" sz="3200" dirty="0" smtClean="0"/>
              <a:t>	</a:t>
            </a:r>
            <a:r>
              <a:rPr lang="en-US" sz="3200" i="1" dirty="0" err="1" smtClean="0"/>
              <a:t>b</a:t>
            </a:r>
            <a:r>
              <a:rPr lang="en-US" sz="3200" dirty="0" smtClean="0"/>
              <a:t> &gt; ½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1000" y="23622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Theorem 2</a:t>
            </a:r>
            <a:r>
              <a:rPr lang="en-US" sz="3200" dirty="0" smtClean="0"/>
              <a:t>:  Pr[compromise] = </a:t>
            </a:r>
            <a:r>
              <a:rPr lang="en-US" sz="3200" dirty="0" smtClean="0">
                <a:sym typeface="Symbol"/>
              </a:rPr>
              <a:t>(</a:t>
            </a:r>
            <a:r>
              <a:rPr lang="en-US" sz="3200" i="1" dirty="0" smtClean="0">
                <a:sym typeface="Symbol"/>
              </a:rPr>
              <a:t>l </a:t>
            </a:r>
            <a:r>
              <a:rPr lang="en-US" sz="3200" baseline="30000" dirty="0" smtClean="0">
                <a:sym typeface="Symbol"/>
              </a:rPr>
              <a:t>log(</a:t>
            </a:r>
            <a:r>
              <a:rPr lang="en-US" sz="3200" i="1" baseline="30000" dirty="0" smtClean="0">
                <a:sym typeface="Symbol"/>
              </a:rPr>
              <a:t>b</a:t>
            </a:r>
            <a:r>
              <a:rPr lang="en-US" sz="3200" baseline="30000" dirty="0" smtClean="0">
                <a:sym typeface="Symbol"/>
              </a:rPr>
              <a:t>)-log(1-</a:t>
            </a:r>
            <a:r>
              <a:rPr lang="en-US" sz="3200" i="1" baseline="30000" dirty="0" smtClean="0">
                <a:sym typeface="Symbol"/>
              </a:rPr>
              <a:t>b</a:t>
            </a:r>
            <a:r>
              <a:rPr lang="en-US" sz="3200" baseline="30000" dirty="0" smtClean="0">
                <a:sym typeface="Symbol"/>
              </a:rPr>
              <a:t>)</a:t>
            </a:r>
            <a:r>
              <a:rPr lang="en-US" sz="3200" dirty="0" smtClean="0">
                <a:sym typeface="Symbol"/>
              </a:rPr>
              <a:t>)</a:t>
            </a:r>
            <a:endParaRPr lang="en-US" sz="3200" dirty="0"/>
          </a:p>
        </p:txBody>
      </p:sp>
      <p:sp>
        <p:nvSpPr>
          <p:cNvPr id="34" name="TextBox 33"/>
          <p:cNvSpPr txBox="1"/>
          <p:nvPr/>
        </p:nvSpPr>
        <p:spPr>
          <a:xfrm>
            <a:off x="381000" y="31242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Theorem 3</a:t>
            </a:r>
            <a:r>
              <a:rPr lang="en-US" sz="3200" dirty="0" smtClean="0"/>
              <a:t>:  Let 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b</a:t>
            </a:r>
            <a:r>
              <a:rPr lang="en-US" sz="3200" dirty="0" smtClean="0"/>
              <a:t>) be the probability of compromise in some forwarding topology.</a:t>
            </a:r>
            <a:br>
              <a:rPr lang="en-US" sz="3200" dirty="0" smtClean="0"/>
            </a:br>
            <a:r>
              <a:rPr lang="en-US" sz="3200" dirty="0" smtClean="0"/>
              <a:t>If b &lt; ½, then  </a:t>
            </a:r>
            <a:r>
              <a:rPr lang="en-US" sz="3200" i="1" dirty="0" smtClean="0"/>
              <a:t>c</a:t>
            </a:r>
            <a:r>
              <a:rPr lang="en-US" sz="3200" dirty="0" smtClean="0"/>
              <a:t>(</a:t>
            </a:r>
            <a:r>
              <a:rPr lang="en-US" sz="3200" i="1" dirty="0" smtClean="0"/>
              <a:t>b</a:t>
            </a:r>
            <a:r>
              <a:rPr lang="en-US" sz="3200" dirty="0" smtClean="0"/>
              <a:t>) &lt; </a:t>
            </a:r>
            <a:r>
              <a:rPr lang="en-US" sz="3200" i="1" dirty="0" smtClean="0">
                <a:sym typeface="Symbol"/>
              </a:rPr>
              <a:t></a:t>
            </a:r>
            <a:r>
              <a:rPr lang="en-US" sz="3200" dirty="0" smtClean="0"/>
              <a:t> </a:t>
            </a:r>
            <a:r>
              <a:rPr lang="en-US" sz="3200" dirty="0" smtClean="0">
                <a:sym typeface="Symbol"/>
              </a:rPr>
              <a:t> </a:t>
            </a:r>
            <a:r>
              <a:rPr lang="en-US" sz="3200" i="1" dirty="0" smtClean="0"/>
              <a:t>c</a:t>
            </a:r>
            <a:r>
              <a:rPr lang="en-US" sz="3200" dirty="0" smtClean="0"/>
              <a:t>(1-</a:t>
            </a:r>
            <a:r>
              <a:rPr lang="en-US" sz="3200" i="1" dirty="0" smtClean="0"/>
              <a:t>b</a:t>
            </a:r>
            <a:r>
              <a:rPr lang="en-US" sz="3200" dirty="0" smtClean="0"/>
              <a:t>) &gt; 1-</a:t>
            </a:r>
            <a:r>
              <a:rPr lang="en-US" sz="3200" i="1" dirty="0" smtClean="0"/>
              <a:t>b- </a:t>
            </a:r>
            <a:r>
              <a:rPr lang="en-US" sz="3200" i="1" dirty="0" smtClean="0">
                <a:sym typeface="Symbol"/>
              </a:rPr>
              <a:t></a:t>
            </a:r>
            <a:r>
              <a:rPr lang="en-US" sz="3200" dirty="0" smtClean="0"/>
              <a:t>(1-</a:t>
            </a:r>
            <a:r>
              <a:rPr lang="en-US" sz="3200" i="1" dirty="0" smtClean="0"/>
              <a:t>b</a:t>
            </a:r>
            <a:r>
              <a:rPr lang="en-US" sz="3200" dirty="0" smtClean="0"/>
              <a:t>)/</a:t>
            </a:r>
            <a:r>
              <a:rPr lang="en-US" sz="3200" i="1" dirty="0" smtClean="0"/>
              <a:t>b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7" name="TextBox 36"/>
          <p:cNvSpPr txBox="1"/>
          <p:nvPr/>
        </p:nvSpPr>
        <p:spPr>
          <a:xfrm>
            <a:off x="381000" y="4953000"/>
            <a:ext cx="777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Theorem 4</a:t>
            </a:r>
            <a:r>
              <a:rPr lang="en-US" sz="3200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	Latency is (</a:t>
            </a:r>
            <a:r>
              <a:rPr lang="en-US" sz="3200" i="1" dirty="0" smtClean="0"/>
              <a:t>l</a:t>
            </a:r>
            <a:r>
              <a:rPr lang="en-US" sz="3200" dirty="0" smtClean="0"/>
              <a:t>+</a:t>
            </a:r>
            <a:r>
              <a:rPr lang="en-US" sz="3200" i="1" dirty="0" smtClean="0"/>
              <a:t>k</a:t>
            </a:r>
            <a:r>
              <a:rPr lang="en-US" sz="3200" dirty="0" smtClean="0"/>
              <a:t>+</a:t>
            </a:r>
            <a:r>
              <a:rPr lang="en-US" sz="3200" i="1" dirty="0" smtClean="0"/>
              <a:t>2</a:t>
            </a:r>
            <a:r>
              <a:rPr lang="en-US" sz="3200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	# of messages is </a:t>
            </a:r>
            <a:r>
              <a:rPr lang="pl-PL" sz="3200" dirty="0" smtClean="0"/>
              <a:t>2</a:t>
            </a:r>
            <a:r>
              <a:rPr lang="en-US" sz="3200" dirty="0" err="1" smtClean="0"/>
              <a:t>log</a:t>
            </a:r>
            <a:r>
              <a:rPr lang="en-US" sz="3200" i="1" dirty="0" err="1" smtClean="0"/>
              <a:t>l</a:t>
            </a:r>
            <a:r>
              <a:rPr lang="pl-PL" sz="3200" dirty="0" smtClean="0"/>
              <a:t>+(</a:t>
            </a:r>
            <a:r>
              <a:rPr lang="en-US" sz="3200" i="1" dirty="0" smtClean="0"/>
              <a:t>I</a:t>
            </a:r>
            <a:r>
              <a:rPr lang="en-US" sz="3200" dirty="0" smtClean="0"/>
              <a:t>-</a:t>
            </a:r>
            <a:r>
              <a:rPr lang="pl-PL" sz="3200" dirty="0" smtClean="0"/>
              <a:t>1)</a:t>
            </a:r>
            <a:r>
              <a:rPr lang="en-US" sz="3200" dirty="0" smtClean="0"/>
              <a:t>(</a:t>
            </a:r>
            <a:r>
              <a:rPr lang="en-US" sz="3200" dirty="0" err="1" smtClean="0"/>
              <a:t>log</a:t>
            </a:r>
            <a:r>
              <a:rPr lang="en-US" sz="3200" i="1" dirty="0" err="1" smtClean="0"/>
              <a:t>l</a:t>
            </a:r>
            <a:r>
              <a:rPr lang="en-US" sz="3200" dirty="0" smtClean="0"/>
              <a:t>)</a:t>
            </a:r>
            <a:r>
              <a:rPr lang="pl-PL" sz="3200" baseline="30000" dirty="0" smtClean="0"/>
              <a:t>2</a:t>
            </a:r>
            <a:r>
              <a:rPr lang="pl-PL" sz="3200" dirty="0" smtClean="0"/>
              <a:t> </a:t>
            </a:r>
            <a:r>
              <a:rPr lang="pl-PL" sz="3200" dirty="0" smtClean="0"/>
              <a:t>+</a:t>
            </a:r>
            <a:r>
              <a:rPr lang="en-US" sz="3200" dirty="0" smtClean="0"/>
              <a:t>k+2.</a:t>
            </a:r>
            <a:endParaRPr lang="en-US" sz="3200" dirty="0" smtClean="0"/>
          </a:p>
          <a:p>
            <a:r>
              <a:rPr lang="en-US" sz="3200" dirty="0" smtClean="0"/>
              <a:t>  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Analysis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3" y="1397000"/>
          <a:ext cx="8610595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97"/>
                <a:gridCol w="685800"/>
                <a:gridCol w="685800"/>
                <a:gridCol w="1600200"/>
                <a:gridCol w="1600200"/>
                <a:gridCol w="1600200"/>
                <a:gridCol w="1752598"/>
              </a:tblGrid>
              <a:tr h="370840">
                <a:tc>
                  <a:txBody>
                    <a:bodyPr/>
                    <a:lstStyle/>
                    <a:p>
                      <a:endParaRPr lang="en-US" sz="240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Mesh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Onion Routing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baseline="0" dirty="0" smtClean="0"/>
                        <a:t>b</a:t>
                      </a:r>
                      <a:endParaRPr lang="en-US" sz="2400" i="1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baseline="0" dirty="0" smtClean="0"/>
                        <a:t>l</a:t>
                      </a:r>
                      <a:endParaRPr lang="en-US" sz="2400" i="1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baseline="0" dirty="0" smtClean="0"/>
                        <a:t>w</a:t>
                      </a:r>
                      <a:endParaRPr lang="en-US" sz="2400" i="1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Pr[comp.]</a:t>
                      </a:r>
                      <a:endParaRPr lang="en-US" sz="240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Messages</a:t>
                      </a:r>
                      <a:endParaRPr lang="en-US" sz="240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Pr[comp.]</a:t>
                      </a:r>
                      <a:endParaRPr lang="en-US" sz="240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Messages</a:t>
                      </a:r>
                      <a:endParaRPr lang="en-US" sz="240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.05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3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3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.0002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29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.0025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8</a:t>
                      </a:r>
                      <a:endParaRPr lang="en-US" sz="24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.05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4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3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.00003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39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.0025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10</a:t>
                      </a:r>
                      <a:endParaRPr lang="en-US" sz="24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.1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4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3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.0007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39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.01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10</a:t>
                      </a:r>
                      <a:endParaRPr lang="en-US" sz="24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.25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4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2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.0303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22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.0625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10</a:t>
                      </a:r>
                      <a:endParaRPr lang="en-US" sz="24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05000" y="42672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Mesh routing vs. Onion routing</a:t>
            </a:r>
            <a:endParaRPr lang="en-US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hler\Documents\research\anonymity\written papers\UT techreport\cxn_rel_dela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743200"/>
            <a:ext cx="3911600" cy="2933700"/>
          </a:xfrm>
          <a:prstGeom prst="rect">
            <a:avLst/>
          </a:prstGeom>
          <a:noFill/>
        </p:spPr>
      </p:pic>
      <p:pic>
        <p:nvPicPr>
          <p:cNvPr id="1027" name="Picture 3" descr="C:\Users\mahler\Documents\research\anonymity\written papers\UT techreport\packet_rel_dela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667000"/>
            <a:ext cx="4267200" cy="3200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en-US" sz="3200" i="1" dirty="0" smtClean="0"/>
              <a:t>Tor Measurements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Measured delays in Tor for a month (3/09).</a:t>
            </a:r>
          </a:p>
          <a:p>
            <a:r>
              <a:rPr lang="en-US" sz="2800" dirty="0" smtClean="0"/>
              <a:t>Delays for new connections and 400-byte packets.</a:t>
            </a:r>
          </a:p>
          <a:p>
            <a:r>
              <a:rPr lang="en-US" sz="2800" dirty="0" smtClean="0"/>
              <a:t>Used empirical measurements for delay distributions per router per 6hr. Period.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Analysis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5638801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Relative added connection delays </a:t>
            </a:r>
            <a:r>
              <a:rPr lang="en-US" sz="2400" dirty="0" smtClean="0"/>
              <a:t> (p=.95)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5715000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Relative added packet </a:t>
            </a:r>
            <a:r>
              <a:rPr lang="en-US" sz="2400" dirty="0" smtClean="0"/>
              <a:t>delays (p=.95)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632460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p(50) </a:t>
            </a:r>
            <a:r>
              <a:rPr lang="en-US" sz="2400" dirty="0" smtClean="0">
                <a:sym typeface="Symbol"/>
              </a:rPr>
              <a:t> 1.48</a:t>
            </a:r>
            <a:endParaRPr lang="en-US" sz="2400" dirty="0" smtClean="0"/>
          </a:p>
          <a:p>
            <a:pPr algn="ctr"/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495800" y="640080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p(50) </a:t>
            </a:r>
            <a:r>
              <a:rPr lang="en-US" sz="2400" dirty="0" smtClean="0">
                <a:sym typeface="Symbol"/>
              </a:rPr>
              <a:t> 2.95</a:t>
            </a:r>
            <a:endParaRPr lang="en-US" sz="2400" dirty="0" smtClean="0"/>
          </a:p>
          <a:p>
            <a:pPr algn="ctr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Reduced active timing attacks to designing padding schemes.</a:t>
            </a:r>
          </a:p>
          <a:p>
            <a:r>
              <a:rPr lang="en-US" dirty="0" smtClean="0"/>
              <a:t>Protocol allows system to trade off anonymity and performance.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Usable padding scheme</a:t>
            </a:r>
          </a:p>
          <a:p>
            <a:pPr lvl="1"/>
            <a:r>
              <a:rPr lang="en-US" dirty="0" smtClean="0"/>
              <a:t>Free routes</a:t>
            </a:r>
          </a:p>
          <a:p>
            <a:pPr lvl="1"/>
            <a:r>
              <a:rPr lang="en-US" dirty="0" smtClean="0"/>
              <a:t>Protection from DOS attacks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667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4343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48768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15000" y="4724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15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066800" y="3733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066800" y="4572000"/>
            <a:ext cx="457200" cy="457200"/>
          </a:xfrm>
          <a:prstGeom prst="triangle">
            <a:avLst/>
          </a:prstGeom>
          <a:solidFill>
            <a:srgbClr val="15A715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0" y="3733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0" y="4572000"/>
            <a:ext cx="457200" cy="457200"/>
          </a:xfrm>
          <a:prstGeom prst="rect">
            <a:avLst/>
          </a:prstGeom>
          <a:solidFill>
            <a:srgbClr val="D9BF0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57600" y="563880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Onion Routers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838200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Onion routing suffers from timing attacks.</a:t>
            </a:r>
          </a:p>
          <a:p>
            <a:endParaRPr lang="en-US" sz="3200" dirty="0"/>
          </a:p>
        </p:txBody>
      </p:sp>
      <p:cxnSp>
        <p:nvCxnSpPr>
          <p:cNvPr id="21" name="Straight Arrow Connector 20"/>
          <p:cNvCxnSpPr>
            <a:stCxn id="11" idx="5"/>
            <a:endCxn id="22" idx="3"/>
          </p:cNvCxnSpPr>
          <p:nvPr/>
        </p:nvCxnSpPr>
        <p:spPr>
          <a:xfrm>
            <a:off x="1409700" y="3962400"/>
            <a:ext cx="1272811" cy="93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6" idx="2"/>
          </p:cNvCxnSpPr>
          <p:nvPr/>
        </p:nvCxnSpPr>
        <p:spPr>
          <a:xfrm>
            <a:off x="3142665" y="4126994"/>
            <a:ext cx="1125889" cy="46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8"/>
            <a:endCxn id="9" idx="4"/>
          </p:cNvCxnSpPr>
          <p:nvPr/>
        </p:nvCxnSpPr>
        <p:spPr>
          <a:xfrm flipV="1">
            <a:off x="4661495" y="4198341"/>
            <a:ext cx="1224124" cy="36285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5"/>
            <a:endCxn id="7" idx="3"/>
          </p:cNvCxnSpPr>
          <p:nvPr/>
        </p:nvCxnSpPr>
        <p:spPr>
          <a:xfrm>
            <a:off x="1409700" y="4800600"/>
            <a:ext cx="1425211" cy="47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7"/>
            <a:endCxn id="6" idx="4"/>
          </p:cNvCxnSpPr>
          <p:nvPr/>
        </p:nvCxnSpPr>
        <p:spPr>
          <a:xfrm flipV="1">
            <a:off x="3351938" y="4884141"/>
            <a:ext cx="1009681" cy="345643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8" idx="2"/>
          </p:cNvCxnSpPr>
          <p:nvPr/>
        </p:nvCxnSpPr>
        <p:spPr>
          <a:xfrm>
            <a:off x="4723538" y="4696384"/>
            <a:ext cx="1069016" cy="27585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76600" y="2971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Adversary</a:t>
            </a:r>
            <a:endParaRPr lang="en-US" sz="3200" dirty="0">
              <a:solidFill>
                <a:srgbClr val="FF0000"/>
              </a:solidFill>
            </a:endParaRPr>
          </a:p>
        </p:txBody>
      </p:sp>
      <p:grpSp>
        <p:nvGrpSpPr>
          <p:cNvPr id="3" name="Group 91"/>
          <p:cNvGrpSpPr/>
          <p:nvPr/>
        </p:nvGrpSpPr>
        <p:grpSpPr>
          <a:xfrm rot="192526">
            <a:off x="1610206" y="3833160"/>
            <a:ext cx="838200" cy="381000"/>
            <a:chOff x="1998008" y="3012376"/>
            <a:chExt cx="838200" cy="381000"/>
          </a:xfrm>
        </p:grpSpPr>
        <p:sp>
          <p:nvSpPr>
            <p:cNvPr id="23" name="Rectangle 22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92"/>
          <p:cNvGrpSpPr/>
          <p:nvPr/>
        </p:nvGrpSpPr>
        <p:grpSpPr>
          <a:xfrm rot="1245519">
            <a:off x="2028931" y="4896263"/>
            <a:ext cx="609600" cy="381000"/>
            <a:chOff x="1572277" y="5355181"/>
            <a:chExt cx="609600" cy="381000"/>
          </a:xfrm>
        </p:grpSpPr>
        <p:sp>
          <p:nvSpPr>
            <p:cNvPr id="49" name="Rectangle 48"/>
            <p:cNvSpPr/>
            <p:nvPr/>
          </p:nvSpPr>
          <p:spPr>
            <a:xfrm>
              <a:off x="15722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0294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8008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838200" y="5638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Users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6553200" y="56388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Destinations</a:t>
            </a:r>
            <a:endParaRPr lang="en-US" sz="3200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6247538" y="3962400"/>
            <a:ext cx="1372462" cy="481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6247538" y="4800600"/>
            <a:ext cx="1372462" cy="2767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609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To the destination</a:t>
            </a:r>
            <a:endParaRPr lang="en-US" sz="3200" i="1" dirty="0"/>
          </a:p>
        </p:txBody>
      </p:sp>
      <p:sp>
        <p:nvSpPr>
          <p:cNvPr id="93" name="TextBox 92"/>
          <p:cNvSpPr txBox="1"/>
          <p:nvPr/>
        </p:nvSpPr>
        <p:spPr>
          <a:xfrm>
            <a:off x="457200" y="441960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Message Onion</a:t>
            </a:r>
            <a:endParaRPr lang="en-US" sz="32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1752600"/>
            <a:ext cx="8077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n-US" sz="3200" dirty="0" smtClean="0"/>
              <a:t>Message </a:t>
            </a:r>
            <a:r>
              <a:rPr lang="en-US" sz="3200" i="1" dirty="0" smtClean="0"/>
              <a:t>M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dirty="0" smtClean="0"/>
              <a:t>Random numbers </a:t>
            </a:r>
            <a:r>
              <a:rPr lang="en-US" sz="3200" i="1" dirty="0" err="1" smtClean="0"/>
              <a:t>n</a:t>
            </a:r>
            <a:r>
              <a:rPr lang="en-US" sz="3200" i="1" baseline="-25000" dirty="0" err="1" smtClean="0"/>
              <a:t>r</a:t>
            </a:r>
            <a:r>
              <a:rPr lang="en-US" sz="3200" i="1" baseline="-45000" dirty="0" err="1" smtClean="0"/>
              <a:t>i</a:t>
            </a:r>
            <a:r>
              <a:rPr lang="en-US" sz="3200" dirty="0" smtClean="0"/>
              <a:t>, </a:t>
            </a:r>
            <a:r>
              <a:rPr lang="en-US" sz="3200" i="1" dirty="0" err="1" smtClean="0"/>
              <a:t>n</a:t>
            </a:r>
            <a:r>
              <a:rPr lang="en-US" sz="3200" i="1" baseline="-25000" dirty="0" err="1" smtClean="0"/>
              <a:t>s</a:t>
            </a:r>
            <a:r>
              <a:rPr lang="en-US" sz="3200" i="1" baseline="-45000" dirty="0" err="1" smtClean="0"/>
              <a:t>i</a:t>
            </a:r>
            <a:endParaRPr lang="en-US" sz="3200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en-US" sz="3200" dirty="0" smtClean="0"/>
              <a:t>Private key </a:t>
            </a:r>
            <a:r>
              <a:rPr lang="en-US" sz="3200" i="1" dirty="0" err="1" smtClean="0"/>
              <a:t>k</a:t>
            </a:r>
            <a:r>
              <a:rPr lang="en-US" sz="3200" i="1" baseline="-25000" dirty="0" err="1" smtClean="0"/>
              <a:t>r</a:t>
            </a:r>
            <a:endParaRPr lang="en-US" sz="3200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en-US" sz="3200" dirty="0" smtClean="0"/>
              <a:t>{</a:t>
            </a:r>
            <a:r>
              <a:rPr lang="en-US" sz="3200" i="1" dirty="0" smtClean="0"/>
              <a:t>M</a:t>
            </a:r>
            <a:r>
              <a:rPr lang="en-US" sz="3200" dirty="0" smtClean="0"/>
              <a:t>}</a:t>
            </a:r>
            <a:r>
              <a:rPr lang="en-US" sz="3200" i="1" baseline="-25000" dirty="0" smtClean="0"/>
              <a:t>r</a:t>
            </a:r>
            <a:r>
              <a:rPr lang="en-US" sz="3200" i="1" dirty="0" smtClean="0"/>
              <a:t> </a:t>
            </a:r>
            <a:r>
              <a:rPr lang="en-US" sz="3200" dirty="0" smtClean="0"/>
              <a:t>denotes encryption with </a:t>
            </a:r>
            <a:r>
              <a:rPr lang="en-US" sz="3200" i="1" dirty="0" err="1" smtClean="0"/>
              <a:t>r</a:t>
            </a:r>
            <a:r>
              <a:rPr lang="en-US" sz="3200" dirty="0" err="1" smtClean="0"/>
              <a:t>’s</a:t>
            </a:r>
            <a:r>
              <a:rPr lang="en-US" sz="3200" dirty="0" smtClean="0"/>
              <a:t> public key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dirty="0" smtClean="0"/>
              <a:t>Destination </a:t>
            </a:r>
            <a:r>
              <a:rPr lang="en-US" sz="3200" i="1" dirty="0" smtClean="0"/>
              <a:t>d</a:t>
            </a:r>
            <a:endParaRPr lang="en-US" sz="3200" i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4953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/>
              <a:t>O(</a:t>
            </a:r>
            <a:r>
              <a:rPr lang="de-DE" sz="3200" i="1" dirty="0" smtClean="0"/>
              <a:t>M</a:t>
            </a:r>
            <a:r>
              <a:rPr lang="de-DE" sz="3200" dirty="0" smtClean="0"/>
              <a:t>) = {</a:t>
            </a:r>
            <a:r>
              <a:rPr lang="de-DE" sz="3200" i="1" dirty="0" smtClean="0"/>
              <a:t>n</a:t>
            </a:r>
            <a:r>
              <a:rPr lang="de-DE" sz="3200" i="1" baseline="-25000" dirty="0" smtClean="0"/>
              <a:t>r</a:t>
            </a:r>
            <a:r>
              <a:rPr lang="de-DE" sz="3200" baseline="-45000" dirty="0" smtClean="0"/>
              <a:t>1</a:t>
            </a:r>
            <a:r>
              <a:rPr lang="de-DE" sz="3200" dirty="0" smtClean="0"/>
              <a:t>, </a:t>
            </a:r>
            <a:r>
              <a:rPr lang="de-DE" sz="3200" i="1" dirty="0" smtClean="0"/>
              <a:t>t</a:t>
            </a:r>
            <a:r>
              <a:rPr lang="de-DE" sz="3200" baseline="-25000" dirty="0" smtClean="0"/>
              <a:t>1</a:t>
            </a:r>
            <a:r>
              <a:rPr lang="de-DE" sz="3200" dirty="0" smtClean="0"/>
              <a:t>, {</a:t>
            </a:r>
            <a:r>
              <a:rPr lang="de-DE" sz="3200" i="1" dirty="0" smtClean="0"/>
              <a:t>n</a:t>
            </a:r>
            <a:r>
              <a:rPr lang="de-DE" sz="3200" i="1" baseline="-25000" dirty="0" smtClean="0"/>
              <a:t>r</a:t>
            </a:r>
            <a:r>
              <a:rPr lang="de-DE" sz="3200" baseline="-45000" dirty="0" smtClean="0"/>
              <a:t>2</a:t>
            </a:r>
            <a:r>
              <a:rPr lang="de-DE" sz="3200" dirty="0" smtClean="0"/>
              <a:t>, </a:t>
            </a:r>
            <a:r>
              <a:rPr lang="de-DE" sz="3200" i="1" dirty="0" smtClean="0"/>
              <a:t>t</a:t>
            </a:r>
            <a:r>
              <a:rPr lang="de-DE" sz="3200" baseline="-25000" dirty="0" smtClean="0"/>
              <a:t>2</a:t>
            </a:r>
            <a:r>
              <a:rPr lang="de-DE" sz="3200" dirty="0" smtClean="0"/>
              <a:t>, </a:t>
            </a:r>
            <a:r>
              <a:rPr lang="de-DE" sz="3200" dirty="0" smtClean="0">
                <a:sym typeface="Symbol"/>
              </a:rPr>
              <a:t></a:t>
            </a:r>
            <a:r>
              <a:rPr lang="de-DE" sz="3200" dirty="0" smtClean="0"/>
              <a:t>{</a:t>
            </a:r>
            <a:r>
              <a:rPr lang="de-DE" sz="3200" i="1" dirty="0" smtClean="0"/>
              <a:t>n</a:t>
            </a:r>
            <a:r>
              <a:rPr lang="de-DE" sz="3200" i="1" baseline="-25000" dirty="0" smtClean="0"/>
              <a:t>r</a:t>
            </a:r>
            <a:r>
              <a:rPr lang="de-DE" sz="3200" dirty="0" smtClean="0"/>
              <a:t>, </a:t>
            </a:r>
            <a:r>
              <a:rPr lang="de-DE" sz="3200" i="1" dirty="0" smtClean="0"/>
              <a:t>d</a:t>
            </a:r>
            <a:r>
              <a:rPr lang="de-DE" sz="3200" dirty="0" smtClean="0"/>
              <a:t>, </a:t>
            </a:r>
            <a:r>
              <a:rPr lang="de-DE" sz="3200" i="1" dirty="0" smtClean="0"/>
              <a:t>n</a:t>
            </a:r>
            <a:r>
              <a:rPr lang="de-DE" sz="3200" i="1" baseline="-25000" dirty="0" smtClean="0"/>
              <a:t>s</a:t>
            </a:r>
            <a:r>
              <a:rPr lang="de-DE" sz="3200" baseline="-45000" dirty="0" smtClean="0"/>
              <a:t>1</a:t>
            </a:r>
            <a:r>
              <a:rPr lang="de-DE" sz="3200" dirty="0" smtClean="0"/>
              <a:t>, </a:t>
            </a:r>
            <a:r>
              <a:rPr lang="de-DE" sz="3200" i="1" dirty="0" smtClean="0"/>
              <a:t>k</a:t>
            </a:r>
            <a:r>
              <a:rPr lang="de-DE" sz="3200" i="1" baseline="-25000" dirty="0" smtClean="0"/>
              <a:t>r</a:t>
            </a:r>
            <a:r>
              <a:rPr lang="de-DE" sz="3200" dirty="0" smtClean="0"/>
              <a:t>, </a:t>
            </a:r>
            <a:r>
              <a:rPr lang="de-DE" sz="3200" i="1" dirty="0" smtClean="0"/>
              <a:t>M</a:t>
            </a:r>
            <a:r>
              <a:rPr lang="de-DE" sz="3200" dirty="0" smtClean="0"/>
              <a:t>}</a:t>
            </a:r>
            <a:r>
              <a:rPr lang="de-DE" sz="3200" i="1" baseline="-25000" dirty="0" smtClean="0"/>
              <a:t>r</a:t>
            </a:r>
            <a:r>
              <a:rPr lang="de-DE" sz="3200" dirty="0" smtClean="0"/>
              <a:t> </a:t>
            </a:r>
            <a:r>
              <a:rPr lang="de-DE" sz="3200" dirty="0" smtClean="0">
                <a:sym typeface="Symbol"/>
              </a:rPr>
              <a:t></a:t>
            </a:r>
            <a:r>
              <a:rPr lang="de-DE" sz="3200" dirty="0" smtClean="0"/>
              <a:t>}</a:t>
            </a:r>
            <a:r>
              <a:rPr lang="de-DE" sz="3200" i="1" baseline="-25000" dirty="0" smtClean="0"/>
              <a:t>r</a:t>
            </a:r>
            <a:r>
              <a:rPr lang="de-DE" sz="3200" baseline="-45000" dirty="0" smtClean="0"/>
              <a:t>2</a:t>
            </a:r>
            <a:r>
              <a:rPr lang="de-DE" sz="3200" dirty="0" smtClean="0"/>
              <a:t>}</a:t>
            </a:r>
            <a:r>
              <a:rPr lang="de-DE" sz="3200" i="1" baseline="-25000" dirty="0" smtClean="0"/>
              <a:t>r</a:t>
            </a:r>
            <a:r>
              <a:rPr lang="de-DE" sz="3200" baseline="-45000" dirty="0" smtClean="0"/>
              <a:t>1</a:t>
            </a:r>
            <a:endParaRPr lang="en-US" sz="3200" baseline="-45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609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To the destination</a:t>
            </a:r>
            <a:endParaRPr lang="en-US" sz="3200" i="1" dirty="0"/>
          </a:p>
        </p:txBody>
      </p:sp>
      <p:sp>
        <p:nvSpPr>
          <p:cNvPr id="91" name="Rectangle 90"/>
          <p:cNvSpPr/>
          <p:nvPr/>
        </p:nvSpPr>
        <p:spPr>
          <a:xfrm>
            <a:off x="685800" y="1676400"/>
            <a:ext cx="78486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685800" y="4191000"/>
            <a:ext cx="7848600" cy="2057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609600" y="1066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User</a:t>
            </a:r>
            <a:endParaRPr lang="en-US" sz="3200" i="1" dirty="0"/>
          </a:p>
        </p:txBody>
      </p:sp>
      <p:sp>
        <p:nvSpPr>
          <p:cNvPr id="94" name="TextBox 93"/>
          <p:cNvSpPr txBox="1"/>
          <p:nvPr/>
        </p:nvSpPr>
        <p:spPr>
          <a:xfrm>
            <a:off x="685800" y="35052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Router </a:t>
            </a:r>
            <a:r>
              <a:rPr lang="en-US" sz="3200" i="1" dirty="0" err="1" smtClean="0"/>
              <a:t>r</a:t>
            </a:r>
            <a:r>
              <a:rPr lang="en-US" sz="3200" i="1" baseline="-25000" dirty="0" err="1" smtClean="0"/>
              <a:t>i</a:t>
            </a:r>
            <a:endParaRPr lang="en-US" sz="3200" i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1752600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Let </a:t>
            </a:r>
            <a:r>
              <a:rPr lang="en-US" sz="2800" i="1" dirty="0" smtClean="0"/>
              <a:t>M</a:t>
            </a:r>
            <a:r>
              <a:rPr lang="en-US" sz="2800" dirty="0" smtClean="0"/>
              <a:t> be waiting message or dummy if none.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When pattern </a:t>
            </a:r>
            <a:r>
              <a:rPr lang="en-US" sz="2800" dirty="0" smtClean="0">
                <a:sym typeface="Symbol"/>
              </a:rPr>
              <a:t></a:t>
            </a:r>
            <a:r>
              <a:rPr lang="en-US" sz="2800" baseline="-25000" dirty="0" smtClean="0">
                <a:sym typeface="Symbol"/>
              </a:rPr>
              <a:t>0 </a:t>
            </a:r>
            <a:r>
              <a:rPr lang="en-US" sz="2800" dirty="0" smtClean="0">
                <a:sym typeface="Symbol"/>
              </a:rPr>
              <a:t>instructs, send O(</a:t>
            </a:r>
            <a:r>
              <a:rPr lang="en-US" sz="2800" i="1" dirty="0" smtClean="0">
                <a:sym typeface="Symbol"/>
              </a:rPr>
              <a:t>M</a:t>
            </a:r>
            <a:r>
              <a:rPr lang="en-US" sz="2800" dirty="0" smtClean="0">
                <a:sym typeface="Symbol"/>
              </a:rPr>
              <a:t>) to each router in first mesh layer.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4267200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On incoming</a:t>
            </a:r>
            <a:r>
              <a:rPr lang="de-DE" sz="2800" dirty="0" smtClean="0"/>
              <a:t> {</a:t>
            </a:r>
            <a:r>
              <a:rPr lang="de-DE" sz="2800" i="1" dirty="0" smtClean="0"/>
              <a:t>n</a:t>
            </a:r>
            <a:r>
              <a:rPr lang="de-DE" sz="2800" i="1" baseline="-25000" dirty="0" smtClean="0"/>
              <a:t>r</a:t>
            </a:r>
            <a:r>
              <a:rPr lang="de-DE" sz="2800" baseline="-45000" dirty="0" smtClean="0"/>
              <a:t>i</a:t>
            </a:r>
            <a:r>
              <a:rPr lang="de-DE" sz="2800" dirty="0" smtClean="0"/>
              <a:t>, </a:t>
            </a:r>
            <a:r>
              <a:rPr lang="de-DE" sz="2800" i="1" dirty="0" smtClean="0"/>
              <a:t>t</a:t>
            </a:r>
            <a:r>
              <a:rPr lang="de-DE" sz="2800" dirty="0" smtClean="0"/>
              <a:t>, </a:t>
            </a:r>
            <a:r>
              <a:rPr lang="de-DE" sz="2800" i="1" dirty="0" smtClean="0"/>
              <a:t>M</a:t>
            </a:r>
            <a:r>
              <a:rPr lang="de-DE" sz="2800" dirty="0" smtClean="0"/>
              <a:t>}</a:t>
            </a:r>
            <a:r>
              <a:rPr lang="de-DE" sz="2800" i="1" baseline="-25000" dirty="0" smtClean="0"/>
              <a:t>r</a:t>
            </a:r>
            <a:r>
              <a:rPr lang="de-DE" sz="2800" baseline="-45000" dirty="0" smtClean="0"/>
              <a:t>i</a:t>
            </a:r>
            <a:r>
              <a:rPr lang="de-DE" sz="2800" dirty="0" smtClean="0"/>
              <a:t>,</a:t>
            </a:r>
            <a:br>
              <a:rPr lang="de-DE" sz="2800" dirty="0" smtClean="0"/>
            </a:br>
            <a:r>
              <a:rPr lang="de-DE" sz="2800" dirty="0" smtClean="0"/>
              <a:t>  if </a:t>
            </a:r>
            <a:r>
              <a:rPr lang="de-DE" sz="2800" i="1" dirty="0" smtClean="0"/>
              <a:t>n</a:t>
            </a:r>
            <a:r>
              <a:rPr lang="de-DE" sz="2800" i="1" baseline="-25000" dirty="0" smtClean="0"/>
              <a:t>r</a:t>
            </a:r>
            <a:r>
              <a:rPr lang="de-DE" sz="2800" baseline="-45000" dirty="0" smtClean="0"/>
              <a:t>i </a:t>
            </a:r>
            <a:r>
              <a:rPr lang="de-DE" sz="2800" dirty="0" smtClean="0"/>
              <a:t>is previously unseen,</a:t>
            </a:r>
            <a:br>
              <a:rPr lang="de-DE" sz="2800" dirty="0" smtClean="0"/>
            </a:br>
            <a:r>
              <a:rPr lang="de-DE" sz="2800" dirty="0" smtClean="0"/>
              <a:t>    send </a:t>
            </a:r>
            <a:r>
              <a:rPr lang="de-DE" sz="2800" i="1" dirty="0" smtClean="0"/>
              <a:t>M </a:t>
            </a:r>
            <a:r>
              <a:rPr lang="de-DE" sz="2800" dirty="0" smtClean="0"/>
              <a:t>at time </a:t>
            </a:r>
            <a:r>
              <a:rPr lang="de-DE" sz="2800" i="1" dirty="0" smtClean="0"/>
              <a:t>t </a:t>
            </a:r>
            <a:r>
              <a:rPr lang="de-DE" sz="2800" dirty="0" smtClean="0"/>
              <a:t>to each router in next layer.</a:t>
            </a:r>
            <a:endParaRPr lang="en-US" sz="2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Protocol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4600" y="609600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From the destination</a:t>
            </a:r>
            <a:endParaRPr lang="en-US" sz="32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1066800"/>
            <a:ext cx="8077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n-US" sz="3200" dirty="0" smtClean="0"/>
              <a:t>{</a:t>
            </a:r>
            <a:r>
              <a:rPr lang="en-US" sz="3200" i="1" dirty="0" smtClean="0"/>
              <a:t>M</a:t>
            </a:r>
            <a:r>
              <a:rPr lang="en-US" sz="3200" dirty="0" smtClean="0"/>
              <a:t>}</a:t>
            </a:r>
            <a:r>
              <a:rPr lang="en-US" sz="3200" i="1" baseline="-25000" dirty="0" smtClean="0"/>
              <a:t>k</a:t>
            </a:r>
            <a:r>
              <a:rPr lang="en-US" sz="3200" i="1" baseline="-45000" dirty="0" smtClean="0"/>
              <a:t> </a:t>
            </a:r>
            <a:r>
              <a:rPr lang="en-US" sz="3200" dirty="0" smtClean="0"/>
              <a:t>denotes encryption with private key </a:t>
            </a:r>
            <a:r>
              <a:rPr lang="en-US" sz="3200" i="1" dirty="0" smtClean="0"/>
              <a:t>k</a:t>
            </a:r>
            <a:r>
              <a:rPr lang="en-US" sz="3200" dirty="0" smtClean="0"/>
              <a:t>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i="1" dirty="0" err="1" smtClean="0"/>
              <a:t>n</a:t>
            </a:r>
            <a:r>
              <a:rPr lang="en-US" sz="3200" i="1" baseline="-25000" dirty="0" err="1" smtClean="0"/>
              <a:t>s</a:t>
            </a:r>
            <a:r>
              <a:rPr lang="en-US" sz="3200" i="1" baseline="-45000" dirty="0" err="1" smtClean="0"/>
              <a:t>i</a:t>
            </a:r>
            <a:r>
              <a:rPr lang="en-US" sz="3200" i="1" baseline="-45000" dirty="0" smtClean="0"/>
              <a:t>,</a:t>
            </a:r>
            <a:r>
              <a:rPr lang="en-US" sz="3200" i="1" dirty="0" smtClean="0"/>
              <a:t> n</a:t>
            </a:r>
            <a:r>
              <a:rPr lang="en-US" sz="3200" i="1" baseline="-25000" dirty="0" smtClean="0"/>
              <a:t>s</a:t>
            </a:r>
            <a:r>
              <a:rPr lang="en-US" sz="3200" i="1" baseline="-45000" dirty="0" smtClean="0"/>
              <a:t>i</a:t>
            </a:r>
            <a:r>
              <a:rPr lang="en-US" sz="3200" baseline="-45000" dirty="0" smtClean="0"/>
              <a:t>+1</a:t>
            </a:r>
            <a:r>
              <a:rPr lang="en-US" sz="3200" i="1" baseline="-45000" dirty="0" smtClean="0"/>
              <a:t> </a:t>
            </a:r>
            <a:r>
              <a:rPr lang="en-US" sz="3200" dirty="0" smtClean="0"/>
              <a:t>are identifiers given to </a:t>
            </a:r>
            <a:r>
              <a:rPr lang="en-US" sz="3200" i="1" dirty="0" err="1" smtClean="0"/>
              <a:t>s</a:t>
            </a:r>
            <a:r>
              <a:rPr lang="en-US" sz="3200" i="1" baseline="-25000" dirty="0" err="1" smtClean="0"/>
              <a:t>i</a:t>
            </a:r>
            <a:r>
              <a:rPr lang="en-US" sz="3200" i="1" baseline="-25000" dirty="0" smtClean="0"/>
              <a:t> </a:t>
            </a:r>
            <a:r>
              <a:rPr lang="en-US" sz="3200" dirty="0" smtClean="0"/>
              <a:t>by user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i="1" dirty="0" err="1" smtClean="0"/>
              <a:t>k</a:t>
            </a:r>
            <a:r>
              <a:rPr lang="en-US" sz="3200" i="1" baseline="-25000" dirty="0" err="1" smtClean="0"/>
              <a:t>s</a:t>
            </a:r>
            <a:r>
              <a:rPr lang="en-US" sz="3200" i="1" baseline="-45000" dirty="0" err="1" smtClean="0"/>
              <a:t>i</a:t>
            </a:r>
            <a:r>
              <a:rPr lang="en-US" sz="3200" i="1" baseline="-45000" dirty="0" smtClean="0"/>
              <a:t> </a:t>
            </a:r>
            <a:r>
              <a:rPr lang="en-US" sz="3200" dirty="0" smtClean="0"/>
              <a:t>is private key given to </a:t>
            </a:r>
            <a:r>
              <a:rPr lang="en-US" sz="3200" i="1" dirty="0" err="1" smtClean="0"/>
              <a:t>s</a:t>
            </a:r>
            <a:r>
              <a:rPr lang="en-US" sz="3200" i="1" baseline="-25000" dirty="0" err="1" smtClean="0"/>
              <a:t>i</a:t>
            </a:r>
            <a:r>
              <a:rPr lang="en-US" sz="3200" dirty="0" smtClean="0"/>
              <a:t> by user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dirty="0" smtClean="0">
                <a:sym typeface="Symbol"/>
              </a:rPr>
              <a:t></a:t>
            </a:r>
            <a:r>
              <a:rPr lang="en-US" sz="3200" baseline="-25000" dirty="0" smtClean="0">
                <a:sym typeface="Symbol"/>
              </a:rPr>
              <a:t>1  </a:t>
            </a:r>
            <a:r>
              <a:rPr lang="en-US" sz="3200" dirty="0" smtClean="0">
                <a:sym typeface="Symbol"/>
              </a:rPr>
              <a:t>i</a:t>
            </a:r>
            <a:r>
              <a:rPr lang="en-US" sz="3200" dirty="0" smtClean="0"/>
              <a:t>s return pattern given by user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3733800"/>
            <a:ext cx="78486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85800" y="31242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Router </a:t>
            </a:r>
            <a:r>
              <a:rPr lang="en-US" sz="3200" i="1" dirty="0" err="1" smtClean="0"/>
              <a:t>s</a:t>
            </a:r>
            <a:r>
              <a:rPr lang="en-US" sz="3200" i="1" baseline="-25000" dirty="0" err="1" smtClean="0"/>
              <a:t>i</a:t>
            </a:r>
            <a:endParaRPr lang="en-US" sz="3200" i="1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3733800"/>
            <a:ext cx="769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 smtClean="0"/>
              <a:t>On incoming</a:t>
            </a:r>
            <a:r>
              <a:rPr lang="de-DE" sz="3200" dirty="0" smtClean="0"/>
              <a:t> &lt;</a:t>
            </a:r>
            <a:r>
              <a:rPr lang="de-DE" sz="3200" i="1" dirty="0" smtClean="0"/>
              <a:t>n</a:t>
            </a:r>
            <a:r>
              <a:rPr lang="de-DE" sz="3200" i="1" baseline="-25000" dirty="0" smtClean="0"/>
              <a:t>s</a:t>
            </a:r>
            <a:r>
              <a:rPr lang="de-DE" sz="3200" baseline="-45000" dirty="0" smtClean="0"/>
              <a:t>i</a:t>
            </a:r>
            <a:r>
              <a:rPr lang="de-DE" sz="3200" dirty="0" smtClean="0"/>
              <a:t>,</a:t>
            </a:r>
            <a:r>
              <a:rPr lang="de-DE" sz="3200" i="1" dirty="0" smtClean="0"/>
              <a:t>M</a:t>
            </a:r>
            <a:r>
              <a:rPr lang="de-DE" sz="3200" dirty="0" smtClean="0"/>
              <a:t>&gt;,</a:t>
            </a:r>
            <a:br>
              <a:rPr lang="de-DE" sz="3200" dirty="0" smtClean="0"/>
            </a:br>
            <a:r>
              <a:rPr lang="de-DE" sz="3200" dirty="0" smtClean="0"/>
              <a:t>  place </a:t>
            </a:r>
            <a:r>
              <a:rPr lang="en-US" sz="3200" dirty="0" smtClean="0">
                <a:sym typeface="Symbol"/>
              </a:rPr>
              <a:t>&lt;</a:t>
            </a:r>
            <a:r>
              <a:rPr lang="en-US" sz="3200" i="1" dirty="0" smtClean="0"/>
              <a:t>n</a:t>
            </a:r>
            <a:r>
              <a:rPr lang="en-US" sz="3200" i="1" baseline="-25000" dirty="0" smtClean="0"/>
              <a:t>s</a:t>
            </a:r>
            <a:r>
              <a:rPr lang="en-US" sz="3200" i="1" baseline="-45000" dirty="0" smtClean="0"/>
              <a:t>i</a:t>
            </a:r>
            <a:r>
              <a:rPr lang="en-US" sz="3200" baseline="-45000" dirty="0" smtClean="0"/>
              <a:t>+1</a:t>
            </a:r>
            <a:r>
              <a:rPr lang="en-US" sz="3200" dirty="0" smtClean="0"/>
              <a:t>, </a:t>
            </a:r>
            <a:r>
              <a:rPr lang="de-DE" sz="3200" dirty="0" smtClean="0"/>
              <a:t>{</a:t>
            </a:r>
            <a:r>
              <a:rPr lang="de-DE" sz="3200" i="1" dirty="0" smtClean="0"/>
              <a:t>n</a:t>
            </a:r>
            <a:r>
              <a:rPr lang="de-DE" sz="3200" i="1" baseline="-25000" dirty="0" smtClean="0"/>
              <a:t>s</a:t>
            </a:r>
            <a:r>
              <a:rPr lang="de-DE" sz="3200" baseline="-45000" dirty="0" smtClean="0"/>
              <a:t>i</a:t>
            </a:r>
            <a:r>
              <a:rPr lang="de-DE" sz="3200" dirty="0" smtClean="0"/>
              <a:t>,</a:t>
            </a:r>
            <a:r>
              <a:rPr lang="de-DE" sz="3200" i="1" dirty="0" smtClean="0"/>
              <a:t>M</a:t>
            </a:r>
            <a:r>
              <a:rPr lang="de-DE" sz="3200" dirty="0" smtClean="0"/>
              <a:t>}</a:t>
            </a:r>
            <a:r>
              <a:rPr lang="en-US" sz="3200" i="1" baseline="-25000" dirty="0" err="1" smtClean="0"/>
              <a:t>k</a:t>
            </a:r>
            <a:r>
              <a:rPr lang="en-US" sz="3200" i="1" baseline="-45000" dirty="0" err="1" smtClean="0"/>
              <a:t>s</a:t>
            </a:r>
            <a:r>
              <a:rPr lang="en-US" sz="3200" i="1" baseline="-65000" dirty="0" err="1" smtClean="0"/>
              <a:t>i</a:t>
            </a:r>
            <a:r>
              <a:rPr lang="en-US" sz="3200" dirty="0" smtClean="0"/>
              <a:t>&gt; into queue.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When pattern </a:t>
            </a:r>
            <a:r>
              <a:rPr lang="en-US" sz="3200" dirty="0" smtClean="0">
                <a:sym typeface="Symbol"/>
              </a:rPr>
              <a:t></a:t>
            </a:r>
            <a:r>
              <a:rPr lang="en-US" sz="3200" baseline="-25000" dirty="0" smtClean="0">
                <a:sym typeface="Symbol"/>
              </a:rPr>
              <a:t>1 </a:t>
            </a:r>
            <a:r>
              <a:rPr lang="en-US" sz="3200" dirty="0" smtClean="0">
                <a:sym typeface="Symbol"/>
              </a:rPr>
              <a:t>instructs,</a:t>
            </a:r>
            <a:br>
              <a:rPr lang="en-US" sz="3200" dirty="0" smtClean="0">
                <a:sym typeface="Symbol"/>
              </a:rPr>
            </a:br>
            <a:r>
              <a:rPr lang="en-US" sz="3200" dirty="0" smtClean="0">
                <a:sym typeface="Symbol"/>
              </a:rPr>
              <a:t>  take &lt;</a:t>
            </a:r>
            <a:r>
              <a:rPr lang="en-US" sz="3200" i="1" dirty="0" smtClean="0"/>
              <a:t>n</a:t>
            </a:r>
            <a:r>
              <a:rPr lang="en-US" sz="3200" i="1" baseline="-25000" dirty="0" smtClean="0"/>
              <a:t>s</a:t>
            </a:r>
            <a:r>
              <a:rPr lang="en-US" sz="3200" i="1" baseline="-45000" dirty="0" smtClean="0"/>
              <a:t>i</a:t>
            </a:r>
            <a:r>
              <a:rPr lang="en-US" sz="3200" baseline="-45000" dirty="0" smtClean="0"/>
              <a:t>+1</a:t>
            </a:r>
            <a:r>
              <a:rPr lang="en-US" sz="3200" dirty="0" smtClean="0"/>
              <a:t>, </a:t>
            </a:r>
            <a:r>
              <a:rPr lang="en-US" sz="3200" i="1" dirty="0" smtClean="0"/>
              <a:t>M’</a:t>
            </a:r>
            <a:r>
              <a:rPr lang="en-US" sz="3200" dirty="0" smtClean="0"/>
              <a:t>&gt; </a:t>
            </a:r>
            <a:r>
              <a:rPr lang="en-US" sz="3200" dirty="0" smtClean="0">
                <a:sym typeface="Symbol"/>
              </a:rPr>
              <a:t>from queue (or dummy)</a:t>
            </a:r>
            <a:br>
              <a:rPr lang="en-US" sz="3200" dirty="0" smtClean="0">
                <a:sym typeface="Symbol"/>
              </a:rPr>
            </a:br>
            <a:r>
              <a:rPr lang="en-US" sz="3200" dirty="0" smtClean="0">
                <a:sym typeface="Symbol"/>
              </a:rPr>
              <a:t>    send </a:t>
            </a:r>
            <a:r>
              <a:rPr lang="en-US" sz="3200" dirty="0" smtClean="0"/>
              <a:t>to </a:t>
            </a:r>
            <a:r>
              <a:rPr lang="en-US" sz="3200" i="1" dirty="0" smtClean="0"/>
              <a:t>s</a:t>
            </a:r>
            <a:r>
              <a:rPr lang="en-US" sz="3200" i="1" baseline="-25000" dirty="0" smtClean="0"/>
              <a:t>i</a:t>
            </a:r>
            <a:r>
              <a:rPr lang="en-US" sz="3200" baseline="-25000" dirty="0" smtClean="0"/>
              <a:t>+1</a:t>
            </a:r>
            <a:r>
              <a:rPr lang="de-DE" sz="3200" dirty="0" smtClean="0"/>
              <a:t>.</a:t>
            </a:r>
            <a:endParaRPr lang="en-US" sz="32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667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4343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48768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15000" y="4724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15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066800" y="3733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066800" y="4572000"/>
            <a:ext cx="457200" cy="457200"/>
          </a:xfrm>
          <a:prstGeom prst="triangle">
            <a:avLst/>
          </a:prstGeom>
          <a:solidFill>
            <a:srgbClr val="15A715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0" y="3733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0" y="4572000"/>
            <a:ext cx="457200" cy="457200"/>
          </a:xfrm>
          <a:prstGeom prst="rect">
            <a:avLst/>
          </a:prstGeom>
          <a:solidFill>
            <a:srgbClr val="D9BF0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57600" y="563880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Onion Routers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838200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Onion routing suffers from timing attacks.</a:t>
            </a:r>
          </a:p>
          <a:p>
            <a:endParaRPr lang="en-US" sz="3200" dirty="0"/>
          </a:p>
        </p:txBody>
      </p:sp>
      <p:cxnSp>
        <p:nvCxnSpPr>
          <p:cNvPr id="21" name="Straight Arrow Connector 20"/>
          <p:cNvCxnSpPr>
            <a:stCxn id="11" idx="5"/>
            <a:endCxn id="22" idx="3"/>
          </p:cNvCxnSpPr>
          <p:nvPr/>
        </p:nvCxnSpPr>
        <p:spPr>
          <a:xfrm>
            <a:off x="1409700" y="3962400"/>
            <a:ext cx="1272811" cy="93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6" idx="2"/>
          </p:cNvCxnSpPr>
          <p:nvPr/>
        </p:nvCxnSpPr>
        <p:spPr>
          <a:xfrm>
            <a:off x="3142665" y="4126994"/>
            <a:ext cx="1125889" cy="46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8"/>
            <a:endCxn id="9" idx="4"/>
          </p:cNvCxnSpPr>
          <p:nvPr/>
        </p:nvCxnSpPr>
        <p:spPr>
          <a:xfrm flipV="1">
            <a:off x="4661495" y="4198341"/>
            <a:ext cx="1224124" cy="36285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5"/>
            <a:endCxn id="7" idx="3"/>
          </p:cNvCxnSpPr>
          <p:nvPr/>
        </p:nvCxnSpPr>
        <p:spPr>
          <a:xfrm>
            <a:off x="1409700" y="4800600"/>
            <a:ext cx="1425211" cy="47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7"/>
            <a:endCxn id="6" idx="4"/>
          </p:cNvCxnSpPr>
          <p:nvPr/>
        </p:nvCxnSpPr>
        <p:spPr>
          <a:xfrm flipV="1">
            <a:off x="3351938" y="4884141"/>
            <a:ext cx="1009681" cy="345643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8" idx="2"/>
          </p:cNvCxnSpPr>
          <p:nvPr/>
        </p:nvCxnSpPr>
        <p:spPr>
          <a:xfrm>
            <a:off x="4723538" y="4696384"/>
            <a:ext cx="1069016" cy="27585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76600" y="2971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Adversary</a:t>
            </a:r>
            <a:endParaRPr lang="en-US" sz="3200" dirty="0">
              <a:solidFill>
                <a:srgbClr val="FF0000"/>
              </a:solidFill>
            </a:endParaRPr>
          </a:p>
        </p:txBody>
      </p:sp>
      <p:grpSp>
        <p:nvGrpSpPr>
          <p:cNvPr id="3" name="Group 91"/>
          <p:cNvGrpSpPr/>
          <p:nvPr/>
        </p:nvGrpSpPr>
        <p:grpSpPr>
          <a:xfrm rot="192526">
            <a:off x="1610206" y="3833160"/>
            <a:ext cx="838200" cy="381000"/>
            <a:chOff x="1998008" y="3012376"/>
            <a:chExt cx="838200" cy="381000"/>
          </a:xfrm>
        </p:grpSpPr>
        <p:sp>
          <p:nvSpPr>
            <p:cNvPr id="23" name="Rectangle 22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92"/>
          <p:cNvGrpSpPr/>
          <p:nvPr/>
        </p:nvGrpSpPr>
        <p:grpSpPr>
          <a:xfrm rot="1245519">
            <a:off x="2028931" y="4896263"/>
            <a:ext cx="609600" cy="381000"/>
            <a:chOff x="1572277" y="5355181"/>
            <a:chExt cx="609600" cy="381000"/>
          </a:xfrm>
        </p:grpSpPr>
        <p:sp>
          <p:nvSpPr>
            <p:cNvPr id="49" name="Rectangle 48"/>
            <p:cNvSpPr/>
            <p:nvPr/>
          </p:nvSpPr>
          <p:spPr>
            <a:xfrm>
              <a:off x="15722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0294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8008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93"/>
          <p:cNvGrpSpPr/>
          <p:nvPr/>
        </p:nvGrpSpPr>
        <p:grpSpPr>
          <a:xfrm rot="1310026">
            <a:off x="3241187" y="4104605"/>
            <a:ext cx="838200" cy="381000"/>
            <a:chOff x="1998008" y="3012376"/>
            <a:chExt cx="838200" cy="381000"/>
          </a:xfrm>
        </p:grpSpPr>
        <p:sp>
          <p:nvSpPr>
            <p:cNvPr id="95" name="Rectangle 94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06"/>
          <p:cNvGrpSpPr/>
          <p:nvPr/>
        </p:nvGrpSpPr>
        <p:grpSpPr>
          <a:xfrm rot="20182428">
            <a:off x="3555998" y="4830586"/>
            <a:ext cx="609600" cy="381000"/>
            <a:chOff x="1572277" y="5355181"/>
            <a:chExt cx="609600" cy="381000"/>
          </a:xfrm>
        </p:grpSpPr>
        <p:sp>
          <p:nvSpPr>
            <p:cNvPr id="108" name="Rectangle 107"/>
            <p:cNvSpPr/>
            <p:nvPr/>
          </p:nvSpPr>
          <p:spPr>
            <a:xfrm>
              <a:off x="15722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0294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8008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838200" y="5638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Users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6553200" y="56388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Destinations</a:t>
            </a:r>
            <a:endParaRPr lang="en-US" sz="3200" dirty="0"/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6247538" y="3962400"/>
            <a:ext cx="1372462" cy="481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6247538" y="4800600"/>
            <a:ext cx="1372462" cy="2767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667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4343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48768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15000" y="4724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15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066800" y="3733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066800" y="4572000"/>
            <a:ext cx="457200" cy="457200"/>
          </a:xfrm>
          <a:prstGeom prst="triangle">
            <a:avLst/>
          </a:prstGeom>
          <a:solidFill>
            <a:srgbClr val="15A715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0" y="3733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0" y="4572000"/>
            <a:ext cx="457200" cy="457200"/>
          </a:xfrm>
          <a:prstGeom prst="rect">
            <a:avLst/>
          </a:prstGeom>
          <a:solidFill>
            <a:srgbClr val="D9BF0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57600" y="563880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Onion Routers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838200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Onion routing suffers from timing attacks.</a:t>
            </a:r>
          </a:p>
          <a:p>
            <a:endParaRPr lang="en-US" sz="3200" dirty="0"/>
          </a:p>
        </p:txBody>
      </p:sp>
      <p:cxnSp>
        <p:nvCxnSpPr>
          <p:cNvPr id="21" name="Straight Arrow Connector 20"/>
          <p:cNvCxnSpPr>
            <a:stCxn id="11" idx="5"/>
            <a:endCxn id="22" idx="3"/>
          </p:cNvCxnSpPr>
          <p:nvPr/>
        </p:nvCxnSpPr>
        <p:spPr>
          <a:xfrm>
            <a:off x="1409700" y="3962400"/>
            <a:ext cx="1272811" cy="93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6" idx="2"/>
          </p:cNvCxnSpPr>
          <p:nvPr/>
        </p:nvCxnSpPr>
        <p:spPr>
          <a:xfrm>
            <a:off x="3142665" y="4126994"/>
            <a:ext cx="1125889" cy="46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8"/>
            <a:endCxn id="9" idx="4"/>
          </p:cNvCxnSpPr>
          <p:nvPr/>
        </p:nvCxnSpPr>
        <p:spPr>
          <a:xfrm flipV="1">
            <a:off x="4661495" y="4198341"/>
            <a:ext cx="1224124" cy="36285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5"/>
            <a:endCxn id="7" idx="3"/>
          </p:cNvCxnSpPr>
          <p:nvPr/>
        </p:nvCxnSpPr>
        <p:spPr>
          <a:xfrm>
            <a:off x="1409700" y="4800600"/>
            <a:ext cx="1425211" cy="47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7"/>
            <a:endCxn id="6" idx="4"/>
          </p:cNvCxnSpPr>
          <p:nvPr/>
        </p:nvCxnSpPr>
        <p:spPr>
          <a:xfrm flipV="1">
            <a:off x="3351938" y="4884141"/>
            <a:ext cx="1009681" cy="345643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8" idx="2"/>
          </p:cNvCxnSpPr>
          <p:nvPr/>
        </p:nvCxnSpPr>
        <p:spPr>
          <a:xfrm>
            <a:off x="4723538" y="4696384"/>
            <a:ext cx="1069016" cy="27585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76600" y="2971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Adversary</a:t>
            </a:r>
            <a:endParaRPr lang="en-US" sz="3200" dirty="0">
              <a:solidFill>
                <a:srgbClr val="FF0000"/>
              </a:solidFill>
            </a:endParaRPr>
          </a:p>
        </p:txBody>
      </p:sp>
      <p:grpSp>
        <p:nvGrpSpPr>
          <p:cNvPr id="3" name="Group 91"/>
          <p:cNvGrpSpPr/>
          <p:nvPr/>
        </p:nvGrpSpPr>
        <p:grpSpPr>
          <a:xfrm rot="192526">
            <a:off x="1610206" y="3833160"/>
            <a:ext cx="838200" cy="381000"/>
            <a:chOff x="1998008" y="3012376"/>
            <a:chExt cx="838200" cy="381000"/>
          </a:xfrm>
        </p:grpSpPr>
        <p:sp>
          <p:nvSpPr>
            <p:cNvPr id="23" name="Rectangle 22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92"/>
          <p:cNvGrpSpPr/>
          <p:nvPr/>
        </p:nvGrpSpPr>
        <p:grpSpPr>
          <a:xfrm rot="1245519">
            <a:off x="2028931" y="4896263"/>
            <a:ext cx="609600" cy="381000"/>
            <a:chOff x="1572277" y="5355181"/>
            <a:chExt cx="609600" cy="381000"/>
          </a:xfrm>
        </p:grpSpPr>
        <p:sp>
          <p:nvSpPr>
            <p:cNvPr id="49" name="Rectangle 48"/>
            <p:cNvSpPr/>
            <p:nvPr/>
          </p:nvSpPr>
          <p:spPr>
            <a:xfrm>
              <a:off x="15722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0294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8008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93"/>
          <p:cNvGrpSpPr/>
          <p:nvPr/>
        </p:nvGrpSpPr>
        <p:grpSpPr>
          <a:xfrm rot="1310026">
            <a:off x="3241187" y="4104605"/>
            <a:ext cx="838200" cy="381000"/>
            <a:chOff x="1998008" y="3012376"/>
            <a:chExt cx="838200" cy="381000"/>
          </a:xfrm>
        </p:grpSpPr>
        <p:sp>
          <p:nvSpPr>
            <p:cNvPr id="95" name="Rectangle 94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100"/>
          <p:cNvGrpSpPr/>
          <p:nvPr/>
        </p:nvGrpSpPr>
        <p:grpSpPr>
          <a:xfrm rot="20600434">
            <a:off x="4837621" y="4150753"/>
            <a:ext cx="838200" cy="381000"/>
            <a:chOff x="1998008" y="3012376"/>
            <a:chExt cx="838200" cy="381000"/>
          </a:xfrm>
        </p:grpSpPr>
        <p:sp>
          <p:nvSpPr>
            <p:cNvPr id="102" name="Rectangle 101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06"/>
          <p:cNvGrpSpPr/>
          <p:nvPr/>
        </p:nvGrpSpPr>
        <p:grpSpPr>
          <a:xfrm rot="20182428">
            <a:off x="3555998" y="4830586"/>
            <a:ext cx="609600" cy="381000"/>
            <a:chOff x="1572277" y="5355181"/>
            <a:chExt cx="609600" cy="381000"/>
          </a:xfrm>
        </p:grpSpPr>
        <p:sp>
          <p:nvSpPr>
            <p:cNvPr id="108" name="Rectangle 107"/>
            <p:cNvSpPr/>
            <p:nvPr/>
          </p:nvSpPr>
          <p:spPr>
            <a:xfrm>
              <a:off x="15722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0294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8008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110"/>
          <p:cNvGrpSpPr/>
          <p:nvPr/>
        </p:nvGrpSpPr>
        <p:grpSpPr>
          <a:xfrm rot="816540">
            <a:off x="4989265" y="4714570"/>
            <a:ext cx="609600" cy="381000"/>
            <a:chOff x="1572277" y="5355181"/>
            <a:chExt cx="609600" cy="381000"/>
          </a:xfrm>
        </p:grpSpPr>
        <p:sp>
          <p:nvSpPr>
            <p:cNvPr id="112" name="Rectangle 111"/>
            <p:cNvSpPr/>
            <p:nvPr/>
          </p:nvSpPr>
          <p:spPr>
            <a:xfrm>
              <a:off x="15722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0294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8008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838200" y="5638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Users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6553200" y="56388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Destinations</a:t>
            </a:r>
            <a:endParaRPr lang="en-US" sz="3200" dirty="0"/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6247538" y="3962400"/>
            <a:ext cx="1372462" cy="481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6247538" y="4800600"/>
            <a:ext cx="1372462" cy="2767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traight Arrow Connector 55"/>
          <p:cNvCxnSpPr/>
          <p:nvPr/>
        </p:nvCxnSpPr>
        <p:spPr>
          <a:xfrm flipV="1">
            <a:off x="6247538" y="3962400"/>
            <a:ext cx="1372462" cy="481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6247538" y="4800600"/>
            <a:ext cx="1372462" cy="2767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667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4343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48768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15000" y="4724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15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066800" y="3733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066800" y="4572000"/>
            <a:ext cx="457200" cy="457200"/>
          </a:xfrm>
          <a:prstGeom prst="triangle">
            <a:avLst/>
          </a:prstGeom>
          <a:solidFill>
            <a:srgbClr val="15A715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0" y="3733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0" y="4572000"/>
            <a:ext cx="457200" cy="457200"/>
          </a:xfrm>
          <a:prstGeom prst="rect">
            <a:avLst/>
          </a:prstGeom>
          <a:solidFill>
            <a:srgbClr val="D9BF0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57600" y="563880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Onion Routers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838200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Onion routing suffers from timing attacks.</a:t>
            </a:r>
          </a:p>
          <a:p>
            <a:endParaRPr lang="en-US" sz="3200" dirty="0"/>
          </a:p>
        </p:txBody>
      </p:sp>
      <p:cxnSp>
        <p:nvCxnSpPr>
          <p:cNvPr id="21" name="Straight Arrow Connector 20"/>
          <p:cNvCxnSpPr>
            <a:stCxn id="11" idx="5"/>
            <a:endCxn id="22" idx="3"/>
          </p:cNvCxnSpPr>
          <p:nvPr/>
        </p:nvCxnSpPr>
        <p:spPr>
          <a:xfrm>
            <a:off x="1409700" y="3962400"/>
            <a:ext cx="1272811" cy="93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6" idx="2"/>
          </p:cNvCxnSpPr>
          <p:nvPr/>
        </p:nvCxnSpPr>
        <p:spPr>
          <a:xfrm>
            <a:off x="3142665" y="4126994"/>
            <a:ext cx="1125889" cy="46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8"/>
            <a:endCxn id="9" idx="4"/>
          </p:cNvCxnSpPr>
          <p:nvPr/>
        </p:nvCxnSpPr>
        <p:spPr>
          <a:xfrm flipV="1">
            <a:off x="4661495" y="4198341"/>
            <a:ext cx="1224124" cy="36285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5"/>
            <a:endCxn id="7" idx="3"/>
          </p:cNvCxnSpPr>
          <p:nvPr/>
        </p:nvCxnSpPr>
        <p:spPr>
          <a:xfrm>
            <a:off x="1409700" y="4800600"/>
            <a:ext cx="1425211" cy="47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7"/>
            <a:endCxn id="6" idx="4"/>
          </p:cNvCxnSpPr>
          <p:nvPr/>
        </p:nvCxnSpPr>
        <p:spPr>
          <a:xfrm flipV="1">
            <a:off x="3351938" y="4884141"/>
            <a:ext cx="1009681" cy="345643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8" idx="2"/>
          </p:cNvCxnSpPr>
          <p:nvPr/>
        </p:nvCxnSpPr>
        <p:spPr>
          <a:xfrm>
            <a:off x="4723538" y="4696384"/>
            <a:ext cx="1069016" cy="27585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76600" y="2971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Adversary</a:t>
            </a:r>
            <a:endParaRPr lang="en-US" sz="3200" dirty="0">
              <a:solidFill>
                <a:srgbClr val="FF0000"/>
              </a:solidFill>
            </a:endParaRPr>
          </a:p>
        </p:txBody>
      </p:sp>
      <p:grpSp>
        <p:nvGrpSpPr>
          <p:cNvPr id="3" name="Group 91"/>
          <p:cNvGrpSpPr/>
          <p:nvPr/>
        </p:nvGrpSpPr>
        <p:grpSpPr>
          <a:xfrm rot="192526">
            <a:off x="1610206" y="3833160"/>
            <a:ext cx="838200" cy="381000"/>
            <a:chOff x="1998008" y="3012376"/>
            <a:chExt cx="838200" cy="381000"/>
          </a:xfrm>
        </p:grpSpPr>
        <p:sp>
          <p:nvSpPr>
            <p:cNvPr id="23" name="Rectangle 22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92"/>
          <p:cNvGrpSpPr/>
          <p:nvPr/>
        </p:nvGrpSpPr>
        <p:grpSpPr>
          <a:xfrm rot="1245519">
            <a:off x="2028931" y="4896263"/>
            <a:ext cx="609600" cy="381000"/>
            <a:chOff x="1572277" y="5355181"/>
            <a:chExt cx="609600" cy="381000"/>
          </a:xfrm>
        </p:grpSpPr>
        <p:sp>
          <p:nvSpPr>
            <p:cNvPr id="49" name="Rectangle 48"/>
            <p:cNvSpPr/>
            <p:nvPr/>
          </p:nvSpPr>
          <p:spPr>
            <a:xfrm>
              <a:off x="15722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0294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8008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93"/>
          <p:cNvGrpSpPr/>
          <p:nvPr/>
        </p:nvGrpSpPr>
        <p:grpSpPr>
          <a:xfrm rot="1310026">
            <a:off x="3241187" y="4104605"/>
            <a:ext cx="838200" cy="381000"/>
            <a:chOff x="1998008" y="3012376"/>
            <a:chExt cx="838200" cy="381000"/>
          </a:xfrm>
        </p:grpSpPr>
        <p:sp>
          <p:nvSpPr>
            <p:cNvPr id="95" name="Rectangle 94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100"/>
          <p:cNvGrpSpPr/>
          <p:nvPr/>
        </p:nvGrpSpPr>
        <p:grpSpPr>
          <a:xfrm rot="20600434">
            <a:off x="4837621" y="4150753"/>
            <a:ext cx="838200" cy="381000"/>
            <a:chOff x="1998008" y="3012376"/>
            <a:chExt cx="838200" cy="381000"/>
          </a:xfrm>
        </p:grpSpPr>
        <p:sp>
          <p:nvSpPr>
            <p:cNvPr id="102" name="Rectangle 101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03"/>
          <p:cNvGrpSpPr/>
          <p:nvPr/>
        </p:nvGrpSpPr>
        <p:grpSpPr>
          <a:xfrm>
            <a:off x="6477000" y="3810000"/>
            <a:ext cx="838200" cy="381000"/>
            <a:chOff x="1998008" y="3012376"/>
            <a:chExt cx="838200" cy="381000"/>
          </a:xfrm>
        </p:grpSpPr>
        <p:sp>
          <p:nvSpPr>
            <p:cNvPr id="105" name="Rectangle 104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06"/>
          <p:cNvGrpSpPr/>
          <p:nvPr/>
        </p:nvGrpSpPr>
        <p:grpSpPr>
          <a:xfrm rot="20182428">
            <a:off x="3555998" y="4830586"/>
            <a:ext cx="609600" cy="381000"/>
            <a:chOff x="1572277" y="5355181"/>
            <a:chExt cx="609600" cy="381000"/>
          </a:xfrm>
        </p:grpSpPr>
        <p:sp>
          <p:nvSpPr>
            <p:cNvPr id="108" name="Rectangle 107"/>
            <p:cNvSpPr/>
            <p:nvPr/>
          </p:nvSpPr>
          <p:spPr>
            <a:xfrm>
              <a:off x="15722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0294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8008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110"/>
          <p:cNvGrpSpPr/>
          <p:nvPr/>
        </p:nvGrpSpPr>
        <p:grpSpPr>
          <a:xfrm rot="816540">
            <a:off x="4989265" y="4714570"/>
            <a:ext cx="609600" cy="381000"/>
            <a:chOff x="1572277" y="5355181"/>
            <a:chExt cx="609600" cy="381000"/>
          </a:xfrm>
        </p:grpSpPr>
        <p:sp>
          <p:nvSpPr>
            <p:cNvPr id="112" name="Rectangle 111"/>
            <p:cNvSpPr/>
            <p:nvPr/>
          </p:nvSpPr>
          <p:spPr>
            <a:xfrm>
              <a:off x="15722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0294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8008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114"/>
          <p:cNvGrpSpPr/>
          <p:nvPr/>
        </p:nvGrpSpPr>
        <p:grpSpPr>
          <a:xfrm rot="20740526">
            <a:off x="6743256" y="4717689"/>
            <a:ext cx="609600" cy="381000"/>
            <a:chOff x="1572277" y="5355181"/>
            <a:chExt cx="609600" cy="381000"/>
          </a:xfrm>
        </p:grpSpPr>
        <p:sp>
          <p:nvSpPr>
            <p:cNvPr id="116" name="Rectangle 115"/>
            <p:cNvSpPr/>
            <p:nvPr/>
          </p:nvSpPr>
          <p:spPr>
            <a:xfrm>
              <a:off x="15722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0294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18008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838200" y="5638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Users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6553200" y="56388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Destinations</a:t>
            </a:r>
            <a:endParaRPr lang="en-US" sz="3200" dirty="0"/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traight Arrow Connector 55"/>
          <p:cNvCxnSpPr/>
          <p:nvPr/>
        </p:nvCxnSpPr>
        <p:spPr>
          <a:xfrm flipV="1">
            <a:off x="6247538" y="3962400"/>
            <a:ext cx="1372462" cy="481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6247538" y="4800600"/>
            <a:ext cx="1372462" cy="276784"/>
          </a:xfrm>
          <a:prstGeom prst="straightConnector1">
            <a:avLst/>
          </a:prstGeom>
          <a:ln w="444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Problem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667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91000" y="4343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48768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15000" y="47244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715000" y="3657600"/>
            <a:ext cx="533400" cy="564524"/>
          </a:xfrm>
          <a:custGeom>
            <a:avLst/>
            <a:gdLst>
              <a:gd name="connsiteX0" fmla="*/ 437882 w 1328672"/>
              <a:gd name="connsiteY0" fmla="*/ 0 h 1936124"/>
              <a:gd name="connsiteX1" fmla="*/ 528035 w 1328672"/>
              <a:gd name="connsiteY1" fmla="*/ 373488 h 1936124"/>
              <a:gd name="connsiteX2" fmla="*/ 193184 w 1328672"/>
              <a:gd name="connsiteY2" fmla="*/ 850006 h 1936124"/>
              <a:gd name="connsiteX3" fmla="*/ 38637 w 1328672"/>
              <a:gd name="connsiteY3" fmla="*/ 1365161 h 1936124"/>
              <a:gd name="connsiteX4" fmla="*/ 425004 w 1328672"/>
              <a:gd name="connsiteY4" fmla="*/ 1854558 h 1936124"/>
              <a:gd name="connsiteX5" fmla="*/ 850006 w 1328672"/>
              <a:gd name="connsiteY5" fmla="*/ 1854558 h 1936124"/>
              <a:gd name="connsiteX6" fmla="*/ 1184857 w 1328672"/>
              <a:gd name="connsiteY6" fmla="*/ 1609859 h 1936124"/>
              <a:gd name="connsiteX7" fmla="*/ 1326525 w 1328672"/>
              <a:gd name="connsiteY7" fmla="*/ 1210614 h 1936124"/>
              <a:gd name="connsiteX8" fmla="*/ 1171978 w 1328672"/>
              <a:gd name="connsiteY8" fmla="*/ 746975 h 1936124"/>
              <a:gd name="connsiteX9" fmla="*/ 811370 w 1328672"/>
              <a:gd name="connsiteY9" fmla="*/ 347730 h 1936124"/>
              <a:gd name="connsiteX10" fmla="*/ 837127 w 1328672"/>
              <a:gd name="connsiteY10" fmla="*/ 128789 h 193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8672" h="1936124">
                <a:moveTo>
                  <a:pt x="437882" y="0"/>
                </a:moveTo>
                <a:cubicBezTo>
                  <a:pt x="503350" y="115910"/>
                  <a:pt x="568818" y="231820"/>
                  <a:pt x="528035" y="373488"/>
                </a:cubicBezTo>
                <a:cubicBezTo>
                  <a:pt x="487252" y="515156"/>
                  <a:pt x="274750" y="684727"/>
                  <a:pt x="193184" y="850006"/>
                </a:cubicBezTo>
                <a:cubicBezTo>
                  <a:pt x="111618" y="1015285"/>
                  <a:pt x="0" y="1197736"/>
                  <a:pt x="38637" y="1365161"/>
                </a:cubicBezTo>
                <a:cubicBezTo>
                  <a:pt x="77274" y="1532586"/>
                  <a:pt x="289776" y="1772992"/>
                  <a:pt x="425004" y="1854558"/>
                </a:cubicBezTo>
                <a:cubicBezTo>
                  <a:pt x="560232" y="1936124"/>
                  <a:pt x="723364" y="1895341"/>
                  <a:pt x="850006" y="1854558"/>
                </a:cubicBezTo>
                <a:cubicBezTo>
                  <a:pt x="976648" y="1813775"/>
                  <a:pt x="1105437" y="1717183"/>
                  <a:pt x="1184857" y="1609859"/>
                </a:cubicBezTo>
                <a:cubicBezTo>
                  <a:pt x="1264277" y="1502535"/>
                  <a:pt x="1328672" y="1354428"/>
                  <a:pt x="1326525" y="1210614"/>
                </a:cubicBezTo>
                <a:cubicBezTo>
                  <a:pt x="1324379" y="1066800"/>
                  <a:pt x="1257837" y="890789"/>
                  <a:pt x="1171978" y="746975"/>
                </a:cubicBezTo>
                <a:cubicBezTo>
                  <a:pt x="1086119" y="603161"/>
                  <a:pt x="867178" y="450761"/>
                  <a:pt x="811370" y="347730"/>
                </a:cubicBezTo>
                <a:cubicBezTo>
                  <a:pt x="755562" y="244699"/>
                  <a:pt x="796344" y="186744"/>
                  <a:pt x="837127" y="128789"/>
                </a:cubicBezTo>
              </a:path>
            </a:pathLst>
          </a:custGeom>
          <a:solidFill>
            <a:srgbClr val="FF0000"/>
          </a:solidFill>
          <a:ln w="4445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066800" y="3733800"/>
            <a:ext cx="457200" cy="457200"/>
          </a:xfrm>
          <a:prstGeom prst="triangle">
            <a:avLst/>
          </a:prstGeom>
          <a:solidFill>
            <a:srgbClr val="10FC1B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1066800" y="4572000"/>
            <a:ext cx="457200" cy="457200"/>
          </a:xfrm>
          <a:prstGeom prst="triangle">
            <a:avLst/>
          </a:prstGeom>
          <a:solidFill>
            <a:srgbClr val="15A715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0" y="3733800"/>
            <a:ext cx="457200" cy="457200"/>
          </a:xfrm>
          <a:prstGeom prst="rect">
            <a:avLst/>
          </a:prstGeom>
          <a:solidFill>
            <a:srgbClr val="FFEF2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0" y="4572000"/>
            <a:ext cx="457200" cy="457200"/>
          </a:xfrm>
          <a:prstGeom prst="rect">
            <a:avLst/>
          </a:prstGeom>
          <a:solidFill>
            <a:srgbClr val="D9BF0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57600" y="5638800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Onion Routers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8382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Onion routing suffers from timing attacks.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	Passive timing attack</a:t>
            </a:r>
          </a:p>
          <a:p>
            <a:endParaRPr lang="en-US" sz="3200" dirty="0"/>
          </a:p>
        </p:txBody>
      </p:sp>
      <p:cxnSp>
        <p:nvCxnSpPr>
          <p:cNvPr id="21" name="Straight Arrow Connector 20"/>
          <p:cNvCxnSpPr>
            <a:stCxn id="11" idx="5"/>
            <a:endCxn id="22" idx="3"/>
          </p:cNvCxnSpPr>
          <p:nvPr/>
        </p:nvCxnSpPr>
        <p:spPr>
          <a:xfrm>
            <a:off x="1409700" y="3962400"/>
            <a:ext cx="1272811" cy="93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6"/>
            <a:endCxn id="6" idx="2"/>
          </p:cNvCxnSpPr>
          <p:nvPr/>
        </p:nvCxnSpPr>
        <p:spPr>
          <a:xfrm>
            <a:off x="3142665" y="4126994"/>
            <a:ext cx="1125889" cy="46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8"/>
            <a:endCxn id="9" idx="4"/>
          </p:cNvCxnSpPr>
          <p:nvPr/>
        </p:nvCxnSpPr>
        <p:spPr>
          <a:xfrm flipV="1">
            <a:off x="4661495" y="4198341"/>
            <a:ext cx="1224124" cy="36285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5"/>
            <a:endCxn id="7" idx="3"/>
          </p:cNvCxnSpPr>
          <p:nvPr/>
        </p:nvCxnSpPr>
        <p:spPr>
          <a:xfrm>
            <a:off x="1409700" y="4800600"/>
            <a:ext cx="1425211" cy="47424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7"/>
            <a:endCxn id="6" idx="4"/>
          </p:cNvCxnSpPr>
          <p:nvPr/>
        </p:nvCxnSpPr>
        <p:spPr>
          <a:xfrm flipV="1">
            <a:off x="3351938" y="4884141"/>
            <a:ext cx="1009681" cy="345643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8" idx="2"/>
          </p:cNvCxnSpPr>
          <p:nvPr/>
        </p:nvCxnSpPr>
        <p:spPr>
          <a:xfrm>
            <a:off x="4723538" y="4696384"/>
            <a:ext cx="1069016" cy="27585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76600" y="2971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Adversary</a:t>
            </a:r>
            <a:endParaRPr lang="en-US" sz="3200" dirty="0">
              <a:solidFill>
                <a:srgbClr val="FF0000"/>
              </a:solidFill>
            </a:endParaRPr>
          </a:p>
        </p:txBody>
      </p:sp>
      <p:grpSp>
        <p:nvGrpSpPr>
          <p:cNvPr id="3" name="Group 91"/>
          <p:cNvGrpSpPr/>
          <p:nvPr/>
        </p:nvGrpSpPr>
        <p:grpSpPr>
          <a:xfrm rot="192526">
            <a:off x="1610206" y="3833160"/>
            <a:ext cx="838200" cy="381000"/>
            <a:chOff x="1998008" y="3012376"/>
            <a:chExt cx="838200" cy="381000"/>
          </a:xfrm>
        </p:grpSpPr>
        <p:sp>
          <p:nvSpPr>
            <p:cNvPr id="23" name="Rectangle 22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92"/>
          <p:cNvGrpSpPr/>
          <p:nvPr/>
        </p:nvGrpSpPr>
        <p:grpSpPr>
          <a:xfrm rot="1245519">
            <a:off x="2028931" y="4896263"/>
            <a:ext cx="609600" cy="381000"/>
            <a:chOff x="1572277" y="5355181"/>
            <a:chExt cx="609600" cy="381000"/>
          </a:xfrm>
        </p:grpSpPr>
        <p:sp>
          <p:nvSpPr>
            <p:cNvPr id="49" name="Rectangle 48"/>
            <p:cNvSpPr/>
            <p:nvPr/>
          </p:nvSpPr>
          <p:spPr>
            <a:xfrm>
              <a:off x="15722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0294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8008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93"/>
          <p:cNvGrpSpPr/>
          <p:nvPr/>
        </p:nvGrpSpPr>
        <p:grpSpPr>
          <a:xfrm rot="1310026">
            <a:off x="3241187" y="4104605"/>
            <a:ext cx="838200" cy="381000"/>
            <a:chOff x="1998008" y="3012376"/>
            <a:chExt cx="838200" cy="381000"/>
          </a:xfrm>
        </p:grpSpPr>
        <p:sp>
          <p:nvSpPr>
            <p:cNvPr id="95" name="Rectangle 94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100"/>
          <p:cNvGrpSpPr/>
          <p:nvPr/>
        </p:nvGrpSpPr>
        <p:grpSpPr>
          <a:xfrm rot="20600434">
            <a:off x="4837621" y="4150753"/>
            <a:ext cx="838200" cy="381000"/>
            <a:chOff x="1998008" y="3012376"/>
            <a:chExt cx="838200" cy="381000"/>
          </a:xfrm>
        </p:grpSpPr>
        <p:sp>
          <p:nvSpPr>
            <p:cNvPr id="102" name="Rectangle 101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03"/>
          <p:cNvGrpSpPr/>
          <p:nvPr/>
        </p:nvGrpSpPr>
        <p:grpSpPr>
          <a:xfrm>
            <a:off x="6477000" y="3810000"/>
            <a:ext cx="838200" cy="381000"/>
            <a:chOff x="1998008" y="3012376"/>
            <a:chExt cx="838200" cy="381000"/>
          </a:xfrm>
        </p:grpSpPr>
        <p:sp>
          <p:nvSpPr>
            <p:cNvPr id="105" name="Rectangle 104"/>
            <p:cNvSpPr/>
            <p:nvPr/>
          </p:nvSpPr>
          <p:spPr>
            <a:xfrm>
              <a:off x="19980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683808" y="3012376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06"/>
          <p:cNvGrpSpPr/>
          <p:nvPr/>
        </p:nvGrpSpPr>
        <p:grpSpPr>
          <a:xfrm rot="20182428">
            <a:off x="3555998" y="4830586"/>
            <a:ext cx="609600" cy="381000"/>
            <a:chOff x="1572277" y="5355181"/>
            <a:chExt cx="609600" cy="381000"/>
          </a:xfrm>
        </p:grpSpPr>
        <p:sp>
          <p:nvSpPr>
            <p:cNvPr id="108" name="Rectangle 107"/>
            <p:cNvSpPr/>
            <p:nvPr/>
          </p:nvSpPr>
          <p:spPr>
            <a:xfrm>
              <a:off x="15722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0294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8008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10"/>
          <p:cNvGrpSpPr/>
          <p:nvPr/>
        </p:nvGrpSpPr>
        <p:grpSpPr>
          <a:xfrm rot="816540">
            <a:off x="4989265" y="4714570"/>
            <a:ext cx="609600" cy="381000"/>
            <a:chOff x="1572277" y="5355181"/>
            <a:chExt cx="609600" cy="381000"/>
          </a:xfrm>
        </p:grpSpPr>
        <p:sp>
          <p:nvSpPr>
            <p:cNvPr id="112" name="Rectangle 111"/>
            <p:cNvSpPr/>
            <p:nvPr/>
          </p:nvSpPr>
          <p:spPr>
            <a:xfrm>
              <a:off x="15722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0294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8008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14"/>
          <p:cNvGrpSpPr/>
          <p:nvPr/>
        </p:nvGrpSpPr>
        <p:grpSpPr>
          <a:xfrm rot="20740526">
            <a:off x="6743256" y="4717689"/>
            <a:ext cx="609600" cy="381000"/>
            <a:chOff x="1572277" y="5355181"/>
            <a:chExt cx="609600" cy="381000"/>
          </a:xfrm>
        </p:grpSpPr>
        <p:sp>
          <p:nvSpPr>
            <p:cNvPr id="116" name="Rectangle 115"/>
            <p:cNvSpPr/>
            <p:nvPr/>
          </p:nvSpPr>
          <p:spPr>
            <a:xfrm>
              <a:off x="15722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0294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1800877" y="5355181"/>
              <a:ext cx="152400" cy="381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838200" y="5638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Users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6553200" y="56388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Destinations</a:t>
            </a:r>
            <a:endParaRPr lang="en-US" sz="3200" dirty="0"/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D822-DFDB-41E7-BFCD-143A1098C9A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</TotalTime>
  <Words>1256</Words>
  <Application>Microsoft Office PowerPoint</Application>
  <PresentationFormat>On-screen Show (4:3)</PresentationFormat>
  <Paragraphs>437</Paragraphs>
  <Slides>52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Preventing Active Timing Attacks in Low-Latency Anonymous Communication</vt:lpstr>
      <vt:lpstr>Problem</vt:lpstr>
      <vt:lpstr>Problem</vt:lpstr>
      <vt:lpstr>Problem</vt:lpstr>
      <vt:lpstr>Problem</vt:lpstr>
      <vt:lpstr>Problem</vt:lpstr>
      <vt:lpstr>Problem</vt:lpstr>
      <vt:lpstr>Problem</vt:lpstr>
      <vt:lpstr>Problem</vt:lpstr>
      <vt:lpstr>Problem</vt:lpstr>
      <vt:lpstr>Problem</vt:lpstr>
      <vt:lpstr>Problem</vt:lpstr>
      <vt:lpstr>Problem</vt:lpstr>
      <vt:lpstr>Problem</vt:lpstr>
      <vt:lpstr>Problem</vt:lpstr>
      <vt:lpstr>Problem</vt:lpstr>
      <vt:lpstr>Problem</vt:lpstr>
      <vt:lpstr>Problem</vt:lpstr>
      <vt:lpstr>Problem</vt:lpstr>
      <vt:lpstr>Results</vt:lpstr>
      <vt:lpstr>Results</vt:lpstr>
      <vt:lpstr>Model</vt:lpstr>
      <vt:lpstr>Model</vt:lpstr>
      <vt:lpstr>Protocol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Analysis</vt:lpstr>
      <vt:lpstr>Slide 43</vt:lpstr>
      <vt:lpstr>Slide 44</vt:lpstr>
      <vt:lpstr>Slide 45</vt:lpstr>
      <vt:lpstr>Slide 46</vt:lpstr>
      <vt:lpstr>Slide 47</vt:lpstr>
      <vt:lpstr>Tor Measurements</vt:lpstr>
      <vt:lpstr>Conclusion</vt:lpstr>
      <vt:lpstr>Slide 50</vt:lpstr>
      <vt:lpstr>Slide 51</vt:lpstr>
      <vt:lpstr>Slide 52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mahler</dc:creator>
  <cp:lastModifiedBy>mahler</cp:lastModifiedBy>
  <cp:revision>207</cp:revision>
  <dcterms:created xsi:type="dcterms:W3CDTF">2010-07-19T00:42:52Z</dcterms:created>
  <dcterms:modified xsi:type="dcterms:W3CDTF">2010-07-22T09:01:48Z</dcterms:modified>
</cp:coreProperties>
</file>