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8" r:id="rId2"/>
    <p:sldId id="279" r:id="rId3"/>
    <p:sldId id="298" r:id="rId4"/>
    <p:sldId id="265" r:id="rId5"/>
    <p:sldId id="280" r:id="rId6"/>
    <p:sldId id="281" r:id="rId7"/>
    <p:sldId id="282" r:id="rId8"/>
    <p:sldId id="284" r:id="rId9"/>
    <p:sldId id="270" r:id="rId10"/>
    <p:sldId id="271" r:id="rId11"/>
    <p:sldId id="272" r:id="rId12"/>
    <p:sldId id="273" r:id="rId13"/>
    <p:sldId id="274" r:id="rId14"/>
    <p:sldId id="292" r:id="rId15"/>
    <p:sldId id="286" r:id="rId16"/>
    <p:sldId id="287" r:id="rId17"/>
    <p:sldId id="288" r:id="rId18"/>
    <p:sldId id="290" r:id="rId19"/>
    <p:sldId id="296" r:id="rId20"/>
    <p:sldId id="291" r:id="rId21"/>
    <p:sldId id="294" r:id="rId22"/>
    <p:sldId id="297" r:id="rId23"/>
    <p:sldId id="295" r:id="rId24"/>
    <p:sldId id="301" r:id="rId25"/>
    <p:sldId id="302" r:id="rId26"/>
    <p:sldId id="303" r:id="rId27"/>
    <p:sldId id="311" r:id="rId28"/>
    <p:sldId id="313" r:id="rId29"/>
    <p:sldId id="312" r:id="rId30"/>
    <p:sldId id="300" r:id="rId31"/>
    <p:sldId id="299" r:id="rId32"/>
    <p:sldId id="309" r:id="rId33"/>
    <p:sldId id="314" r:id="rId34"/>
    <p:sldId id="304" r:id="rId35"/>
    <p:sldId id="305" r:id="rId36"/>
    <p:sldId id="306" r:id="rId37"/>
    <p:sldId id="307" r:id="rId38"/>
    <p:sldId id="308" r:id="rId39"/>
    <p:sldId id="310" r:id="rId40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4C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-992" y="-10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# unique users in 10 min</a:t>
            </a:r>
            <a:endParaRPr lang="en-US" dirty="0"/>
          </a:p>
        </c:rich>
      </c:tx>
      <c:layout>
        <c:manualLayout>
          <c:xMode val="edge"/>
          <c:yMode val="edge"/>
          <c:x val="0.199675796405416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663228343443"/>
          <c:y val="0.15953267433931"/>
          <c:w val="0.678970876058317"/>
          <c:h val="0.774318056509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0.00E+00</c:formatCode>
                <c:ptCount val="1"/>
                <c:pt idx="0">
                  <c:v>550000.0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Inactive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0.00E+00</c:formatCode>
                <c:ptCount val="1"/>
                <c:pt idx="0">
                  <c:v>160000.0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732168"/>
        <c:axId val="2128417288"/>
      </c:barChart>
      <c:catAx>
        <c:axId val="212873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8417288"/>
        <c:crosses val="autoZero"/>
        <c:auto val="1"/>
        <c:lblAlgn val="ctr"/>
        <c:lblOffset val="100"/>
        <c:noMultiLvlLbl val="0"/>
      </c:catAx>
      <c:valAx>
        <c:axId val="2128417288"/>
        <c:scaling>
          <c:orientation val="minMax"/>
        </c:scaling>
        <c:delete val="0"/>
        <c:axPos val="l"/>
        <c:majorGridlines/>
        <c:numFmt formatCode="0.00E+00" sourceLinked="1"/>
        <c:majorTickMark val="none"/>
        <c:minorTickMark val="none"/>
        <c:tickLblPos val="nextTo"/>
        <c:crossAx val="2128732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Streams</c:v>
                </c:pt>
              </c:strCache>
            </c:strRef>
          </c:tx>
          <c:dLbls>
            <c:dLbl>
              <c:idx val="1"/>
              <c:layout>
                <c:manualLayout>
                  <c:x val="-0.156450372273573"/>
                  <c:y val="0.07328761032814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60246350410008"/>
                  <c:y val="0.00250603180156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Interactive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88.0</c:v>
                </c:pt>
                <c:pt idx="1">
                  <c:v>0.0</c:v>
                </c:pt>
                <c:pt idx="2">
                  <c:v>11.0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Bytes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Interactive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79.0</c:v>
                </c:pt>
                <c:pt idx="1">
                  <c:v>0.0</c:v>
                </c:pt>
                <c:pt idx="2">
                  <c:v>21.0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Streams</c:v>
                </c:pt>
              </c:strCache>
            </c:strRef>
          </c:tx>
          <c:dLbls>
            <c:dLbl>
              <c:idx val="1"/>
              <c:layout>
                <c:manualLayout>
                  <c:x val="-0.156450372273573"/>
                  <c:y val="0.07328761032814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60246350410008"/>
                  <c:y val="0.002506031801563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Interactive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70.4</c:v>
                </c:pt>
                <c:pt idx="1">
                  <c:v>1.72</c:v>
                </c:pt>
                <c:pt idx="2">
                  <c:v>27.88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Bytes</c:v>
                </c:pt>
              </c:strCache>
            </c:strRef>
          </c:tx>
          <c:dLbls>
            <c:dLbl>
              <c:idx val="1"/>
              <c:layout>
                <c:manualLayout>
                  <c:x val="0.191179878451159"/>
                  <c:y val="-0.1506063326117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Web</c:v>
                </c:pt>
                <c:pt idx="1">
                  <c:v>Interactive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48.81</c:v>
                </c:pt>
                <c:pt idx="1">
                  <c:v>0.26</c:v>
                </c:pt>
                <c:pt idx="2">
                  <c:v>57.92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 marL="914400" indent="-220663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5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Privacy-Preserving Measurement of the Tor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Aaron Johnson</a:t>
            </a: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sz="1600" dirty="0" smtClean="0"/>
              <a:t>May 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2017</a:t>
            </a:r>
            <a:endParaRPr lang="en-US" sz="1600" dirty="0" smtClean="0"/>
          </a:p>
          <a:p>
            <a:r>
              <a:rPr lang="en-US" sz="1600" dirty="0" smtClean="0"/>
              <a:t>Center for Disclosure Avoidance Research, U.S.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667069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0"/>
            <a:ext cx="9393162" cy="592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573089" indent="-573089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43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1"/>
            <a:ext cx="9393162" cy="108132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573089" indent="-573089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3089" indent="-573089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59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 flipV="1">
            <a:off x="7609016" y="2001829"/>
            <a:ext cx="1132236" cy="14612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621427" y="3549457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63632" y="3495526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898024" y="3454871"/>
            <a:ext cx="12573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910436" y="3541230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73400" y="3495525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048145" y="3495996"/>
            <a:ext cx="2260479" cy="7361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048144" y="3541232"/>
            <a:ext cx="2353613" cy="777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4810" y="3495527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53080" y="3495996"/>
            <a:ext cx="1854248" cy="1000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8824" y="3541230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1"/>
            <a:ext cx="9393162" cy="156966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573089" indent="-573089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3089" indent="-573089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3089" indent="-573089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803020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55372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64810" y="3495526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0"/>
            <a:ext cx="9393162" cy="205800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573089" indent="-573089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3089" indent="-573089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3089" indent="-573089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circuit.</a:t>
            </a:r>
          </a:p>
          <a:p>
            <a:pPr marL="573089" indent="-573089">
              <a:buAutoNum type="arabicPeriod"/>
            </a:pPr>
            <a:r>
              <a:rPr lang="en-US" sz="3100" dirty="0"/>
              <a:t>New circuits replace existing ones periodically.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803020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55372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64810" y="3495526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8" y="5113060"/>
            <a:ext cx="9725781" cy="248814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573089" indent="-573089">
              <a:buAutoNum type="arabicPeriod"/>
            </a:pPr>
            <a:r>
              <a:rPr lang="en-US" sz="3100" dirty="0"/>
              <a:t>Clients begin all circuits with a selected </a:t>
            </a:r>
            <a:r>
              <a:rPr lang="en-US" sz="3100" i="1" dirty="0"/>
              <a:t>guard</a:t>
            </a:r>
            <a:r>
              <a:rPr lang="en-US" sz="3100" dirty="0"/>
              <a:t>.</a:t>
            </a:r>
          </a:p>
          <a:p>
            <a:pPr marL="573089" indent="-573089">
              <a:buAutoNum type="arabicPeriod"/>
            </a:pPr>
            <a:r>
              <a:rPr lang="en-US" sz="3100" dirty="0"/>
              <a:t>Relays define individual </a:t>
            </a:r>
            <a:r>
              <a:rPr lang="en-US" sz="3100" i="1" dirty="0"/>
              <a:t>exit policies</a:t>
            </a:r>
            <a:r>
              <a:rPr lang="en-US" sz="3100" dirty="0"/>
              <a:t>.</a:t>
            </a:r>
          </a:p>
          <a:p>
            <a:pPr marL="573089" indent="-573089">
              <a:buAutoNum type="arabicPeriod"/>
            </a:pPr>
            <a:r>
              <a:rPr lang="en-US" sz="3100" dirty="0"/>
              <a:t>Clients multiplex </a:t>
            </a:r>
            <a:r>
              <a:rPr lang="en-US" sz="3100" i="1" dirty="0"/>
              <a:t>streams</a:t>
            </a:r>
            <a:r>
              <a:rPr lang="en-US" sz="3100" dirty="0"/>
              <a:t> over a circuit.</a:t>
            </a:r>
          </a:p>
          <a:p>
            <a:pPr marL="573089" indent="-573089">
              <a:buAutoNum type="arabicPeriod"/>
            </a:pPr>
            <a:r>
              <a:rPr lang="en-US" sz="3100" dirty="0"/>
              <a:t>New circuits replace existing ones periodically</a:t>
            </a:r>
            <a:r>
              <a:rPr lang="en-US" sz="3100" dirty="0" smtClean="0"/>
              <a:t>.</a:t>
            </a:r>
          </a:p>
          <a:p>
            <a:pPr marL="573089" indent="-573089">
              <a:buAutoNum type="arabicPeriod"/>
            </a:pPr>
            <a:r>
              <a:rPr lang="en-US" sz="3100" dirty="0" smtClean="0"/>
              <a:t>Clients randomly choose proportional to bandwidth. </a:t>
            </a:r>
            <a:endParaRPr lang="en-US" sz="3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619426" y="2951317"/>
            <a:ext cx="1080304" cy="799636"/>
            <a:chOff x="8619426" y="2951317"/>
            <a:chExt cx="1080304" cy="799636"/>
          </a:xfrm>
        </p:grpSpPr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" name="Picture 3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380189" y="3719677"/>
            <a:ext cx="1572373" cy="1087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Onion Service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57" y="2671091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 flipV="1">
            <a:off x="4808074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84266" y="3507312"/>
            <a:ext cx="1406135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0"/>
            <a:ext cx="9393162" cy="105698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573089" indent="-573089">
              <a:buAutoNum type="arabicPeriod"/>
            </a:pPr>
            <a:r>
              <a:rPr lang="en-US" sz="3100" dirty="0" smtClean="0"/>
              <a:t>Onion services maintain circuits to </a:t>
            </a:r>
            <a:r>
              <a:rPr lang="en-US" sz="3100" i="1" dirty="0"/>
              <a:t>I</a:t>
            </a:r>
            <a:r>
              <a:rPr lang="en-US" sz="3100" i="1" dirty="0" smtClean="0"/>
              <a:t>ntroduction Points</a:t>
            </a:r>
            <a:r>
              <a:rPr lang="en-US" sz="3100" dirty="0" smtClean="0"/>
              <a:t> (IPs).</a:t>
            </a:r>
            <a:endParaRPr lang="en-US" sz="31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19426" y="2951317"/>
            <a:ext cx="1080304" cy="799636"/>
            <a:chOff x="8619426" y="2951317"/>
            <a:chExt cx="1080304" cy="799636"/>
          </a:xfrm>
        </p:grpSpPr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" name="Picture 3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380189" y="3719677"/>
            <a:ext cx="1572373" cy="1087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Onion Service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57" y="2671091"/>
            <a:ext cx="837327" cy="10469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445201" y="4792319"/>
            <a:ext cx="4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883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>
            <a:off x="757189" y="3387594"/>
            <a:ext cx="1314214" cy="290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63467" y="2449071"/>
            <a:ext cx="1829487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116762" y="2494425"/>
            <a:ext cx="786226" cy="81635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1585" y="3552666"/>
            <a:ext cx="1224698" cy="302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177241" y="3492194"/>
            <a:ext cx="1648051" cy="7559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61369" y="3431723"/>
            <a:ext cx="695508" cy="11187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808074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84266" y="3507312"/>
            <a:ext cx="1406135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0"/>
            <a:ext cx="9393162" cy="201109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573089" indent="-573089">
              <a:buAutoNum type="arabicPeriod"/>
            </a:pPr>
            <a:r>
              <a:rPr lang="en-US" sz="3100" dirty="0" smtClean="0"/>
              <a:t>Onion services maintain circuits to </a:t>
            </a:r>
            <a:r>
              <a:rPr lang="en-US" sz="3100" i="1" dirty="0" smtClean="0"/>
              <a:t>Introduction Points</a:t>
            </a:r>
            <a:r>
              <a:rPr lang="en-US" sz="3100" dirty="0" smtClean="0"/>
              <a:t> (IPs).</a:t>
            </a:r>
          </a:p>
          <a:p>
            <a:pPr marL="573089" indent="-573089">
              <a:buAutoNum type="arabicPeriod"/>
            </a:pPr>
            <a:r>
              <a:rPr lang="en-US" sz="3100" dirty="0" smtClean="0"/>
              <a:t>User creates circuit to Rendezvous Point (RP) and IP and requests connection to RP.</a:t>
            </a:r>
            <a:endParaRPr lang="en-US" sz="31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19426" y="2951317"/>
            <a:ext cx="1080304" cy="799636"/>
            <a:chOff x="8619426" y="2951317"/>
            <a:chExt cx="1080304" cy="799636"/>
          </a:xfrm>
        </p:grpSpPr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" name="Picture 3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380189" y="3719677"/>
            <a:ext cx="1572373" cy="1087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Onion Service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57" y="2671091"/>
            <a:ext cx="837327" cy="10469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445201" y="4792319"/>
            <a:ext cx="4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IP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4445200" y="2617812"/>
            <a:ext cx="60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dirty="0" smtClean="0"/>
              <a:t>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98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flipV="1">
            <a:off x="4808074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650583" y="3310782"/>
            <a:ext cx="1224698" cy="1511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7189" y="3387594"/>
            <a:ext cx="1314214" cy="290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63467" y="2449071"/>
            <a:ext cx="1829487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116762" y="2494425"/>
            <a:ext cx="786226" cy="81635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62715" y="2464190"/>
            <a:ext cx="952543" cy="9826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775737" y="3310783"/>
            <a:ext cx="1723649" cy="15116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84266" y="3507312"/>
            <a:ext cx="1406135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19" y="5113060"/>
            <a:ext cx="9393162" cy="248814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573089" indent="-573089">
              <a:buAutoNum type="arabicPeriod"/>
            </a:pPr>
            <a:r>
              <a:rPr lang="en-US" sz="3100" dirty="0"/>
              <a:t>Onion s</a:t>
            </a:r>
            <a:r>
              <a:rPr lang="en-US" sz="3100" dirty="0" smtClean="0"/>
              <a:t>ervices </a:t>
            </a:r>
            <a:r>
              <a:rPr lang="en-US" sz="3100" dirty="0"/>
              <a:t>maintain circuits to </a:t>
            </a:r>
            <a:r>
              <a:rPr lang="en-US" sz="3100" i="1" dirty="0"/>
              <a:t>Introduction Points</a:t>
            </a:r>
            <a:r>
              <a:rPr lang="en-US" sz="3100" dirty="0"/>
              <a:t> (IPs).</a:t>
            </a:r>
          </a:p>
          <a:p>
            <a:pPr marL="573089" indent="-573089">
              <a:buAutoNum type="arabicPeriod"/>
            </a:pPr>
            <a:r>
              <a:rPr lang="en-US" sz="3100" dirty="0" smtClean="0"/>
              <a:t>User creates </a:t>
            </a:r>
            <a:r>
              <a:rPr lang="en-US" sz="3100" dirty="0"/>
              <a:t>circuit to Rendezvous Point (RP) and IP and requests connection to RP.</a:t>
            </a:r>
          </a:p>
          <a:p>
            <a:pPr marL="573089" indent="-573089">
              <a:buAutoNum type="arabicPeriod"/>
            </a:pPr>
            <a:r>
              <a:rPr lang="en-US" sz="3100" dirty="0" smtClean="0"/>
              <a:t>Onion service connects to RP.</a:t>
            </a:r>
            <a:endParaRPr lang="en-US" sz="31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19426" y="2951317"/>
            <a:ext cx="1080304" cy="799636"/>
            <a:chOff x="8619426" y="2951317"/>
            <a:chExt cx="1080304" cy="799636"/>
          </a:xfrm>
        </p:grpSpPr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" name="Picture 3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8380189" y="3719677"/>
            <a:ext cx="1572373" cy="1087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Onion Service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57" y="2671091"/>
            <a:ext cx="837327" cy="10469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445201" y="4792319"/>
            <a:ext cx="4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IP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4445200" y="2617812"/>
            <a:ext cx="60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dirty="0" smtClean="0"/>
              <a:t>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04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Directory Authorities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7" y="5708194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9" y="5708194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2" y="6517496"/>
            <a:ext cx="837327" cy="1052327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64" y="6517496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31" y="5705730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02" y="4882633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84" y="4882633"/>
            <a:ext cx="837327" cy="1052327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05" y="5705730"/>
            <a:ext cx="837327" cy="1052327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1" y="4856587"/>
            <a:ext cx="837327" cy="1052327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0" y="6522846"/>
            <a:ext cx="837327" cy="10523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0855" y="1939653"/>
            <a:ext cx="1024039" cy="813662"/>
            <a:chOff x="2361061" y="2075712"/>
            <a:chExt cx="1024039" cy="813662"/>
          </a:xfrm>
        </p:grpSpPr>
        <p:pic>
          <p:nvPicPr>
            <p:cNvPr id="19" name="Picture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" name="Picture 2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439961" y="1925758"/>
            <a:ext cx="1024039" cy="813662"/>
            <a:chOff x="2361061" y="2075712"/>
            <a:chExt cx="1024039" cy="813662"/>
          </a:xfrm>
        </p:grpSpPr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6" name="Picture 35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452981" y="1910641"/>
            <a:ext cx="1024039" cy="813662"/>
            <a:chOff x="2361061" y="2075712"/>
            <a:chExt cx="1024039" cy="813662"/>
          </a:xfrm>
        </p:grpSpPr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9" name="Picture 38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466004" y="1940875"/>
            <a:ext cx="1024039" cy="813662"/>
            <a:chOff x="2361061" y="2075712"/>
            <a:chExt cx="1024039" cy="813662"/>
          </a:xfrm>
        </p:grpSpPr>
        <p:pic>
          <p:nvPicPr>
            <p:cNvPr id="42" name="Picture 4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3" name="Picture 42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465110" y="1926980"/>
            <a:ext cx="1024039" cy="813662"/>
            <a:chOff x="2361061" y="2075712"/>
            <a:chExt cx="1024039" cy="813662"/>
          </a:xfrm>
        </p:grpSpPr>
        <p:pic>
          <p:nvPicPr>
            <p:cNvPr id="45" name="Picture 4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6" name="Picture 45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478130" y="1926981"/>
            <a:ext cx="1024039" cy="813662"/>
            <a:chOff x="2361061" y="2075712"/>
            <a:chExt cx="1024039" cy="813662"/>
          </a:xfrm>
        </p:grpSpPr>
        <p:pic>
          <p:nvPicPr>
            <p:cNvPr id="48" name="Picture 4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9" name="Picture 48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473627" y="1939652"/>
            <a:ext cx="1024039" cy="813662"/>
            <a:chOff x="2361061" y="2075712"/>
            <a:chExt cx="1024039" cy="813662"/>
          </a:xfrm>
        </p:grpSpPr>
        <p:pic>
          <p:nvPicPr>
            <p:cNvPr id="51" name="Picture 5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52" name="Picture 51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7472733" y="1925757"/>
            <a:ext cx="1024039" cy="813662"/>
            <a:chOff x="2361061" y="2075712"/>
            <a:chExt cx="1024039" cy="813662"/>
          </a:xfrm>
        </p:grpSpPr>
        <p:pic>
          <p:nvPicPr>
            <p:cNvPr id="54" name="Picture 5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55" name="Picture 54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8485753" y="1925758"/>
            <a:ext cx="1024039" cy="813662"/>
            <a:chOff x="2361061" y="2075712"/>
            <a:chExt cx="1024039" cy="813662"/>
          </a:xfrm>
        </p:grpSpPr>
        <p:pic>
          <p:nvPicPr>
            <p:cNvPr id="57" name="Picture 5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58" name="Picture 5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706432" y="1300124"/>
            <a:ext cx="5170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Directory Authorities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Picture 5" descr="docu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46" y="3356135"/>
            <a:ext cx="795683" cy="1075247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4717371" y="-1618228"/>
            <a:ext cx="498922" cy="9238155"/>
          </a:xfrm>
          <a:prstGeom prst="leftBrace">
            <a:avLst>
              <a:gd name="adj1" fmla="val 8333"/>
              <a:gd name="adj2" fmla="val 3216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0411" y="3204958"/>
            <a:ext cx="6217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Hourly network consensus by majority vote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Relays (IPs, public keys, bandwidths, etc.)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Parameters (performance thresholds, etc.)</a:t>
            </a:r>
          </a:p>
          <a:p>
            <a:endParaRPr lang="en-US" sz="2400" dirty="0"/>
          </a:p>
        </p:txBody>
      </p:sp>
      <p:sp>
        <p:nvSpPr>
          <p:cNvPr id="59" name="Left Brace 58"/>
          <p:cNvSpPr/>
          <p:nvPr/>
        </p:nvSpPr>
        <p:spPr>
          <a:xfrm rot="5400000">
            <a:off x="4603972" y="1580590"/>
            <a:ext cx="498922" cy="6320047"/>
          </a:xfrm>
          <a:prstGeom prst="leftBrace">
            <a:avLst>
              <a:gd name="adj1" fmla="val 8333"/>
              <a:gd name="adj2" fmla="val 74878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6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0" y="5049320"/>
            <a:ext cx="10058400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/>
              <a:t>Tor is a popular system for anonymous, censorship-</a:t>
            </a:r>
            <a:r>
              <a:rPr lang="en-US" sz="2800" dirty="0" smtClean="0"/>
              <a:t>resistant communication (includes client</a:t>
            </a:r>
            <a:r>
              <a:rPr lang="en-US" sz="2800" dirty="0"/>
              <a:t>, server, </a:t>
            </a:r>
            <a:r>
              <a:rPr lang="en-US" sz="2800" dirty="0" smtClean="0"/>
              <a:t>and Web browser).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3233059" y="209551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4" y="2747850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1635978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5" y="1635978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5" y="2835432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5" y="3985065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835432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985065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56" y="2035797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>
            <a:off x="1884256" y="3256004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V="1">
            <a:off x="1884256" y="3985065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6686820" y="2035796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6825344" y="3235250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1"/>
          </p:cNvCxnSpPr>
          <p:nvPr/>
        </p:nvCxnSpPr>
        <p:spPr>
          <a:xfrm>
            <a:off x="6240290" y="4077720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8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4701612"/>
            <a:ext cx="9370624" cy="23193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measure Tor?</a:t>
            </a:r>
            <a:br>
              <a:rPr lang="en-US" sz="3600" dirty="0" smtClean="0"/>
            </a:br>
            <a:endParaRPr lang="en-US" sz="3600" dirty="0" smtClean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 smtClean="0"/>
              <a:t>Guide network improvements (e.g. improving congestion)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/>
              <a:t>Calibrate network </a:t>
            </a:r>
            <a:r>
              <a:rPr lang="en-US" sz="2400" dirty="0" smtClean="0"/>
              <a:t>operations (e.g. bandwidth weighting)</a:t>
            </a:r>
            <a:endParaRPr lang="en-US" sz="2400" dirty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 smtClean="0"/>
              <a:t>Inform policy discussions (e.g. popularity in various countries)</a:t>
            </a:r>
          </a:p>
          <a:p>
            <a:pPr lvl="2" indent="0">
              <a:spcAft>
                <a:spcPts val="1500"/>
              </a:spcAft>
              <a:buNone/>
            </a:pPr>
            <a:endParaRPr lang="en-US" sz="2400" dirty="0" smtClean="0"/>
          </a:p>
        </p:txBody>
      </p: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2" y="1436986"/>
            <a:ext cx="837327" cy="1052327"/>
          </a:xfrm>
          <a:prstGeom prst="rect">
            <a:avLst/>
          </a:prstGeom>
        </p:spPr>
      </p:pic>
      <p:pic>
        <p:nvPicPr>
          <p:cNvPr id="32" name="Picture 3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07" y="1436986"/>
            <a:ext cx="837327" cy="1052327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322" y="2318272"/>
            <a:ext cx="508712" cy="799636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2354040"/>
            <a:ext cx="936054" cy="799636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0" y="2518406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3170915"/>
            <a:ext cx="508712" cy="799636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1416417"/>
            <a:ext cx="936054" cy="799636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1494054"/>
            <a:ext cx="508712" cy="799636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16" y="2518406"/>
            <a:ext cx="837327" cy="1052327"/>
          </a:xfrm>
          <a:prstGeom prst="rect">
            <a:avLst/>
          </a:prstGeom>
        </p:spPr>
      </p:pic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98" y="2632916"/>
            <a:ext cx="837327" cy="105232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954158" y="3314142"/>
            <a:ext cx="1080304" cy="799636"/>
            <a:chOff x="8619426" y="2951317"/>
            <a:chExt cx="1080304" cy="799636"/>
          </a:xfrm>
        </p:grpSpPr>
        <p:pic>
          <p:nvPicPr>
            <p:cNvPr id="42" name="Picture 4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3" name="Picture 42" descr="tor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54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4414375"/>
            <a:ext cx="9370624" cy="4686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to measure on Tor?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1677" y="4716729"/>
            <a:ext cx="3779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Users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Total # unique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Churn rate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Traffic</a:t>
            </a:r>
            <a:br>
              <a:rPr lang="en-US" sz="2800" dirty="0" smtClean="0"/>
            </a:br>
            <a:r>
              <a:rPr lang="en-US" sz="2800" dirty="0" smtClean="0"/>
              <a:t>distribution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7778" y="4717951"/>
            <a:ext cx="337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Relays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Bandwidth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Congestion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Failures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Denial-of-service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728280" y="4643585"/>
            <a:ext cx="32242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Destinations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# onion services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Popular destinations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Popular applications</a:t>
            </a:r>
            <a:endParaRPr lang="en-US" sz="2800" dirty="0"/>
          </a:p>
        </p:txBody>
      </p:sp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2" y="1436986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07" y="1436986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322" y="2318272"/>
            <a:ext cx="508712" cy="799636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2354040"/>
            <a:ext cx="936054" cy="799636"/>
          </a:xfrm>
          <a:prstGeom prst="rect">
            <a:avLst/>
          </a:prstGeom>
        </p:spPr>
      </p:pic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0" y="2518406"/>
            <a:ext cx="837327" cy="1052327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3170915"/>
            <a:ext cx="508712" cy="799636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1416417"/>
            <a:ext cx="936054" cy="799636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1494054"/>
            <a:ext cx="508712" cy="799636"/>
          </a:xfrm>
          <a:prstGeom prst="rect">
            <a:avLst/>
          </a:prstGeom>
        </p:spPr>
      </p:pic>
      <p:pic>
        <p:nvPicPr>
          <p:cNvPr id="42" name="Picture 4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16" y="2518406"/>
            <a:ext cx="837327" cy="1052327"/>
          </a:xfrm>
          <a:prstGeom prst="rect">
            <a:avLst/>
          </a:prstGeom>
        </p:spPr>
      </p:pic>
      <p:pic>
        <p:nvPicPr>
          <p:cNvPr id="43" name="Picture 4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98" y="2632916"/>
            <a:ext cx="837327" cy="105232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954158" y="3314142"/>
            <a:ext cx="1080304" cy="799636"/>
            <a:chOff x="8619426" y="2951317"/>
            <a:chExt cx="1080304" cy="799636"/>
          </a:xfrm>
        </p:grpSpPr>
        <p:pic>
          <p:nvPicPr>
            <p:cNvPr id="45" name="Picture 4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6" name="Picture 45" descr="tor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4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</p:spPr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7203864"/>
            <a:ext cx="3394710" cy="413808"/>
          </a:xfrm>
        </p:spPr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18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Measurement</a:t>
            </a:r>
            <a:endParaRPr lang="en-US" dirty="0"/>
          </a:p>
        </p:txBody>
      </p:sp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2" y="1436986"/>
            <a:ext cx="837327" cy="1052327"/>
          </a:xfrm>
          <a:prstGeom prst="rect">
            <a:avLst/>
          </a:prstGeom>
        </p:spPr>
      </p:pic>
      <p:pic>
        <p:nvPicPr>
          <p:cNvPr id="35" name="Picture 3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07" y="1436986"/>
            <a:ext cx="837327" cy="105232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322" y="2318272"/>
            <a:ext cx="508712" cy="799636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2354040"/>
            <a:ext cx="936054" cy="799636"/>
          </a:xfrm>
          <a:prstGeom prst="rect">
            <a:avLst/>
          </a:prstGeom>
        </p:spPr>
      </p:pic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50" y="2518406"/>
            <a:ext cx="837327" cy="1052327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3170915"/>
            <a:ext cx="508712" cy="799636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187" y="1416417"/>
            <a:ext cx="936054" cy="799636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070" y="1494054"/>
            <a:ext cx="508712" cy="799636"/>
          </a:xfrm>
          <a:prstGeom prst="rect">
            <a:avLst/>
          </a:prstGeom>
        </p:spPr>
      </p:pic>
      <p:pic>
        <p:nvPicPr>
          <p:cNvPr id="42" name="Picture 4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16" y="2518406"/>
            <a:ext cx="837327" cy="1052327"/>
          </a:xfrm>
          <a:prstGeom prst="rect">
            <a:avLst/>
          </a:prstGeom>
        </p:spPr>
      </p:pic>
      <p:pic>
        <p:nvPicPr>
          <p:cNvPr id="43" name="Picture 4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98" y="2632916"/>
            <a:ext cx="837327" cy="105232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954158" y="3314142"/>
            <a:ext cx="1080304" cy="799636"/>
            <a:chOff x="8619426" y="2951317"/>
            <a:chExt cx="1080304" cy="799636"/>
          </a:xfrm>
        </p:grpSpPr>
        <p:pic>
          <p:nvPicPr>
            <p:cNvPr id="45" name="Picture 4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46" name="Picture 45" descr="tor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4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315200" y="7203864"/>
            <a:ext cx="2263140" cy="413808"/>
          </a:xfrm>
        </p:spPr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7203864"/>
            <a:ext cx="3394710" cy="413808"/>
          </a:xfrm>
        </p:spPr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4609350"/>
            <a:ext cx="9342488" cy="2411633"/>
          </a:xfrm>
        </p:spPr>
        <p:txBody>
          <a:bodyPr/>
          <a:lstStyle/>
          <a:p>
            <a:r>
              <a:rPr lang="en-US" sz="3600" dirty="0" smtClean="0"/>
              <a:t>Example privacy risks of measuring Tor</a:t>
            </a:r>
            <a:br>
              <a:rPr lang="en-US" sz="3600" dirty="0" smtClean="0"/>
            </a:br>
            <a:endParaRPr lang="en-US" sz="3600" dirty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 err="1" smtClean="0"/>
              <a:t>Deanonymizing</a:t>
            </a:r>
            <a:r>
              <a:rPr lang="en-US" sz="2400" dirty="0" smtClean="0"/>
              <a:t> individual connections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 smtClean="0"/>
              <a:t>Storing sensitive data at relays risks leaks from compromise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 smtClean="0"/>
              <a:t>Revealing </a:t>
            </a:r>
            <a:r>
              <a:rPr lang="en-US" sz="2400" dirty="0"/>
              <a:t>“interesting” users (e.g. from censored locations)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r>
              <a:rPr lang="en-US" sz="2400" dirty="0" smtClean="0"/>
              <a:t>Revealing private onion services</a:t>
            </a:r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 smtClean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 smtClean="0"/>
          </a:p>
          <a:p>
            <a:pPr marL="1033463" lvl="2" indent="-571500">
              <a:spcAft>
                <a:spcPts val="1500"/>
              </a:spcAft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95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4805" y="3068898"/>
            <a:ext cx="9121140" cy="4686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current Tor measurements</a:t>
            </a:r>
            <a:endParaRPr lang="en-US" sz="3600" dirty="0"/>
          </a:p>
        </p:txBody>
      </p:sp>
      <p:pic>
        <p:nvPicPr>
          <p:cNvPr id="7" name="Picture 6" descr="metric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7" y="1268386"/>
            <a:ext cx="897118" cy="1172703"/>
          </a:xfrm>
          <a:prstGeom prst="rect">
            <a:avLst/>
          </a:prstGeom>
        </p:spPr>
      </p:pic>
      <p:pic>
        <p:nvPicPr>
          <p:cNvPr id="8" name="Picture 7" descr="metrics-wor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2" y="1799342"/>
            <a:ext cx="4873812" cy="634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990202"/>
              </p:ext>
            </p:extLst>
          </p:nvPr>
        </p:nvGraphicFramePr>
        <p:xfrm>
          <a:off x="120958" y="3387795"/>
          <a:ext cx="9782466" cy="343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22"/>
                <a:gridCol w="3260822"/>
                <a:gridCol w="326082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bandwidth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Authorities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used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 from consensus downloads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r>
                        <a:rPr lang="en-US" baseline="0" dirty="0" smtClean="0"/>
                        <a:t>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 24 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round, opt-in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onion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 privacy,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Exit</a:t>
                      </a:r>
                      <a:r>
                        <a:rPr lang="en-US" baseline="0" dirty="0" smtClean="0"/>
                        <a:t>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</a:t>
                      </a:r>
                      <a:r>
                        <a:rPr lang="en-US" baseline="0" dirty="0" smtClean="0"/>
                        <a:t> 24 </a:t>
                      </a:r>
                      <a:r>
                        <a:rPr lang="en-US" baseline="0" dirty="0" err="1" smtClean="0"/>
                        <a:t>hrs</a:t>
                      </a:r>
                      <a:r>
                        <a:rPr lang="en-US" baseline="0" dirty="0" smtClean="0"/>
                        <a:t>, o</a:t>
                      </a:r>
                      <a:r>
                        <a:rPr lang="en-US" dirty="0" smtClean="0"/>
                        <a:t>pt-in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2601" y="2449071"/>
            <a:ext cx="58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https://</a:t>
            </a:r>
            <a:r>
              <a:rPr lang="en-US" dirty="0" err="1" smtClean="0">
                <a:latin typeface="Courier New"/>
                <a:cs typeface="Courier New"/>
              </a:rPr>
              <a:t>metrics.torproject.org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8037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4805" y="3068898"/>
            <a:ext cx="9121140" cy="4686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current Tor measurements</a:t>
            </a:r>
            <a:endParaRPr lang="en-US" sz="3600" dirty="0"/>
          </a:p>
        </p:txBody>
      </p:sp>
      <p:pic>
        <p:nvPicPr>
          <p:cNvPr id="7" name="Picture 6" descr="metric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7" y="1268386"/>
            <a:ext cx="897118" cy="1172703"/>
          </a:xfrm>
          <a:prstGeom prst="rect">
            <a:avLst/>
          </a:prstGeom>
        </p:spPr>
      </p:pic>
      <p:pic>
        <p:nvPicPr>
          <p:cNvPr id="8" name="Picture 7" descr="metrics-wor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2" y="1799342"/>
            <a:ext cx="4873812" cy="634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97077"/>
              </p:ext>
            </p:extLst>
          </p:nvPr>
        </p:nvGraphicFramePr>
        <p:xfrm>
          <a:off x="120958" y="3387795"/>
          <a:ext cx="9782466" cy="343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22"/>
                <a:gridCol w="3260822"/>
                <a:gridCol w="326082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bandwidth capacity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Authorities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used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daily users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 from consensus downloads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r>
                        <a:rPr lang="en-US" baseline="0" dirty="0" smtClean="0"/>
                        <a:t> per country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 24 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round, opt-in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onion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 privacy,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Exit</a:t>
                      </a:r>
                      <a:r>
                        <a:rPr lang="en-US" baseline="0" dirty="0" smtClean="0"/>
                        <a:t>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</a:t>
                      </a:r>
                      <a:r>
                        <a:rPr lang="en-US" baseline="0" dirty="0" smtClean="0"/>
                        <a:t> 24 </a:t>
                      </a:r>
                      <a:r>
                        <a:rPr lang="en-US" baseline="0" dirty="0" err="1" smtClean="0"/>
                        <a:t>hrs</a:t>
                      </a:r>
                      <a:r>
                        <a:rPr lang="en-US" baseline="0" dirty="0" smtClean="0"/>
                        <a:t>, o</a:t>
                      </a:r>
                      <a:r>
                        <a:rPr lang="en-US" dirty="0" smtClean="0"/>
                        <a:t>pt-in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2601" y="2449071"/>
            <a:ext cx="58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https://</a:t>
            </a:r>
            <a:r>
              <a:rPr lang="en-US" dirty="0" err="1" smtClean="0">
                <a:latin typeface="Courier New"/>
                <a:cs typeface="Courier New"/>
              </a:rPr>
              <a:t>metrics.torproject.org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862" y="6939035"/>
            <a:ext cx="3507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Inaccurate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2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4805" y="3068898"/>
            <a:ext cx="9121140" cy="4686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current Tor measurements</a:t>
            </a:r>
            <a:endParaRPr lang="en-US" sz="3600" dirty="0"/>
          </a:p>
        </p:txBody>
      </p:sp>
      <p:pic>
        <p:nvPicPr>
          <p:cNvPr id="7" name="Picture 6" descr="metric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7" y="1268386"/>
            <a:ext cx="897118" cy="1172703"/>
          </a:xfrm>
          <a:prstGeom prst="rect">
            <a:avLst/>
          </a:prstGeom>
        </p:spPr>
      </p:pic>
      <p:pic>
        <p:nvPicPr>
          <p:cNvPr id="8" name="Picture 7" descr="metrics-wor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2" y="1799342"/>
            <a:ext cx="4873812" cy="634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0593"/>
              </p:ext>
            </p:extLst>
          </p:nvPr>
        </p:nvGraphicFramePr>
        <p:xfrm>
          <a:off x="120958" y="3387795"/>
          <a:ext cx="9782466" cy="343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22"/>
                <a:gridCol w="3260822"/>
                <a:gridCol w="326082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bandwidth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Authorities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used bandwidth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hrs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 from consensus downloads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r>
                        <a:rPr lang="en-US" baseline="0" dirty="0" smtClean="0"/>
                        <a:t> per country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 24 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round, opt-in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onion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 privacy,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Exit</a:t>
                      </a:r>
                      <a:r>
                        <a:rPr lang="en-US" baseline="0" dirty="0" smtClean="0"/>
                        <a:t> traffic per port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</a:t>
                      </a:r>
                      <a:r>
                        <a:rPr lang="en-US" baseline="0" dirty="0" smtClean="0"/>
                        <a:t> 24 </a:t>
                      </a:r>
                      <a:r>
                        <a:rPr lang="en-US" baseline="0" dirty="0" err="1" smtClean="0"/>
                        <a:t>hrs</a:t>
                      </a:r>
                      <a:r>
                        <a:rPr lang="en-US" baseline="0" dirty="0" smtClean="0"/>
                        <a:t>, o</a:t>
                      </a:r>
                      <a:r>
                        <a:rPr lang="en-US" dirty="0" smtClean="0"/>
                        <a:t>pt-in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2601" y="2449071"/>
            <a:ext cx="58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https://</a:t>
            </a:r>
            <a:r>
              <a:rPr lang="en-US" dirty="0" err="1" smtClean="0">
                <a:latin typeface="Courier New"/>
                <a:cs typeface="Courier New"/>
              </a:rPr>
              <a:t>metrics.torproject.org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5862" y="6939035"/>
            <a:ext cx="3507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Unsafe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4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54805" y="3068898"/>
            <a:ext cx="9121140" cy="4686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current Tor measurements</a:t>
            </a:r>
            <a:endParaRPr lang="en-US" sz="3600" dirty="0"/>
          </a:p>
        </p:txBody>
      </p:sp>
      <p:pic>
        <p:nvPicPr>
          <p:cNvPr id="7" name="Picture 6" descr="metrics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7" y="1268386"/>
            <a:ext cx="897118" cy="1172703"/>
          </a:xfrm>
          <a:prstGeom prst="rect">
            <a:avLst/>
          </a:prstGeom>
        </p:spPr>
      </p:pic>
      <p:pic>
        <p:nvPicPr>
          <p:cNvPr id="8" name="Picture 7" descr="metrics-word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02" y="1799342"/>
            <a:ext cx="4873812" cy="63461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8026"/>
              </p:ext>
            </p:extLst>
          </p:nvPr>
        </p:nvGraphicFramePr>
        <p:xfrm>
          <a:off x="120958" y="3387795"/>
          <a:ext cx="9782466" cy="343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22"/>
                <a:gridCol w="3260822"/>
                <a:gridCol w="326082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bandwidth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Authorities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used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 from consensus downloads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r>
                        <a:rPr lang="en-US" baseline="0" dirty="0" smtClean="0"/>
                        <a:t>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 24 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round, opt-in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onion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 privacy, round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Exit</a:t>
                      </a:r>
                      <a:r>
                        <a:rPr lang="en-US" baseline="0" dirty="0" smtClean="0"/>
                        <a:t>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relay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 every</a:t>
                      </a:r>
                      <a:r>
                        <a:rPr lang="en-US" baseline="0" dirty="0" smtClean="0"/>
                        <a:t> 24 </a:t>
                      </a:r>
                      <a:r>
                        <a:rPr lang="en-US" baseline="0" dirty="0" err="1" smtClean="0"/>
                        <a:t>hrs</a:t>
                      </a:r>
                      <a:r>
                        <a:rPr lang="en-US" baseline="0" dirty="0" smtClean="0"/>
                        <a:t>, o</a:t>
                      </a:r>
                      <a:r>
                        <a:rPr lang="en-US" dirty="0" smtClean="0"/>
                        <a:t>pt-in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22601" y="2449071"/>
            <a:ext cx="58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/>
                <a:cs typeface="Courier New"/>
              </a:rPr>
              <a:t>https://</a:t>
            </a:r>
            <a:r>
              <a:rPr lang="en-US" dirty="0" err="1" smtClean="0">
                <a:latin typeface="Courier New"/>
                <a:cs typeface="Courier New"/>
              </a:rPr>
              <a:t>metrics.torproject.org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5862" y="6939035"/>
            <a:ext cx="3507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Incomplete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05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Differential Privacy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4018" y="2244899"/>
            <a:ext cx="9500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Differential Privacy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3666" y="2972956"/>
            <a:ext cx="9407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Mechanism </a:t>
            </a:r>
            <a:r>
              <a:rPr lang="en-US" sz="4000" i="1" dirty="0" smtClean="0"/>
              <a:t>M</a:t>
            </a:r>
            <a:r>
              <a:rPr lang="en-US" sz="4000" dirty="0" smtClean="0"/>
              <a:t> is </a:t>
            </a:r>
            <a:r>
              <a:rPr lang="en-US" sz="4000" dirty="0"/>
              <a:t>(</a:t>
            </a:r>
            <a:r>
              <a:rPr lang="en-US" sz="4000" dirty="0" err="1" smtClean="0"/>
              <a:t>ε,δ</a:t>
            </a:r>
            <a:r>
              <a:rPr lang="en-US" sz="4000" dirty="0" smtClean="0"/>
              <a:t>)-</a:t>
            </a:r>
            <a:r>
              <a:rPr lang="en-US" sz="4000" i="1" dirty="0" smtClean="0"/>
              <a:t>differentially private </a:t>
            </a:r>
            <a:r>
              <a:rPr lang="en-US" sz="4000" dirty="0" smtClean="0"/>
              <a:t>if, for all databases </a:t>
            </a:r>
            <a:r>
              <a:rPr lang="en-US" sz="4000" i="1" dirty="0" smtClean="0"/>
              <a:t>D</a:t>
            </a:r>
            <a:r>
              <a:rPr lang="en-US" sz="4000" dirty="0" smtClean="0"/>
              <a:t> and </a:t>
            </a:r>
            <a:r>
              <a:rPr lang="en-US" sz="4000" i="1" dirty="0" smtClean="0"/>
              <a:t>D</a:t>
            </a:r>
            <a:r>
              <a:rPr lang="en-US" sz="4000" dirty="0" smtClean="0"/>
              <a:t>’ that differ only in the data of one individual,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r>
              <a:rPr lang="en-US" sz="4000" dirty="0" err="1" smtClean="0"/>
              <a:t>Pr</a:t>
            </a:r>
            <a:r>
              <a:rPr lang="en-US" sz="4000" dirty="0" smtClean="0"/>
              <a:t>[</a:t>
            </a:r>
            <a:r>
              <a:rPr lang="en-US" sz="4000" i="1" dirty="0" smtClean="0"/>
              <a:t>M</a:t>
            </a:r>
            <a:r>
              <a:rPr lang="en-US" sz="4000" dirty="0" smtClean="0"/>
              <a:t>(</a:t>
            </a:r>
            <a:r>
              <a:rPr lang="en-US" sz="4000" i="1" dirty="0" smtClean="0"/>
              <a:t>D</a:t>
            </a:r>
            <a:r>
              <a:rPr lang="en-US" sz="4000" dirty="0" smtClean="0"/>
              <a:t>)=</a:t>
            </a:r>
            <a:r>
              <a:rPr lang="en-US" sz="4000" i="1" dirty="0" smtClean="0"/>
              <a:t>r</a:t>
            </a:r>
            <a:r>
              <a:rPr lang="en-US" sz="4000" dirty="0"/>
              <a:t>]</a:t>
            </a:r>
            <a:r>
              <a:rPr lang="en-US" sz="4000" dirty="0" smtClean="0"/>
              <a:t> ≤ </a:t>
            </a:r>
            <a:r>
              <a:rPr lang="en-US" sz="4000" dirty="0" err="1" smtClean="0"/>
              <a:t>Pr</a:t>
            </a:r>
            <a:r>
              <a:rPr lang="en-US" sz="4000" dirty="0" smtClean="0"/>
              <a:t>[</a:t>
            </a:r>
            <a:r>
              <a:rPr lang="en-US" sz="4000" i="1" dirty="0" smtClean="0"/>
              <a:t>M</a:t>
            </a:r>
            <a:r>
              <a:rPr lang="en-US" sz="4000" dirty="0" smtClean="0"/>
              <a:t>(</a:t>
            </a:r>
            <a:r>
              <a:rPr lang="en-US" sz="4000" i="1" dirty="0" smtClean="0"/>
              <a:t>D</a:t>
            </a:r>
            <a:r>
              <a:rPr lang="en-US" sz="4000" dirty="0" smtClean="0"/>
              <a:t>’)=</a:t>
            </a:r>
            <a:r>
              <a:rPr lang="en-US" sz="4000" i="1" dirty="0" smtClean="0"/>
              <a:t>r</a:t>
            </a:r>
            <a:r>
              <a:rPr lang="en-US" sz="4000" dirty="0" smtClean="0"/>
              <a:t>] </a:t>
            </a:r>
            <a:r>
              <a:rPr lang="en-US" sz="4000" i="1" dirty="0" err="1" smtClean="0"/>
              <a:t>e</a:t>
            </a:r>
            <a:r>
              <a:rPr lang="en-US" sz="4000" baseline="30000" dirty="0" err="1" smtClean="0"/>
              <a:t>ε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err="1"/>
              <a:t>δ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4140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service statistics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4017" y="1454605"/>
            <a:ext cx="9500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Tor </a:t>
            </a:r>
            <a:r>
              <a:rPr lang="en-US" sz="4000" dirty="0"/>
              <a:t>publishes </a:t>
            </a:r>
            <a:r>
              <a:rPr lang="en-US" sz="4000" dirty="0" smtClean="0"/>
              <a:t>differentially-private onion</a:t>
            </a:r>
            <a:r>
              <a:rPr lang="en-US" sz="4000" dirty="0" smtClean="0"/>
              <a:t>-service statistics.</a:t>
            </a:r>
            <a:r>
              <a:rPr lang="en-US" sz="4000" dirty="0"/>
              <a:t>	</a:t>
            </a:r>
            <a:endParaRPr lang="en-US" sz="4000" dirty="0" smtClean="0"/>
          </a:p>
        </p:txBody>
      </p:sp>
      <p:pic>
        <p:nvPicPr>
          <p:cNvPr id="5" name="Picture 4" descr="hidserv-dir-onions-seen-2015-05-30-2017-05-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926"/>
            <a:ext cx="5012721" cy="3132951"/>
          </a:xfrm>
          <a:prstGeom prst="rect">
            <a:avLst/>
          </a:prstGeom>
        </p:spPr>
      </p:pic>
      <p:pic>
        <p:nvPicPr>
          <p:cNvPr id="6" name="Picture 5" descr="hidserv-rend-relayed-cells-2015-03-01-2017-05-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20" y="2870284"/>
            <a:ext cx="5020380" cy="3137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811" y="6167116"/>
            <a:ext cx="8170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Hidden-service statistics reported by </a:t>
            </a:r>
            <a:r>
              <a:rPr lang="en-US" i="1" dirty="0" smtClean="0"/>
              <a:t>relays</a:t>
            </a:r>
          </a:p>
          <a:p>
            <a:r>
              <a:rPr lang="en-US" dirty="0" smtClean="0"/>
              <a:t>By David </a:t>
            </a:r>
            <a:r>
              <a:rPr lang="en-US" dirty="0" err="1"/>
              <a:t>Goulet</a:t>
            </a:r>
            <a:r>
              <a:rPr lang="en-US" dirty="0"/>
              <a:t>, Aaron Johnson, George </a:t>
            </a:r>
            <a:r>
              <a:rPr lang="en-US" dirty="0" err="1"/>
              <a:t>Kadianakis</a:t>
            </a:r>
            <a:r>
              <a:rPr lang="en-US" dirty="0"/>
              <a:t>, and </a:t>
            </a:r>
            <a:r>
              <a:rPr lang="en-US" dirty="0" err="1"/>
              <a:t>Karsten</a:t>
            </a:r>
            <a:r>
              <a:rPr lang="en-US" dirty="0"/>
              <a:t> </a:t>
            </a:r>
            <a:r>
              <a:rPr lang="en-US" dirty="0" err="1"/>
              <a:t>Loesing</a:t>
            </a:r>
            <a:endParaRPr lang="en-US" dirty="0"/>
          </a:p>
          <a:p>
            <a:r>
              <a:rPr lang="en-US" dirty="0"/>
              <a:t>Tor Technical Report 2015-04-001, April 2015.</a:t>
            </a:r>
          </a:p>
        </p:txBody>
      </p:sp>
    </p:spTree>
    <p:extLst>
      <p:ext uri="{BB962C8B-B14F-4D97-AF65-F5344CB8AC3E}">
        <p14:creationId xmlns:p14="http://schemas.microsoft.com/office/powerpoint/2010/main" val="147837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Differential Privacy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4018" y="2244899"/>
            <a:ext cx="9500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/>
              <a:t>Secure Multiparty Computation (MPC)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3666" y="2972956"/>
            <a:ext cx="9407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Party </a:t>
            </a:r>
            <a:r>
              <a:rPr lang="en-US" sz="4000" i="1" dirty="0" smtClean="0"/>
              <a:t>P</a:t>
            </a:r>
            <a:r>
              <a:rPr lang="en-US" sz="4000" i="1" baseline="-25000" dirty="0" smtClean="0"/>
              <a:t>i</a:t>
            </a:r>
            <a:r>
              <a:rPr lang="en-US" sz="4000" i="1" dirty="0" smtClean="0"/>
              <a:t> </a:t>
            </a:r>
            <a:r>
              <a:rPr lang="en-US" sz="4000" dirty="0" smtClean="0"/>
              <a:t>has input </a:t>
            </a:r>
            <a:r>
              <a:rPr lang="en-US" sz="4000" i="1" dirty="0" smtClean="0"/>
              <a:t>x</a:t>
            </a:r>
            <a:r>
              <a:rPr lang="en-US" sz="4000" i="1" baseline="-25000" dirty="0" smtClean="0"/>
              <a:t>i</a:t>
            </a:r>
            <a:r>
              <a:rPr lang="en-US" sz="4000" dirty="0" smtClean="0"/>
              <a:t>. An MPC </a:t>
            </a:r>
            <a:r>
              <a:rPr lang="en-US" sz="4000" dirty="0"/>
              <a:t>p</a:t>
            </a:r>
            <a:r>
              <a:rPr lang="en-US" sz="4000" dirty="0" smtClean="0"/>
              <a:t>rotocol computes </a:t>
            </a:r>
            <a:r>
              <a:rPr lang="en-US" sz="4000" i="1" dirty="0" smtClean="0"/>
              <a:t>f</a:t>
            </a:r>
            <a:r>
              <a:rPr lang="en-US" sz="4000" dirty="0" smtClean="0"/>
              <a:t>(</a:t>
            </a:r>
            <a:r>
              <a:rPr lang="en-US" sz="4000" i="1" dirty="0" smtClean="0"/>
              <a:t>x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,</a:t>
            </a:r>
            <a:r>
              <a:rPr lang="is-IS" sz="4000" dirty="0" smtClean="0"/>
              <a:t>…, </a:t>
            </a:r>
            <a:r>
              <a:rPr lang="is-IS" sz="4000" i="1" dirty="0" smtClean="0"/>
              <a:t>x</a:t>
            </a:r>
            <a:r>
              <a:rPr lang="is-IS" sz="4000" baseline="-25000" dirty="0" smtClean="0"/>
              <a:t>n</a:t>
            </a:r>
            <a:r>
              <a:rPr lang="is-IS" sz="4000" dirty="0" smtClean="0"/>
              <a:t>) and </a:t>
            </a:r>
            <a:r>
              <a:rPr lang="is-IS" sz="4000" i="1" dirty="0" smtClean="0"/>
              <a:t>only </a:t>
            </a:r>
            <a:r>
              <a:rPr lang="is-IS" sz="4000" dirty="0" smtClean="0"/>
              <a:t>reveals it (doesn’t reveal the </a:t>
            </a:r>
            <a:r>
              <a:rPr lang="is-IS" sz="4000" i="1" dirty="0" smtClean="0"/>
              <a:t>x</a:t>
            </a:r>
            <a:r>
              <a:rPr lang="is-IS" sz="4000" i="1" baseline="-25000" dirty="0" smtClean="0"/>
              <a:t>i</a:t>
            </a:r>
            <a:r>
              <a:rPr lang="is-IS" sz="4000" dirty="0" smtClean="0"/>
              <a:t>).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375157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0" y="5049320"/>
            <a:ext cx="10058400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/>
              <a:t>Tor is a popular system for anonymous, censorship-resistant communication (includes client, server, and Web browser).</a:t>
            </a:r>
          </a:p>
        </p:txBody>
      </p:sp>
      <p:sp>
        <p:nvSpPr>
          <p:cNvPr id="7" name="Cloud 6"/>
          <p:cNvSpPr/>
          <p:nvPr/>
        </p:nvSpPr>
        <p:spPr>
          <a:xfrm>
            <a:off x="3233059" y="2095515"/>
            <a:ext cx="3592285" cy="24879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4" y="2747850"/>
            <a:ext cx="1522459" cy="99498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1635978"/>
            <a:ext cx="936054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5" y="1635978"/>
            <a:ext cx="508712" cy="7996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5" y="2835432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375545" y="3985065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2835432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969307" y="3985065"/>
            <a:ext cx="936054" cy="799636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884256" y="2035797"/>
            <a:ext cx="1694725" cy="7120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>
            <a:off x="1884256" y="3256004"/>
            <a:ext cx="1359945" cy="834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V="1">
            <a:off x="1884256" y="3985065"/>
            <a:ext cx="1359945" cy="3998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6686820" y="2035796"/>
            <a:ext cx="1282488" cy="5657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6825344" y="3235250"/>
            <a:ext cx="1143964" cy="1042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1"/>
          </p:cNvCxnSpPr>
          <p:nvPr/>
        </p:nvCxnSpPr>
        <p:spPr>
          <a:xfrm>
            <a:off x="6240290" y="4077720"/>
            <a:ext cx="1729017" cy="3071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65564" y="5835442"/>
            <a:ext cx="5080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going on inside Tor?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How many users?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How many connections?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How much traffic?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972293" y="5895912"/>
            <a:ext cx="287275" cy="1375713"/>
          </a:xfrm>
          <a:prstGeom prst="rightBrace">
            <a:avLst>
              <a:gd name="adj1" fmla="val 8333"/>
              <a:gd name="adj2" fmla="val 48795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0526" y="6122679"/>
            <a:ext cx="367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Secure multiparty computation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671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+ Secure Multiparty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3200" dirty="0" smtClean="0"/>
              <a:t>Safe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3200" dirty="0" smtClean="0"/>
              <a:t>Outputs can’t be attributed to a single relay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3200" dirty="0" smtClean="0"/>
              <a:t>Outputs can be differentially private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3200" dirty="0" smtClean="0"/>
              <a:t>Data can be secret-shared instead of stored locally</a:t>
            </a:r>
          </a:p>
          <a:p>
            <a:pPr>
              <a:lnSpc>
                <a:spcPts val="2800"/>
              </a:lnSpc>
            </a:pPr>
            <a:r>
              <a:rPr lang="en-US" sz="3200" dirty="0" smtClean="0"/>
              <a:t>Accurate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3200" dirty="0" smtClean="0"/>
              <a:t>Noise can be added globally, not per-relay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3200" dirty="0" smtClean="0"/>
              <a:t>Data from all relays can be used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3200" dirty="0" smtClean="0"/>
              <a:t>Robust statistics can limit effect of malicious inputs (e.g. median)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3200" dirty="0" smtClean="0"/>
          </a:p>
          <a:p>
            <a:pPr marL="457200" indent="-457200">
              <a:buFont typeface="Wingdings" charset="2"/>
              <a:buChar char="§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40572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10" y="640080"/>
            <a:ext cx="8364990" cy="457200"/>
          </a:xfrm>
        </p:spPr>
        <p:txBody>
          <a:bodyPr>
            <a:normAutofit/>
          </a:bodyPr>
          <a:lstStyle/>
          <a:p>
            <a:r>
              <a:rPr lang="en-US" dirty="0"/>
              <a:t>Tor + Secure Multiparty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26961" y="5457498"/>
            <a:ext cx="4093839" cy="1880958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sz="2400" dirty="0" smtClean="0"/>
              <a:t>Statistics Authorities get shares and compute outputs</a:t>
            </a:r>
          </a:p>
          <a:p>
            <a:pPr marL="457200" indent="-457200">
              <a:lnSpc>
                <a:spcPts val="2200"/>
              </a:lnSpc>
              <a:buFont typeface="Wingdings" charset="2"/>
              <a:buChar char="§"/>
            </a:pPr>
            <a:r>
              <a:rPr lang="en-US" sz="2400" dirty="0" smtClean="0"/>
              <a:t>Efficiency from fewer computation parties</a:t>
            </a:r>
          </a:p>
          <a:p>
            <a:pPr marL="457200" indent="-457200">
              <a:lnSpc>
                <a:spcPts val="2200"/>
              </a:lnSpc>
              <a:buFont typeface="Wingdings" charset="2"/>
              <a:buChar char="§"/>
            </a:pPr>
            <a:r>
              <a:rPr lang="en-US" sz="2400" dirty="0" err="1" smtClean="0"/>
              <a:t>StatAuths</a:t>
            </a:r>
            <a:r>
              <a:rPr lang="en-US" sz="2400" dirty="0" smtClean="0"/>
              <a:t> can be chosen for reliability</a:t>
            </a:r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7" y="2132401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02" y="2132401"/>
            <a:ext cx="837327" cy="1052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9783" y="4157374"/>
            <a:ext cx="2071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Statistics Authorities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9430" y="4167842"/>
            <a:ext cx="1103938" cy="813024"/>
            <a:chOff x="4159135" y="1522241"/>
            <a:chExt cx="1103938" cy="813024"/>
          </a:xfrm>
        </p:grpSpPr>
        <p:pic>
          <p:nvPicPr>
            <p:cNvPr id="13" name="Picture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2" name="Picture 11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50462" y="4153948"/>
            <a:ext cx="1103938" cy="813024"/>
            <a:chOff x="4159135" y="1522241"/>
            <a:chExt cx="1103938" cy="813024"/>
          </a:xfrm>
        </p:grpSpPr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7" name="Picture 16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86" y="2133624"/>
            <a:ext cx="837327" cy="1052327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6" idx="2"/>
            <a:endCxn id="13" idx="0"/>
          </p:cNvCxnSpPr>
          <p:nvPr/>
        </p:nvCxnSpPr>
        <p:spPr>
          <a:xfrm>
            <a:off x="710881" y="3184728"/>
            <a:ext cx="316576" cy="9831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6" idx="0"/>
          </p:cNvCxnSpPr>
          <p:nvPr/>
        </p:nvCxnSpPr>
        <p:spPr>
          <a:xfrm>
            <a:off x="710881" y="3184728"/>
            <a:ext cx="1407608" cy="9692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13" idx="0"/>
          </p:cNvCxnSpPr>
          <p:nvPr/>
        </p:nvCxnSpPr>
        <p:spPr>
          <a:xfrm flipH="1">
            <a:off x="1027457" y="3184728"/>
            <a:ext cx="633009" cy="9831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16" idx="0"/>
          </p:cNvCxnSpPr>
          <p:nvPr/>
        </p:nvCxnSpPr>
        <p:spPr>
          <a:xfrm>
            <a:off x="1660466" y="3184728"/>
            <a:ext cx="458023" cy="9692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2"/>
            <a:endCxn id="13" idx="0"/>
          </p:cNvCxnSpPr>
          <p:nvPr/>
        </p:nvCxnSpPr>
        <p:spPr>
          <a:xfrm flipH="1">
            <a:off x="1027457" y="3185951"/>
            <a:ext cx="1574593" cy="9818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16" idx="0"/>
          </p:cNvCxnSpPr>
          <p:nvPr/>
        </p:nvCxnSpPr>
        <p:spPr>
          <a:xfrm flipH="1">
            <a:off x="2118489" y="3185951"/>
            <a:ext cx="483561" cy="96799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2827390" y="3204957"/>
            <a:ext cx="272155" cy="95241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130986" y="3206180"/>
            <a:ext cx="2071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Secret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sharing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12" y="2012682"/>
            <a:ext cx="837327" cy="1052327"/>
          </a:xfrm>
          <a:prstGeom prst="rect">
            <a:avLst/>
          </a:prstGeom>
        </p:spPr>
      </p:pic>
      <p:pic>
        <p:nvPicPr>
          <p:cNvPr id="45" name="Picture 4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68" y="2013906"/>
            <a:ext cx="837327" cy="1052327"/>
          </a:xfrm>
          <a:prstGeom prst="rect">
            <a:avLst/>
          </a:prstGeom>
        </p:spPr>
      </p:pic>
      <p:pic>
        <p:nvPicPr>
          <p:cNvPr id="46" name="Picture 4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60" y="3101158"/>
            <a:ext cx="837327" cy="1052327"/>
          </a:xfrm>
          <a:prstGeom prst="rect">
            <a:avLst/>
          </a:prstGeom>
        </p:spPr>
      </p:pic>
      <p:pic>
        <p:nvPicPr>
          <p:cNvPr id="48" name="Picture 4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75" y="3102381"/>
            <a:ext cx="837327" cy="1052327"/>
          </a:xfrm>
          <a:prstGeom prst="rect">
            <a:avLst/>
          </a:prstGeom>
        </p:spPr>
      </p:pic>
      <p:pic>
        <p:nvPicPr>
          <p:cNvPr id="50" name="Picture 4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8" y="4114045"/>
            <a:ext cx="837327" cy="1052327"/>
          </a:xfrm>
          <a:prstGeom prst="rect">
            <a:avLst/>
          </a:prstGeom>
        </p:spPr>
      </p:pic>
      <p:sp>
        <p:nvSpPr>
          <p:cNvPr id="63" name="Content Placeholder 4"/>
          <p:cNvSpPr txBox="1">
            <a:spLocks/>
          </p:cNvSpPr>
          <p:nvPr/>
        </p:nvSpPr>
        <p:spPr>
          <a:xfrm>
            <a:off x="5629351" y="5457498"/>
            <a:ext cx="4093839" cy="18821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2400" dirty="0" smtClean="0"/>
              <a:t>Random subset of relays get shares and compute outputs</a:t>
            </a:r>
          </a:p>
          <a:p>
            <a:pPr marL="457200" indent="-457200">
              <a:lnSpc>
                <a:spcPts val="2200"/>
              </a:lnSpc>
              <a:buFont typeface="Wingdings" charset="2"/>
              <a:buChar char="§"/>
            </a:pPr>
            <a:r>
              <a:rPr lang="en-US" sz="2400" dirty="0"/>
              <a:t>Achieve security similar to overall network</a:t>
            </a:r>
          </a:p>
          <a:p>
            <a:pPr marL="457200" indent="-457200">
              <a:lnSpc>
                <a:spcPts val="2200"/>
              </a:lnSpc>
              <a:buFont typeface="Wingdings" charset="2"/>
              <a:buChar char="§"/>
            </a:pPr>
            <a:r>
              <a:rPr lang="en-US" sz="2400" dirty="0" smtClean="0"/>
              <a:t>No extra parties to run and maintain</a:t>
            </a:r>
          </a:p>
        </p:txBody>
      </p:sp>
      <p:cxnSp>
        <p:nvCxnSpPr>
          <p:cNvPr id="64" name="Straight Arrow Connector 63"/>
          <p:cNvCxnSpPr>
            <a:stCxn id="44" idx="2"/>
            <a:endCxn id="59" idx="1"/>
          </p:cNvCxnSpPr>
          <p:nvPr/>
        </p:nvCxnSpPr>
        <p:spPr>
          <a:xfrm>
            <a:off x="6802376" y="3065009"/>
            <a:ext cx="698211" cy="4274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5" idx="2"/>
            <a:endCxn id="59" idx="3"/>
          </p:cNvCxnSpPr>
          <p:nvPr/>
        </p:nvCxnSpPr>
        <p:spPr>
          <a:xfrm flipH="1">
            <a:off x="8044899" y="3066233"/>
            <a:ext cx="213133" cy="4262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04175" y="3598018"/>
            <a:ext cx="816466" cy="604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7998337" y="4142256"/>
            <a:ext cx="272155" cy="2418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6" idx="3"/>
          </p:cNvCxnSpPr>
          <p:nvPr/>
        </p:nvCxnSpPr>
        <p:spPr>
          <a:xfrm>
            <a:off x="6679687" y="3627322"/>
            <a:ext cx="759220" cy="311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6" idx="2"/>
          </p:cNvCxnSpPr>
          <p:nvPr/>
        </p:nvCxnSpPr>
        <p:spPr>
          <a:xfrm>
            <a:off x="6261024" y="4153485"/>
            <a:ext cx="452136" cy="381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212111" y="4595788"/>
            <a:ext cx="937423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54" idx="3"/>
          </p:cNvCxnSpPr>
          <p:nvPr/>
        </p:nvCxnSpPr>
        <p:spPr>
          <a:xfrm flipH="1">
            <a:off x="7287709" y="3975961"/>
            <a:ext cx="1315417" cy="5282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49" idx="0"/>
          </p:cNvCxnSpPr>
          <p:nvPr/>
        </p:nvCxnSpPr>
        <p:spPr>
          <a:xfrm flipH="1">
            <a:off x="6805333" y="2993309"/>
            <a:ext cx="1072046" cy="1120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44" idx="2"/>
            <a:endCxn id="49" idx="0"/>
          </p:cNvCxnSpPr>
          <p:nvPr/>
        </p:nvCxnSpPr>
        <p:spPr>
          <a:xfrm>
            <a:off x="6802376" y="3065009"/>
            <a:ext cx="2957" cy="1049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386669" y="4114046"/>
            <a:ext cx="901040" cy="1052327"/>
            <a:chOff x="6114515" y="3343042"/>
            <a:chExt cx="901040" cy="1052327"/>
          </a:xfrm>
        </p:grpSpPr>
        <p:pic>
          <p:nvPicPr>
            <p:cNvPr id="49" name="Picture 4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515" y="3343042"/>
              <a:ext cx="837327" cy="1052327"/>
            </a:xfrm>
            <a:prstGeom prst="rect">
              <a:avLst/>
            </a:prstGeom>
          </p:spPr>
        </p:pic>
        <p:pic>
          <p:nvPicPr>
            <p:cNvPr id="54" name="Picture 53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243" y="3377404"/>
              <a:ext cx="544312" cy="711519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143859" y="3102381"/>
            <a:ext cx="901040" cy="1052327"/>
            <a:chOff x="6114515" y="3343042"/>
            <a:chExt cx="901040" cy="1052327"/>
          </a:xfrm>
        </p:grpSpPr>
        <p:pic>
          <p:nvPicPr>
            <p:cNvPr id="58" name="Picture 5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515" y="3343042"/>
              <a:ext cx="837327" cy="1052327"/>
            </a:xfrm>
            <a:prstGeom prst="rect">
              <a:avLst/>
            </a:prstGeom>
          </p:spPr>
        </p:pic>
        <p:pic>
          <p:nvPicPr>
            <p:cNvPr id="59" name="Picture 58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243" y="3377404"/>
              <a:ext cx="544312" cy="711519"/>
            </a:xfrm>
            <a:prstGeom prst="rect">
              <a:avLst/>
            </a:prstGeom>
          </p:spPr>
        </p:pic>
      </p:grpSp>
      <p:sp>
        <p:nvSpPr>
          <p:cNvPr id="107" name="Content Placeholder 4"/>
          <p:cNvSpPr txBox="1">
            <a:spLocks/>
          </p:cNvSpPr>
          <p:nvPr/>
        </p:nvSpPr>
        <p:spPr>
          <a:xfrm>
            <a:off x="230404" y="1632714"/>
            <a:ext cx="4502071" cy="468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Deployment #1</a:t>
            </a:r>
            <a:endParaRPr lang="en-US" sz="2400" dirty="0" smtClean="0"/>
          </a:p>
        </p:txBody>
      </p:sp>
      <p:sp>
        <p:nvSpPr>
          <p:cNvPr id="108" name="Content Placeholder 4"/>
          <p:cNvSpPr txBox="1">
            <a:spLocks/>
          </p:cNvSpPr>
          <p:nvPr/>
        </p:nvSpPr>
        <p:spPr>
          <a:xfrm>
            <a:off x="5342075" y="1633938"/>
            <a:ext cx="4502071" cy="468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Deployment #2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5673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+ Secure Multiparty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53989" y="1539796"/>
            <a:ext cx="9556373" cy="6079815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3200" dirty="0" smtClean="0"/>
              <a:t>Tor measurement </a:t>
            </a:r>
            <a:r>
              <a:rPr lang="en-US" sz="3200" dirty="0" smtClean="0"/>
              <a:t>MPC setting</a:t>
            </a:r>
            <a:endParaRPr lang="en-US" sz="3200" dirty="0" smtClean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/>
              <a:t>General </a:t>
            </a:r>
            <a:r>
              <a:rPr lang="en-US" sz="2800" dirty="0" smtClean="0"/>
              <a:t>computation important </a:t>
            </a:r>
            <a:r>
              <a:rPr lang="en-US" sz="2800" dirty="0"/>
              <a:t>as </a:t>
            </a:r>
            <a:r>
              <a:rPr lang="en-US" sz="2800" dirty="0" smtClean="0"/>
              <a:t>data/network </a:t>
            </a:r>
            <a:r>
              <a:rPr lang="en-US" sz="2800" dirty="0"/>
              <a:t>change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Multiparty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Many entities must be required to compromise Tor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Tor </a:t>
            </a:r>
            <a:r>
              <a:rPr lang="en-US" sz="2800" i="1" dirty="0" smtClean="0"/>
              <a:t>has</a:t>
            </a:r>
            <a:r>
              <a:rPr lang="en-US" sz="2800" dirty="0" smtClean="0"/>
              <a:t> multiple, non-colluding entities available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Malicious security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Relays, clients, onion services can be run by anyone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Tor has active adversaries (e.g. </a:t>
            </a:r>
            <a:r>
              <a:rPr lang="en-US" sz="2800" dirty="0" err="1" smtClean="0"/>
              <a:t>governments,hackers</a:t>
            </a:r>
            <a:r>
              <a:rPr lang="en-US" sz="2800" dirty="0" smtClean="0"/>
              <a:t>)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Compromise threshold?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Dishonest majority requires fewer reliable, non-colluding entities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Honest majority already assumed by </a:t>
            </a:r>
            <a:r>
              <a:rPr lang="en-US" sz="2800" dirty="0" err="1" smtClean="0"/>
              <a:t>DirAuths</a:t>
            </a:r>
            <a:endParaRPr lang="en-US" sz="2800" dirty="0" smtClean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Fault tolerance critical in Tor, as a large, distributed, volunteer-run system</a:t>
            </a:r>
          </a:p>
        </p:txBody>
      </p:sp>
    </p:spTree>
    <p:extLst>
      <p:ext uri="{BB962C8B-B14F-4D97-AF65-F5344CB8AC3E}">
        <p14:creationId xmlns:p14="http://schemas.microsoft.com/office/powerpoint/2010/main" val="419462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53989" y="1539797"/>
            <a:ext cx="9556373" cy="4486194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3200" dirty="0" smtClean="0"/>
              <a:t>Designed and used system for secure aggregation</a:t>
            </a:r>
            <a:endParaRPr lang="en-US" sz="3200" dirty="0" smtClean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Sums only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Extremely efficient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Low bandwidth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No slow cryptographic operations during aggregation</a:t>
            </a:r>
          </a:p>
          <a:p>
            <a:pPr marL="457200" lvl="1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b="0" dirty="0" smtClean="0">
                <a:solidFill>
                  <a:schemeClr val="tx1"/>
                </a:solidFill>
              </a:rPr>
              <a:t>Output is differentially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</a:rPr>
              <a:t>private</a:t>
            </a:r>
          </a:p>
          <a:p>
            <a:pPr marL="457200" lvl="1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b="0" dirty="0" smtClean="0">
                <a:solidFill>
                  <a:schemeClr val="tx1"/>
                </a:solidFill>
              </a:rPr>
              <a:t>Enables data </a:t>
            </a:r>
            <a:r>
              <a:rPr lang="en-US" sz="2800" b="0" i="1" dirty="0" smtClean="0">
                <a:solidFill>
                  <a:schemeClr val="tx1"/>
                </a:solidFill>
              </a:rPr>
              <a:t>exploration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Researcher</a:t>
            </a:r>
            <a:r>
              <a:rPr lang="en-US" sz="2800" dirty="0"/>
              <a:t> </a:t>
            </a:r>
            <a:r>
              <a:rPr lang="en-US" sz="2800" dirty="0" smtClean="0"/>
              <a:t>can interactively schedule measurements base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800" dirty="0" smtClean="0"/>
              <a:t>Privacy still holds – researcher isn’t trusted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 smtClean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5605" y="6167116"/>
            <a:ext cx="866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Safely Measuring </a:t>
            </a:r>
            <a:r>
              <a:rPr lang="en-US" i="1" dirty="0" smtClean="0"/>
              <a:t>Tor</a:t>
            </a:r>
            <a:br>
              <a:rPr lang="en-US" i="1" dirty="0" smtClean="0"/>
            </a:br>
            <a:r>
              <a:rPr lang="en-US" dirty="0" smtClean="0"/>
              <a:t>By Rob </a:t>
            </a:r>
            <a:r>
              <a:rPr lang="en-US" dirty="0"/>
              <a:t>Jansen and Aaron Johnson</a:t>
            </a:r>
          </a:p>
          <a:p>
            <a:r>
              <a:rPr lang="en-US" dirty="0" smtClean="0"/>
              <a:t>23rd </a:t>
            </a:r>
            <a:r>
              <a:rPr lang="en-US" dirty="0"/>
              <a:t>ACM Conference on Computer and Communications Security (CCS 2016).</a:t>
            </a:r>
          </a:p>
        </p:txBody>
      </p:sp>
    </p:spTree>
    <p:extLst>
      <p:ext uri="{BB962C8B-B14F-4D97-AF65-F5344CB8AC3E}">
        <p14:creationId xmlns:p14="http://schemas.microsoft.com/office/powerpoint/2010/main" val="672348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602819" y="1406687"/>
            <a:ext cx="4176826" cy="4106587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/>
              <a:t>PrivCount</a:t>
            </a:r>
            <a:r>
              <a:rPr lang="en-US" sz="2800" dirty="0" smtClean="0"/>
              <a:t>: Simple system for data aggregation in Tor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/>
              <a:t>DCs update counts and histograms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 smtClean="0"/>
              <a:t>TS runs measurement rounds to allow data exploration (untrusted)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r>
              <a:rPr lang="en-US" sz="2400" dirty="0" smtClean="0"/>
              <a:t>SKs maintain additive shares (need one honest)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 smtClean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6" y="1271456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01" y="1271456"/>
            <a:ext cx="837327" cy="10523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1629" y="4090800"/>
            <a:ext cx="1103938" cy="813024"/>
            <a:chOff x="4159135" y="1522241"/>
            <a:chExt cx="1103938" cy="813024"/>
          </a:xfrm>
        </p:grpSpPr>
        <p:pic>
          <p:nvPicPr>
            <p:cNvPr id="9" name="Pictur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0" name="Picture 9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42661" y="4076906"/>
            <a:ext cx="1103938" cy="813024"/>
            <a:chOff x="4159135" y="1522241"/>
            <a:chExt cx="1103938" cy="813024"/>
          </a:xfrm>
        </p:grpSpPr>
        <p:pic>
          <p:nvPicPr>
            <p:cNvPr id="12" name="Picture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3" name="Picture 12" descr="metrics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85" y="1272679"/>
            <a:ext cx="837327" cy="1052327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6" idx="2"/>
            <a:endCxn id="26" idx="0"/>
          </p:cNvCxnSpPr>
          <p:nvPr/>
        </p:nvCxnSpPr>
        <p:spPr>
          <a:xfrm>
            <a:off x="703080" y="2323783"/>
            <a:ext cx="900136" cy="66340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26" idx="0"/>
          </p:cNvCxnSpPr>
          <p:nvPr/>
        </p:nvCxnSpPr>
        <p:spPr>
          <a:xfrm flipH="1">
            <a:off x="1603216" y="2323783"/>
            <a:ext cx="49449" cy="66340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26" idx="0"/>
          </p:cNvCxnSpPr>
          <p:nvPr/>
        </p:nvCxnSpPr>
        <p:spPr>
          <a:xfrm flipH="1">
            <a:off x="1603216" y="2325006"/>
            <a:ext cx="991033" cy="662179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1135189" y="2987185"/>
            <a:ext cx="936054" cy="799636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26" idx="2"/>
            <a:endCxn id="12" idx="0"/>
          </p:cNvCxnSpPr>
          <p:nvPr/>
        </p:nvCxnSpPr>
        <p:spPr>
          <a:xfrm>
            <a:off x="1603216" y="3786821"/>
            <a:ext cx="507472" cy="29008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  <a:endCxn id="9" idx="0"/>
          </p:cNvCxnSpPr>
          <p:nvPr/>
        </p:nvCxnSpPr>
        <p:spPr>
          <a:xfrm flipH="1">
            <a:off x="1019656" y="3786821"/>
            <a:ext cx="583560" cy="303979"/>
          </a:xfrm>
          <a:prstGeom prst="straightConnector1">
            <a:avLst/>
          </a:prstGeom>
          <a:ln w="381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4664" y="1419591"/>
            <a:ext cx="250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Data Collectors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(DCs) / Relays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7965" y="3038411"/>
            <a:ext cx="250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Tally Server (TS)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3232" y="4066416"/>
            <a:ext cx="250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Share Keepers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(SKs)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4" name="Content Placeholder 4"/>
          <p:cNvSpPr txBox="1">
            <a:spLocks/>
          </p:cNvSpPr>
          <p:nvPr/>
        </p:nvSpPr>
        <p:spPr>
          <a:xfrm>
            <a:off x="0" y="4971240"/>
            <a:ext cx="5621554" cy="2555308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/>
              <a:t>Data Collection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 smtClean="0"/>
              <a:t>DC creates and increments counter.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 smtClean="0"/>
              <a:t>DC shares random values with SKs for “blinding”, adds to counter.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 smtClean="0"/>
              <a:t>DC samples Gaussian noise share for (</a:t>
            </a:r>
            <a:r>
              <a:rPr lang="en-US" sz="2400" dirty="0" err="1" smtClean="0"/>
              <a:t>ε,δ</a:t>
            </a:r>
            <a:r>
              <a:rPr lang="en-US" sz="2400" dirty="0" smtClean="0"/>
              <a:t>)-differential privacy, adds to counter.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 smtClean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5497662" y="5092666"/>
            <a:ext cx="4560737" cy="2189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/>
              <a:t>Aggregation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 smtClean="0"/>
              <a:t>DCs send counters to TS.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 smtClean="0"/>
              <a:t>SKs add shares, send to TS.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2400" dirty="0" smtClean="0"/>
              <a:t>TS subtracts </a:t>
            </a:r>
            <a:r>
              <a:rPr lang="en-US" sz="2400" dirty="0"/>
              <a:t>SK </a:t>
            </a:r>
            <a:r>
              <a:rPr lang="en-US" sz="2400" dirty="0" smtClean="0"/>
              <a:t>shares from DC counters, outputs result.</a:t>
            </a:r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 smtClean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568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Our Deployment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" y="5451326"/>
            <a:ext cx="10058400" cy="35619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Collected 13 statistics in 1-day rounds and 27 in 7-day rounds (May 2016)</a:t>
            </a:r>
          </a:p>
          <a:p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94974" y="4338587"/>
            <a:ext cx="1103938" cy="813024"/>
            <a:chOff x="4159135" y="1522241"/>
            <a:chExt cx="1103938" cy="813024"/>
          </a:xfrm>
        </p:grpSpPr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0" name="Picture 9" descr="metrics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86006" y="4324693"/>
            <a:ext cx="1103938" cy="813024"/>
            <a:chOff x="4159135" y="1522241"/>
            <a:chExt cx="1103938" cy="813024"/>
          </a:xfrm>
        </p:grpSpPr>
        <p:pic>
          <p:nvPicPr>
            <p:cNvPr id="12" name="Pictur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13" name="Picture 12" descr="metrics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017585" y="1450564"/>
            <a:ext cx="5040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Data Collectors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4 exits, 3 guards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1.285% exit BW, 0.2% guard BW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3 machines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2 operators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3270" y="3354026"/>
            <a:ext cx="3813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Share Keepers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6 machines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6 operators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4 countries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98561" y="4322226"/>
            <a:ext cx="1103938" cy="813024"/>
            <a:chOff x="4159135" y="1522241"/>
            <a:chExt cx="1103938" cy="813024"/>
          </a:xfrm>
        </p:grpSpPr>
        <p:pic>
          <p:nvPicPr>
            <p:cNvPr id="28" name="Picture 2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29" name="Picture 28" descr="metrics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50392" y="3485944"/>
            <a:ext cx="1103938" cy="813024"/>
            <a:chOff x="4159135" y="1522241"/>
            <a:chExt cx="1103938" cy="813024"/>
          </a:xfrm>
        </p:grpSpPr>
        <p:pic>
          <p:nvPicPr>
            <p:cNvPr id="31" name="Picture 3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32" name="Picture 31" descr="metrics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996385" y="3485942"/>
            <a:ext cx="1103938" cy="813024"/>
            <a:chOff x="4159135" y="1522241"/>
            <a:chExt cx="1103938" cy="813024"/>
          </a:xfrm>
        </p:grpSpPr>
        <p:pic>
          <p:nvPicPr>
            <p:cNvPr id="34" name="Picture 3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35" name="Picture 34" descr="metrics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157862" y="3485943"/>
            <a:ext cx="1103938" cy="813024"/>
            <a:chOff x="4159135" y="1522241"/>
            <a:chExt cx="1103938" cy="813024"/>
          </a:xfrm>
        </p:grpSpPr>
        <p:pic>
          <p:nvPicPr>
            <p:cNvPr id="37" name="Picture 3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59135" y="1522241"/>
              <a:ext cx="936054" cy="799636"/>
            </a:xfrm>
            <a:prstGeom prst="rect">
              <a:avLst/>
            </a:prstGeom>
          </p:spPr>
        </p:pic>
        <p:pic>
          <p:nvPicPr>
            <p:cNvPr id="38" name="Picture 37" descr="metrics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42" y="1753656"/>
              <a:ext cx="444931" cy="581609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170351" y="5714601"/>
            <a:ext cx="4630426" cy="13542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Guard statistics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# unique clients in 10</a:t>
            </a:r>
            <a:r>
              <a:rPr lang="en-US" sz="2000" dirty="0"/>
              <a:t>-minute </a:t>
            </a:r>
            <a:r>
              <a:rPr lang="en-US" sz="2000" dirty="0" smtClean="0"/>
              <a:t>slices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# active/inactive circuits per client </a:t>
            </a:r>
            <a:endParaRPr lang="en-US" sz="2000" dirty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1005090" y="2355360"/>
            <a:ext cx="837327" cy="104697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30296" y="1431366"/>
            <a:ext cx="970812" cy="1052327"/>
            <a:chOff x="5486400" y="1426946"/>
            <a:chExt cx="882556" cy="928524"/>
          </a:xfrm>
        </p:grpSpPr>
        <p:pic>
          <p:nvPicPr>
            <p:cNvPr id="44" name="Picture 43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5" name="Picture 4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46" name="Picture 45"/>
          <p:cNvPicPr/>
          <p:nvPr/>
        </p:nvPicPr>
        <p:blipFill>
          <a:blip r:embed="rId4"/>
          <a:stretch>
            <a:fillRect/>
          </a:stretch>
        </p:blipFill>
        <p:spPr>
          <a:xfrm>
            <a:off x="1931810" y="2368379"/>
            <a:ext cx="837327" cy="1046977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4"/>
          <a:stretch>
            <a:fillRect/>
          </a:stretch>
        </p:blipFill>
        <p:spPr>
          <a:xfrm>
            <a:off x="2874015" y="2365911"/>
            <a:ext cx="837327" cy="104697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574964" y="1431366"/>
            <a:ext cx="970812" cy="1052327"/>
            <a:chOff x="5486400" y="1426946"/>
            <a:chExt cx="882556" cy="928524"/>
          </a:xfrm>
        </p:grpSpPr>
        <p:pic>
          <p:nvPicPr>
            <p:cNvPr id="49" name="Picture 48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0" name="Picture 4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504147" y="1431365"/>
            <a:ext cx="970812" cy="1052327"/>
            <a:chOff x="5486400" y="1426946"/>
            <a:chExt cx="882556" cy="928524"/>
          </a:xfrm>
        </p:grpSpPr>
        <p:pic>
          <p:nvPicPr>
            <p:cNvPr id="52" name="Picture 51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3" name="Picture 5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479789" y="1431366"/>
            <a:ext cx="970812" cy="1052327"/>
            <a:chOff x="5486400" y="1426946"/>
            <a:chExt cx="882556" cy="928524"/>
          </a:xfrm>
        </p:grpSpPr>
        <p:pic>
          <p:nvPicPr>
            <p:cNvPr id="55" name="Picture 54" descr="relay-on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6" name="Picture 5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61581" y="5712134"/>
            <a:ext cx="4630426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Exit statistics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# Circuits and streams per port class (Web, interactive, and other)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# bytes read or written per port class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Histograms: circuit lifetimes, bytes in</a:t>
            </a:r>
            <a:r>
              <a:rPr lang="en-US" sz="2000" dirty="0"/>
              <a:t> </a:t>
            </a:r>
            <a:r>
              <a:rPr lang="en-US" sz="2000" dirty="0" smtClean="0"/>
              <a:t>&amp; out per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23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Some Results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435545220"/>
              </p:ext>
            </p:extLst>
          </p:nvPr>
        </p:nvGraphicFramePr>
        <p:xfrm>
          <a:off x="0" y="2238068"/>
          <a:ext cx="5461383" cy="419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183029" y="6698022"/>
            <a:ext cx="5249940" cy="468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PrivCount</a:t>
            </a:r>
            <a:r>
              <a:rPr lang="en-US" sz="3200" dirty="0" smtClean="0"/>
              <a:t>: users / 10 min</a:t>
            </a:r>
          </a:p>
          <a:p>
            <a:endParaRPr lang="en-US" sz="36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808460" y="6272183"/>
            <a:ext cx="5249940" cy="468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Tor Metrics: users / day</a:t>
            </a:r>
            <a:endParaRPr lang="en-US" sz="3200" dirty="0"/>
          </a:p>
        </p:txBody>
      </p:sp>
      <p:pic>
        <p:nvPicPr>
          <p:cNvPr id="13" name="Picture 12" descr="userstats-relay-country-2016-05-01-off-2016-05-31-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88" y="2672277"/>
            <a:ext cx="5327312" cy="33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1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Some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8700441"/>
              </p:ext>
            </p:extLst>
          </p:nvPr>
        </p:nvGraphicFramePr>
        <p:xfrm>
          <a:off x="1244326" y="1626108"/>
          <a:ext cx="4724438" cy="334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04861054"/>
              </p:ext>
            </p:extLst>
          </p:nvPr>
        </p:nvGraphicFramePr>
        <p:xfrm>
          <a:off x="1141768" y="4296304"/>
          <a:ext cx="4871951" cy="335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4"/>
          <p:cNvSpPr txBox="1">
            <a:spLocks/>
          </p:cNvSpPr>
          <p:nvPr/>
        </p:nvSpPr>
        <p:spPr>
          <a:xfrm>
            <a:off x="138928" y="3281368"/>
            <a:ext cx="1575503" cy="468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Streams</a:t>
            </a:r>
          </a:p>
          <a:p>
            <a:endParaRPr lang="en-US" sz="3200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89035" y="5306260"/>
            <a:ext cx="1476193" cy="973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/>
              <a:t>Data</a:t>
            </a:r>
            <a:endParaRPr lang="en-US" sz="3200" dirty="0" smtClean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619187" y="1412745"/>
            <a:ext cx="3809850" cy="468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PrivCount</a:t>
            </a:r>
            <a:r>
              <a:rPr lang="en-US" sz="3200" dirty="0" smtClean="0"/>
              <a:t>, 2016</a:t>
            </a:r>
          </a:p>
          <a:p>
            <a:endParaRPr lang="en-US" sz="3200" dirty="0"/>
          </a:p>
        </p:txBody>
      </p:sp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903670"/>
              </p:ext>
            </p:extLst>
          </p:nvPr>
        </p:nvGraphicFramePr>
        <p:xfrm>
          <a:off x="5333962" y="1620154"/>
          <a:ext cx="4724438" cy="334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120714353"/>
              </p:ext>
            </p:extLst>
          </p:nvPr>
        </p:nvGraphicFramePr>
        <p:xfrm>
          <a:off x="5186449" y="4282686"/>
          <a:ext cx="4871951" cy="335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ontent Placeholder 4"/>
          <p:cNvSpPr txBox="1">
            <a:spLocks/>
          </p:cNvSpPr>
          <p:nvPr/>
        </p:nvSpPr>
        <p:spPr>
          <a:xfrm>
            <a:off x="5444910" y="1406791"/>
            <a:ext cx="4381327" cy="468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Chaabane</a:t>
            </a:r>
            <a:r>
              <a:rPr lang="en-US" sz="3200" dirty="0" smtClean="0"/>
              <a:t> et al.*, 2010</a:t>
            </a:r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45524" y="7309734"/>
            <a:ext cx="614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Chaabane</a:t>
            </a:r>
            <a:r>
              <a:rPr lang="en-US" sz="1200" dirty="0" smtClean="0"/>
              <a:t>, </a:t>
            </a:r>
            <a:r>
              <a:rPr lang="en-US" sz="1200" dirty="0"/>
              <a:t>A., </a:t>
            </a:r>
            <a:r>
              <a:rPr lang="en-US" sz="1200" dirty="0" err="1" smtClean="0"/>
              <a:t>Manils</a:t>
            </a:r>
            <a:r>
              <a:rPr lang="en-US" sz="1200" dirty="0" smtClean="0"/>
              <a:t>, </a:t>
            </a:r>
            <a:r>
              <a:rPr lang="en-US" sz="1200" dirty="0"/>
              <a:t>P., AND </a:t>
            </a:r>
            <a:r>
              <a:rPr lang="en-US" sz="1200" dirty="0" err="1" smtClean="0"/>
              <a:t>Kaafar</a:t>
            </a:r>
            <a:r>
              <a:rPr lang="en-US" sz="1200" dirty="0" smtClean="0"/>
              <a:t>, </a:t>
            </a:r>
            <a:r>
              <a:rPr lang="en-US" sz="1200" dirty="0"/>
              <a:t>M. Digging into anonymous traffic: A deep analysis of the tor </a:t>
            </a:r>
            <a:r>
              <a:rPr lang="en-US" sz="1200" dirty="0" err="1"/>
              <a:t>anonymizing</a:t>
            </a:r>
            <a:r>
              <a:rPr lang="en-US" sz="1200" dirty="0"/>
              <a:t> network. </a:t>
            </a:r>
            <a:r>
              <a:rPr lang="en-US" sz="1200" i="1" dirty="0" smtClean="0"/>
              <a:t>IEEE </a:t>
            </a:r>
            <a:r>
              <a:rPr lang="en-US" sz="1200" i="1" dirty="0"/>
              <a:t>Network and System Security </a:t>
            </a:r>
            <a:r>
              <a:rPr lang="en-US" sz="1200" dirty="0"/>
              <a:t>(2010).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179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+ Secure Multiparty Computation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200" dirty="0" smtClean="0"/>
              <a:t>Improving on </a:t>
            </a:r>
            <a:r>
              <a:rPr lang="en-US" sz="3200" dirty="0" err="1" smtClean="0"/>
              <a:t>PrivCount</a:t>
            </a:r>
            <a:r>
              <a:rPr lang="en-US" sz="3200" dirty="0" smtClean="0"/>
              <a:t> results with SMC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Count unique users over longer periods using secret-sharing to safely store IPs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Percentiles instead of histograms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/>
              <a:t>Robust statistics to limit effect of malicious inputs (e.g. median) for operational </a:t>
            </a:r>
            <a:r>
              <a:rPr lang="en-US" sz="2800" dirty="0" smtClean="0"/>
              <a:t>outputs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Add minimum noise necessary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Detect ongoing behaviors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Denial of service attacks</a:t>
            </a:r>
          </a:p>
          <a:p>
            <a:pPr marL="919163" lvl="2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Botnets over onion services</a:t>
            </a:r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endParaRPr lang="en-US" sz="3200" dirty="0" smtClean="0"/>
          </a:p>
          <a:p>
            <a:pPr marL="919163" lvl="2" indent="-457200">
              <a:lnSpc>
                <a:spcPts val="2800"/>
              </a:lnSpc>
              <a:buFont typeface="Wingdings" charset="2"/>
              <a:buChar char="§"/>
            </a:pPr>
            <a:endParaRPr lang="en-US" sz="3200" dirty="0" smtClean="0"/>
          </a:p>
          <a:p>
            <a:pPr marL="457200" indent="-457200">
              <a:lnSpc>
                <a:spcPts val="2800"/>
              </a:lnSpc>
              <a:buFont typeface="Wingdings" charset="2"/>
              <a:buChar char="§"/>
            </a:pPr>
            <a:endParaRPr lang="en-US" sz="3200" dirty="0" smtClean="0"/>
          </a:p>
          <a:p>
            <a:pPr marL="457200" indent="-457200">
              <a:buFont typeface="Wingdings" charset="2"/>
              <a:buChar char="§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85607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+ Secure Multiparty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200" dirty="0" smtClean="0"/>
              <a:t>Future problems</a:t>
            </a:r>
            <a:br>
              <a:rPr lang="en-US" sz="3200" dirty="0" smtClean="0"/>
            </a:br>
            <a:endParaRPr lang="en-US" sz="3200" dirty="0" smtClean="0"/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Accountability needed for some applications (e.g. measurements to set operational parameters)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Efficient updates during data collection  without storing sensitive data locally (e.g. IP addresses)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Find privacy</a:t>
            </a:r>
            <a:r>
              <a:rPr lang="en-US" sz="2800" dirty="0"/>
              <a:t>-preserving functions that are robust to malicious </a:t>
            </a:r>
            <a:r>
              <a:rPr lang="en-US" sz="2800" dirty="0" smtClean="0"/>
              <a:t>inputs</a:t>
            </a:r>
            <a:r>
              <a:rPr lang="en-US" sz="2800" dirty="0"/>
              <a:t> </a:t>
            </a:r>
            <a:r>
              <a:rPr lang="en-US" sz="2800" dirty="0" smtClean="0"/>
              <a:t>and efficient for SMC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r>
              <a:rPr lang="en-US" sz="2800" dirty="0" smtClean="0"/>
              <a:t>Large numbers of parties (e.g. hundreds) may be necessary for honest-majority sampled relay subsets</a:t>
            </a:r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endParaRPr lang="en-US" sz="2800" dirty="0" smtClean="0"/>
          </a:p>
          <a:p>
            <a:pPr marL="457200" indent="-457200">
              <a:lnSpc>
                <a:spcPts val="3200"/>
              </a:lnSpc>
              <a:buFont typeface="Wingdings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676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576" y="5050037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8001" y="5050037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5528" y="5050037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Relays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8472" y="6062207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4307" y="6409916"/>
            <a:ext cx="1103744" cy="15119"/>
            <a:chOff x="544307" y="6409916"/>
            <a:chExt cx="1103744" cy="1511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574550" y="7090213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77237" y="6124618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Circuit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77237" y="6789797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Stream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7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1576" y="5050037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28" y="5050037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Relays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8472" y="6062207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4550" y="7090213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77237" y="6124618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Circuit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7237" y="6789797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Stream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44307" y="6409916"/>
            <a:ext cx="1103744" cy="15119"/>
            <a:chOff x="544307" y="6409916"/>
            <a:chExt cx="1103744" cy="15119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23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681576" y="5050037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28" y="5050037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Relays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8472" y="6062207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4550" y="7090213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77237" y="6124618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Circuit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7237" y="6789797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Stream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44307" y="6409916"/>
            <a:ext cx="1103744" cy="15119"/>
            <a:chOff x="544307" y="6409916"/>
            <a:chExt cx="1103744" cy="15119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23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1" y="313034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322069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681576" y="5050037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28" y="5050037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Relays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8472" y="6062207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74550" y="7090213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77237" y="6124618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Circuit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7237" y="6789797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Stream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44307" y="6409916"/>
            <a:ext cx="1103744" cy="15119"/>
            <a:chOff x="544307" y="6409916"/>
            <a:chExt cx="1103744" cy="15119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23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1" y="313034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322069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681576" y="5050037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8001" y="5050037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35528" y="5050037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Relays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71054" y="2991156"/>
            <a:ext cx="1598254" cy="6697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</p:cNvCxnSpPr>
          <p:nvPr/>
        </p:nvCxnSpPr>
        <p:spPr>
          <a:xfrm flipV="1">
            <a:off x="5320745" y="3522430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3"/>
          </p:cNvCxnSpPr>
          <p:nvPr/>
        </p:nvCxnSpPr>
        <p:spPr>
          <a:xfrm>
            <a:off x="3375363" y="4072576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30536" y="2736308"/>
            <a:ext cx="1738769" cy="15571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8472" y="6062207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574550" y="7090213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77237" y="6124618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Circuit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77237" y="6789797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Stream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44307" y="6409916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8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667069"/>
            <a:ext cx="837327" cy="1052327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67069"/>
            <a:ext cx="837327" cy="1052327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1591160"/>
            <a:ext cx="837327" cy="1052327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56303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NRL_PPT_M10_052616.potx</Template>
  <TotalTime>4554</TotalTime>
  <Words>1687</Words>
  <Application>Microsoft Macintosh PowerPoint</Application>
  <PresentationFormat>Custom</PresentationFormat>
  <Paragraphs>402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NRL_PPT_M10_052616</vt:lpstr>
      <vt:lpstr>Privacy-Preserving Measurement of the Tor Network Aaron Johnson</vt:lpstr>
      <vt:lpstr>Problem</vt:lpstr>
      <vt:lpstr>Problem</vt:lpstr>
      <vt:lpstr>Background: Onion Routing</vt:lpstr>
      <vt:lpstr>Background: Onion Routing</vt:lpstr>
      <vt:lpstr>Background: Onion Routing</vt:lpstr>
      <vt:lpstr>Background: Onion Routing</vt:lpstr>
      <vt:lpstr>Background: Onion Routing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Onion Services</vt:lpstr>
      <vt:lpstr>Background: Onion Services</vt:lpstr>
      <vt:lpstr>Background: Onion Services</vt:lpstr>
      <vt:lpstr>Background: Onion Services</vt:lpstr>
      <vt:lpstr>Background: Directory Authorities</vt:lpstr>
      <vt:lpstr>Tor Measurement</vt:lpstr>
      <vt:lpstr>Tor Measurement</vt:lpstr>
      <vt:lpstr>Tor Measurement</vt:lpstr>
      <vt:lpstr>Tor Measurement</vt:lpstr>
      <vt:lpstr>Tor Measurement</vt:lpstr>
      <vt:lpstr>Tor Measurement</vt:lpstr>
      <vt:lpstr>Tor Measurement</vt:lpstr>
      <vt:lpstr>Tool: Differential Privacy</vt:lpstr>
      <vt:lpstr>Onion service statistics</vt:lpstr>
      <vt:lpstr>Tool: Differential Privacy</vt:lpstr>
      <vt:lpstr>Tor + Secure Multiparty Computation</vt:lpstr>
      <vt:lpstr>Tor + Secure Multiparty Computation</vt:lpstr>
      <vt:lpstr>Tor + Secure Multiparty Computation</vt:lpstr>
      <vt:lpstr>PrivCount</vt:lpstr>
      <vt:lpstr>PrivCount</vt:lpstr>
      <vt:lpstr>PrivCount: Our Deployment</vt:lpstr>
      <vt:lpstr>PrivCount: Some Results</vt:lpstr>
      <vt:lpstr>PrivCount: Some Results</vt:lpstr>
      <vt:lpstr>Tor + Secure Multiparty Computation</vt:lpstr>
      <vt:lpstr>Tor + Secure Multiparty Computation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Aaron Johnson</cp:lastModifiedBy>
  <cp:revision>179</cp:revision>
  <cp:lastPrinted>2015-08-19T18:26:03Z</cp:lastPrinted>
  <dcterms:created xsi:type="dcterms:W3CDTF">2015-08-18T16:34:21Z</dcterms:created>
  <dcterms:modified xsi:type="dcterms:W3CDTF">2017-05-30T11:23:26Z</dcterms:modified>
</cp:coreProperties>
</file>