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8" r:id="rId2"/>
    <p:sldId id="332" r:id="rId3"/>
    <p:sldId id="327" r:id="rId4"/>
    <p:sldId id="315" r:id="rId5"/>
    <p:sldId id="316" r:id="rId6"/>
    <p:sldId id="321" r:id="rId7"/>
    <p:sldId id="319" r:id="rId8"/>
    <p:sldId id="291" r:id="rId9"/>
    <p:sldId id="326" r:id="rId10"/>
    <p:sldId id="297" r:id="rId11"/>
    <p:sldId id="322" r:id="rId12"/>
    <p:sldId id="295" r:id="rId13"/>
    <p:sldId id="301" r:id="rId14"/>
    <p:sldId id="302" r:id="rId15"/>
    <p:sldId id="303" r:id="rId16"/>
    <p:sldId id="330" r:id="rId17"/>
    <p:sldId id="325" r:id="rId18"/>
    <p:sldId id="334" r:id="rId19"/>
    <p:sldId id="335" r:id="rId20"/>
    <p:sldId id="681" r:id="rId21"/>
    <p:sldId id="682" r:id="rId22"/>
    <p:sldId id="308" r:id="rId23"/>
    <p:sldId id="683" r:id="rId24"/>
    <p:sldId id="684" r:id="rId25"/>
    <p:sldId id="310" r:id="rId26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74C5"/>
    <a:srgbClr val="001236"/>
    <a:srgbClr val="000E2A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1" autoAdjust="0"/>
    <p:restoredTop sz="84821"/>
  </p:normalViewPr>
  <p:slideViewPr>
    <p:cSldViewPr snapToGrid="0">
      <p:cViewPr varScale="1">
        <p:scale>
          <a:sx n="94" d="100"/>
          <a:sy n="94" d="100"/>
        </p:scale>
        <p:origin x="1848" y="1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-3392"/>
    </p:cViewPr>
  </p:notesTextViewPr>
  <p:notesViewPr>
    <p:cSldViewPr snapToGrid="0">
      <p:cViewPr varScale="1">
        <p:scale>
          <a:sx n="94" d="100"/>
          <a:sy n="94" d="100"/>
        </p:scale>
        <p:origin x="37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</a:t>
            </a:r>
          </a:p>
          <a:p>
            <a:r>
              <a:rPr lang="en-US" dirty="0"/>
              <a:t>- in: </a:t>
            </a:r>
            <a:r>
              <a:rPr lang="en-US" dirty="0" err="1"/>
              <a:t>sb</a:t>
            </a:r>
            <a:endParaRPr lang="en-US" dirty="0"/>
          </a:p>
          <a:p>
            <a:r>
              <a:rPr lang="en-US" dirty="0"/>
              <a:t>- tri: 9*4(m-1)</a:t>
            </a:r>
            <a:r>
              <a:rPr lang="en-US" dirty="0" err="1"/>
              <a:t>sL</a:t>
            </a:r>
            <a:endParaRPr lang="en-US" dirty="0"/>
          </a:p>
          <a:p>
            <a:endParaRPr lang="en-US" dirty="0"/>
          </a:p>
          <a:p>
            <a:r>
              <a:rPr lang="en-US" dirty="0"/>
              <a:t>on</a:t>
            </a:r>
          </a:p>
          <a:p>
            <a:r>
              <a:rPr lang="en-US" dirty="0"/>
              <a:t>- in: b</a:t>
            </a:r>
          </a:p>
          <a:p>
            <a:r>
              <a:rPr lang="en-US" dirty="0"/>
              <a:t>- tri: 2L</a:t>
            </a:r>
          </a:p>
          <a:p>
            <a:endParaRPr lang="en-US" dirty="0"/>
          </a:p>
          <a:p>
            <a:r>
              <a:rPr lang="en-US" dirty="0"/>
              <a:t>s = 40</a:t>
            </a:r>
          </a:p>
          <a:p>
            <a:r>
              <a:rPr lang="en-US" dirty="0"/>
              <a:t>n = 7000</a:t>
            </a:r>
          </a:p>
          <a:p>
            <a:r>
              <a:rPr lang="en-US" dirty="0"/>
              <a:t>m = 5</a:t>
            </a:r>
          </a:p>
          <a:p>
            <a:r>
              <a:rPr lang="en-US" dirty="0"/>
              <a:t>c = 1 (bandwidth in Gbps)</a:t>
            </a:r>
          </a:p>
          <a:p>
            <a:r>
              <a:rPr lang="en-US" dirty="0"/>
              <a:t>t = 0.1 (one-way latency in seconds)</a:t>
            </a:r>
          </a:p>
          <a:p>
            <a:r>
              <a:rPr lang="en-US" dirty="0"/>
              <a:t>Med:</a:t>
            </a:r>
          </a:p>
          <a:p>
            <a:r>
              <a:rPr lang="en-US" dirty="0"/>
              <a:t>- in: 224,000</a:t>
            </a:r>
          </a:p>
          <a:p>
            <a:r>
              <a:rPr lang="en-US" dirty="0"/>
              <a:t>- AND: 17,600,000</a:t>
            </a:r>
          </a:p>
          <a:p>
            <a:r>
              <a:rPr lang="en-US" dirty="0"/>
              <a:t>- AND depth: 3,003</a:t>
            </a:r>
          </a:p>
          <a:p>
            <a:r>
              <a:rPr lang="en-US" dirty="0"/>
              <a:t>- Total offline </a:t>
            </a:r>
            <a:r>
              <a:rPr lang="en-US" dirty="0" err="1"/>
              <a:t>comm</a:t>
            </a:r>
            <a:r>
              <a:rPr lang="en-US" dirty="0"/>
              <a:t>: (40*(224_000) + 9*4*4*40*(17_600_000))  = 101.38 Gb = 12.673 GB</a:t>
            </a:r>
          </a:p>
          <a:p>
            <a:r>
              <a:rPr lang="en-US" dirty="0"/>
              <a:t>- Total offline time: 101.38 seconds = 1.69 minutes</a:t>
            </a:r>
          </a:p>
          <a:p>
            <a:r>
              <a:rPr lang="en-US" dirty="0"/>
              <a:t>- Throughput: 852.24 / day</a:t>
            </a:r>
          </a:p>
          <a:p>
            <a:r>
              <a:rPr lang="en-US" dirty="0"/>
              <a:t>- Total online time: 3_003 * 0.1 = 300.3 seconds = 5.01 minutes</a:t>
            </a:r>
          </a:p>
          <a:p>
            <a:endParaRPr lang="en-US" dirty="0"/>
          </a:p>
          <a:p>
            <a:r>
              <a:rPr lang="en-US" dirty="0"/>
              <a:t>s = 40</a:t>
            </a:r>
          </a:p>
          <a:p>
            <a:r>
              <a:rPr lang="en-US" dirty="0"/>
              <a:t>n = 7000</a:t>
            </a:r>
          </a:p>
          <a:p>
            <a:r>
              <a:rPr lang="en-US" dirty="0"/>
              <a:t>M = 5</a:t>
            </a:r>
          </a:p>
          <a:p>
            <a:r>
              <a:rPr lang="en-US" dirty="0"/>
              <a:t>Error: 5.8%</a:t>
            </a:r>
          </a:p>
          <a:p>
            <a:r>
              <a:rPr lang="en-US" dirty="0"/>
              <a:t>Log:</a:t>
            </a:r>
          </a:p>
          <a:p>
            <a:r>
              <a:rPr lang="en-US" dirty="0"/>
              <a:t>- in: 6,160,000,000</a:t>
            </a:r>
          </a:p>
          <a:p>
            <a:r>
              <a:rPr lang="en-US" dirty="0"/>
              <a:t>- AND: 870,000</a:t>
            </a:r>
          </a:p>
          <a:p>
            <a:r>
              <a:rPr lang="en-US" dirty="0"/>
              <a:t>- AND depth: 20</a:t>
            </a:r>
          </a:p>
          <a:p>
            <a:r>
              <a:rPr lang="en-US" dirty="0"/>
              <a:t>- Total offline </a:t>
            </a:r>
            <a:r>
              <a:rPr lang="en-US" dirty="0" err="1"/>
              <a:t>comm</a:t>
            </a:r>
            <a:r>
              <a:rPr lang="en-US" dirty="0"/>
              <a:t>: (40 * 6_160_000_000 + 9*4*4*40*870_000) = 251.4 Gb = 31.43 GB</a:t>
            </a:r>
          </a:p>
          <a:p>
            <a:r>
              <a:rPr lang="en-US" dirty="0"/>
              <a:t>- Total online time: 251.4 seconds = 4.19 minutes</a:t>
            </a:r>
          </a:p>
          <a:p>
            <a:r>
              <a:rPr lang="en-US" dirty="0"/>
              <a:t>- Throughput: 343.68 / day</a:t>
            </a:r>
          </a:p>
          <a:p>
            <a:r>
              <a:rPr lang="en-US"/>
              <a:t>- Total online time: 20 * 0.1 = 2.0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1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434340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 marL="914400" indent="-220663"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0" y="1763184"/>
            <a:ext cx="434340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68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3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4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0" y="6515493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91094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2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3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2" y="-9426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Tx/>
        <a:buNone/>
        <a:defRPr sz="15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Tx/>
        <a:buNone/>
        <a:defRPr sz="15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963" indent="-23495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738" indent="-236538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5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0663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and Monitoring the Tor Network</a:t>
            </a:r>
            <a:br>
              <a:rPr lang="en-US" dirty="0"/>
            </a:br>
            <a:r>
              <a:rPr lang="en-US" sz="3600" i="1" dirty="0"/>
              <a:t>Aaron Johnson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sz="1600" dirty="0"/>
              <a:t>August 19</a:t>
            </a:r>
            <a:r>
              <a:rPr lang="en-US" sz="1600" baseline="30000" dirty="0"/>
              <a:t>th</a:t>
            </a:r>
            <a:r>
              <a:rPr lang="en-US" sz="1600" dirty="0"/>
              <a:t>, 2018</a:t>
            </a:r>
          </a:p>
          <a:p>
            <a:r>
              <a:rPr lang="en-US" dirty="0"/>
              <a:t>Encryption and Surveillance Workshop</a:t>
            </a:r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F87EA7C-2353-7944-B71A-85CF1A41A586}"/>
              </a:ext>
            </a:extLst>
          </p:cNvPr>
          <p:cNvCxnSpPr>
            <a:cxnSpLocks/>
          </p:cNvCxnSpPr>
          <p:nvPr/>
        </p:nvCxnSpPr>
        <p:spPr>
          <a:xfrm flipV="1">
            <a:off x="3273063" y="2464258"/>
            <a:ext cx="2286753" cy="100386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765F358-882F-BE40-B1E2-FFD470E9C35E}"/>
              </a:ext>
            </a:extLst>
          </p:cNvPr>
          <p:cNvCxnSpPr>
            <a:cxnSpLocks/>
          </p:cNvCxnSpPr>
          <p:nvPr/>
        </p:nvCxnSpPr>
        <p:spPr>
          <a:xfrm>
            <a:off x="4214107" y="2516148"/>
            <a:ext cx="2020470" cy="9403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55132E3-CDB1-8744-8C5E-E121029AC5E8}"/>
              </a:ext>
            </a:extLst>
          </p:cNvPr>
          <p:cNvCxnSpPr>
            <a:cxnSpLocks/>
          </p:cNvCxnSpPr>
          <p:nvPr/>
        </p:nvCxnSpPr>
        <p:spPr>
          <a:xfrm flipV="1">
            <a:off x="6852062" y="3040083"/>
            <a:ext cx="1102096" cy="57204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ACF2A-9015-5F45-979A-8CE2D268103E}"/>
              </a:ext>
            </a:extLst>
          </p:cNvPr>
          <p:cNvCxnSpPr>
            <a:cxnSpLocks/>
          </p:cNvCxnSpPr>
          <p:nvPr/>
        </p:nvCxnSpPr>
        <p:spPr>
          <a:xfrm>
            <a:off x="1487604" y="2174997"/>
            <a:ext cx="2032290" cy="24436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6D5A9E-FC30-6E47-B829-B814C359B7F5}"/>
              </a:ext>
            </a:extLst>
          </p:cNvPr>
          <p:cNvCxnSpPr>
            <a:cxnSpLocks/>
          </p:cNvCxnSpPr>
          <p:nvPr/>
        </p:nvCxnSpPr>
        <p:spPr>
          <a:xfrm>
            <a:off x="1399862" y="2952262"/>
            <a:ext cx="1157301" cy="5162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841BA93-F210-0A45-A839-29B0AB2002D7}"/>
              </a:ext>
            </a:extLst>
          </p:cNvPr>
          <p:cNvCxnSpPr>
            <a:cxnSpLocks/>
          </p:cNvCxnSpPr>
          <p:nvPr/>
        </p:nvCxnSpPr>
        <p:spPr>
          <a:xfrm flipV="1">
            <a:off x="6243829" y="1980091"/>
            <a:ext cx="1740542" cy="41943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Measurement and Monitoring</a:t>
            </a:r>
          </a:p>
        </p:txBody>
      </p:sp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2" y="1591365"/>
            <a:ext cx="837327" cy="1052327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07" y="1591365"/>
            <a:ext cx="837327" cy="105232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322" y="2472651"/>
            <a:ext cx="508712" cy="799636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7954187" y="2508419"/>
            <a:ext cx="936054" cy="799636"/>
          </a:xfrm>
          <a:prstGeom prst="rect">
            <a:avLst/>
          </a:prstGeom>
        </p:spPr>
      </p:pic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50" y="2672785"/>
            <a:ext cx="837327" cy="1052327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070" y="3325294"/>
            <a:ext cx="508712" cy="799636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7954187" y="1570796"/>
            <a:ext cx="936054" cy="799636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070" y="1648433"/>
            <a:ext cx="508712" cy="799636"/>
          </a:xfrm>
          <a:prstGeom prst="rect">
            <a:avLst/>
          </a:prstGeom>
        </p:spPr>
      </p:pic>
      <p:pic>
        <p:nvPicPr>
          <p:cNvPr id="42" name="Picture 4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16" y="2672785"/>
            <a:ext cx="837327" cy="1052327"/>
          </a:xfrm>
          <a:prstGeom prst="rect">
            <a:avLst/>
          </a:prstGeom>
        </p:spPr>
      </p:pic>
      <p:pic>
        <p:nvPicPr>
          <p:cNvPr id="43" name="Picture 4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98" y="2787295"/>
            <a:ext cx="837327" cy="1052327"/>
          </a:xfrm>
          <a:prstGeom prst="rect">
            <a:avLst/>
          </a:prstGeom>
        </p:spPr>
      </p:pic>
      <p:sp>
        <p:nvSpPr>
          <p:cNvPr id="4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</p:spPr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4937711"/>
            <a:ext cx="9342488" cy="2411633"/>
          </a:xfrm>
        </p:spPr>
        <p:txBody>
          <a:bodyPr/>
          <a:lstStyle/>
          <a:p>
            <a:r>
              <a:rPr lang="en-US" sz="3600" dirty="0"/>
              <a:t>Privacy risks of measuring Tor</a:t>
            </a:r>
            <a:br>
              <a:rPr lang="en-US" sz="3600" dirty="0"/>
            </a:br>
            <a:endParaRPr lang="en-US" sz="3600" dirty="0"/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 err="1"/>
              <a:t>Deanonymizing</a:t>
            </a:r>
            <a:r>
              <a:rPr lang="en-US" sz="2400" dirty="0"/>
              <a:t> individual connections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/>
              <a:t>Storing sensitive data at relays risks leaks from compromise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/>
              <a:t>Revealing “interesting” users (e.g. from censored locations)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/>
              <a:t>Revealing private onion services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endParaRPr lang="en-US" sz="2400" dirty="0"/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endParaRPr lang="en-US" sz="2400" dirty="0"/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endParaRPr lang="en-US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C91E18-18AD-6647-920E-6D4244F690CC}"/>
              </a:ext>
            </a:extLst>
          </p:cNvPr>
          <p:cNvGrpSpPr/>
          <p:nvPr/>
        </p:nvGrpSpPr>
        <p:grpSpPr>
          <a:xfrm>
            <a:off x="7954158" y="3468521"/>
            <a:ext cx="1080304" cy="799636"/>
            <a:chOff x="8619426" y="2951317"/>
            <a:chExt cx="1080304" cy="79963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76054B-2011-6E43-A229-E3DA806817C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23" name="Picture 22" descr="tor-onion.png">
              <a:extLst>
                <a:ext uri="{FF2B5EF4-FFF2-40B4-BE49-F238E27FC236}">
                  <a16:creationId xmlns:a16="http://schemas.microsoft.com/office/drawing/2014/main" id="{73D972BB-2132-8140-93BC-F86B541E4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95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0C8AAF-A84A-A145-BEF7-E8713D25708E}"/>
              </a:ext>
            </a:extLst>
          </p:cNvPr>
          <p:cNvCxnSpPr>
            <a:cxnSpLocks/>
          </p:cNvCxnSpPr>
          <p:nvPr/>
        </p:nvCxnSpPr>
        <p:spPr>
          <a:xfrm flipV="1">
            <a:off x="6852062" y="3028931"/>
            <a:ext cx="1102096" cy="57204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F5D7FC-AE7E-CD43-940B-CD06C8552440}"/>
              </a:ext>
            </a:extLst>
          </p:cNvPr>
          <p:cNvCxnSpPr>
            <a:cxnSpLocks/>
          </p:cNvCxnSpPr>
          <p:nvPr/>
        </p:nvCxnSpPr>
        <p:spPr>
          <a:xfrm>
            <a:off x="1487604" y="2163845"/>
            <a:ext cx="1160593" cy="1954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41E151B-1237-904F-8DD6-AAFC0A6F4DE8}"/>
              </a:ext>
            </a:extLst>
          </p:cNvPr>
          <p:cNvCxnSpPr>
            <a:cxnSpLocks/>
          </p:cNvCxnSpPr>
          <p:nvPr/>
        </p:nvCxnSpPr>
        <p:spPr>
          <a:xfrm>
            <a:off x="1399862" y="2941110"/>
            <a:ext cx="951452" cy="4559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C4923F-835D-F74D-830E-91515B39C115}"/>
              </a:ext>
            </a:extLst>
          </p:cNvPr>
          <p:cNvCxnSpPr>
            <a:cxnSpLocks/>
          </p:cNvCxnSpPr>
          <p:nvPr/>
        </p:nvCxnSpPr>
        <p:spPr>
          <a:xfrm flipV="1">
            <a:off x="6243829" y="1968939"/>
            <a:ext cx="1740542" cy="41943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Measurement and Monitoring</a:t>
            </a:r>
          </a:p>
        </p:txBody>
      </p:sp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2" y="1580213"/>
            <a:ext cx="837327" cy="1052327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07" y="1580213"/>
            <a:ext cx="837327" cy="105232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322" y="2461499"/>
            <a:ext cx="508712" cy="799636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7954187" y="2497267"/>
            <a:ext cx="936054" cy="799636"/>
          </a:xfrm>
          <a:prstGeom prst="rect">
            <a:avLst/>
          </a:prstGeom>
        </p:spPr>
      </p:pic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50" y="2661633"/>
            <a:ext cx="837327" cy="1052327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070" y="3314142"/>
            <a:ext cx="508712" cy="799636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7954187" y="1559644"/>
            <a:ext cx="936054" cy="799636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070" y="1637281"/>
            <a:ext cx="508712" cy="799636"/>
          </a:xfrm>
          <a:prstGeom prst="rect">
            <a:avLst/>
          </a:prstGeom>
        </p:spPr>
      </p:pic>
      <p:pic>
        <p:nvPicPr>
          <p:cNvPr id="42" name="Picture 4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16" y="2661633"/>
            <a:ext cx="837327" cy="1052327"/>
          </a:xfrm>
          <a:prstGeom prst="rect">
            <a:avLst/>
          </a:prstGeom>
        </p:spPr>
      </p:pic>
      <p:pic>
        <p:nvPicPr>
          <p:cNvPr id="43" name="Picture 4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98" y="2776143"/>
            <a:ext cx="837327" cy="1052327"/>
          </a:xfrm>
          <a:prstGeom prst="rect">
            <a:avLst/>
          </a:prstGeom>
        </p:spPr>
      </p:pic>
      <p:sp>
        <p:nvSpPr>
          <p:cNvPr id="4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</p:spPr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4926559"/>
            <a:ext cx="9342488" cy="2277305"/>
          </a:xfrm>
        </p:spPr>
        <p:txBody>
          <a:bodyPr>
            <a:normAutofit/>
          </a:bodyPr>
          <a:lstStyle/>
          <a:p>
            <a:r>
              <a:rPr lang="en-US" sz="3600" dirty="0"/>
              <a:t>Problems without some transparency</a:t>
            </a:r>
            <a:br>
              <a:rPr lang="en-US" sz="3600" dirty="0"/>
            </a:br>
            <a:endParaRPr lang="en-US" sz="3600" dirty="0"/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/>
              <a:t>Level of anonymity unknown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/>
              <a:t>Network subject to silent attack and abuse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/>
              <a:t>Network can be covertly used for attack and abuse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/>
              <a:t>Network management and improvement difficult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endParaRPr lang="en-US" sz="2400" dirty="0"/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endParaRPr lang="en-US" sz="2400" dirty="0"/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endParaRPr lang="en-US" sz="2400" dirty="0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8F9A7994-B651-2C47-A810-855A2DC051A2}"/>
              </a:ext>
            </a:extLst>
          </p:cNvPr>
          <p:cNvSpPr/>
          <p:nvPr/>
        </p:nvSpPr>
        <p:spPr>
          <a:xfrm>
            <a:off x="2154555" y="1412876"/>
            <a:ext cx="5473081" cy="3254850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93000"/>
                </a:schemeClr>
              </a:gs>
              <a:gs pos="100000">
                <a:schemeClr val="accent4">
                  <a:lumMod val="52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C91E18-18AD-6647-920E-6D4244F690CC}"/>
              </a:ext>
            </a:extLst>
          </p:cNvPr>
          <p:cNvGrpSpPr/>
          <p:nvPr/>
        </p:nvGrpSpPr>
        <p:grpSpPr>
          <a:xfrm>
            <a:off x="7954158" y="3457369"/>
            <a:ext cx="1080304" cy="799636"/>
            <a:chOff x="8619426" y="2951317"/>
            <a:chExt cx="1080304" cy="79963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76054B-2011-6E43-A229-E3DA806817C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23" name="Picture 22" descr="tor-onion.png">
              <a:extLst>
                <a:ext uri="{FF2B5EF4-FFF2-40B4-BE49-F238E27FC236}">
                  <a16:creationId xmlns:a16="http://schemas.microsoft.com/office/drawing/2014/main" id="{73D972BB-2132-8140-93BC-F86B541E4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94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Measurement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54805" y="3068898"/>
            <a:ext cx="9121140" cy="468650"/>
          </a:xfrm>
        </p:spPr>
        <p:txBody>
          <a:bodyPr>
            <a:normAutofit/>
          </a:bodyPr>
          <a:lstStyle/>
          <a:p>
            <a:r>
              <a:rPr lang="en-US" sz="3600" dirty="0"/>
              <a:t>Some current Tor measurements</a:t>
            </a:r>
          </a:p>
        </p:txBody>
      </p:sp>
      <p:pic>
        <p:nvPicPr>
          <p:cNvPr id="7" name="Picture 6" descr="metric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7" y="1268386"/>
            <a:ext cx="897118" cy="1172703"/>
          </a:xfrm>
          <a:prstGeom prst="rect">
            <a:avLst/>
          </a:prstGeom>
        </p:spPr>
      </p:pic>
      <p:pic>
        <p:nvPicPr>
          <p:cNvPr id="8" name="Picture 7" descr="metrics-word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02" y="1799342"/>
            <a:ext cx="4873812" cy="6346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054037"/>
              </p:ext>
            </p:extLst>
          </p:nvPr>
        </p:nvGraphicFramePr>
        <p:xfrm>
          <a:off x="120958" y="3387795"/>
          <a:ext cx="9782466" cy="343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Privacy 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Relay</a:t>
                      </a:r>
                      <a:r>
                        <a:rPr lang="en-US" baseline="0" dirty="0"/>
                        <a:t> bandwidth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BW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Authorities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Relay</a:t>
                      </a:r>
                      <a:r>
                        <a:rPr lang="en-US" baseline="0" dirty="0"/>
                        <a:t> used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every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4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Inferred from consensus downloads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Users</a:t>
                      </a:r>
                      <a:r>
                        <a:rPr lang="en-US" baseline="0" dirty="0"/>
                        <a:t>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every 24 </a:t>
                      </a:r>
                      <a:r>
                        <a:rPr lang="en-US" dirty="0" err="1"/>
                        <a:t>hrs</a:t>
                      </a:r>
                      <a:r>
                        <a:rPr lang="en-US" dirty="0"/>
                        <a:t>,</a:t>
                      </a:r>
                    </a:p>
                    <a:p>
                      <a:r>
                        <a:rPr lang="en-US" dirty="0"/>
                        <a:t>round, opt-in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onion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Differential privacy, 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Exit</a:t>
                      </a:r>
                      <a:r>
                        <a:rPr lang="en-US" baseline="0" dirty="0"/>
                        <a:t>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every</a:t>
                      </a:r>
                      <a:r>
                        <a:rPr lang="en-US" baseline="0" dirty="0"/>
                        <a:t> 24 </a:t>
                      </a:r>
                      <a:r>
                        <a:rPr lang="en-US" baseline="0" dirty="0" err="1"/>
                        <a:t>hrs</a:t>
                      </a:r>
                      <a:r>
                        <a:rPr lang="en-US" baseline="0" dirty="0"/>
                        <a:t>, o</a:t>
                      </a:r>
                      <a:r>
                        <a:rPr lang="en-US" dirty="0"/>
                        <a:t>pt-in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22601" y="2449071"/>
            <a:ext cx="58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 New"/>
                <a:cs typeface="Courier New"/>
              </a:rPr>
              <a:t>https://</a:t>
            </a:r>
            <a:r>
              <a:rPr lang="en-US" dirty="0" err="1">
                <a:latin typeface="Courier New"/>
                <a:cs typeface="Courier New"/>
              </a:rPr>
              <a:t>metrics.torproject.org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8037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Measurement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54805" y="3068898"/>
            <a:ext cx="9121140" cy="468650"/>
          </a:xfrm>
        </p:spPr>
        <p:txBody>
          <a:bodyPr>
            <a:normAutofit/>
          </a:bodyPr>
          <a:lstStyle/>
          <a:p>
            <a:r>
              <a:rPr lang="en-US" sz="3600" dirty="0"/>
              <a:t>Some current Tor measurements</a:t>
            </a:r>
          </a:p>
        </p:txBody>
      </p:sp>
      <p:pic>
        <p:nvPicPr>
          <p:cNvPr id="7" name="Picture 6" descr="metric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7" y="1268386"/>
            <a:ext cx="897118" cy="1172703"/>
          </a:xfrm>
          <a:prstGeom prst="rect">
            <a:avLst/>
          </a:prstGeom>
        </p:spPr>
      </p:pic>
      <p:pic>
        <p:nvPicPr>
          <p:cNvPr id="8" name="Picture 7" descr="metrics-word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02" y="1799342"/>
            <a:ext cx="4873812" cy="6346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20958" y="3387795"/>
          <a:ext cx="9782466" cy="343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Privacy 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Relay</a:t>
                      </a:r>
                      <a:r>
                        <a:rPr lang="en-US" baseline="0" dirty="0"/>
                        <a:t> bandwidth capacity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BW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Authorities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measurements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Relay</a:t>
                      </a:r>
                      <a:r>
                        <a:rPr lang="en-US" baseline="0" dirty="0"/>
                        <a:t> used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every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4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daily users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Inferred from consensus downloads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Users</a:t>
                      </a:r>
                      <a:r>
                        <a:rPr lang="en-US" baseline="0" dirty="0"/>
                        <a:t> per country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every 24 </a:t>
                      </a:r>
                      <a:r>
                        <a:rPr lang="en-US" dirty="0" err="1"/>
                        <a:t>hrs</a:t>
                      </a:r>
                      <a:r>
                        <a:rPr lang="en-US" dirty="0"/>
                        <a:t>,</a:t>
                      </a:r>
                    </a:p>
                    <a:p>
                      <a:r>
                        <a:rPr lang="en-US" dirty="0"/>
                        <a:t>round, opt-in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onion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Differential privacy, 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Exit</a:t>
                      </a:r>
                      <a:r>
                        <a:rPr lang="en-US" baseline="0" dirty="0"/>
                        <a:t>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every</a:t>
                      </a:r>
                      <a:r>
                        <a:rPr lang="en-US" baseline="0" dirty="0"/>
                        <a:t> 24 </a:t>
                      </a:r>
                      <a:r>
                        <a:rPr lang="en-US" baseline="0" dirty="0" err="1"/>
                        <a:t>hrs</a:t>
                      </a:r>
                      <a:r>
                        <a:rPr lang="en-US" baseline="0" dirty="0"/>
                        <a:t>, o</a:t>
                      </a:r>
                      <a:r>
                        <a:rPr lang="en-US" dirty="0"/>
                        <a:t>pt-in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22601" y="2449071"/>
            <a:ext cx="58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 New"/>
                <a:cs typeface="Courier New"/>
              </a:rPr>
              <a:t>https://</a:t>
            </a:r>
            <a:r>
              <a:rPr lang="en-US" dirty="0" err="1">
                <a:latin typeface="Courier New"/>
                <a:cs typeface="Courier New"/>
              </a:rPr>
              <a:t>metrics.torproject.org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5862" y="6939035"/>
            <a:ext cx="35077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Inaccurate</a:t>
            </a:r>
          </a:p>
        </p:txBody>
      </p:sp>
    </p:spTree>
    <p:extLst>
      <p:ext uri="{BB962C8B-B14F-4D97-AF65-F5344CB8AC3E}">
        <p14:creationId xmlns:p14="http://schemas.microsoft.com/office/powerpoint/2010/main" val="287459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Measurement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54805" y="3068898"/>
            <a:ext cx="9121140" cy="468650"/>
          </a:xfrm>
        </p:spPr>
        <p:txBody>
          <a:bodyPr>
            <a:normAutofit/>
          </a:bodyPr>
          <a:lstStyle/>
          <a:p>
            <a:r>
              <a:rPr lang="en-US" sz="3600" dirty="0"/>
              <a:t>Some current Tor measurements</a:t>
            </a:r>
          </a:p>
        </p:txBody>
      </p:sp>
      <p:pic>
        <p:nvPicPr>
          <p:cNvPr id="7" name="Picture 6" descr="metric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7" y="1268386"/>
            <a:ext cx="897118" cy="1172703"/>
          </a:xfrm>
          <a:prstGeom prst="rect">
            <a:avLst/>
          </a:prstGeom>
        </p:spPr>
      </p:pic>
      <p:pic>
        <p:nvPicPr>
          <p:cNvPr id="8" name="Picture 7" descr="metrics-word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02" y="1799342"/>
            <a:ext cx="4873812" cy="6346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20958" y="3387795"/>
          <a:ext cx="9782466" cy="343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Privacy 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Relay</a:t>
                      </a:r>
                      <a:r>
                        <a:rPr lang="en-US" baseline="0" dirty="0"/>
                        <a:t> bandwidth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BW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Authorities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Relay</a:t>
                      </a:r>
                      <a:r>
                        <a:rPr lang="en-US" baseline="0" dirty="0"/>
                        <a:t> used bandwidth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every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4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hrs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Inferred from consensus downloads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Users</a:t>
                      </a:r>
                      <a:r>
                        <a:rPr lang="en-US" baseline="0" dirty="0"/>
                        <a:t> per country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every 24 </a:t>
                      </a:r>
                      <a:r>
                        <a:rPr lang="en-US" dirty="0" err="1"/>
                        <a:t>hrs</a:t>
                      </a:r>
                      <a:r>
                        <a:rPr lang="en-US" dirty="0"/>
                        <a:t>,</a:t>
                      </a:r>
                    </a:p>
                    <a:p>
                      <a:r>
                        <a:rPr lang="en-US" dirty="0"/>
                        <a:t>round, opt-in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onion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Differential privacy, 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Exit</a:t>
                      </a:r>
                      <a:r>
                        <a:rPr lang="en-US" baseline="0" dirty="0"/>
                        <a:t> traffic per port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every</a:t>
                      </a:r>
                      <a:r>
                        <a:rPr lang="en-US" baseline="0" dirty="0"/>
                        <a:t> 24 </a:t>
                      </a:r>
                      <a:r>
                        <a:rPr lang="en-US" baseline="0" dirty="0" err="1"/>
                        <a:t>hrs</a:t>
                      </a:r>
                      <a:r>
                        <a:rPr lang="en-US" baseline="0" dirty="0"/>
                        <a:t>, o</a:t>
                      </a:r>
                      <a:r>
                        <a:rPr lang="en-US" dirty="0"/>
                        <a:t>pt-in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22601" y="2449071"/>
            <a:ext cx="58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 New"/>
                <a:cs typeface="Courier New"/>
              </a:rPr>
              <a:t>https://</a:t>
            </a:r>
            <a:r>
              <a:rPr lang="en-US" dirty="0" err="1">
                <a:latin typeface="Courier New"/>
                <a:cs typeface="Courier New"/>
              </a:rPr>
              <a:t>metrics.torproject.org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5862" y="6939035"/>
            <a:ext cx="35077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Unsafe</a:t>
            </a:r>
          </a:p>
        </p:txBody>
      </p:sp>
    </p:spTree>
    <p:extLst>
      <p:ext uri="{BB962C8B-B14F-4D97-AF65-F5344CB8AC3E}">
        <p14:creationId xmlns:p14="http://schemas.microsoft.com/office/powerpoint/2010/main" val="238509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Measurement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54805" y="3068898"/>
            <a:ext cx="9121140" cy="468650"/>
          </a:xfrm>
        </p:spPr>
        <p:txBody>
          <a:bodyPr>
            <a:normAutofit/>
          </a:bodyPr>
          <a:lstStyle/>
          <a:p>
            <a:r>
              <a:rPr lang="en-US" sz="3600" dirty="0"/>
              <a:t>Some current Tor measurements</a:t>
            </a:r>
          </a:p>
        </p:txBody>
      </p:sp>
      <p:pic>
        <p:nvPicPr>
          <p:cNvPr id="7" name="Picture 6" descr="metric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7" y="1268386"/>
            <a:ext cx="897118" cy="1172703"/>
          </a:xfrm>
          <a:prstGeom prst="rect">
            <a:avLst/>
          </a:prstGeom>
        </p:spPr>
      </p:pic>
      <p:pic>
        <p:nvPicPr>
          <p:cNvPr id="8" name="Picture 7" descr="metrics-word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02" y="1799342"/>
            <a:ext cx="4873812" cy="6346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20958" y="3387795"/>
          <a:ext cx="9782466" cy="343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Privacy 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Relay</a:t>
                      </a:r>
                      <a:r>
                        <a:rPr lang="en-US" baseline="0" dirty="0"/>
                        <a:t> bandwidth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BW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Authorities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Relay</a:t>
                      </a:r>
                      <a:r>
                        <a:rPr lang="en-US" baseline="0" dirty="0"/>
                        <a:t> used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every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4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Inferred from consensus downloads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Users</a:t>
                      </a:r>
                      <a:r>
                        <a:rPr lang="en-US" baseline="0" dirty="0"/>
                        <a:t>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every 24 </a:t>
                      </a:r>
                      <a:r>
                        <a:rPr lang="en-US" dirty="0" err="1"/>
                        <a:t>hrs</a:t>
                      </a:r>
                      <a:r>
                        <a:rPr lang="en-US" dirty="0"/>
                        <a:t>,</a:t>
                      </a:r>
                    </a:p>
                    <a:p>
                      <a:r>
                        <a:rPr lang="en-US" dirty="0"/>
                        <a:t>round, opt-in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onion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Differential privacy, 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Exit</a:t>
                      </a:r>
                      <a:r>
                        <a:rPr lang="en-US" baseline="0" dirty="0"/>
                        <a:t>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every</a:t>
                      </a:r>
                      <a:r>
                        <a:rPr lang="en-US" baseline="0" dirty="0"/>
                        <a:t> 24 </a:t>
                      </a:r>
                      <a:r>
                        <a:rPr lang="en-US" baseline="0" dirty="0" err="1"/>
                        <a:t>hrs</a:t>
                      </a:r>
                      <a:r>
                        <a:rPr lang="en-US" baseline="0" dirty="0"/>
                        <a:t>, o</a:t>
                      </a:r>
                      <a:r>
                        <a:rPr lang="en-US" dirty="0"/>
                        <a:t>pt-in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22601" y="2449071"/>
            <a:ext cx="58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 New"/>
                <a:cs typeface="Courier New"/>
              </a:rPr>
              <a:t>https://</a:t>
            </a:r>
            <a:r>
              <a:rPr lang="en-US" dirty="0" err="1">
                <a:latin typeface="Courier New"/>
                <a:cs typeface="Courier New"/>
              </a:rPr>
              <a:t>metrics.torproject.org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5862" y="6939035"/>
            <a:ext cx="35077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Incomplete</a:t>
            </a:r>
          </a:p>
        </p:txBody>
      </p:sp>
    </p:spTree>
    <p:extLst>
      <p:ext uri="{BB962C8B-B14F-4D97-AF65-F5344CB8AC3E}">
        <p14:creationId xmlns:p14="http://schemas.microsoft.com/office/powerpoint/2010/main" val="81624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1BCB-C6B1-4E40-9CDD-5C8677E4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249892"/>
            <a:ext cx="9518073" cy="457200"/>
          </a:xfrm>
        </p:spPr>
        <p:txBody>
          <a:bodyPr/>
          <a:lstStyle/>
          <a:p>
            <a:r>
              <a:rPr lang="en-US" dirty="0"/>
              <a:t>Secure Aggregation</a:t>
            </a:r>
          </a:p>
        </p:txBody>
      </p:sp>
    </p:spTree>
    <p:extLst>
      <p:ext uri="{BB962C8B-B14F-4D97-AF65-F5344CB8AC3E}">
        <p14:creationId xmlns:p14="http://schemas.microsoft.com/office/powerpoint/2010/main" val="259018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B69BF00-6D3C-1241-841D-050E517ED4F5}"/>
              </a:ext>
            </a:extLst>
          </p:cNvPr>
          <p:cNvCxnSpPr>
            <a:cxnSpLocks/>
          </p:cNvCxnSpPr>
          <p:nvPr/>
        </p:nvCxnSpPr>
        <p:spPr>
          <a:xfrm flipV="1">
            <a:off x="5540632" y="3708377"/>
            <a:ext cx="1133300" cy="2189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Aggregation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5715000" y="4827353"/>
            <a:ext cx="4176826" cy="4106587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dirty="0"/>
              <a:t>Developed two systems: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400" dirty="0" err="1"/>
              <a:t>PrivCount</a:t>
            </a:r>
            <a:r>
              <a:rPr lang="en-US" sz="2400" dirty="0"/>
              <a:t>: Computes sums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400" dirty="0"/>
              <a:t>PSC: Computes private set-union cardinality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400" dirty="0"/>
              <a:t>Tolerate </a:t>
            </a:r>
            <a:r>
              <a:rPr lang="en-US" sz="2400" i="1" dirty="0"/>
              <a:t>m</a:t>
            </a:r>
            <a:r>
              <a:rPr lang="en-US" sz="2400" dirty="0"/>
              <a:t>-1 malicious DAs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400" dirty="0"/>
              <a:t>Transitioning </a:t>
            </a:r>
            <a:r>
              <a:rPr lang="en-US" sz="2400" dirty="0" err="1"/>
              <a:t>PrivCount</a:t>
            </a:r>
            <a:r>
              <a:rPr lang="en-US" sz="2400" dirty="0"/>
              <a:t> into Tor: Proposal 288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2800" dirty="0"/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31" y="1585749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16" y="1585749"/>
            <a:ext cx="837327" cy="10523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58789" y="3454749"/>
            <a:ext cx="1103938" cy="813024"/>
            <a:chOff x="4159135" y="1522241"/>
            <a:chExt cx="1103938" cy="813024"/>
          </a:xfrm>
        </p:grpSpPr>
        <p:pic>
          <p:nvPicPr>
            <p:cNvPr id="9" name="Picture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10" name="Picture 9" descr="metrics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749821" y="3440855"/>
            <a:ext cx="1103938" cy="813024"/>
            <a:chOff x="4159135" y="1522241"/>
            <a:chExt cx="1103938" cy="813024"/>
          </a:xfrm>
        </p:grpSpPr>
        <p:pic>
          <p:nvPicPr>
            <p:cNvPr id="12" name="Picture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13" name="Picture 12" descr="metrics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00" y="1586972"/>
            <a:ext cx="837327" cy="1052327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  <a:stCxn id="6" idx="2"/>
            <a:endCxn id="9" idx="0"/>
          </p:cNvCxnSpPr>
          <p:nvPr/>
        </p:nvCxnSpPr>
        <p:spPr>
          <a:xfrm>
            <a:off x="3792095" y="2638076"/>
            <a:ext cx="334721" cy="816673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7" idx="2"/>
            <a:endCxn id="9" idx="0"/>
          </p:cNvCxnSpPr>
          <p:nvPr/>
        </p:nvCxnSpPr>
        <p:spPr>
          <a:xfrm flipH="1">
            <a:off x="4126816" y="2638076"/>
            <a:ext cx="614864" cy="816673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4" idx="2"/>
            <a:endCxn id="9" idx="0"/>
          </p:cNvCxnSpPr>
          <p:nvPr/>
        </p:nvCxnSpPr>
        <p:spPr>
          <a:xfrm flipH="1">
            <a:off x="4126816" y="2639299"/>
            <a:ext cx="1556448" cy="81545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5395" y="1802200"/>
            <a:ext cx="250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Data Collectors</a:t>
            </a:r>
          </a:p>
          <a:p>
            <a:r>
              <a:rPr lang="en-US" sz="2400" dirty="0">
                <a:solidFill>
                  <a:schemeClr val="tx2"/>
                </a:solidFill>
              </a:rPr>
              <a:t>(DCs) / Relays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1231" y="3440855"/>
            <a:ext cx="265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Data Aggregators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(DAs)</a:t>
            </a:r>
          </a:p>
        </p:txBody>
      </p:sp>
      <p:sp>
        <p:nvSpPr>
          <p:cNvPr id="44" name="Content Placeholder 4"/>
          <p:cNvSpPr txBox="1">
            <a:spLocks/>
          </p:cNvSpPr>
          <p:nvPr/>
        </p:nvSpPr>
        <p:spPr>
          <a:xfrm>
            <a:off x="-1" y="4827353"/>
            <a:ext cx="5601175" cy="28771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/>
              <a:t>Data Collection: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2400" dirty="0"/>
              <a:t>DCs store data obliviously during measurement period.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2400" dirty="0"/>
              <a:t>DCs secret-share inputs to DAs at end of measurement period.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2400" dirty="0"/>
              <a:t>DAs run protocol to aggregate and add differentially-private noise.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endParaRPr lang="en-US" sz="2400" dirty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2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AC41A5-A5FF-3247-B036-1CA5D371796C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3792095" y="2638076"/>
            <a:ext cx="1425753" cy="80277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453AB0-CA9C-874F-B00E-4ED885D6BAFD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>
            <a:off x="4741680" y="2638076"/>
            <a:ext cx="476168" cy="80277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B95239-0757-9F49-82F7-E5B9523F87B5}"/>
              </a:ext>
            </a:extLst>
          </p:cNvPr>
          <p:cNvCxnSpPr>
            <a:cxnSpLocks/>
            <a:stCxn id="14" idx="2"/>
            <a:endCxn id="12" idx="0"/>
          </p:cNvCxnSpPr>
          <p:nvPr/>
        </p:nvCxnSpPr>
        <p:spPr>
          <a:xfrm flipH="1">
            <a:off x="5217848" y="2639299"/>
            <a:ext cx="465416" cy="801556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677051A7-E74B-4941-A439-1C3A0C7FBD49}"/>
              </a:ext>
            </a:extLst>
          </p:cNvPr>
          <p:cNvSpPr/>
          <p:nvPr/>
        </p:nvSpPr>
        <p:spPr>
          <a:xfrm rot="16200000">
            <a:off x="4588455" y="3183357"/>
            <a:ext cx="253373" cy="23505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F9F48-218A-F44B-B90F-181BAFA7B420}"/>
              </a:ext>
            </a:extLst>
          </p:cNvPr>
          <p:cNvSpPr txBox="1"/>
          <p:nvPr/>
        </p:nvSpPr>
        <p:spPr>
          <a:xfrm>
            <a:off x="4510110" y="4408727"/>
            <a:ext cx="463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m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958BC9F6-05E1-7043-9FC1-2D50AF2F7C7B}"/>
              </a:ext>
            </a:extLst>
          </p:cNvPr>
          <p:cNvSpPr/>
          <p:nvPr/>
        </p:nvSpPr>
        <p:spPr>
          <a:xfrm rot="5400000">
            <a:off x="4719726" y="162910"/>
            <a:ext cx="266478" cy="283024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218537-CE52-D843-B292-B4FC9E0841A7}"/>
              </a:ext>
            </a:extLst>
          </p:cNvPr>
          <p:cNvSpPr txBox="1"/>
          <p:nvPr/>
        </p:nvSpPr>
        <p:spPr>
          <a:xfrm>
            <a:off x="4574131" y="1097407"/>
            <a:ext cx="557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BFFFF5-83FB-7447-996B-2D21B563B9DF}"/>
              </a:ext>
            </a:extLst>
          </p:cNvPr>
          <p:cNvSpPr txBox="1"/>
          <p:nvPr/>
        </p:nvSpPr>
        <p:spPr>
          <a:xfrm>
            <a:off x="6673932" y="3146961"/>
            <a:ext cx="3384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 is noisy aggregate, hiding the inputs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2D0FB6-F4E0-5947-A663-F3B59EE52B8D}"/>
              </a:ext>
            </a:extLst>
          </p:cNvPr>
          <p:cNvSpPr txBox="1"/>
          <p:nvPr/>
        </p:nvSpPr>
        <p:spPr>
          <a:xfrm>
            <a:off x="3269174" y="1852227"/>
            <a:ext cx="54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x</a:t>
            </a:r>
            <a:r>
              <a:rPr lang="en-US" sz="2200" i="1" baseline="-25000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6CED59-48C6-0443-BCAC-BB075F5AC848}"/>
              </a:ext>
            </a:extLst>
          </p:cNvPr>
          <p:cNvSpPr txBox="1"/>
          <p:nvPr/>
        </p:nvSpPr>
        <p:spPr>
          <a:xfrm>
            <a:off x="4190792" y="1850790"/>
            <a:ext cx="54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x</a:t>
            </a:r>
            <a:r>
              <a:rPr lang="en-US" sz="2200" i="1" baseline="-25000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1EF6C5-7831-384B-B441-FE6160B00B86}"/>
              </a:ext>
            </a:extLst>
          </p:cNvPr>
          <p:cNvSpPr txBox="1"/>
          <p:nvPr/>
        </p:nvSpPr>
        <p:spPr>
          <a:xfrm>
            <a:off x="5167316" y="1850790"/>
            <a:ext cx="54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x</a:t>
            </a:r>
            <a:r>
              <a:rPr lang="en-US" sz="2200" i="1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271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Measurement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653142" y="2161309"/>
            <a:ext cx="8719457" cy="4868883"/>
          </a:xfrm>
        </p:spPr>
        <p:txBody>
          <a:bodyPr>
            <a:normAutofit/>
          </a:bodyPr>
          <a:lstStyle/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Performed Tor measurements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Exit, entries, and onion-service statistics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24-hour measurements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January – May 2018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Ran 16 Tor relays	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1.5% total exit, 1.2% guard, 2.8% onion lookup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Canada, France, US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Used </a:t>
            </a:r>
            <a:r>
              <a:rPr lang="en-US" sz="2800" dirty="0" err="1"/>
              <a:t>PrivCount</a:t>
            </a:r>
            <a:r>
              <a:rPr lang="en-US" sz="2800" dirty="0"/>
              <a:t> and PSC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3 Data Aggregators (DAs)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3 DA operators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Located in US and Australia</a:t>
            </a:r>
          </a:p>
        </p:txBody>
      </p:sp>
    </p:spTree>
    <p:extLst>
      <p:ext uri="{BB962C8B-B14F-4D97-AF65-F5344CB8AC3E}">
        <p14:creationId xmlns:p14="http://schemas.microsoft.com/office/powerpoint/2010/main" val="248496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Measurement Study: Exit Statistics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E5EACC1-EFF3-E941-9280-5F69596291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310" y="6770568"/>
            <a:ext cx="9112030" cy="654476"/>
          </a:xfrm>
        </p:spPr>
        <p:txBody>
          <a:bodyPr>
            <a:normAutofit fontScale="85000" lnSpcReduction="10000"/>
          </a:bodyPr>
          <a:lstStyle/>
          <a:p>
            <a:pPr marL="104775" lvl="0" algn="ctr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013"/>
              </a:spcAft>
              <a:buClr>
                <a:srgbClr val="FFFFFF"/>
              </a:buClr>
              <a:buSzPct val="100000"/>
            </a:pPr>
            <a:r>
              <a:rPr lang="en-US" sz="3200" kern="0" dirty="0">
                <a:solidFill>
                  <a:schemeClr val="tx1"/>
                </a:solidFill>
                <a:ea typeface="Hiragino Mincho Pro W3"/>
                <a:cs typeface="Hiragino Mincho Pro W3"/>
              </a:rPr>
              <a:t>Tor Web connections to popular domains (Alexa top 1M)</a:t>
            </a:r>
          </a:p>
          <a:p>
            <a:pPr marL="104775" lvl="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013"/>
              </a:spcAft>
              <a:buClr>
                <a:srgbClr val="FFFFFF"/>
              </a:buClr>
              <a:buSzPct val="100000"/>
            </a:pPr>
            <a:endParaRPr lang="en-US" sz="3200" kern="0" dirty="0">
              <a:solidFill>
                <a:schemeClr val="tx1"/>
              </a:solidFill>
              <a:ea typeface="Hiragino Mincho Pro W3"/>
              <a:cs typeface="Hiragino Mincho Pro W3"/>
            </a:endParaRPr>
          </a:p>
          <a:p>
            <a:pPr marL="104775" lvl="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013"/>
              </a:spcAft>
              <a:buClr>
                <a:srgbClr val="FFFFFF"/>
              </a:buClr>
              <a:buSzPct val="100000"/>
            </a:pPr>
            <a:endParaRPr lang="en-US" sz="3200" kern="0" dirty="0">
              <a:solidFill>
                <a:schemeClr val="tx1"/>
              </a:solidFill>
              <a:ea typeface="Hiragino Mincho Pro W3"/>
              <a:cs typeface="Hiragino Mincho Pro W3"/>
            </a:endParaRPr>
          </a:p>
          <a:p>
            <a:pPr marL="104775" lvl="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013"/>
              </a:spcAft>
              <a:buClr>
                <a:srgbClr val="FFFFFF"/>
              </a:buClr>
              <a:buSzPct val="100000"/>
            </a:pPr>
            <a:endParaRPr lang="en-US" sz="3200" kern="0" dirty="0">
              <a:solidFill>
                <a:schemeClr val="bg1"/>
              </a:solidFill>
              <a:ea typeface="Hiragino Mincho Pro W3"/>
              <a:cs typeface="Hiragino Mincho Pro W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A5E013-9C33-6045-81C3-59827EBF2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10" y="1530576"/>
            <a:ext cx="6843153" cy="51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23356-187F-EF42-A33B-08FECA1BC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F19861-6B9D-CF46-8C10-BCD36939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Acknowledgements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20229-AC50-A041-962A-4FA19B7CB912}"/>
              </a:ext>
            </a:extLst>
          </p:cNvPr>
          <p:cNvSpPr txBox="1"/>
          <p:nvPr/>
        </p:nvSpPr>
        <p:spPr>
          <a:xfrm>
            <a:off x="498764" y="1980747"/>
            <a:ext cx="8027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Understanding Tor Usage with Privacy-Preserving Measurement</a:t>
            </a:r>
          </a:p>
          <a:p>
            <a:r>
              <a:rPr lang="en-US" dirty="0"/>
              <a:t>  Akshaya Mani (Georgetown University),</a:t>
            </a:r>
          </a:p>
          <a:p>
            <a:r>
              <a:rPr lang="en-US" dirty="0"/>
              <a:t>  T Wilson-Brown (UNSW Canberra Cyber, University of New South Wales),</a:t>
            </a:r>
          </a:p>
          <a:p>
            <a:r>
              <a:rPr lang="en-US" dirty="0"/>
              <a:t>  Rob Jansen (U.S. Naval Research Laboratory)</a:t>
            </a:r>
          </a:p>
          <a:p>
            <a:r>
              <a:rPr lang="en-US" dirty="0"/>
              <a:t>  Aaron Johnson (U.S. Naval Research Laboratory)</a:t>
            </a:r>
          </a:p>
          <a:p>
            <a:r>
              <a:rPr lang="en-US" dirty="0"/>
              <a:t>  Micah </a:t>
            </a:r>
            <a:r>
              <a:rPr lang="en-US" dirty="0" err="1"/>
              <a:t>Sherr</a:t>
            </a:r>
            <a:r>
              <a:rPr lang="en-US" dirty="0"/>
              <a:t> (Georgetown University),</a:t>
            </a:r>
          </a:p>
          <a:p>
            <a:r>
              <a:rPr lang="en-US" dirty="0"/>
              <a:t>To appear in the 2018 Internet Measurement Conference.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46670-EB43-9248-92A9-97D3694E0E54}"/>
              </a:ext>
            </a:extLst>
          </p:cNvPr>
          <p:cNvSpPr txBox="1"/>
          <p:nvPr/>
        </p:nvSpPr>
        <p:spPr>
          <a:xfrm>
            <a:off x="498763" y="4289071"/>
            <a:ext cx="8027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Tunable Transparency: Secure Computation in the Tor Network</a:t>
            </a:r>
          </a:p>
          <a:p>
            <a:r>
              <a:rPr lang="en-US" dirty="0"/>
              <a:t>  Ryan Wails (U.S. Naval Research Laboratory)</a:t>
            </a:r>
          </a:p>
          <a:p>
            <a:r>
              <a:rPr lang="en-US" dirty="0"/>
              <a:t>  Aaron Johnson (U.S. Naval Research Laboratory)</a:t>
            </a:r>
          </a:p>
          <a:p>
            <a:r>
              <a:rPr lang="en-US" dirty="0"/>
              <a:t>  Daniel </a:t>
            </a:r>
            <a:r>
              <a:rPr lang="en-US" dirty="0" err="1"/>
              <a:t>Starin</a:t>
            </a:r>
            <a:r>
              <a:rPr lang="en-US" dirty="0"/>
              <a:t> (George Mason University, Vencore Labs)</a:t>
            </a:r>
          </a:p>
          <a:p>
            <a:r>
              <a:rPr lang="en-US" dirty="0"/>
              <a:t>  </a:t>
            </a:r>
            <a:r>
              <a:rPr lang="en-US" dirty="0" err="1"/>
              <a:t>Arkady</a:t>
            </a:r>
            <a:r>
              <a:rPr lang="en-US" dirty="0"/>
              <a:t> </a:t>
            </a:r>
            <a:r>
              <a:rPr lang="en-US" dirty="0" err="1"/>
              <a:t>Yerukhimovich</a:t>
            </a:r>
            <a:r>
              <a:rPr lang="en-US" dirty="0"/>
              <a:t> (MIT Lincoln Laboratory)</a:t>
            </a:r>
          </a:p>
          <a:p>
            <a:r>
              <a:rPr lang="en-US" dirty="0"/>
              <a:t>  S. </a:t>
            </a:r>
            <a:r>
              <a:rPr lang="en-US" dirty="0" err="1"/>
              <a:t>Dov</a:t>
            </a:r>
            <a:r>
              <a:rPr lang="en-US" dirty="0"/>
              <a:t> Gordon (George Mason University)</a:t>
            </a:r>
          </a:p>
          <a:p>
            <a:r>
              <a:rPr lang="en-US" dirty="0"/>
              <a:t>In preparation (draft available).</a:t>
            </a:r>
          </a:p>
        </p:txBody>
      </p:sp>
    </p:spTree>
    <p:extLst>
      <p:ext uri="{BB962C8B-B14F-4D97-AF65-F5344CB8AC3E}">
        <p14:creationId xmlns:p14="http://schemas.microsoft.com/office/powerpoint/2010/main" val="93099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8876D-F60F-416A-9AB8-0484C938732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39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1299" y="467713"/>
            <a:ext cx="8105651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Tor Measurement Study:</a:t>
            </a:r>
            <a:br>
              <a:rPr lang="en-US" sz="3200" dirty="0"/>
            </a:br>
            <a:r>
              <a:rPr lang="en-US" sz="3200" dirty="0"/>
              <a:t>Entry and Onion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18753" y="2373494"/>
            <a:ext cx="9768197" cy="4944671"/>
          </a:xfrm>
        </p:spPr>
        <p:txBody>
          <a:bodyPr>
            <a:normAutofit/>
          </a:bodyPr>
          <a:lstStyle/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Daily client activity (95% CI inferred network-wide)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Unique client IPs: 6.61 – 11.2 million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“Promiscuous” clients: 14,400 – 21,500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Daily onion-service activity (95% CI inferred network-wide)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3200" kern="0" dirty="0">
                <a:ea typeface="Hiragino Mincho Pro W3"/>
                <a:cs typeface="Hiragino Mincho Pro W3"/>
              </a:rPr>
              <a:t>1,350 – 1,740 lookups/second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3200" kern="0" dirty="0">
                <a:ea typeface="Hiragino Mincho Pro W3"/>
                <a:cs typeface="Hiragino Mincho Pro W3"/>
              </a:rPr>
              <a:t>1,192 – 1,620 failed lookups/s</a:t>
            </a:r>
            <a:endParaRPr lang="en-US" sz="3200" kern="0" dirty="0">
              <a:solidFill>
                <a:schemeClr val="tx1"/>
              </a:solidFill>
              <a:ea typeface="Hiragino Mincho Pro W3"/>
              <a:cs typeface="Hiragino Mincho Pro W3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3BE1938-415C-B140-A883-A3775D894108}"/>
              </a:ext>
            </a:extLst>
          </p:cNvPr>
          <p:cNvSpPr/>
          <p:nvPr/>
        </p:nvSpPr>
        <p:spPr>
          <a:xfrm>
            <a:off x="6545108" y="4355539"/>
            <a:ext cx="285008" cy="7481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70674-9123-E741-AC91-6EB0F144232C}"/>
              </a:ext>
            </a:extLst>
          </p:cNvPr>
          <p:cNvSpPr txBox="1"/>
          <p:nvPr/>
        </p:nvSpPr>
        <p:spPr>
          <a:xfrm>
            <a:off x="6936994" y="4514167"/>
            <a:ext cx="2571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~93% failure rate</a:t>
            </a:r>
          </a:p>
        </p:txBody>
      </p:sp>
    </p:spTree>
    <p:extLst>
      <p:ext uri="{BB962C8B-B14F-4D97-AF65-F5344CB8AC3E}">
        <p14:creationId xmlns:p14="http://schemas.microsoft.com/office/powerpoint/2010/main" val="53383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1BCB-C6B1-4E40-9CDD-5C8677E4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249892"/>
            <a:ext cx="9518073" cy="457200"/>
          </a:xfrm>
        </p:spPr>
        <p:txBody>
          <a:bodyPr/>
          <a:lstStyle/>
          <a:p>
            <a:r>
              <a:rPr lang="en-US" dirty="0"/>
              <a:t>Secure Multiparty Computation</a:t>
            </a:r>
          </a:p>
        </p:txBody>
      </p:sp>
    </p:spTree>
    <p:extLst>
      <p:ext uri="{BB962C8B-B14F-4D97-AF65-F5344CB8AC3E}">
        <p14:creationId xmlns:p14="http://schemas.microsoft.com/office/powerpoint/2010/main" val="1300219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Multiparty Computation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3200" dirty="0"/>
              <a:t>Flexible transparency with MPC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Robust statistics to limit effect of malicious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Improved client-size estimation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Measure abuse of and with Tor</a:t>
            </a:r>
          </a:p>
          <a:p>
            <a:pPr marL="919163" lvl="2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Botnets on onion services</a:t>
            </a:r>
          </a:p>
          <a:p>
            <a:pPr marL="919163" lvl="2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Denial-of-service attacks</a:t>
            </a:r>
          </a:p>
          <a:p>
            <a:pPr marL="919163" lvl="2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Hacking attempts (e.g. vulnerability scanning)</a:t>
            </a:r>
          </a:p>
          <a:p>
            <a:pPr marL="919163" lvl="2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Site scraping</a:t>
            </a:r>
          </a:p>
          <a:p>
            <a:pPr marL="919163" lvl="2" indent="-457200">
              <a:lnSpc>
                <a:spcPts val="3200"/>
              </a:lnSpc>
              <a:buFont typeface="Wingdings" charset="2"/>
              <a:buChar char="§"/>
            </a:pPr>
            <a:endParaRPr lang="en-US" sz="2800" dirty="0"/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endParaRPr lang="en-US" sz="3200" dirty="0"/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buFont typeface="Wingdings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5607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B69BF00-6D3C-1241-841D-050E517ED4F5}"/>
              </a:ext>
            </a:extLst>
          </p:cNvPr>
          <p:cNvCxnSpPr>
            <a:cxnSpLocks/>
          </p:cNvCxnSpPr>
          <p:nvPr/>
        </p:nvCxnSpPr>
        <p:spPr>
          <a:xfrm flipV="1">
            <a:off x="5540632" y="3708377"/>
            <a:ext cx="1133300" cy="2189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Multiparty Computation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5217848" y="4827353"/>
            <a:ext cx="4673978" cy="4106587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dirty="0"/>
              <a:t>Tor MPC design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400" dirty="0" err="1"/>
              <a:t>TinyOT</a:t>
            </a:r>
            <a:r>
              <a:rPr lang="en-US" sz="2400" dirty="0"/>
              <a:t> (Burra et al. 2015) for offline/online Boolean-circuit evaluation.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400" dirty="0"/>
              <a:t>Secure against malicious, dishonest majority.</a:t>
            </a:r>
            <a:endParaRPr lang="en-US" sz="2800" dirty="0"/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31" y="1585749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16" y="1585749"/>
            <a:ext cx="837327" cy="10523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58789" y="3454749"/>
            <a:ext cx="1103938" cy="813024"/>
            <a:chOff x="4159135" y="1522241"/>
            <a:chExt cx="1103938" cy="813024"/>
          </a:xfrm>
        </p:grpSpPr>
        <p:pic>
          <p:nvPicPr>
            <p:cNvPr id="9" name="Picture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10" name="Picture 9" descr="metrics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749821" y="3440855"/>
            <a:ext cx="1103938" cy="813024"/>
            <a:chOff x="4159135" y="1522241"/>
            <a:chExt cx="1103938" cy="813024"/>
          </a:xfrm>
        </p:grpSpPr>
        <p:pic>
          <p:nvPicPr>
            <p:cNvPr id="12" name="Picture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13" name="Picture 12" descr="metrics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00" y="1586972"/>
            <a:ext cx="837327" cy="1052327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  <a:stCxn id="6" idx="2"/>
            <a:endCxn id="9" idx="0"/>
          </p:cNvCxnSpPr>
          <p:nvPr/>
        </p:nvCxnSpPr>
        <p:spPr>
          <a:xfrm>
            <a:off x="3792095" y="2638076"/>
            <a:ext cx="334721" cy="816673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7" idx="2"/>
            <a:endCxn id="9" idx="0"/>
          </p:cNvCxnSpPr>
          <p:nvPr/>
        </p:nvCxnSpPr>
        <p:spPr>
          <a:xfrm flipH="1">
            <a:off x="4126816" y="2638076"/>
            <a:ext cx="614864" cy="816673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4" idx="2"/>
            <a:endCxn id="9" idx="0"/>
          </p:cNvCxnSpPr>
          <p:nvPr/>
        </p:nvCxnSpPr>
        <p:spPr>
          <a:xfrm flipH="1">
            <a:off x="4126816" y="2639299"/>
            <a:ext cx="1556448" cy="81545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5395" y="1802200"/>
            <a:ext cx="250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Data Collectors</a:t>
            </a:r>
          </a:p>
          <a:p>
            <a:r>
              <a:rPr lang="en-US" sz="2400" dirty="0">
                <a:solidFill>
                  <a:schemeClr val="tx2"/>
                </a:solidFill>
              </a:rPr>
              <a:t>(DCs) / Relays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4321" y="3440855"/>
            <a:ext cx="307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Computation Parties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(CPs)</a:t>
            </a:r>
          </a:p>
        </p:txBody>
      </p:sp>
      <p:sp>
        <p:nvSpPr>
          <p:cNvPr id="44" name="Content Placeholder 4"/>
          <p:cNvSpPr txBox="1">
            <a:spLocks/>
          </p:cNvSpPr>
          <p:nvPr/>
        </p:nvSpPr>
        <p:spPr>
          <a:xfrm>
            <a:off x="-1" y="4827353"/>
            <a:ext cx="5601175" cy="28771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/>
              <a:t>Data Collection: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2400" dirty="0"/>
              <a:t>DCs store data obliviously during measurement period.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2400" dirty="0"/>
              <a:t>DCs secret-share inputs to CPs at end of measurement period.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2400" dirty="0"/>
              <a:t>CPs run protocol to compute some function </a:t>
            </a:r>
            <a:r>
              <a:rPr lang="en-US" sz="2400" i="1" dirty="0"/>
              <a:t>f </a:t>
            </a:r>
            <a:r>
              <a:rPr lang="en-US" sz="2400" dirty="0"/>
              <a:t>on the inputs.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endParaRPr lang="en-US" sz="2400" dirty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2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AC41A5-A5FF-3247-B036-1CA5D371796C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3792095" y="2638076"/>
            <a:ext cx="1425753" cy="80277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453AB0-CA9C-874F-B00E-4ED885D6BAFD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>
            <a:off x="4741680" y="2638076"/>
            <a:ext cx="476168" cy="80277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B95239-0757-9F49-82F7-E5B9523F87B5}"/>
              </a:ext>
            </a:extLst>
          </p:cNvPr>
          <p:cNvCxnSpPr>
            <a:cxnSpLocks/>
            <a:stCxn id="14" idx="2"/>
            <a:endCxn id="12" idx="0"/>
          </p:cNvCxnSpPr>
          <p:nvPr/>
        </p:nvCxnSpPr>
        <p:spPr>
          <a:xfrm flipH="1">
            <a:off x="5217848" y="2639299"/>
            <a:ext cx="465416" cy="801556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677051A7-E74B-4941-A439-1C3A0C7FBD49}"/>
              </a:ext>
            </a:extLst>
          </p:cNvPr>
          <p:cNvSpPr/>
          <p:nvPr/>
        </p:nvSpPr>
        <p:spPr>
          <a:xfrm rot="16200000">
            <a:off x="4588455" y="3183357"/>
            <a:ext cx="253373" cy="23505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F9F48-218A-F44B-B90F-181BAFA7B420}"/>
              </a:ext>
            </a:extLst>
          </p:cNvPr>
          <p:cNvSpPr txBox="1"/>
          <p:nvPr/>
        </p:nvSpPr>
        <p:spPr>
          <a:xfrm>
            <a:off x="4510110" y="4408727"/>
            <a:ext cx="463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m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958BC9F6-05E1-7043-9FC1-2D50AF2F7C7B}"/>
              </a:ext>
            </a:extLst>
          </p:cNvPr>
          <p:cNvSpPr/>
          <p:nvPr/>
        </p:nvSpPr>
        <p:spPr>
          <a:xfrm rot="5400000">
            <a:off x="4719726" y="162910"/>
            <a:ext cx="266478" cy="283024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218537-CE52-D843-B292-B4FC9E0841A7}"/>
              </a:ext>
            </a:extLst>
          </p:cNvPr>
          <p:cNvSpPr txBox="1"/>
          <p:nvPr/>
        </p:nvSpPr>
        <p:spPr>
          <a:xfrm>
            <a:off x="4574131" y="1097407"/>
            <a:ext cx="557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BFFFF5-83FB-7447-996B-2D21B563B9DF}"/>
              </a:ext>
            </a:extLst>
          </p:cNvPr>
          <p:cNvSpPr txBox="1"/>
          <p:nvPr/>
        </p:nvSpPr>
        <p:spPr>
          <a:xfrm>
            <a:off x="6673932" y="3146961"/>
            <a:ext cx="3384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 is some function </a:t>
            </a:r>
            <a:r>
              <a:rPr lang="en-US" sz="2400" i="1" dirty="0"/>
              <a:t>f(x</a:t>
            </a:r>
            <a:r>
              <a:rPr lang="en-US" sz="2400" i="1" baseline="-25000" dirty="0"/>
              <a:t>1</a:t>
            </a:r>
            <a:r>
              <a:rPr lang="en-US" sz="2400" dirty="0"/>
              <a:t>,</a:t>
            </a:r>
            <a:r>
              <a:rPr lang="en-US" sz="2400" i="1" dirty="0"/>
              <a:t>x</a:t>
            </a:r>
            <a:r>
              <a:rPr lang="en-US" sz="2400" i="1" baseline="-25000" dirty="0"/>
              <a:t>2</a:t>
            </a:r>
            <a:r>
              <a:rPr lang="en-US" sz="2400" dirty="0"/>
              <a:t>,</a:t>
            </a:r>
            <a:r>
              <a:rPr lang="en-US" sz="2400" i="1" dirty="0"/>
              <a:t>x</a:t>
            </a:r>
            <a:r>
              <a:rPr lang="en-US" sz="2400" i="1" baseline="-25000" dirty="0"/>
              <a:t>3</a:t>
            </a:r>
            <a:r>
              <a:rPr lang="en-US" sz="2400" i="1" dirty="0"/>
              <a:t>)</a:t>
            </a:r>
            <a:r>
              <a:rPr lang="en-US" sz="2400" dirty="0"/>
              <a:t>, hiding the inputs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9F5D17-69C9-A74C-9870-CB4A015FF994}"/>
              </a:ext>
            </a:extLst>
          </p:cNvPr>
          <p:cNvSpPr txBox="1"/>
          <p:nvPr/>
        </p:nvSpPr>
        <p:spPr>
          <a:xfrm>
            <a:off x="3269174" y="1852227"/>
            <a:ext cx="54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x</a:t>
            </a:r>
            <a:r>
              <a:rPr lang="en-US" sz="2200" i="1" baseline="-250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624F52-4229-214F-BF04-C5A2DE3559C0}"/>
              </a:ext>
            </a:extLst>
          </p:cNvPr>
          <p:cNvSpPr txBox="1"/>
          <p:nvPr/>
        </p:nvSpPr>
        <p:spPr>
          <a:xfrm>
            <a:off x="4190792" y="1850790"/>
            <a:ext cx="54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x</a:t>
            </a:r>
            <a:r>
              <a:rPr lang="en-US" sz="2200" i="1" baseline="-25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489D94-4A30-3146-B2D9-4973B61A47D0}"/>
              </a:ext>
            </a:extLst>
          </p:cNvPr>
          <p:cNvSpPr txBox="1"/>
          <p:nvPr/>
        </p:nvSpPr>
        <p:spPr>
          <a:xfrm>
            <a:off x="5167316" y="1850790"/>
            <a:ext cx="54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x</a:t>
            </a:r>
            <a:r>
              <a:rPr lang="en-US" sz="2200" i="1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82047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Multiparty Computation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2800" dirty="0" err="1"/>
              <a:t>TinyOT</a:t>
            </a:r>
            <a:r>
              <a:rPr lang="en-US" sz="2800" dirty="0"/>
              <a:t> performance estimates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7,000 Data Collectors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5 Computation Parties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40-bit statistical security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2DE2BB-69A8-AB4B-83F9-3A6862972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74343"/>
              </p:ext>
            </p:extLst>
          </p:nvPr>
        </p:nvGraphicFramePr>
        <p:xfrm>
          <a:off x="1001427" y="3794061"/>
          <a:ext cx="8055835" cy="272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871">
                  <a:extLst>
                    <a:ext uri="{9D8B030D-6E8A-4147-A177-3AD203B41FA5}">
                      <a16:colId xmlns:a16="http://schemas.microsoft.com/office/drawing/2014/main" val="1695991755"/>
                    </a:ext>
                  </a:extLst>
                </a:gridCol>
                <a:gridCol w="2095018">
                  <a:extLst>
                    <a:ext uri="{9D8B030D-6E8A-4147-A177-3AD203B41FA5}">
                      <a16:colId xmlns:a16="http://schemas.microsoft.com/office/drawing/2014/main" val="3257041230"/>
                    </a:ext>
                  </a:extLst>
                </a:gridCol>
                <a:gridCol w="2858946">
                  <a:extLst>
                    <a:ext uri="{9D8B030D-6E8A-4147-A177-3AD203B41FA5}">
                      <a16:colId xmlns:a16="http://schemas.microsoft.com/office/drawing/2014/main" val="3104193299"/>
                    </a:ext>
                  </a:extLst>
                </a:gridCol>
              </a:tblGrid>
              <a:tr h="602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 Distinct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585271"/>
                  </a:ext>
                </a:extLst>
              </a:tr>
              <a:tr h="530613">
                <a:tc>
                  <a:txBody>
                    <a:bodyPr/>
                    <a:lstStyle/>
                    <a:p>
                      <a:r>
                        <a:rPr lang="en-US" dirty="0"/>
                        <a:t>Offline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31.43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102606"/>
                  </a:ext>
                </a:extLst>
              </a:tr>
              <a:tr h="530613">
                <a:tc>
                  <a:txBody>
                    <a:bodyPr/>
                    <a:lstStyle/>
                    <a:p>
                      <a:r>
                        <a:rPr lang="en-US" dirty="0"/>
                        <a:t>Offline time (1Gbps BW)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1.69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4.19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170662"/>
                  </a:ext>
                </a:extLst>
              </a:tr>
              <a:tr h="530613">
                <a:tc>
                  <a:txBody>
                    <a:bodyPr/>
                    <a:lstStyle/>
                    <a:p>
                      <a:r>
                        <a:rPr lang="en-US" dirty="0"/>
                        <a:t>Offline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852/day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344/day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826268"/>
                  </a:ext>
                </a:extLst>
              </a:tr>
              <a:tr h="530613">
                <a:tc>
                  <a:txBody>
                    <a:bodyPr/>
                    <a:lstStyle/>
                    <a:p>
                      <a:r>
                        <a:rPr lang="en-US" dirty="0"/>
                        <a:t>Online time (200ms RTT)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105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C55E75-424E-1949-BD3E-2808DE4C320A}"/>
              </a:ext>
            </a:extLst>
          </p:cNvPr>
          <p:cNvSpPr txBox="1"/>
          <p:nvPr/>
        </p:nvSpPr>
        <p:spPr>
          <a:xfrm>
            <a:off x="1001426" y="6651652"/>
            <a:ext cx="805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32-bit median values, count-distinct error 5.8% (</a:t>
            </a:r>
            <a:r>
              <a:rPr lang="en-US" dirty="0" err="1"/>
              <a:t>LogLog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1714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1377538"/>
            <a:ext cx="9121140" cy="5826326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Tor is developing privacy-focused mechanisms for measurement and monitoring.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Flexible transparency mechanisms raise new issues</a:t>
            </a:r>
          </a:p>
          <a:p>
            <a:pPr marL="919163" lvl="2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If Tor </a:t>
            </a:r>
            <a:r>
              <a:rPr lang="en-US" sz="2800" i="1" dirty="0"/>
              <a:t>can </a:t>
            </a:r>
            <a:r>
              <a:rPr lang="en-US" sz="2800" dirty="0"/>
              <a:t>reveal information, will it become </a:t>
            </a:r>
            <a:r>
              <a:rPr lang="en-US" sz="2800" i="1" dirty="0"/>
              <a:t>obligated </a:t>
            </a:r>
            <a:r>
              <a:rPr lang="en-US" sz="2800" dirty="0"/>
              <a:t>to do so?</a:t>
            </a:r>
          </a:p>
          <a:p>
            <a:pPr marL="919163" lvl="2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Where should the line between transparency and privacy be drawn?</a:t>
            </a:r>
          </a:p>
          <a:p>
            <a:pPr marL="919163" lvl="2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What governance mechanisms can handle making these decisions?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Other systems may face similar measurement questions</a:t>
            </a:r>
          </a:p>
          <a:p>
            <a:pPr marL="919163" lvl="2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Privacy-enhanced cryptocurrencies (</a:t>
            </a:r>
            <a:r>
              <a:rPr lang="en-US" sz="2800" dirty="0" err="1"/>
              <a:t>Zcash</a:t>
            </a:r>
            <a:r>
              <a:rPr lang="en-US" sz="2800" dirty="0"/>
              <a:t>, </a:t>
            </a:r>
            <a:r>
              <a:rPr lang="en-US" sz="2800" dirty="0" err="1"/>
              <a:t>Monero</a:t>
            </a:r>
            <a:r>
              <a:rPr lang="en-US" sz="2800" dirty="0"/>
              <a:t>)</a:t>
            </a:r>
          </a:p>
          <a:p>
            <a:pPr marL="919163" lvl="2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Privacy-enhanced cloud services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endParaRPr lang="en-US" sz="2800" dirty="0"/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endParaRPr lang="en-US" sz="2800" dirty="0"/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endParaRPr lang="en-US" sz="2800" dirty="0"/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67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1BCB-C6B1-4E40-9CDD-5C8677E4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249892"/>
            <a:ext cx="9518073" cy="457200"/>
          </a:xfrm>
        </p:spPr>
        <p:txBody>
          <a:bodyPr/>
          <a:lstStyle/>
          <a:p>
            <a:r>
              <a:rPr lang="en-US" dirty="0"/>
              <a:t>Background: Tor</a:t>
            </a:r>
          </a:p>
        </p:txBody>
      </p:sp>
    </p:spTree>
    <p:extLst>
      <p:ext uri="{BB962C8B-B14F-4D97-AF65-F5344CB8AC3E}">
        <p14:creationId xmlns:p14="http://schemas.microsoft.com/office/powerpoint/2010/main" val="64795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859056F-5736-5F44-A56D-FF350C771E0C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935190" y="4500748"/>
            <a:ext cx="1034117" cy="4498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AD7D293-A0F6-FC42-8EAD-410EAAB8B4CA}"/>
              </a:ext>
            </a:extLst>
          </p:cNvPr>
          <p:cNvCxnSpPr>
            <a:cxnSpLocks/>
          </p:cNvCxnSpPr>
          <p:nvPr/>
        </p:nvCxnSpPr>
        <p:spPr>
          <a:xfrm>
            <a:off x="1472540" y="2968831"/>
            <a:ext cx="1199408" cy="3774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B5FBC69-9B81-C644-9AD9-ED62A5FA4D36}"/>
              </a:ext>
            </a:extLst>
          </p:cNvPr>
          <p:cNvCxnSpPr>
            <a:cxnSpLocks/>
          </p:cNvCxnSpPr>
          <p:nvPr/>
        </p:nvCxnSpPr>
        <p:spPr>
          <a:xfrm>
            <a:off x="1384798" y="3746096"/>
            <a:ext cx="99993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36FB8FC-B7CB-464F-A94E-E5D6D88F459D}"/>
              </a:ext>
            </a:extLst>
          </p:cNvPr>
          <p:cNvCxnSpPr>
            <a:cxnSpLocks/>
          </p:cNvCxnSpPr>
          <p:nvPr/>
        </p:nvCxnSpPr>
        <p:spPr>
          <a:xfrm flipV="1">
            <a:off x="1384798" y="4500748"/>
            <a:ext cx="1157301" cy="9643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7A9C13C-AC3A-EC4F-BCDC-B4328F700EB9}"/>
              </a:ext>
            </a:extLst>
          </p:cNvPr>
          <p:cNvCxnSpPr/>
          <p:nvPr/>
        </p:nvCxnSpPr>
        <p:spPr>
          <a:xfrm flipV="1">
            <a:off x="6686819" y="2773925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1871624-1F0A-1C49-AE10-9F11FF819D21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935190" y="3660922"/>
            <a:ext cx="1034117" cy="8517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loud 44">
            <a:extLst>
              <a:ext uri="{FF2B5EF4-FFF2-40B4-BE49-F238E27FC236}">
                <a16:creationId xmlns:a16="http://schemas.microsoft.com/office/drawing/2014/main" id="{D6EB81BF-9429-6E4C-80E8-CEEBC6DED533}"/>
              </a:ext>
            </a:extLst>
          </p:cNvPr>
          <p:cNvSpPr/>
          <p:nvPr/>
        </p:nvSpPr>
        <p:spPr>
          <a:xfrm>
            <a:off x="2384737" y="2162942"/>
            <a:ext cx="4889437" cy="35498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 Background</a:t>
            </a:r>
          </a:p>
        </p:txBody>
      </p:sp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81576" y="5050037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8001" y="5050037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pic>
        <p:nvPicPr>
          <p:cNvPr id="46" name="Picture 45" descr="Tor_project_logo_hq.png">
            <a:extLst>
              <a:ext uri="{FF2B5EF4-FFF2-40B4-BE49-F238E27FC236}">
                <a16:creationId xmlns:a16="http://schemas.microsoft.com/office/drawing/2014/main" id="{0608E2E2-EA2E-D043-8028-52FE3D8E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76" y="3123117"/>
            <a:ext cx="2255508" cy="1474063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BFE7A9A-D096-CE43-B634-133ABBA622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84798" y="6172166"/>
            <a:ext cx="7505207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/>
              <a:t>Tor is a popular system for anonymous, censorship-resistant Internet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69949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 Background: Onion Routing</a:t>
            </a:r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" y="2464993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282923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31" y="3130343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3231263" y="4072576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5656" y="2736308"/>
            <a:ext cx="1619512" cy="1450778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31264" y="4072576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7" idx="2"/>
          </p:cNvCxnSpPr>
          <p:nvPr/>
        </p:nvCxnSpPr>
        <p:spPr>
          <a:xfrm flipV="1">
            <a:off x="5320746" y="3517319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9" y="428138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7" y="438280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3220699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681576" y="5050037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8001" y="5050037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35528" y="5050037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371054" y="2991156"/>
            <a:ext cx="1598254" cy="6697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</p:cNvCxnSpPr>
          <p:nvPr/>
        </p:nvCxnSpPr>
        <p:spPr>
          <a:xfrm flipV="1">
            <a:off x="5320745" y="3522430"/>
            <a:ext cx="636428" cy="6646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3"/>
          </p:cNvCxnSpPr>
          <p:nvPr/>
        </p:nvCxnSpPr>
        <p:spPr>
          <a:xfrm>
            <a:off x="3375363" y="4072576"/>
            <a:ext cx="1523429" cy="2057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30536" y="2736308"/>
            <a:ext cx="1738769" cy="15571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38472" y="6062207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574550" y="7090213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877237" y="6124618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77237" y="6789797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44307" y="6409916"/>
            <a:ext cx="1103744" cy="15119"/>
            <a:chOff x="544307" y="6409916"/>
            <a:chExt cx="1103744" cy="1511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15C39C76-0F04-FF4C-AEBE-76E3C429E167}"/>
              </a:ext>
            </a:extLst>
          </p:cNvPr>
          <p:cNvGrpSpPr/>
          <p:nvPr/>
        </p:nvGrpSpPr>
        <p:grpSpPr>
          <a:xfrm rot="2775792">
            <a:off x="4390514" y="2479977"/>
            <a:ext cx="1450525" cy="1572101"/>
            <a:chOff x="4111399" y="2575759"/>
            <a:chExt cx="696025" cy="741496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40880AF-8D7C-6F4C-B1B2-BADF3FCB4E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1400" y="2647488"/>
              <a:ext cx="631645" cy="66976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CD7A010-D765-3B4B-8C75-58FE270D5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1399" y="2575759"/>
              <a:ext cx="696025" cy="74149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D797803-29B7-A24F-9352-7448CED75A6A}"/>
              </a:ext>
            </a:extLst>
          </p:cNvPr>
          <p:cNvCxnSpPr>
            <a:cxnSpLocks/>
          </p:cNvCxnSpPr>
          <p:nvPr/>
        </p:nvCxnSpPr>
        <p:spPr>
          <a:xfrm flipH="1" flipV="1">
            <a:off x="4046428" y="3265279"/>
            <a:ext cx="2723728" cy="1093050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DD5B726-C99A-EF4C-9066-E545C8376FB2}"/>
              </a:ext>
            </a:extLst>
          </p:cNvPr>
          <p:cNvCxnSpPr>
            <a:cxnSpLocks/>
          </p:cNvCxnSpPr>
          <p:nvPr/>
        </p:nvCxnSpPr>
        <p:spPr>
          <a:xfrm>
            <a:off x="4220953" y="3315382"/>
            <a:ext cx="2549202" cy="104294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97183D4-13E4-084E-8E6F-B69D67D6B566}"/>
              </a:ext>
            </a:extLst>
          </p:cNvPr>
          <p:cNvCxnSpPr>
            <a:cxnSpLocks/>
          </p:cNvCxnSpPr>
          <p:nvPr/>
        </p:nvCxnSpPr>
        <p:spPr>
          <a:xfrm>
            <a:off x="4220953" y="3315382"/>
            <a:ext cx="2490208" cy="10234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18DD2E-95D0-ED4F-88E0-D4072EE72237}"/>
              </a:ext>
            </a:extLst>
          </p:cNvPr>
          <p:cNvCxnSpPr>
            <a:cxnSpLocks/>
          </p:cNvCxnSpPr>
          <p:nvPr/>
        </p:nvCxnSpPr>
        <p:spPr>
          <a:xfrm rot="17654399">
            <a:off x="6696886" y="3317110"/>
            <a:ext cx="1569962" cy="1405073"/>
          </a:xfrm>
          <a:prstGeom prst="line">
            <a:avLst/>
          </a:prstGeom>
          <a:ln w="3048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990C0D3-A975-A247-B195-4A8BB7CE6E0E}"/>
              </a:ext>
            </a:extLst>
          </p:cNvPr>
          <p:cNvCxnSpPr>
            <a:cxnSpLocks/>
          </p:cNvCxnSpPr>
          <p:nvPr/>
        </p:nvCxnSpPr>
        <p:spPr>
          <a:xfrm flipV="1">
            <a:off x="6814136" y="3592309"/>
            <a:ext cx="1630608" cy="732152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7EB001F-7E36-684B-A6D0-377AA7F415CD}"/>
              </a:ext>
            </a:extLst>
          </p:cNvPr>
          <p:cNvCxnSpPr>
            <a:cxnSpLocks/>
          </p:cNvCxnSpPr>
          <p:nvPr/>
        </p:nvCxnSpPr>
        <p:spPr>
          <a:xfrm flipV="1">
            <a:off x="6753330" y="3587449"/>
            <a:ext cx="1680623" cy="77765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CAB153-C30D-C44B-9411-AB5BBFCCF448}"/>
              </a:ext>
            </a:extLst>
          </p:cNvPr>
          <p:cNvCxnSpPr>
            <a:cxnSpLocks/>
          </p:cNvCxnSpPr>
          <p:nvPr/>
        </p:nvCxnSpPr>
        <p:spPr>
          <a:xfrm flipV="1">
            <a:off x="6798552" y="3536157"/>
            <a:ext cx="1775128" cy="79732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2E9529F-8ADC-D144-A54D-CD87BB3A6D24}"/>
              </a:ext>
            </a:extLst>
          </p:cNvPr>
          <p:cNvGrpSpPr/>
          <p:nvPr/>
        </p:nvGrpSpPr>
        <p:grpSpPr>
          <a:xfrm>
            <a:off x="7969306" y="2327462"/>
            <a:ext cx="1080304" cy="799636"/>
            <a:chOff x="8619426" y="2951317"/>
            <a:chExt cx="1080304" cy="79963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74B6616-873C-5949-8DE5-322D566ECE7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54" name="Picture 53" descr="tor-onion.png">
              <a:extLst>
                <a:ext uri="{FF2B5EF4-FFF2-40B4-BE49-F238E27FC236}">
                  <a16:creationId xmlns:a16="http://schemas.microsoft.com/office/drawing/2014/main" id="{3348C7B5-3EBB-2243-8C9E-D7EA79F66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80935E-541A-CF4C-9B5A-453D6AB1708D}"/>
              </a:ext>
            </a:extLst>
          </p:cNvPr>
          <p:cNvGrpSpPr/>
          <p:nvPr/>
        </p:nvGrpSpPr>
        <p:grpSpPr>
          <a:xfrm>
            <a:off x="7969306" y="3265279"/>
            <a:ext cx="1080304" cy="799636"/>
            <a:chOff x="8619426" y="2951317"/>
            <a:chExt cx="1080304" cy="79963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BF9B1D0-0CCD-BD4B-91E4-D79122940A9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51" name="Picture 50" descr="tor-onion.png">
              <a:extLst>
                <a:ext uri="{FF2B5EF4-FFF2-40B4-BE49-F238E27FC236}">
                  <a16:creationId xmlns:a16="http://schemas.microsoft.com/office/drawing/2014/main" id="{0B4E89BA-04C2-9B41-A3D9-990FA28DB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41ECC7-80F8-6745-B419-A2608296C177}"/>
              </a:ext>
            </a:extLst>
          </p:cNvPr>
          <p:cNvGrpSpPr/>
          <p:nvPr/>
        </p:nvGrpSpPr>
        <p:grpSpPr>
          <a:xfrm>
            <a:off x="7953722" y="4145914"/>
            <a:ext cx="1080304" cy="799636"/>
            <a:chOff x="8619426" y="2951317"/>
            <a:chExt cx="1080304" cy="79963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95FA9E1-12CC-F742-86F2-FCAAA95B529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47" name="Picture 46" descr="tor-onion.png">
              <a:extLst>
                <a:ext uri="{FF2B5EF4-FFF2-40B4-BE49-F238E27FC236}">
                  <a16:creationId xmlns:a16="http://schemas.microsoft.com/office/drawing/2014/main" id="{30AA2F40-D1DE-2B44-B23D-0C4FC380C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cxnSp>
        <p:nvCxnSpPr>
          <p:cNvPr id="35" name="Straight Connector 34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 Background: Onion Routing</a:t>
            </a:r>
          </a:p>
        </p:txBody>
      </p:sp>
      <p:pic>
        <p:nvPicPr>
          <p:cNvPr id="23" name="Picture 22"/>
          <p:cNvPicPr/>
          <p:nvPr/>
        </p:nvPicPr>
        <p:blipFill>
          <a:blip r:embed="rId5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3231263" y="4072576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5656" y="2736308"/>
            <a:ext cx="1619512" cy="1450778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31264" y="4072576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stCxn id="9" idx="3"/>
            <a:endCxn id="7" idx="2"/>
          </p:cNvCxnSpPr>
          <p:nvPr/>
        </p:nvCxnSpPr>
        <p:spPr>
          <a:xfrm flipV="1">
            <a:off x="5320746" y="3517319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81576" y="5050037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38306" y="5050037"/>
            <a:ext cx="3313216" cy="65687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Onion Services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35528" y="5050037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cxnSp>
        <p:nvCxnSpPr>
          <p:cNvPr id="41" name="Straight Connector 40"/>
          <p:cNvCxnSpPr>
            <a:stCxn id="9" idx="3"/>
          </p:cNvCxnSpPr>
          <p:nvPr/>
        </p:nvCxnSpPr>
        <p:spPr>
          <a:xfrm flipV="1">
            <a:off x="5320745" y="3522430"/>
            <a:ext cx="636428" cy="6646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3"/>
          </p:cNvCxnSpPr>
          <p:nvPr/>
        </p:nvCxnSpPr>
        <p:spPr>
          <a:xfrm>
            <a:off x="3375363" y="4072576"/>
            <a:ext cx="1523429" cy="2057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30536" y="2736308"/>
            <a:ext cx="1738769" cy="15571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38472" y="6062207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574550" y="7090213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877237" y="6124618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77237" y="6789797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44307" y="6409916"/>
            <a:ext cx="1103744" cy="15119"/>
            <a:chOff x="544307" y="6409916"/>
            <a:chExt cx="1103744" cy="1511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B08161C4-43D9-6F42-BE9C-BECD0FD2306D}"/>
              </a:ext>
            </a:extLst>
          </p:cNvPr>
          <p:cNvSpPr txBox="1"/>
          <p:nvPr/>
        </p:nvSpPr>
        <p:spPr>
          <a:xfrm>
            <a:off x="6185125" y="5659733"/>
            <a:ext cx="3969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(e.g. nytimes3xbfgragh.onion)</a:t>
            </a:r>
          </a:p>
        </p:txBody>
      </p:sp>
    </p:spTree>
    <p:extLst>
      <p:ext uri="{BB962C8B-B14F-4D97-AF65-F5344CB8AC3E}">
        <p14:creationId xmlns:p14="http://schemas.microsoft.com/office/powerpoint/2010/main" val="244606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84" descr="MajinCline_Globe.png">
            <a:extLst>
              <a:ext uri="{FF2B5EF4-FFF2-40B4-BE49-F238E27FC236}">
                <a16:creationId xmlns:a16="http://schemas.microsoft.com/office/drawing/2014/main" id="{55D0AEB6-8702-834E-A3DE-8F6B4EA2B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0" y="2816101"/>
            <a:ext cx="2889293" cy="28892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 Background: Who Uses Tor</a:t>
            </a:r>
          </a:p>
        </p:txBody>
      </p:sp>
      <p:pic>
        <p:nvPicPr>
          <p:cNvPr id="46" name="Picture 45" descr="Tor_project_logo_hq.png">
            <a:extLst>
              <a:ext uri="{FF2B5EF4-FFF2-40B4-BE49-F238E27FC236}">
                <a16:creationId xmlns:a16="http://schemas.microsoft.com/office/drawing/2014/main" id="{0608E2E2-EA2E-D043-8028-52FE3D8EF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06" y="3324064"/>
            <a:ext cx="2255508" cy="1474063"/>
          </a:xfrm>
          <a:prstGeom prst="rect">
            <a:avLst/>
          </a:prstGeom>
        </p:spPr>
      </p:pic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FC19311-18E3-C84D-8990-83F645FE1873}"/>
              </a:ext>
            </a:extLst>
          </p:cNvPr>
          <p:cNvCxnSpPr/>
          <p:nvPr/>
        </p:nvCxnSpPr>
        <p:spPr>
          <a:xfrm flipV="1">
            <a:off x="6133495" y="2876154"/>
            <a:ext cx="2775974" cy="10747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F06FB74-2A87-A545-A180-C4CE0C413510}"/>
              </a:ext>
            </a:extLst>
          </p:cNvPr>
          <p:cNvCxnSpPr/>
          <p:nvPr/>
        </p:nvCxnSpPr>
        <p:spPr>
          <a:xfrm flipV="1">
            <a:off x="5973837" y="1787315"/>
            <a:ext cx="3148508" cy="20003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097A33BB-9FBB-F241-B6E1-98C02B203A7A}"/>
              </a:ext>
            </a:extLst>
          </p:cNvPr>
          <p:cNvCxnSpPr>
            <a:endCxn id="174" idx="1"/>
          </p:cNvCxnSpPr>
          <p:nvPr/>
        </p:nvCxnSpPr>
        <p:spPr>
          <a:xfrm flipV="1">
            <a:off x="5973837" y="1957296"/>
            <a:ext cx="2285813" cy="168833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DD906086-9299-1249-AB65-CC4F2681F1D4}"/>
              </a:ext>
            </a:extLst>
          </p:cNvPr>
          <p:cNvCxnSpPr>
            <a:stCxn id="155" idx="3"/>
          </p:cNvCxnSpPr>
          <p:nvPr/>
        </p:nvCxnSpPr>
        <p:spPr>
          <a:xfrm flipV="1">
            <a:off x="1200391" y="4988510"/>
            <a:ext cx="2211450" cy="75641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D12B979-0387-7348-AE4D-2505EEC55A3F}"/>
              </a:ext>
            </a:extLst>
          </p:cNvPr>
          <p:cNvCxnSpPr>
            <a:stCxn id="161" idx="3"/>
          </p:cNvCxnSpPr>
          <p:nvPr/>
        </p:nvCxnSpPr>
        <p:spPr>
          <a:xfrm flipV="1">
            <a:off x="586974" y="4758664"/>
            <a:ext cx="2646083" cy="73940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03E6161F-0224-1A4D-81CE-BADAC8629AF9}"/>
              </a:ext>
            </a:extLst>
          </p:cNvPr>
          <p:cNvCxnSpPr>
            <a:stCxn id="160" idx="3"/>
          </p:cNvCxnSpPr>
          <p:nvPr/>
        </p:nvCxnSpPr>
        <p:spPr>
          <a:xfrm>
            <a:off x="627962" y="4317093"/>
            <a:ext cx="2783878" cy="20328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80C9ADFB-183D-2441-8C75-9C9AE07AB797}"/>
              </a:ext>
            </a:extLst>
          </p:cNvPr>
          <p:cNvCxnSpPr>
            <a:stCxn id="152" idx="3"/>
          </p:cNvCxnSpPr>
          <p:nvPr/>
        </p:nvCxnSpPr>
        <p:spPr>
          <a:xfrm>
            <a:off x="1200391" y="2623507"/>
            <a:ext cx="2378589" cy="10287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724F7733-B841-3846-859E-159117A35791}"/>
              </a:ext>
            </a:extLst>
          </p:cNvPr>
          <p:cNvCxnSpPr>
            <a:stCxn id="159" idx="3"/>
          </p:cNvCxnSpPr>
          <p:nvPr/>
        </p:nvCxnSpPr>
        <p:spPr>
          <a:xfrm>
            <a:off x="586974" y="3264212"/>
            <a:ext cx="2824866" cy="66482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9A5B4DC5-8F41-D34A-8D29-2FF9D3500C56}"/>
              </a:ext>
            </a:extLst>
          </p:cNvPr>
          <p:cNvCxnSpPr>
            <a:stCxn id="158" idx="3"/>
          </p:cNvCxnSpPr>
          <p:nvPr/>
        </p:nvCxnSpPr>
        <p:spPr>
          <a:xfrm>
            <a:off x="1709103" y="2208092"/>
            <a:ext cx="1869878" cy="143754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0" name="Picture 139">
            <a:extLst>
              <a:ext uri="{FF2B5EF4-FFF2-40B4-BE49-F238E27FC236}">
                <a16:creationId xmlns:a16="http://schemas.microsoft.com/office/drawing/2014/main" id="{954417BE-5C81-5B42-BA17-5983B5EBBA8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6" y="2708513"/>
            <a:ext cx="936054" cy="776117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1F9E235F-04DB-C449-88C9-F48AC91CD54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75544" y="2708513"/>
            <a:ext cx="508712" cy="77611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78C19397-488B-704D-919D-AAB716DF15C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75544" y="3872689"/>
            <a:ext cx="508712" cy="77611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82166B86-3BAD-F54D-8E3E-4017630780C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75544" y="4988510"/>
            <a:ext cx="508712" cy="77611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8FD8A472-CB10-AE41-A3EE-BB57B62857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6" y="3872689"/>
            <a:ext cx="936054" cy="77611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018769-FE16-6F47-9695-15ED2BDE8B7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6" y="4988510"/>
            <a:ext cx="936054" cy="776117"/>
          </a:xfrm>
          <a:prstGeom prst="rect">
            <a:avLst/>
          </a:prstGeom>
        </p:spPr>
      </p:pic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7635672-4242-3342-9675-580F214CFCD8}"/>
              </a:ext>
            </a:extLst>
          </p:cNvPr>
          <p:cNvCxnSpPr>
            <a:stCxn id="141" idx="3"/>
          </p:cNvCxnSpPr>
          <p:nvPr/>
        </p:nvCxnSpPr>
        <p:spPr>
          <a:xfrm>
            <a:off x="1884256" y="3096572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8DEC8A6-F148-F84F-B406-35DDFDE75797}"/>
              </a:ext>
            </a:extLst>
          </p:cNvPr>
          <p:cNvCxnSpPr>
            <a:endCxn id="185" idx="1"/>
          </p:cNvCxnSpPr>
          <p:nvPr/>
        </p:nvCxnSpPr>
        <p:spPr>
          <a:xfrm flipV="1">
            <a:off x="1884255" y="4260748"/>
            <a:ext cx="1527585" cy="2014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3FF8CE0-4D7F-CD4B-94B4-47FAF94C8733}"/>
              </a:ext>
            </a:extLst>
          </p:cNvPr>
          <p:cNvCxnSpPr>
            <a:stCxn id="143" idx="3"/>
          </p:cNvCxnSpPr>
          <p:nvPr/>
        </p:nvCxnSpPr>
        <p:spPr>
          <a:xfrm flipV="1">
            <a:off x="1884255" y="4758665"/>
            <a:ext cx="1527585" cy="6179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F51DA47-5684-464B-9B25-C511AF05C3E7}"/>
              </a:ext>
            </a:extLst>
          </p:cNvPr>
          <p:cNvCxnSpPr>
            <a:endCxn id="140" idx="1"/>
          </p:cNvCxnSpPr>
          <p:nvPr/>
        </p:nvCxnSpPr>
        <p:spPr>
          <a:xfrm flipV="1">
            <a:off x="6133495" y="3096572"/>
            <a:ext cx="1835812" cy="6911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301E29CA-78F9-B94C-BA84-34BAECFBDB0C}"/>
              </a:ext>
            </a:extLst>
          </p:cNvPr>
          <p:cNvCxnSpPr>
            <a:endCxn id="144" idx="1"/>
          </p:cNvCxnSpPr>
          <p:nvPr/>
        </p:nvCxnSpPr>
        <p:spPr>
          <a:xfrm flipV="1">
            <a:off x="6240289" y="4260748"/>
            <a:ext cx="1729017" cy="10985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AD9B253-CCE7-5744-9430-FA83A2511862}"/>
              </a:ext>
            </a:extLst>
          </p:cNvPr>
          <p:cNvCxnSpPr>
            <a:endCxn id="145" idx="1"/>
          </p:cNvCxnSpPr>
          <p:nvPr/>
        </p:nvCxnSpPr>
        <p:spPr>
          <a:xfrm>
            <a:off x="5973838" y="4988510"/>
            <a:ext cx="1995469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2" name="Picture 151">
            <a:extLst>
              <a:ext uri="{FF2B5EF4-FFF2-40B4-BE49-F238E27FC236}">
                <a16:creationId xmlns:a16="http://schemas.microsoft.com/office/drawing/2014/main" id="{DC669FA5-D76B-7240-8081-7ADA6BC507D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679" y="2235448"/>
            <a:ext cx="508712" cy="776117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438B8888-F25D-AB4B-A8CB-AD7D9E3E91E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679" y="3257575"/>
            <a:ext cx="508712" cy="776117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F0FE6FA9-7427-044F-A211-0FAB8136DB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679" y="4370606"/>
            <a:ext cx="508712" cy="776117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9D0FC2C2-5A09-5B4D-8B09-A8C012E331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679" y="5356867"/>
            <a:ext cx="508712" cy="776117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8DEFFD65-7501-E247-80EE-E5F35CF10BF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53742" y="1932396"/>
            <a:ext cx="508712" cy="776117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FBE1B4F5-520B-9243-8DAD-6071AA9F2ED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68120" y="5464890"/>
            <a:ext cx="508712" cy="776117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B1D100D3-7C55-3C47-8DA2-EFA39F88F28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00391" y="1820033"/>
            <a:ext cx="508712" cy="776117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8E9BF98E-BF96-B14E-9BFF-AABF18A0534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8263" y="2876153"/>
            <a:ext cx="508712" cy="776117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01C77DB6-ECBE-D744-B0AB-11CE3B4388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9251" y="3929035"/>
            <a:ext cx="508712" cy="776117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F3A8EDDE-18D1-6341-845B-50D172931EF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8263" y="5110015"/>
            <a:ext cx="508712" cy="776117"/>
          </a:xfrm>
          <a:prstGeom prst="rect">
            <a:avLst/>
          </a:prstGeom>
        </p:spPr>
      </p:pic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85E4B04-0C0B-BB40-82ED-F787B8781048}"/>
              </a:ext>
            </a:extLst>
          </p:cNvPr>
          <p:cNvCxnSpPr>
            <a:stCxn id="156" idx="3"/>
          </p:cNvCxnSpPr>
          <p:nvPr/>
        </p:nvCxnSpPr>
        <p:spPr>
          <a:xfrm>
            <a:off x="2462454" y="2320455"/>
            <a:ext cx="1284166" cy="11641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516A93A-D2A0-8E40-B33E-84BAD1E7AC7A}"/>
              </a:ext>
            </a:extLst>
          </p:cNvPr>
          <p:cNvCxnSpPr>
            <a:stCxn id="153" idx="3"/>
          </p:cNvCxnSpPr>
          <p:nvPr/>
        </p:nvCxnSpPr>
        <p:spPr>
          <a:xfrm>
            <a:off x="1200391" y="3645633"/>
            <a:ext cx="2211450" cy="38805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00CD03D-00DD-DF42-A0C6-62C3BE018524}"/>
              </a:ext>
            </a:extLst>
          </p:cNvPr>
          <p:cNvCxnSpPr>
            <a:stCxn id="154" idx="3"/>
          </p:cNvCxnSpPr>
          <p:nvPr/>
        </p:nvCxnSpPr>
        <p:spPr>
          <a:xfrm flipV="1">
            <a:off x="1200391" y="4648807"/>
            <a:ext cx="2211450" cy="10985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2072E88D-35ED-E948-8536-A8ED721F289A}"/>
              </a:ext>
            </a:extLst>
          </p:cNvPr>
          <p:cNvCxnSpPr/>
          <p:nvPr/>
        </p:nvCxnSpPr>
        <p:spPr>
          <a:xfrm flipV="1">
            <a:off x="2476832" y="5066682"/>
            <a:ext cx="1102148" cy="81945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6" name="Picture 165">
            <a:extLst>
              <a:ext uri="{FF2B5EF4-FFF2-40B4-BE49-F238E27FC236}">
                <a16:creationId xmlns:a16="http://schemas.microsoft.com/office/drawing/2014/main" id="{C3ACAD32-34E4-8347-AC4A-47FE23CEF5C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09469" y="2235448"/>
            <a:ext cx="936054" cy="776117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2FA8AFCD-BF74-A545-8861-CD92A82908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09469" y="3174745"/>
            <a:ext cx="936054" cy="776117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C7E5CCDF-2B00-274E-9B68-26C4F1C517F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09469" y="4290565"/>
            <a:ext cx="936054" cy="77611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DEA3BB9B-9C55-3942-8121-0F6393820D4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68231" y="1787315"/>
            <a:ext cx="936054" cy="776117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EFCB03C8-FDDB-7946-A67F-1986E7A6AE2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05360" y="5376568"/>
            <a:ext cx="936054" cy="776117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A5A3DEB1-17FA-0140-94A8-F84938CA71F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33253" y="5569301"/>
            <a:ext cx="936054" cy="776117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1DB87283-4387-B24A-A225-5E3CB1C78E2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81495" y="1225977"/>
            <a:ext cx="936054" cy="776117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956300E1-25AD-C949-9966-B30D805CEE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59650" y="1569238"/>
            <a:ext cx="936054" cy="776117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C7622F9-595B-8D4C-B35C-4F4544F8A17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10313" y="1278305"/>
            <a:ext cx="936054" cy="776117"/>
          </a:xfrm>
          <a:prstGeom prst="rect">
            <a:avLst/>
          </a:prstGeom>
        </p:spPr>
      </p:pic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9624EE3-F0E7-8C47-8F33-580DFA17D399}"/>
              </a:ext>
            </a:extLst>
          </p:cNvPr>
          <p:cNvCxnSpPr>
            <a:endCxn id="167" idx="1"/>
          </p:cNvCxnSpPr>
          <p:nvPr/>
        </p:nvCxnSpPr>
        <p:spPr>
          <a:xfrm flipV="1">
            <a:off x="6240290" y="3562803"/>
            <a:ext cx="2669180" cy="4708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4B0FB78-25DB-7C41-AFF4-F36150CB8055}"/>
              </a:ext>
            </a:extLst>
          </p:cNvPr>
          <p:cNvCxnSpPr>
            <a:endCxn id="169" idx="1"/>
          </p:cNvCxnSpPr>
          <p:nvPr/>
        </p:nvCxnSpPr>
        <p:spPr>
          <a:xfrm flipV="1">
            <a:off x="5973838" y="2175374"/>
            <a:ext cx="1394394" cy="13092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D6038113-0D68-5A4A-8544-B1624021CCB5}"/>
              </a:ext>
            </a:extLst>
          </p:cNvPr>
          <p:cNvCxnSpPr>
            <a:cxnSpLocks/>
          </p:cNvCxnSpPr>
          <p:nvPr/>
        </p:nvCxnSpPr>
        <p:spPr>
          <a:xfrm flipV="1">
            <a:off x="5731932" y="1980759"/>
            <a:ext cx="1031054" cy="12768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D7E4A77D-45C8-3548-9A85-CAD580855D41}"/>
              </a:ext>
            </a:extLst>
          </p:cNvPr>
          <p:cNvCxnSpPr>
            <a:endCxn id="168" idx="1"/>
          </p:cNvCxnSpPr>
          <p:nvPr/>
        </p:nvCxnSpPr>
        <p:spPr>
          <a:xfrm flipV="1">
            <a:off x="6133495" y="4678624"/>
            <a:ext cx="2775974" cy="8004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CE3CC46-9AAF-D04A-9BBB-C6B0FEA1218A}"/>
              </a:ext>
            </a:extLst>
          </p:cNvPr>
          <p:cNvCxnSpPr>
            <a:endCxn id="171" idx="1"/>
          </p:cNvCxnSpPr>
          <p:nvPr/>
        </p:nvCxnSpPr>
        <p:spPr>
          <a:xfrm>
            <a:off x="5973838" y="5110014"/>
            <a:ext cx="2931523" cy="6546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207802C5-7D77-7343-AB65-191370294986}"/>
              </a:ext>
            </a:extLst>
          </p:cNvPr>
          <p:cNvCxnSpPr>
            <a:endCxn id="172" idx="1"/>
          </p:cNvCxnSpPr>
          <p:nvPr/>
        </p:nvCxnSpPr>
        <p:spPr>
          <a:xfrm>
            <a:off x="5731932" y="5246079"/>
            <a:ext cx="1301321" cy="7112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Content Placeholder 2">
            <a:extLst>
              <a:ext uri="{FF2B5EF4-FFF2-40B4-BE49-F238E27FC236}">
                <a16:creationId xmlns:a16="http://schemas.microsoft.com/office/drawing/2014/main" id="{3BAF80BD-A65B-9F4F-A0A3-7F8F8390A029}"/>
              </a:ext>
            </a:extLst>
          </p:cNvPr>
          <p:cNvSpPr txBox="1">
            <a:spLocks/>
          </p:cNvSpPr>
          <p:nvPr/>
        </p:nvSpPr>
        <p:spPr>
          <a:xfrm>
            <a:off x="0" y="6951206"/>
            <a:ext cx="5881851" cy="879643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20" dirty="0"/>
              <a:t>100Gbps aggregate traffic</a:t>
            </a:r>
          </a:p>
          <a:p>
            <a:pPr algn="ctr"/>
            <a:endParaRPr lang="en-US" sz="3520" dirty="0"/>
          </a:p>
        </p:txBody>
      </p:sp>
      <p:sp>
        <p:nvSpPr>
          <p:cNvPr id="184" name="Content Placeholder 2">
            <a:extLst>
              <a:ext uri="{FF2B5EF4-FFF2-40B4-BE49-F238E27FC236}">
                <a16:creationId xmlns:a16="http://schemas.microsoft.com/office/drawing/2014/main" id="{E9DF1464-3EE1-0B43-B281-0C90BDF6DB1D}"/>
              </a:ext>
            </a:extLst>
          </p:cNvPr>
          <p:cNvSpPr txBox="1">
            <a:spLocks/>
          </p:cNvSpPr>
          <p:nvPr/>
        </p:nvSpPr>
        <p:spPr>
          <a:xfrm>
            <a:off x="5605153" y="6331602"/>
            <a:ext cx="4439915" cy="1664373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20" dirty="0"/>
              <a:t>Over 6000 relays in over 75 countries</a:t>
            </a:r>
          </a:p>
          <a:p>
            <a:pPr algn="ctr"/>
            <a:endParaRPr lang="en-US" sz="3520" dirty="0"/>
          </a:p>
        </p:txBody>
      </p:sp>
      <p:sp>
        <p:nvSpPr>
          <p:cNvPr id="187" name="Content Placeholder 2">
            <a:extLst>
              <a:ext uri="{FF2B5EF4-FFF2-40B4-BE49-F238E27FC236}">
                <a16:creationId xmlns:a16="http://schemas.microsoft.com/office/drawing/2014/main" id="{E532D5E7-92E7-CC4E-9591-373FC236E37A}"/>
              </a:ext>
            </a:extLst>
          </p:cNvPr>
          <p:cNvSpPr txBox="1">
            <a:spLocks/>
          </p:cNvSpPr>
          <p:nvPr/>
        </p:nvSpPr>
        <p:spPr>
          <a:xfrm>
            <a:off x="-1" y="6392535"/>
            <a:ext cx="5881851" cy="879643"/>
          </a:xfrm>
          <a:prstGeom prst="rect">
            <a:avLst/>
          </a:prstGeom>
        </p:spPr>
        <p:txBody>
          <a:bodyPr vert="horz" lIns="100584" tIns="50292" rIns="100584" bIns="50292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Over 2,000,000 daily users</a:t>
            </a:r>
          </a:p>
        </p:txBody>
      </p:sp>
    </p:spTree>
    <p:extLst>
      <p:ext uri="{BB962C8B-B14F-4D97-AF65-F5344CB8AC3E}">
        <p14:creationId xmlns:p14="http://schemas.microsoft.com/office/powerpoint/2010/main" val="50157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B2C9F83-6D29-4E45-BEC0-B2CBC99E82B9}"/>
              </a:ext>
            </a:extLst>
          </p:cNvPr>
          <p:cNvGrpSpPr/>
          <p:nvPr/>
        </p:nvGrpSpPr>
        <p:grpSpPr>
          <a:xfrm>
            <a:off x="7977938" y="4233707"/>
            <a:ext cx="1080304" cy="799636"/>
            <a:chOff x="8619426" y="2951317"/>
            <a:chExt cx="1080304" cy="79963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B71710-1D66-CF4C-96D3-C86C1ABCF57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22" name="Picture 21" descr="tor-onion.png">
              <a:extLst>
                <a:ext uri="{FF2B5EF4-FFF2-40B4-BE49-F238E27FC236}">
                  <a16:creationId xmlns:a16="http://schemas.microsoft.com/office/drawing/2014/main" id="{6C31C630-9748-264C-8471-572B7DCBB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Measurement and Monitoring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5722626"/>
            <a:ext cx="9370624" cy="129835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Do network privacy and transparency conflict?</a:t>
            </a:r>
          </a:p>
        </p:txBody>
      </p: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93" y="2339511"/>
            <a:ext cx="837327" cy="1052327"/>
          </a:xfrm>
          <a:prstGeom prst="rect">
            <a:avLst/>
          </a:prstGeom>
        </p:spPr>
      </p:pic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58" y="2339511"/>
            <a:ext cx="837327" cy="1052327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5"/>
          <a:stretch>
            <a:fillRect/>
          </a:stretch>
        </p:blipFill>
        <p:spPr>
          <a:xfrm>
            <a:off x="1139073" y="3220797"/>
            <a:ext cx="508712" cy="799636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7977938" y="3256565"/>
            <a:ext cx="936054" cy="799636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01" y="3420931"/>
            <a:ext cx="837327" cy="105232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5"/>
          <a:stretch>
            <a:fillRect/>
          </a:stretch>
        </p:blipFill>
        <p:spPr>
          <a:xfrm>
            <a:off x="1129821" y="4073440"/>
            <a:ext cx="508712" cy="799636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7977938" y="2318942"/>
            <a:ext cx="936054" cy="799636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5"/>
          <a:stretch>
            <a:fillRect/>
          </a:stretch>
        </p:blipFill>
        <p:spPr>
          <a:xfrm>
            <a:off x="1129821" y="2396579"/>
            <a:ext cx="508712" cy="799636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67" y="3420931"/>
            <a:ext cx="837327" cy="1052327"/>
          </a:xfrm>
          <a:prstGeom prst="rect">
            <a:avLst/>
          </a:prstGeom>
        </p:spPr>
      </p:pic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49" y="3535441"/>
            <a:ext cx="837327" cy="1052327"/>
          </a:xfrm>
          <a:prstGeom prst="rect">
            <a:avLst/>
          </a:prstGeom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ED34B932-8FF5-534C-8A24-63BA0687E296}"/>
              </a:ext>
            </a:extLst>
          </p:cNvPr>
          <p:cNvSpPr/>
          <p:nvPr/>
        </p:nvSpPr>
        <p:spPr>
          <a:xfrm>
            <a:off x="2360577" y="1881462"/>
            <a:ext cx="5473081" cy="3549841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93000"/>
                  <a:alpha val="0"/>
                </a:schemeClr>
              </a:gs>
              <a:gs pos="67000">
                <a:srgbClr val="A2A2A2">
                  <a:alpha val="96000"/>
                </a:srgbClr>
              </a:gs>
              <a:gs pos="100000">
                <a:schemeClr val="accent4">
                  <a:lumMod val="52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4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1BCB-C6B1-4E40-9CDD-5C8677E4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249892"/>
            <a:ext cx="9518073" cy="457200"/>
          </a:xfrm>
        </p:spPr>
        <p:txBody>
          <a:bodyPr/>
          <a:lstStyle/>
          <a:p>
            <a:r>
              <a:rPr lang="en-US" dirty="0"/>
              <a:t>Problem: Privacy &amp; Transparency</a:t>
            </a:r>
          </a:p>
        </p:txBody>
      </p:sp>
    </p:spTree>
    <p:extLst>
      <p:ext uri="{BB962C8B-B14F-4D97-AF65-F5344CB8AC3E}">
        <p14:creationId xmlns:p14="http://schemas.microsoft.com/office/powerpoint/2010/main" val="1394781441"/>
      </p:ext>
    </p:extLst>
  </p:cSld>
  <p:clrMapOvr>
    <a:masterClrMapping/>
  </p:clrMapOvr>
</p:sld>
</file>

<file path=ppt/theme/theme1.xml><?xml version="1.0" encoding="utf-8"?>
<a:theme xmlns:a="http://schemas.openxmlformats.org/drawingml/2006/main" name="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NRL_PPT_M10_052616.potx</Template>
  <TotalTime>5641</TotalTime>
  <Words>1172</Words>
  <Application>Microsoft Macintosh PowerPoint</Application>
  <PresentationFormat>Custom</PresentationFormat>
  <Paragraphs>319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Hiragino Mincho Pro W3</vt:lpstr>
      <vt:lpstr>Arial</vt:lpstr>
      <vt:lpstr>Calibri</vt:lpstr>
      <vt:lpstr>Courier New</vt:lpstr>
      <vt:lpstr>Wingdings</vt:lpstr>
      <vt:lpstr>NRL_PPT_M10_052616</vt:lpstr>
      <vt:lpstr>Measuring and Monitoring the Tor Network Aaron Johnson</vt:lpstr>
      <vt:lpstr>References and Acknowledgements</vt:lpstr>
      <vt:lpstr>Background: Tor</vt:lpstr>
      <vt:lpstr>Tor Background</vt:lpstr>
      <vt:lpstr>Tor Background: Onion Routing</vt:lpstr>
      <vt:lpstr>Tor Background: Onion Routing</vt:lpstr>
      <vt:lpstr>Tor Background: Who Uses Tor</vt:lpstr>
      <vt:lpstr>Tor Measurement and Monitoring</vt:lpstr>
      <vt:lpstr>Problem: Privacy &amp; Transparency</vt:lpstr>
      <vt:lpstr>Tor Measurement and Monitoring</vt:lpstr>
      <vt:lpstr>Tor Measurement and Monitoring</vt:lpstr>
      <vt:lpstr>Tor Measurement</vt:lpstr>
      <vt:lpstr>Tor Measurement</vt:lpstr>
      <vt:lpstr>Tor Measurement</vt:lpstr>
      <vt:lpstr>Tor Measurement</vt:lpstr>
      <vt:lpstr>Secure Aggregation</vt:lpstr>
      <vt:lpstr>Secure Aggregation</vt:lpstr>
      <vt:lpstr>Tor Measurement Study</vt:lpstr>
      <vt:lpstr>Tor Measurement Study: Exit Statistics</vt:lpstr>
      <vt:lpstr>Tor Measurement Study: Entry and Onion Services</vt:lpstr>
      <vt:lpstr>Secure Multiparty Computation</vt:lpstr>
      <vt:lpstr>Secure Multiparty Computation</vt:lpstr>
      <vt:lpstr>Secure Multiparty Computation</vt:lpstr>
      <vt:lpstr>Secure Multiparty Computation</vt:lpstr>
      <vt:lpstr>Conclusions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Microsoft Office User</cp:lastModifiedBy>
  <cp:revision>310</cp:revision>
  <cp:lastPrinted>2015-08-19T18:26:03Z</cp:lastPrinted>
  <dcterms:created xsi:type="dcterms:W3CDTF">2015-08-18T16:34:21Z</dcterms:created>
  <dcterms:modified xsi:type="dcterms:W3CDTF">2018-08-30T15:05:12Z</dcterms:modified>
</cp:coreProperties>
</file>