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8" r:id="rId2"/>
    <p:sldId id="327" r:id="rId3"/>
    <p:sldId id="315" r:id="rId4"/>
    <p:sldId id="316" r:id="rId5"/>
    <p:sldId id="321" r:id="rId6"/>
    <p:sldId id="319" r:id="rId7"/>
    <p:sldId id="326" r:id="rId8"/>
    <p:sldId id="322" r:id="rId9"/>
    <p:sldId id="297" r:id="rId10"/>
    <p:sldId id="687" r:id="rId11"/>
    <p:sldId id="688" r:id="rId12"/>
    <p:sldId id="689" r:id="rId13"/>
    <p:sldId id="690" r:id="rId14"/>
    <p:sldId id="695" r:id="rId15"/>
    <p:sldId id="697" r:id="rId16"/>
    <p:sldId id="696" r:id="rId17"/>
    <p:sldId id="698" r:id="rId18"/>
    <p:sldId id="699" r:id="rId19"/>
    <p:sldId id="700" r:id="rId20"/>
    <p:sldId id="702" r:id="rId21"/>
    <p:sldId id="703" r:id="rId22"/>
    <p:sldId id="704" r:id="rId23"/>
    <p:sldId id="705" r:id="rId24"/>
    <p:sldId id="701" r:id="rId25"/>
    <p:sldId id="684" r:id="rId26"/>
    <p:sldId id="707" r:id="rId27"/>
    <p:sldId id="706" r:id="rId28"/>
    <p:sldId id="310" r:id="rId29"/>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74C5"/>
    <a:srgbClr val="001236"/>
    <a:srgbClr val="000E2A"/>
    <a:srgbClr val="FABE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3" autoAdjust="0"/>
    <p:restoredTop sz="95852"/>
  </p:normalViewPr>
  <p:slideViewPr>
    <p:cSldViewPr snapToGrid="0">
      <p:cViewPr varScale="1">
        <p:scale>
          <a:sx n="116" d="100"/>
          <a:sy n="116" d="100"/>
        </p:scale>
        <p:origin x="2000" y="176"/>
      </p:cViewPr>
      <p:guideLst>
        <p:guide orient="horz" pos="2448"/>
        <p:guide pos="3168"/>
      </p:guideLst>
    </p:cSldViewPr>
  </p:slideViewPr>
  <p:notesTextViewPr>
    <p:cViewPr>
      <p:scale>
        <a:sx n="1" d="1"/>
        <a:sy n="1" d="1"/>
      </p:scale>
      <p:origin x="0" y="0"/>
    </p:cViewPr>
  </p:notesTextViewPr>
  <p:notesViewPr>
    <p:cSldViewPr snapToGrid="0">
      <p:cViewPr varScale="1">
        <p:scale>
          <a:sx n="94" d="100"/>
          <a:sy n="94" d="100"/>
        </p:scale>
        <p:origin x="370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82F392-DB49-4AA4-8FE8-68E7A20DFD49}" type="datetimeFigureOut">
              <a:rPr lang="en-US" smtClean="0"/>
              <a:t>3/18/19</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53BEB2-B6BD-4FBB-B32D-280A8B85AB94}" type="slidenum">
              <a:rPr lang="en-US" smtClean="0"/>
              <a:t>‹#›</a:t>
            </a:fld>
            <a:endParaRPr lang="en-US"/>
          </a:p>
        </p:txBody>
      </p:sp>
    </p:spTree>
    <p:extLst>
      <p:ext uri="{BB962C8B-B14F-4D97-AF65-F5344CB8AC3E}">
        <p14:creationId xmlns:p14="http://schemas.microsoft.com/office/powerpoint/2010/main" val="2813172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a:t>
            </a:r>
          </a:p>
          <a:p>
            <a:r>
              <a:rPr lang="en-US" dirty="0"/>
              <a:t>- in: </a:t>
            </a:r>
            <a:r>
              <a:rPr lang="en-US" dirty="0" err="1"/>
              <a:t>sb</a:t>
            </a:r>
            <a:endParaRPr lang="en-US" dirty="0"/>
          </a:p>
          <a:p>
            <a:r>
              <a:rPr lang="en-US" dirty="0"/>
              <a:t>- tri: 9*4(m-1)</a:t>
            </a:r>
            <a:r>
              <a:rPr lang="en-US" dirty="0" err="1"/>
              <a:t>sL</a:t>
            </a:r>
            <a:endParaRPr lang="en-US" dirty="0"/>
          </a:p>
          <a:p>
            <a:endParaRPr lang="en-US" dirty="0"/>
          </a:p>
          <a:p>
            <a:r>
              <a:rPr lang="en-US" dirty="0"/>
              <a:t>on</a:t>
            </a:r>
          </a:p>
          <a:p>
            <a:r>
              <a:rPr lang="en-US" dirty="0"/>
              <a:t>- in: b</a:t>
            </a:r>
          </a:p>
          <a:p>
            <a:r>
              <a:rPr lang="en-US" dirty="0"/>
              <a:t>- tri: 2L</a:t>
            </a:r>
          </a:p>
          <a:p>
            <a:endParaRPr lang="en-US" dirty="0"/>
          </a:p>
          <a:p>
            <a:r>
              <a:rPr lang="en-US" dirty="0"/>
              <a:t>s = 40</a:t>
            </a:r>
          </a:p>
          <a:p>
            <a:r>
              <a:rPr lang="en-US" dirty="0"/>
              <a:t>n = 7000</a:t>
            </a:r>
          </a:p>
          <a:p>
            <a:r>
              <a:rPr lang="en-US" dirty="0"/>
              <a:t>m = 5</a:t>
            </a:r>
          </a:p>
          <a:p>
            <a:r>
              <a:rPr lang="en-US" dirty="0"/>
              <a:t>c = 1 (bandwidth in Gbps)</a:t>
            </a:r>
          </a:p>
          <a:p>
            <a:r>
              <a:rPr lang="en-US" dirty="0"/>
              <a:t>t = 0.1 (one-way latency in seconds)</a:t>
            </a:r>
          </a:p>
          <a:p>
            <a:r>
              <a:rPr lang="en-US" dirty="0"/>
              <a:t>Med:</a:t>
            </a:r>
          </a:p>
          <a:p>
            <a:r>
              <a:rPr lang="en-US" dirty="0"/>
              <a:t>- in: 224,000</a:t>
            </a:r>
          </a:p>
          <a:p>
            <a:r>
              <a:rPr lang="en-US" dirty="0"/>
              <a:t>- AND: 17,600,000</a:t>
            </a:r>
          </a:p>
          <a:p>
            <a:r>
              <a:rPr lang="en-US" dirty="0"/>
              <a:t>- AND depth: 3,003</a:t>
            </a:r>
          </a:p>
          <a:p>
            <a:r>
              <a:rPr lang="en-US" dirty="0"/>
              <a:t>- Total offline </a:t>
            </a:r>
            <a:r>
              <a:rPr lang="en-US" dirty="0" err="1"/>
              <a:t>comm</a:t>
            </a:r>
            <a:r>
              <a:rPr lang="en-US" dirty="0"/>
              <a:t>: (40*(224_000) + 9*4*4*40*(17_600_000))  = 101.38 Gb = 12.673 GB</a:t>
            </a:r>
          </a:p>
          <a:p>
            <a:r>
              <a:rPr lang="en-US" dirty="0"/>
              <a:t>- Total offline time: 101.38 seconds = 1.69 minutes</a:t>
            </a:r>
          </a:p>
          <a:p>
            <a:r>
              <a:rPr lang="en-US" dirty="0"/>
              <a:t>- Throughput: 852.24 / day</a:t>
            </a:r>
          </a:p>
          <a:p>
            <a:r>
              <a:rPr lang="en-US" dirty="0"/>
              <a:t>- Total online time: 3_003 * 0.1 = 300.3 seconds = 5.01 minutes</a:t>
            </a:r>
          </a:p>
          <a:p>
            <a:endParaRPr lang="en-US" dirty="0"/>
          </a:p>
          <a:p>
            <a:r>
              <a:rPr lang="en-US" dirty="0"/>
              <a:t>s = 40</a:t>
            </a:r>
          </a:p>
          <a:p>
            <a:r>
              <a:rPr lang="en-US" dirty="0"/>
              <a:t>n = 7000</a:t>
            </a:r>
          </a:p>
          <a:p>
            <a:r>
              <a:rPr lang="en-US" dirty="0"/>
              <a:t>M = 5</a:t>
            </a:r>
          </a:p>
          <a:p>
            <a:r>
              <a:rPr lang="en-US" dirty="0"/>
              <a:t>Error: 5.8%</a:t>
            </a:r>
          </a:p>
          <a:p>
            <a:r>
              <a:rPr lang="en-US" dirty="0"/>
              <a:t>Log:</a:t>
            </a:r>
          </a:p>
          <a:p>
            <a:r>
              <a:rPr lang="en-US" dirty="0"/>
              <a:t>- in: 6,160,000,000</a:t>
            </a:r>
          </a:p>
          <a:p>
            <a:r>
              <a:rPr lang="en-US" dirty="0"/>
              <a:t>- AND: 870,000</a:t>
            </a:r>
          </a:p>
          <a:p>
            <a:r>
              <a:rPr lang="en-US" dirty="0"/>
              <a:t>- AND depth: 20</a:t>
            </a:r>
          </a:p>
          <a:p>
            <a:r>
              <a:rPr lang="en-US" dirty="0"/>
              <a:t>- Total offline </a:t>
            </a:r>
            <a:r>
              <a:rPr lang="en-US" dirty="0" err="1"/>
              <a:t>comm</a:t>
            </a:r>
            <a:r>
              <a:rPr lang="en-US" dirty="0"/>
              <a:t>: (40 * 6_160_000_000 + 9*4*4*40*870_000) = 251.4 Gb = 31.43 GB</a:t>
            </a:r>
          </a:p>
          <a:p>
            <a:r>
              <a:rPr lang="en-US" dirty="0"/>
              <a:t>- Total online time: 251.4 seconds = 4.19 minutes</a:t>
            </a:r>
          </a:p>
          <a:p>
            <a:r>
              <a:rPr lang="en-US" dirty="0"/>
              <a:t>- Throughput: 343.68 / day</a:t>
            </a:r>
          </a:p>
          <a:p>
            <a:r>
              <a:rPr lang="en-US"/>
              <a:t>- Total online time: 20 * 0.1 = 2.0 seconds</a:t>
            </a:r>
          </a:p>
        </p:txBody>
      </p:sp>
      <p:sp>
        <p:nvSpPr>
          <p:cNvPr id="4" name="Slide Number Placeholder 3"/>
          <p:cNvSpPr>
            <a:spLocks noGrp="1"/>
          </p:cNvSpPr>
          <p:nvPr>
            <p:ph type="sldNum" sz="quarter" idx="5"/>
          </p:nvPr>
        </p:nvSpPr>
        <p:spPr/>
        <p:txBody>
          <a:bodyPr/>
          <a:lstStyle/>
          <a:p>
            <a:fld id="{B753BEB2-B6BD-4FBB-B32D-280A8B85AB94}" type="slidenum">
              <a:rPr lang="en-US" smtClean="0"/>
              <a:t>25</a:t>
            </a:fld>
            <a:endParaRPr lang="en-US"/>
          </a:p>
        </p:txBody>
      </p:sp>
    </p:spTree>
    <p:extLst>
      <p:ext uri="{BB962C8B-B14F-4D97-AF65-F5344CB8AC3E}">
        <p14:creationId xmlns:p14="http://schemas.microsoft.com/office/powerpoint/2010/main" val="337441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a:t>
            </a:r>
          </a:p>
          <a:p>
            <a:r>
              <a:rPr lang="en-US" dirty="0"/>
              <a:t>- in: </a:t>
            </a:r>
            <a:r>
              <a:rPr lang="en-US" dirty="0" err="1"/>
              <a:t>sb</a:t>
            </a:r>
            <a:endParaRPr lang="en-US" dirty="0"/>
          </a:p>
          <a:p>
            <a:r>
              <a:rPr lang="en-US" dirty="0"/>
              <a:t>- tri: 9*4(m-1)</a:t>
            </a:r>
            <a:r>
              <a:rPr lang="en-US" dirty="0" err="1"/>
              <a:t>sL</a:t>
            </a:r>
            <a:endParaRPr lang="en-US" dirty="0"/>
          </a:p>
          <a:p>
            <a:endParaRPr lang="en-US" dirty="0"/>
          </a:p>
          <a:p>
            <a:r>
              <a:rPr lang="en-US" dirty="0"/>
              <a:t>on</a:t>
            </a:r>
          </a:p>
          <a:p>
            <a:r>
              <a:rPr lang="en-US" dirty="0"/>
              <a:t>- in: b</a:t>
            </a:r>
          </a:p>
          <a:p>
            <a:r>
              <a:rPr lang="en-US" dirty="0"/>
              <a:t>- tri: 2L</a:t>
            </a:r>
          </a:p>
          <a:p>
            <a:endParaRPr lang="en-US" dirty="0"/>
          </a:p>
          <a:p>
            <a:r>
              <a:rPr lang="en-US" dirty="0"/>
              <a:t>s = 40</a:t>
            </a:r>
          </a:p>
          <a:p>
            <a:r>
              <a:rPr lang="en-US" dirty="0"/>
              <a:t>n = 7000</a:t>
            </a:r>
          </a:p>
          <a:p>
            <a:r>
              <a:rPr lang="en-US" dirty="0"/>
              <a:t>m = 5</a:t>
            </a:r>
          </a:p>
          <a:p>
            <a:r>
              <a:rPr lang="en-US" dirty="0"/>
              <a:t>c = 1 (bandwidth in Gbps)</a:t>
            </a:r>
          </a:p>
          <a:p>
            <a:r>
              <a:rPr lang="en-US" dirty="0"/>
              <a:t>t = 0.1 (one-way latency in seconds)</a:t>
            </a:r>
          </a:p>
          <a:p>
            <a:r>
              <a:rPr lang="en-US" dirty="0"/>
              <a:t>Med:</a:t>
            </a:r>
          </a:p>
          <a:p>
            <a:r>
              <a:rPr lang="en-US" dirty="0"/>
              <a:t>- in: 224,000</a:t>
            </a:r>
          </a:p>
          <a:p>
            <a:r>
              <a:rPr lang="en-US" dirty="0"/>
              <a:t>- AND: 17,600,000</a:t>
            </a:r>
          </a:p>
          <a:p>
            <a:r>
              <a:rPr lang="en-US" dirty="0"/>
              <a:t>- AND depth: 3,003</a:t>
            </a:r>
          </a:p>
          <a:p>
            <a:r>
              <a:rPr lang="en-US" dirty="0"/>
              <a:t>- Total offline </a:t>
            </a:r>
            <a:r>
              <a:rPr lang="en-US" dirty="0" err="1"/>
              <a:t>comm</a:t>
            </a:r>
            <a:r>
              <a:rPr lang="en-US" dirty="0"/>
              <a:t>: (40*(224_000) + 9*4*4*40*(17_600_000))  = 101.38 Gb = 12.673 GB</a:t>
            </a:r>
          </a:p>
          <a:p>
            <a:r>
              <a:rPr lang="en-US" dirty="0"/>
              <a:t>- Total offline time: 101.38 seconds = 1.69 minutes</a:t>
            </a:r>
          </a:p>
          <a:p>
            <a:r>
              <a:rPr lang="en-US" dirty="0"/>
              <a:t>- Throughput: 852.24 / day</a:t>
            </a:r>
          </a:p>
          <a:p>
            <a:r>
              <a:rPr lang="en-US" dirty="0"/>
              <a:t>- Total online time: 3_003 * 0.1 = 300.3 seconds = 5.01 minutes</a:t>
            </a:r>
          </a:p>
          <a:p>
            <a:endParaRPr lang="en-US" dirty="0"/>
          </a:p>
          <a:p>
            <a:r>
              <a:rPr lang="en-US" dirty="0"/>
              <a:t>s = 40</a:t>
            </a:r>
          </a:p>
          <a:p>
            <a:r>
              <a:rPr lang="en-US" dirty="0"/>
              <a:t>n = 7000</a:t>
            </a:r>
          </a:p>
          <a:p>
            <a:r>
              <a:rPr lang="en-US" dirty="0"/>
              <a:t>M = 5</a:t>
            </a:r>
          </a:p>
          <a:p>
            <a:r>
              <a:rPr lang="en-US" dirty="0"/>
              <a:t>Error: 5.8%</a:t>
            </a:r>
          </a:p>
          <a:p>
            <a:r>
              <a:rPr lang="en-US" dirty="0"/>
              <a:t>Log:</a:t>
            </a:r>
          </a:p>
          <a:p>
            <a:r>
              <a:rPr lang="en-US" dirty="0"/>
              <a:t>- in: 6,160,000,000</a:t>
            </a:r>
          </a:p>
          <a:p>
            <a:r>
              <a:rPr lang="en-US" dirty="0"/>
              <a:t>- AND: 870,000</a:t>
            </a:r>
          </a:p>
          <a:p>
            <a:r>
              <a:rPr lang="en-US" dirty="0"/>
              <a:t>- AND depth: 20</a:t>
            </a:r>
          </a:p>
          <a:p>
            <a:r>
              <a:rPr lang="en-US" dirty="0"/>
              <a:t>- Total offline </a:t>
            </a:r>
            <a:r>
              <a:rPr lang="en-US" dirty="0" err="1"/>
              <a:t>comm</a:t>
            </a:r>
            <a:r>
              <a:rPr lang="en-US" dirty="0"/>
              <a:t>: (40 * 6_160_000_000 + 9*4*4*40*870_000) = 251.4 Gb = 31.43 GB</a:t>
            </a:r>
          </a:p>
          <a:p>
            <a:r>
              <a:rPr lang="en-US" dirty="0"/>
              <a:t>- Total online time: 251.4 seconds = 4.19 minutes</a:t>
            </a:r>
          </a:p>
          <a:p>
            <a:r>
              <a:rPr lang="en-US" dirty="0"/>
              <a:t>- Throughput: 343.68 / day</a:t>
            </a:r>
          </a:p>
          <a:p>
            <a:r>
              <a:rPr lang="en-US"/>
              <a:t>- Total online time: 20 * 0.1 = 2.0 seconds</a:t>
            </a:r>
          </a:p>
        </p:txBody>
      </p:sp>
      <p:sp>
        <p:nvSpPr>
          <p:cNvPr id="4" name="Slide Number Placeholder 3"/>
          <p:cNvSpPr>
            <a:spLocks noGrp="1"/>
          </p:cNvSpPr>
          <p:nvPr>
            <p:ph type="sldNum" sz="quarter" idx="5"/>
          </p:nvPr>
        </p:nvSpPr>
        <p:spPr/>
        <p:txBody>
          <a:bodyPr/>
          <a:lstStyle/>
          <a:p>
            <a:fld id="{B753BEB2-B6BD-4FBB-B32D-280A8B85AB94}" type="slidenum">
              <a:rPr lang="en-US" smtClean="0"/>
              <a:t>26</a:t>
            </a:fld>
            <a:endParaRPr lang="en-US"/>
          </a:p>
        </p:txBody>
      </p:sp>
    </p:spTree>
    <p:extLst>
      <p:ext uri="{BB962C8B-B14F-4D97-AF65-F5344CB8AC3E}">
        <p14:creationId xmlns:p14="http://schemas.microsoft.com/office/powerpoint/2010/main" val="165523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3BEB2-B6BD-4FBB-B32D-280A8B85AB94}" type="slidenum">
              <a:rPr lang="en-US" smtClean="0"/>
              <a:t>27</a:t>
            </a:fld>
            <a:endParaRPr lang="en-US"/>
          </a:p>
        </p:txBody>
      </p:sp>
    </p:spTree>
    <p:extLst>
      <p:ext uri="{BB962C8B-B14F-4D97-AF65-F5344CB8AC3E}">
        <p14:creationId xmlns:p14="http://schemas.microsoft.com/office/powerpoint/2010/main" val="1943332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Presentation Title  |  </a:t>
            </a:r>
            <a:fld id="{EC78876D-F60F-416A-9AB8-0484C938732F}" type="slidenum">
              <a:rPr lang="en-US" b="1" smtClean="0">
                <a:solidFill>
                  <a:schemeClr val="tx2"/>
                </a:solidFill>
              </a:rPr>
              <a:pPr/>
              <a:t>‹#›</a:t>
            </a:fld>
            <a:endParaRPr lang="en-US" b="1" dirty="0">
              <a:solidFill>
                <a:schemeClr val="tx2"/>
              </a:solidFill>
            </a:endParaRPr>
          </a:p>
        </p:txBody>
      </p:sp>
      <p:sp>
        <p:nvSpPr>
          <p:cNvPr id="4" name="Footer Placeholder 3"/>
          <p:cNvSpPr>
            <a:spLocks noGrp="1"/>
          </p:cNvSpPr>
          <p:nvPr>
            <p:ph type="ftr" sz="quarter" idx="11"/>
          </p:nvPr>
        </p:nvSpPr>
        <p:spPr/>
        <p:txBody>
          <a:bodyPr/>
          <a:lstStyle/>
          <a:p>
            <a:r>
              <a:rPr lang="en-US" dirty="0"/>
              <a:t>U.S. Naval Research Laboratory</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1478"/>
          <a:stretch/>
        </p:blipFill>
        <p:spPr>
          <a:xfrm>
            <a:off x="0" y="0"/>
            <a:ext cx="10058400" cy="1234440"/>
          </a:xfrm>
          <a:prstGeom prst="rect">
            <a:avLst/>
          </a:prstGeom>
        </p:spPr>
      </p:pic>
      <p:sp>
        <p:nvSpPr>
          <p:cNvPr id="6" name="Title 1"/>
          <p:cNvSpPr>
            <a:spLocks noGrp="1"/>
          </p:cNvSpPr>
          <p:nvPr>
            <p:ph type="title"/>
          </p:nvPr>
        </p:nvSpPr>
        <p:spPr>
          <a:xfrm>
            <a:off x="2057400" y="640080"/>
            <a:ext cx="7315200" cy="457200"/>
          </a:xfrm>
        </p:spPr>
        <p:txBody>
          <a:bodyPr>
            <a:normAutofit/>
          </a:bodyPr>
          <a:lstStyle>
            <a:lvl1pPr>
              <a:defRPr sz="3000" b="1">
                <a:solidFill>
                  <a:srgbClr val="FABE07"/>
                </a:solidFill>
              </a:defRPr>
            </a:lvl1pPr>
          </a:lstStyle>
          <a:p>
            <a:r>
              <a:rPr lang="x-none"/>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34959"/>
            <a:ext cx="1143000" cy="764523"/>
          </a:xfrm>
          <a:prstGeom prst="rect">
            <a:avLst/>
          </a:prstGeom>
        </p:spPr>
      </p:pic>
      <p:sp>
        <p:nvSpPr>
          <p:cNvPr id="9" name="Content Placeholder 2"/>
          <p:cNvSpPr>
            <a:spLocks noGrp="1"/>
          </p:cNvSpPr>
          <p:nvPr>
            <p:ph idx="13"/>
          </p:nvPr>
        </p:nvSpPr>
        <p:spPr>
          <a:xfrm>
            <a:off x="457200" y="1763184"/>
            <a:ext cx="4343400" cy="5257800"/>
          </a:xfrm>
        </p:spPr>
        <p:txBody>
          <a:bodyPr/>
          <a:lstStyle>
            <a:lvl1pPr>
              <a:lnSpc>
                <a:spcPts val="1800"/>
              </a:lnSpc>
              <a:spcAft>
                <a:spcPts val="600"/>
              </a:spcAft>
              <a:defRPr sz="1500"/>
            </a:lvl1pPr>
            <a:lvl2pPr>
              <a:lnSpc>
                <a:spcPts val="1800"/>
              </a:lnSpc>
              <a:spcAft>
                <a:spcPts val="600"/>
              </a:spcAft>
              <a:defRPr sz="1500">
                <a:solidFill>
                  <a:schemeClr val="tx2">
                    <a:lumMod val="60000"/>
                    <a:lumOff val="40000"/>
                  </a:schemeClr>
                </a:solidFill>
              </a:defRPr>
            </a:lvl2pPr>
            <a:lvl3pPr>
              <a:lnSpc>
                <a:spcPts val="1800"/>
              </a:lnSpc>
              <a:defRPr sz="1500"/>
            </a:lvl3pPr>
            <a:lvl4pPr>
              <a:lnSpc>
                <a:spcPts val="1800"/>
              </a:lnSpc>
              <a:spcAft>
                <a:spcPts val="300"/>
              </a:spcAft>
              <a:defRPr sz="1500">
                <a:solidFill>
                  <a:schemeClr val="tx1"/>
                </a:solidFill>
              </a:defRPr>
            </a:lvl4pPr>
            <a:lvl5pPr marL="914400" indent="-220663">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11" name="Content Placeholder 2"/>
          <p:cNvSpPr>
            <a:spLocks noGrp="1"/>
          </p:cNvSpPr>
          <p:nvPr>
            <p:ph idx="14"/>
          </p:nvPr>
        </p:nvSpPr>
        <p:spPr>
          <a:xfrm>
            <a:off x="5234940" y="1763184"/>
            <a:ext cx="4343400" cy="5257800"/>
          </a:xfrm>
        </p:spPr>
        <p:txBody>
          <a:bodyPr/>
          <a:lstStyle>
            <a:lvl1pPr>
              <a:lnSpc>
                <a:spcPts val="1800"/>
              </a:lnSpc>
              <a:spcAft>
                <a:spcPts val="600"/>
              </a:spcAft>
              <a:defRPr sz="1500"/>
            </a:lvl1pPr>
            <a:lvl2pPr>
              <a:lnSpc>
                <a:spcPts val="1800"/>
              </a:lnSpc>
              <a:spcAft>
                <a:spcPts val="600"/>
              </a:spcAft>
              <a:defRPr sz="1500">
                <a:solidFill>
                  <a:schemeClr val="tx2">
                    <a:lumMod val="60000"/>
                    <a:lumOff val="40000"/>
                  </a:schemeClr>
                </a:solidFill>
              </a:defRPr>
            </a:lvl2pPr>
            <a:lvl3pPr>
              <a:lnSpc>
                <a:spcPts val="1800"/>
              </a:lnSpc>
              <a:defRPr sz="1500"/>
            </a:lvl3pPr>
            <a:lvl4pPr>
              <a:lnSpc>
                <a:spcPts val="1800"/>
              </a:lnSpc>
              <a:spcAft>
                <a:spcPts val="300"/>
              </a:spcAft>
              <a:defRPr sz="1500">
                <a:solidFill>
                  <a:schemeClr val="tx1"/>
                </a:solidFill>
              </a:defRPr>
            </a:lvl4pPr>
            <a:lvl5pPr>
              <a:defRPr sz="1500">
                <a:solidFill>
                  <a:schemeClr val="tx1"/>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Tree>
    <p:extLst>
      <p:ext uri="{BB962C8B-B14F-4D97-AF65-F5344CB8AC3E}">
        <p14:creationId xmlns:p14="http://schemas.microsoft.com/office/powerpoint/2010/main" val="599059904"/>
      </p:ext>
    </p:extLst>
  </p:cSld>
  <p:clrMapOvr>
    <a:masterClrMapping/>
  </p:clrMapOvr>
  <p:extLst mod="1">
    <p:ext uri="{DCECCB84-F9BA-43D5-87BE-67443E8EF086}">
      <p15:sldGuideLst xmlns:p15="http://schemas.microsoft.com/office/powerpoint/2012/main">
        <p15:guide id="1" orient="horz" pos="6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Presentation Title  |  </a:t>
            </a:r>
            <a:fld id="{EC78876D-F60F-416A-9AB8-0484C938732F}" type="slidenum">
              <a:rPr lang="en-US" b="1" smtClean="0">
                <a:solidFill>
                  <a:schemeClr val="tx2"/>
                </a:solidFill>
              </a:rPr>
              <a:pPr/>
              <a:t>‹#›</a:t>
            </a:fld>
            <a:endParaRPr lang="en-US" b="1" dirty="0">
              <a:solidFill>
                <a:schemeClr val="tx2"/>
              </a:solidFill>
            </a:endParaRPr>
          </a:p>
        </p:txBody>
      </p:sp>
      <p:sp>
        <p:nvSpPr>
          <p:cNvPr id="4" name="Footer Placeholder 3"/>
          <p:cNvSpPr>
            <a:spLocks noGrp="1"/>
          </p:cNvSpPr>
          <p:nvPr>
            <p:ph type="ftr" sz="quarter" idx="11"/>
          </p:nvPr>
        </p:nvSpPr>
        <p:spPr/>
        <p:txBody>
          <a:bodyPr/>
          <a:lstStyle/>
          <a:p>
            <a:r>
              <a:rPr lang="en-US" dirty="0"/>
              <a:t>U.S. Naval Research Laboratory</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1478"/>
          <a:stretch/>
        </p:blipFill>
        <p:spPr>
          <a:xfrm>
            <a:off x="0" y="0"/>
            <a:ext cx="10058400" cy="1234440"/>
          </a:xfrm>
          <a:prstGeom prst="rect">
            <a:avLst/>
          </a:prstGeom>
        </p:spPr>
      </p:pic>
      <p:sp>
        <p:nvSpPr>
          <p:cNvPr id="6" name="Title 1"/>
          <p:cNvSpPr>
            <a:spLocks noGrp="1"/>
          </p:cNvSpPr>
          <p:nvPr>
            <p:ph type="title"/>
          </p:nvPr>
        </p:nvSpPr>
        <p:spPr>
          <a:xfrm>
            <a:off x="2057400" y="640080"/>
            <a:ext cx="7315200" cy="457200"/>
          </a:xfrm>
        </p:spPr>
        <p:txBody>
          <a:bodyPr>
            <a:normAutofit/>
          </a:bodyPr>
          <a:lstStyle>
            <a:lvl1pPr>
              <a:defRPr sz="3000" b="1">
                <a:solidFill>
                  <a:srgbClr val="FABE07"/>
                </a:solidFill>
              </a:defRPr>
            </a:lvl1pPr>
          </a:lstStyle>
          <a:p>
            <a:r>
              <a:rPr lang="x-none"/>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34959"/>
            <a:ext cx="1143000" cy="764523"/>
          </a:xfrm>
          <a:prstGeom prst="rect">
            <a:avLst/>
          </a:prstGeom>
        </p:spPr>
      </p:pic>
      <p:sp>
        <p:nvSpPr>
          <p:cNvPr id="9" name="Content Placeholder 2"/>
          <p:cNvSpPr>
            <a:spLocks noGrp="1"/>
          </p:cNvSpPr>
          <p:nvPr>
            <p:ph idx="13"/>
          </p:nvPr>
        </p:nvSpPr>
        <p:spPr>
          <a:xfrm>
            <a:off x="457200" y="1763184"/>
            <a:ext cx="9121140" cy="5257800"/>
          </a:xfrm>
        </p:spPr>
        <p:txBody>
          <a:bodyPr/>
          <a:lstStyle>
            <a:lvl1pPr>
              <a:lnSpc>
                <a:spcPts val="1800"/>
              </a:lnSpc>
              <a:spcAft>
                <a:spcPts val="600"/>
              </a:spcAft>
              <a:defRPr sz="1500"/>
            </a:lvl1pPr>
            <a:lvl2pPr>
              <a:lnSpc>
                <a:spcPts val="1800"/>
              </a:lnSpc>
              <a:spcAft>
                <a:spcPts val="600"/>
              </a:spcAft>
              <a:defRPr sz="1500">
                <a:solidFill>
                  <a:schemeClr val="tx2">
                    <a:lumMod val="60000"/>
                    <a:lumOff val="40000"/>
                  </a:schemeClr>
                </a:solidFill>
              </a:defRPr>
            </a:lvl2pPr>
            <a:lvl3pPr>
              <a:lnSpc>
                <a:spcPts val="1800"/>
              </a:lnSpc>
              <a:defRPr sz="1500"/>
            </a:lvl3pPr>
            <a:lvl4pPr>
              <a:lnSpc>
                <a:spcPts val="1800"/>
              </a:lnSpc>
              <a:spcAft>
                <a:spcPts val="300"/>
              </a:spcAft>
              <a:defRPr sz="1500">
                <a:solidFill>
                  <a:schemeClr val="tx1"/>
                </a:solidFill>
              </a:defRPr>
            </a:lvl4pPr>
            <a:lvl5pPr>
              <a:defRPr u="none"/>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Tree>
    <p:extLst>
      <p:ext uri="{BB962C8B-B14F-4D97-AF65-F5344CB8AC3E}">
        <p14:creationId xmlns:p14="http://schemas.microsoft.com/office/powerpoint/2010/main" val="1064673834"/>
      </p:ext>
    </p:extLst>
  </p:cSld>
  <p:clrMapOvr>
    <a:masterClrMapping/>
  </p:clrMapOvr>
  <p:extLst mod="1">
    <p:ext uri="{DCECCB84-F9BA-43D5-87BE-67443E8EF086}">
      <p15:sldGuideLst xmlns:p15="http://schemas.microsoft.com/office/powerpoint/2012/main">
        <p15:guide id="1" orient="horz" pos="6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tart Blue">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3249892"/>
            <a:ext cx="9121140" cy="457200"/>
          </a:xfrm>
        </p:spPr>
        <p:txBody>
          <a:bodyPr>
            <a:noAutofit/>
          </a:bodyPr>
          <a:lstStyle>
            <a:lvl1pPr>
              <a:defRPr sz="4600" b="1">
                <a:solidFill>
                  <a:srgbClr val="FABE07"/>
                </a:solidFill>
              </a:defRPr>
            </a:lvl1pPr>
          </a:lstStyle>
          <a:p>
            <a:r>
              <a:rPr lang="x-none"/>
              <a:t>Click to edit Master title style</a:t>
            </a:r>
            <a:endParaRPr lang="en-US" dirty="0"/>
          </a:p>
        </p:txBody>
      </p:sp>
      <p:sp>
        <p:nvSpPr>
          <p:cNvPr id="9" name="Content Placeholder 2"/>
          <p:cNvSpPr>
            <a:spLocks noGrp="1"/>
          </p:cNvSpPr>
          <p:nvPr>
            <p:ph idx="13"/>
          </p:nvPr>
        </p:nvSpPr>
        <p:spPr>
          <a:xfrm>
            <a:off x="457200" y="3882430"/>
            <a:ext cx="9121140" cy="2920324"/>
          </a:xfrm>
        </p:spPr>
        <p:txBody>
          <a:bodyPr/>
          <a:lstStyle>
            <a:lvl1pPr>
              <a:lnSpc>
                <a:spcPts val="2000"/>
              </a:lnSpc>
              <a:spcAft>
                <a:spcPts val="600"/>
              </a:spcAft>
              <a:defRPr sz="1800" b="1">
                <a:solidFill>
                  <a:schemeClr val="bg1"/>
                </a:solidFill>
              </a:defRPr>
            </a:lvl1pPr>
            <a:lvl2pPr>
              <a:lnSpc>
                <a:spcPts val="1800"/>
              </a:lnSpc>
              <a:spcAft>
                <a:spcPts val="600"/>
              </a:spcAft>
              <a:defRPr sz="1500">
                <a:solidFill>
                  <a:schemeClr val="tx2">
                    <a:lumMod val="60000"/>
                    <a:lumOff val="40000"/>
                  </a:schemeClr>
                </a:solidFill>
              </a:defRPr>
            </a:lvl2pPr>
            <a:lvl3pPr>
              <a:lnSpc>
                <a:spcPts val="1800"/>
              </a:lnSpc>
              <a:defRPr sz="1500">
                <a:solidFill>
                  <a:schemeClr val="bg1"/>
                </a:solidFill>
              </a:defRPr>
            </a:lvl3pPr>
            <a:lvl4pPr>
              <a:lnSpc>
                <a:spcPts val="1800"/>
              </a:lnSpc>
              <a:spcAft>
                <a:spcPts val="300"/>
              </a:spcAft>
              <a:defRPr sz="1500">
                <a:solidFill>
                  <a:schemeClr val="bg1"/>
                </a:solidFill>
              </a:defRPr>
            </a:lvl4pPr>
            <a:lvl5pPr>
              <a:defRPr>
                <a:solidFill>
                  <a:schemeClr val="bg1"/>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Tree>
    <p:extLst>
      <p:ext uri="{BB962C8B-B14F-4D97-AF65-F5344CB8AC3E}">
        <p14:creationId xmlns:p14="http://schemas.microsoft.com/office/powerpoint/2010/main" val="865223701"/>
      </p:ext>
    </p:extLst>
  </p:cSld>
  <p:clrMapOvr>
    <a:masterClrMapping/>
  </p:clrMapOvr>
  <p:hf sldNum="0" hdr="0" ftr="0" dt="0"/>
  <p:extLst mod="1">
    <p:ext uri="{DCECCB84-F9BA-43D5-87BE-67443E8EF086}">
      <p15:sldGuideLst xmlns:p15="http://schemas.microsoft.com/office/powerpoint/2012/main">
        <p15:guide id="1" orient="horz" pos="23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tart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3249892"/>
            <a:ext cx="9121140" cy="457200"/>
          </a:xfrm>
        </p:spPr>
        <p:txBody>
          <a:bodyPr>
            <a:noAutofit/>
          </a:bodyPr>
          <a:lstStyle>
            <a:lvl1pPr>
              <a:defRPr sz="4600" b="1">
                <a:solidFill>
                  <a:schemeClr val="tx2"/>
                </a:solidFill>
              </a:defRPr>
            </a:lvl1pPr>
          </a:lstStyle>
          <a:p>
            <a:r>
              <a:rPr lang="x-none"/>
              <a:t>Click to edit Master title style</a:t>
            </a:r>
            <a:endParaRPr lang="en-US" dirty="0"/>
          </a:p>
        </p:txBody>
      </p:sp>
      <p:sp>
        <p:nvSpPr>
          <p:cNvPr id="9" name="Content Placeholder 2"/>
          <p:cNvSpPr>
            <a:spLocks noGrp="1"/>
          </p:cNvSpPr>
          <p:nvPr>
            <p:ph idx="13"/>
          </p:nvPr>
        </p:nvSpPr>
        <p:spPr>
          <a:xfrm>
            <a:off x="457200" y="3882430"/>
            <a:ext cx="9121140" cy="2920324"/>
          </a:xfrm>
        </p:spPr>
        <p:txBody>
          <a:bodyPr/>
          <a:lstStyle>
            <a:lvl1pPr>
              <a:lnSpc>
                <a:spcPts val="2000"/>
              </a:lnSpc>
              <a:spcAft>
                <a:spcPts val="600"/>
              </a:spcAft>
              <a:defRPr sz="1800" b="1">
                <a:solidFill>
                  <a:schemeClr val="tx2">
                    <a:lumMod val="60000"/>
                    <a:lumOff val="40000"/>
                  </a:schemeClr>
                </a:solidFill>
              </a:defRPr>
            </a:lvl1pPr>
            <a:lvl2pPr>
              <a:lnSpc>
                <a:spcPts val="1800"/>
              </a:lnSpc>
              <a:spcAft>
                <a:spcPts val="600"/>
              </a:spcAft>
              <a:defRPr sz="1500">
                <a:solidFill>
                  <a:schemeClr val="tx2">
                    <a:lumMod val="60000"/>
                    <a:lumOff val="40000"/>
                  </a:schemeClr>
                </a:solidFill>
              </a:defRPr>
            </a:lvl2pPr>
            <a:lvl3pPr>
              <a:lnSpc>
                <a:spcPts val="1800"/>
              </a:lnSpc>
              <a:defRPr sz="1500">
                <a:solidFill>
                  <a:schemeClr val="tx2">
                    <a:lumMod val="60000"/>
                    <a:lumOff val="40000"/>
                  </a:schemeClr>
                </a:solidFill>
              </a:defRPr>
            </a:lvl3pPr>
            <a:lvl4pPr>
              <a:lnSpc>
                <a:spcPts val="1800"/>
              </a:lnSpc>
              <a:spcAft>
                <a:spcPts val="300"/>
              </a:spcAft>
              <a:defRPr sz="1500">
                <a:solidFill>
                  <a:schemeClr val="tx2">
                    <a:lumMod val="60000"/>
                    <a:lumOff val="40000"/>
                  </a:schemeClr>
                </a:solidFill>
              </a:defRPr>
            </a:lvl4pPr>
            <a:lvl5pPr>
              <a:defRPr>
                <a:solidFill>
                  <a:schemeClr val="tx2">
                    <a:lumMod val="60000"/>
                    <a:lumOff val="40000"/>
                  </a:schemeClr>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Tree>
    <p:extLst>
      <p:ext uri="{BB962C8B-B14F-4D97-AF65-F5344CB8AC3E}">
        <p14:creationId xmlns:p14="http://schemas.microsoft.com/office/powerpoint/2010/main" val="1805618138"/>
      </p:ext>
    </p:extLst>
  </p:cSld>
  <p:clrMapOvr>
    <a:masterClrMapping/>
  </p:clrMapOvr>
  <p:hf sldNum="0" hdr="0" ftr="0" dt="0"/>
  <p:extLst mod="1">
    <p:ext uri="{DCECCB84-F9BA-43D5-87BE-67443E8EF086}">
      <p15:sldGuideLst xmlns:p15="http://schemas.microsoft.com/office/powerpoint/2012/main">
        <p15:guide id="1" orient="horz" pos="23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Blue">
    <p:bg>
      <p:bgPr>
        <a:blipFill dpi="0" rotWithShape="1">
          <a:blip r:embed="rId2">
            <a:lum/>
          </a:blip>
          <a:srcRect/>
          <a:stretch>
            <a:fillRect b="-25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6238568"/>
            <a:ext cx="10058400" cy="1533832"/>
          </a:xfrm>
          <a:prstGeom prst="rect">
            <a:avLst/>
          </a:prstGeom>
          <a:solidFill>
            <a:srgbClr val="0012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3200"/>
            <a:ext cx="9144000" cy="2743200"/>
          </a:xfrm>
        </p:spPr>
        <p:txBody>
          <a:bodyPr anchor="t">
            <a:noAutofit/>
          </a:bodyPr>
          <a:lstStyle>
            <a:lvl1pPr>
              <a:lnSpc>
                <a:spcPts val="5100"/>
              </a:lnSpc>
              <a:defRPr sz="4600" b="1">
                <a:solidFill>
                  <a:schemeClr val="bg1"/>
                </a:solidFill>
              </a:defRPr>
            </a:lvl1pPr>
          </a:lstStyle>
          <a:p>
            <a:r>
              <a:rPr lang="x-none"/>
              <a:t>Click to edit Master title style</a:t>
            </a:r>
            <a:endParaRPr lang="en-US" dirty="0"/>
          </a:p>
        </p:txBody>
      </p:sp>
      <p:sp>
        <p:nvSpPr>
          <p:cNvPr id="9" name="Content Placeholder 2"/>
          <p:cNvSpPr>
            <a:spLocks noGrp="1"/>
          </p:cNvSpPr>
          <p:nvPr>
            <p:ph idx="13"/>
          </p:nvPr>
        </p:nvSpPr>
        <p:spPr>
          <a:xfrm>
            <a:off x="457200" y="6515493"/>
            <a:ext cx="5257800" cy="952107"/>
          </a:xfrm>
        </p:spPr>
        <p:txBody>
          <a:bodyPr anchor="b"/>
          <a:lstStyle>
            <a:lvl1pPr>
              <a:lnSpc>
                <a:spcPts val="1900"/>
              </a:lnSpc>
              <a:spcAft>
                <a:spcPts val="0"/>
              </a:spcAft>
              <a:defRPr sz="1500" b="0">
                <a:solidFill>
                  <a:schemeClr val="bg1"/>
                </a:solidFill>
              </a:defRPr>
            </a:lvl1pPr>
            <a:lvl2pPr>
              <a:lnSpc>
                <a:spcPts val="1900"/>
              </a:lnSpc>
              <a:spcAft>
                <a:spcPts val="0"/>
              </a:spcAft>
              <a:defRPr sz="1500">
                <a:solidFill>
                  <a:schemeClr val="accent3"/>
                </a:solidFill>
              </a:defRPr>
            </a:lvl2pPr>
            <a:lvl3pPr marL="0" indent="0">
              <a:lnSpc>
                <a:spcPts val="1900"/>
              </a:lnSpc>
              <a:spcAft>
                <a:spcPts val="0"/>
              </a:spcAft>
              <a:buFontTx/>
              <a:buNone/>
              <a:defRPr sz="1500" b="1">
                <a:solidFill>
                  <a:schemeClr val="bg1"/>
                </a:solidFill>
              </a:defRPr>
            </a:lvl3pPr>
            <a:lvl4pPr>
              <a:lnSpc>
                <a:spcPts val="2640"/>
              </a:lnSpc>
              <a:spcAft>
                <a:spcPts val="1800"/>
              </a:spcAft>
              <a:defRPr sz="2200">
                <a:solidFill>
                  <a:schemeClr val="bg1"/>
                </a:solidFill>
              </a:defRPr>
            </a:lvl4pPr>
            <a:lvl5pPr>
              <a:defRPr>
                <a:solidFill>
                  <a:schemeClr val="bg1"/>
                </a:solidFill>
              </a:defRPr>
            </a:lvl5pPr>
          </a:lstStyle>
          <a:p>
            <a:pPr lvl="0"/>
            <a:r>
              <a:rPr lang="x-none"/>
              <a:t>Click to edit Master text styles</a:t>
            </a:r>
          </a:p>
          <a:p>
            <a:pPr lvl="1"/>
            <a:r>
              <a:rPr lang="x-none"/>
              <a:t>Second level</a:t>
            </a:r>
          </a:p>
          <a:p>
            <a:pPr lvl="2"/>
            <a:r>
              <a:rPr lang="x-none"/>
              <a:t>Third level</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1367074" cy="914400"/>
          </a:xfrm>
          <a:prstGeom prst="rect">
            <a:avLst/>
          </a:prstGeom>
        </p:spPr>
      </p:pic>
      <p:sp>
        <p:nvSpPr>
          <p:cNvPr id="5" name="Content Placeholder 2"/>
          <p:cNvSpPr>
            <a:spLocks noGrp="1"/>
          </p:cNvSpPr>
          <p:nvPr>
            <p:ph idx="14"/>
          </p:nvPr>
        </p:nvSpPr>
        <p:spPr>
          <a:xfrm>
            <a:off x="5943600" y="6515493"/>
            <a:ext cx="3657600" cy="952107"/>
          </a:xfrm>
        </p:spPr>
        <p:txBody>
          <a:bodyPr anchor="b"/>
          <a:lstStyle>
            <a:lvl1pPr algn="r">
              <a:lnSpc>
                <a:spcPts val="1900"/>
              </a:lnSpc>
              <a:spcAft>
                <a:spcPts val="0"/>
              </a:spcAft>
              <a:defRPr sz="1500" b="1">
                <a:solidFill>
                  <a:schemeClr val="bg1"/>
                </a:solidFill>
              </a:defRPr>
            </a:lvl1pPr>
            <a:lvl2pPr algn="r">
              <a:lnSpc>
                <a:spcPts val="1900"/>
              </a:lnSpc>
              <a:spcAft>
                <a:spcPts val="0"/>
              </a:spcAft>
              <a:defRPr sz="1500">
                <a:solidFill>
                  <a:schemeClr val="accent3"/>
                </a:solidFill>
              </a:defRPr>
            </a:lvl2pPr>
            <a:lvl3pPr marL="0" indent="0" algn="r">
              <a:lnSpc>
                <a:spcPts val="1900"/>
              </a:lnSpc>
              <a:spcAft>
                <a:spcPts val="0"/>
              </a:spcAft>
              <a:buFontTx/>
              <a:buNone/>
              <a:defRPr sz="1500" b="0">
                <a:solidFill>
                  <a:schemeClr val="bg1"/>
                </a:solidFill>
              </a:defRPr>
            </a:lvl3pPr>
            <a:lvl4pPr>
              <a:lnSpc>
                <a:spcPts val="2640"/>
              </a:lnSpc>
              <a:spcAft>
                <a:spcPts val="1800"/>
              </a:spcAft>
              <a:defRPr sz="2200">
                <a:solidFill>
                  <a:schemeClr val="bg1"/>
                </a:solidFill>
              </a:defRPr>
            </a:lvl4pPr>
            <a:lvl5pPr>
              <a:defRPr>
                <a:solidFill>
                  <a:schemeClr val="bg1"/>
                </a:solidFill>
              </a:defRPr>
            </a:lvl5pPr>
          </a:lstStyle>
          <a:p>
            <a:pPr lvl="0"/>
            <a:r>
              <a:rPr lang="x-none"/>
              <a:t>Click to edit Master text styles</a:t>
            </a:r>
          </a:p>
          <a:p>
            <a:pPr lvl="1"/>
            <a:r>
              <a:rPr lang="x-none"/>
              <a:t>Second level</a:t>
            </a:r>
          </a:p>
          <a:p>
            <a:pPr lvl="2"/>
            <a:r>
              <a:rPr lang="x-none"/>
              <a:t>Third level</a:t>
            </a:r>
          </a:p>
        </p:txBody>
      </p:sp>
    </p:spTree>
    <p:extLst>
      <p:ext uri="{BB962C8B-B14F-4D97-AF65-F5344CB8AC3E}">
        <p14:creationId xmlns:p14="http://schemas.microsoft.com/office/powerpoint/2010/main" val="3237440305"/>
      </p:ext>
    </p:extLst>
  </p:cSld>
  <p:clrMapOvr>
    <a:masterClrMapping/>
  </p:clrMapOvr>
  <p:hf sldNum="0" hdr="0" ftr="0" dt="0"/>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791094"/>
            <a:ext cx="5679649" cy="2601798"/>
          </a:xfrm>
        </p:spPr>
        <p:txBody>
          <a:bodyPr anchor="b">
            <a:noAutofit/>
          </a:bodyPr>
          <a:lstStyle>
            <a:lvl1pPr>
              <a:lnSpc>
                <a:spcPts val="3900"/>
              </a:lnSpc>
              <a:defRPr sz="3400" b="1">
                <a:solidFill>
                  <a:schemeClr val="tx2"/>
                </a:solidFill>
              </a:defRPr>
            </a:lvl1pPr>
          </a:lstStyle>
          <a:p>
            <a:r>
              <a:rPr lang="x-none"/>
              <a:t>Click to edit Master title style</a:t>
            </a:r>
            <a:endParaRPr lang="en-US" dirty="0"/>
          </a:p>
        </p:txBody>
      </p:sp>
      <p:sp>
        <p:nvSpPr>
          <p:cNvPr id="9" name="Content Placeholder 2"/>
          <p:cNvSpPr>
            <a:spLocks noGrp="1"/>
          </p:cNvSpPr>
          <p:nvPr>
            <p:ph idx="13"/>
          </p:nvPr>
        </p:nvSpPr>
        <p:spPr>
          <a:xfrm>
            <a:off x="457200" y="4722832"/>
            <a:ext cx="5257800" cy="952107"/>
          </a:xfrm>
        </p:spPr>
        <p:txBody>
          <a:bodyPr anchor="t"/>
          <a:lstStyle>
            <a:lvl1pPr>
              <a:lnSpc>
                <a:spcPts val="1900"/>
              </a:lnSpc>
              <a:spcAft>
                <a:spcPts val="0"/>
              </a:spcAft>
              <a:defRPr sz="1500" b="1">
                <a:solidFill>
                  <a:schemeClr val="tx2"/>
                </a:solidFill>
              </a:defRPr>
            </a:lvl1pPr>
            <a:lvl2pPr>
              <a:lnSpc>
                <a:spcPts val="1900"/>
              </a:lnSpc>
              <a:spcAft>
                <a:spcPts val="0"/>
              </a:spcAft>
              <a:defRPr sz="1500" b="1">
                <a:solidFill>
                  <a:schemeClr val="tx2"/>
                </a:solidFill>
              </a:defRPr>
            </a:lvl2pPr>
            <a:lvl3pPr marL="0" indent="0">
              <a:lnSpc>
                <a:spcPts val="1900"/>
              </a:lnSpc>
              <a:spcAft>
                <a:spcPts val="0"/>
              </a:spcAft>
              <a:buFontTx/>
              <a:buNone/>
              <a:defRPr sz="1500" b="0">
                <a:solidFill>
                  <a:schemeClr val="tx2"/>
                </a:solidFill>
              </a:defRPr>
            </a:lvl3pPr>
            <a:lvl4pPr>
              <a:lnSpc>
                <a:spcPts val="2640"/>
              </a:lnSpc>
              <a:spcAft>
                <a:spcPts val="1800"/>
              </a:spcAft>
              <a:defRPr sz="2200">
                <a:solidFill>
                  <a:schemeClr val="bg1"/>
                </a:solidFill>
              </a:defRPr>
            </a:lvl4pPr>
            <a:lvl5pPr>
              <a:defRPr>
                <a:solidFill>
                  <a:schemeClr val="bg1"/>
                </a:solidFill>
              </a:defRPr>
            </a:lvl5pPr>
          </a:lstStyle>
          <a:p>
            <a:pPr lvl="0"/>
            <a:r>
              <a:rPr lang="x-none"/>
              <a:t>Click to edit Master text styles</a:t>
            </a:r>
          </a:p>
          <a:p>
            <a:pPr lvl="1"/>
            <a:r>
              <a:rPr lang="x-none"/>
              <a:t>Second level</a:t>
            </a:r>
          </a:p>
          <a:p>
            <a:pPr lvl="2"/>
            <a:r>
              <a:rPr lang="x-none"/>
              <a:t>Third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1367073" cy="914400"/>
          </a:xfrm>
          <a:prstGeom prst="rect">
            <a:avLst/>
          </a:prstGeom>
        </p:spPr>
      </p:pic>
      <p:sp>
        <p:nvSpPr>
          <p:cNvPr id="3" name="Picture Placeholder 2"/>
          <p:cNvSpPr>
            <a:spLocks noGrp="1"/>
          </p:cNvSpPr>
          <p:nvPr>
            <p:ph type="pic" sz="quarter" idx="15"/>
          </p:nvPr>
        </p:nvSpPr>
        <p:spPr>
          <a:xfrm>
            <a:off x="4562572" y="-9426"/>
            <a:ext cx="5495827" cy="7781826"/>
          </a:xfrm>
          <a:custGeom>
            <a:avLst/>
            <a:gdLst>
              <a:gd name="connsiteX0" fmla="*/ 0 w 3657600"/>
              <a:gd name="connsiteY0" fmla="*/ 0 h 7772400"/>
              <a:gd name="connsiteX1" fmla="*/ 3657600 w 3657600"/>
              <a:gd name="connsiteY1" fmla="*/ 0 h 7772400"/>
              <a:gd name="connsiteX2" fmla="*/ 3657600 w 3657600"/>
              <a:gd name="connsiteY2" fmla="*/ 7772400 h 7772400"/>
              <a:gd name="connsiteX3" fmla="*/ 0 w 3657600"/>
              <a:gd name="connsiteY3" fmla="*/ 7772400 h 7772400"/>
              <a:gd name="connsiteX4" fmla="*/ 0 w 3657600"/>
              <a:gd name="connsiteY4" fmla="*/ 0 h 7772400"/>
              <a:gd name="connsiteX0" fmla="*/ 0 w 5495827"/>
              <a:gd name="connsiteY0" fmla="*/ 0 h 7781826"/>
              <a:gd name="connsiteX1" fmla="*/ 5495827 w 5495827"/>
              <a:gd name="connsiteY1" fmla="*/ 9426 h 7781826"/>
              <a:gd name="connsiteX2" fmla="*/ 5495827 w 5495827"/>
              <a:gd name="connsiteY2" fmla="*/ 7781826 h 7781826"/>
              <a:gd name="connsiteX3" fmla="*/ 1838227 w 5495827"/>
              <a:gd name="connsiteY3" fmla="*/ 7781826 h 7781826"/>
              <a:gd name="connsiteX4" fmla="*/ 0 w 5495827"/>
              <a:gd name="connsiteY4" fmla="*/ 0 h 778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5827" h="7781826">
                <a:moveTo>
                  <a:pt x="0" y="0"/>
                </a:moveTo>
                <a:lnTo>
                  <a:pt x="5495827" y="9426"/>
                </a:lnTo>
                <a:lnTo>
                  <a:pt x="5495827" y="7781826"/>
                </a:lnTo>
                <a:lnTo>
                  <a:pt x="1838227" y="7781826"/>
                </a:lnTo>
                <a:lnTo>
                  <a:pt x="0" y="0"/>
                </a:lnTo>
                <a:close/>
              </a:path>
            </a:pathLst>
          </a:custGeom>
        </p:spPr>
        <p:txBody>
          <a:bodyPr/>
          <a:lstStyle/>
          <a:p>
            <a:r>
              <a:rPr lang="x-none"/>
              <a:t>Drag picture to placeholder or click icon to add</a:t>
            </a:r>
            <a:endParaRPr lang="en-US"/>
          </a:p>
        </p:txBody>
      </p:sp>
    </p:spTree>
    <p:extLst>
      <p:ext uri="{BB962C8B-B14F-4D97-AF65-F5344CB8AC3E}">
        <p14:creationId xmlns:p14="http://schemas.microsoft.com/office/powerpoint/2010/main" val="3320849269"/>
      </p:ext>
    </p:extLst>
  </p:cSld>
  <p:clrMapOvr>
    <a:masterClrMapping/>
  </p:clrMapOvr>
  <p:hf sldNum="0" hdr="0" ftr="0" dt="0"/>
  <p:extLst mod="1">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x-none"/>
              <a:t>Click to edit Master title style</a:t>
            </a:r>
            <a:endParaRPr lang="en-US" dirty="0"/>
          </a:p>
        </p:txBody>
      </p:sp>
      <p:sp>
        <p:nvSpPr>
          <p:cNvPr id="3" name="Text Placeholder 2"/>
          <p:cNvSpPr>
            <a:spLocks noGrp="1"/>
          </p:cNvSpPr>
          <p:nvPr>
            <p:ph type="body" idx="1"/>
          </p:nvPr>
        </p:nvSpPr>
        <p:spPr>
          <a:xfrm>
            <a:off x="457200" y="2057400"/>
            <a:ext cx="9144000" cy="5029200"/>
          </a:xfrm>
          <a:prstGeom prst="rect">
            <a:avLst/>
          </a:prstGeom>
        </p:spPr>
        <p:txBody>
          <a:bodyPr vert="horz" lIns="0" tIns="0" rIns="0" bIns="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6" name="Slide Number Placeholder 5"/>
          <p:cNvSpPr>
            <a:spLocks noGrp="1"/>
          </p:cNvSpPr>
          <p:nvPr>
            <p:ph type="sldNum" sz="quarter" idx="4"/>
          </p:nvPr>
        </p:nvSpPr>
        <p:spPr>
          <a:xfrm>
            <a:off x="7315200" y="7203864"/>
            <a:ext cx="2263140" cy="413808"/>
          </a:xfrm>
          <a:prstGeom prst="rect">
            <a:avLst/>
          </a:prstGeom>
        </p:spPr>
        <p:txBody>
          <a:bodyPr vert="horz" lIns="0" tIns="0" rIns="0" bIns="0" rtlCol="0" anchor="ctr"/>
          <a:lstStyle>
            <a:lvl1pPr algn="r">
              <a:defRPr sz="900">
                <a:solidFill>
                  <a:schemeClr val="tx1">
                    <a:tint val="75000"/>
                  </a:schemeClr>
                </a:solidFill>
              </a:defRPr>
            </a:lvl1pPr>
          </a:lstStyle>
          <a:p>
            <a:r>
              <a:rPr lang="en-US" dirty="0"/>
              <a:t>Presentation Title  |  </a:t>
            </a:r>
            <a:fld id="{EC78876D-F60F-416A-9AB8-0484C938732F}" type="slidenum">
              <a:rPr lang="en-US" b="1" smtClean="0">
                <a:solidFill>
                  <a:schemeClr val="tx2"/>
                </a:solidFill>
              </a:rPr>
              <a:pPr/>
              <a:t>‹#›</a:t>
            </a:fld>
            <a:endParaRPr lang="en-US" b="1" dirty="0">
              <a:solidFill>
                <a:schemeClr val="tx2"/>
              </a:solidFill>
            </a:endParaRPr>
          </a:p>
        </p:txBody>
      </p:sp>
      <p:sp>
        <p:nvSpPr>
          <p:cNvPr id="8" name="Footer Placeholder 2"/>
          <p:cNvSpPr>
            <a:spLocks noGrp="1"/>
          </p:cNvSpPr>
          <p:nvPr>
            <p:ph type="ftr" sz="quarter" idx="3"/>
          </p:nvPr>
        </p:nvSpPr>
        <p:spPr>
          <a:xfrm>
            <a:off x="457200" y="7203864"/>
            <a:ext cx="3394710" cy="413808"/>
          </a:xfrm>
          <a:prstGeom prst="rect">
            <a:avLst/>
          </a:prstGeom>
        </p:spPr>
        <p:txBody>
          <a:bodyPr anchor="ctr"/>
          <a:lstStyle>
            <a:lvl1pPr>
              <a:defRPr sz="900">
                <a:solidFill>
                  <a:schemeClr val="bg1">
                    <a:lumMod val="50000"/>
                  </a:schemeClr>
                </a:solidFill>
              </a:defRPr>
            </a:lvl1pPr>
          </a:lstStyle>
          <a:p>
            <a:r>
              <a:rPr lang="en-US" dirty="0"/>
              <a:t>U.S. Naval Research Laboratory</a:t>
            </a:r>
          </a:p>
        </p:txBody>
      </p:sp>
    </p:spTree>
    <p:extLst>
      <p:ext uri="{BB962C8B-B14F-4D97-AF65-F5344CB8AC3E}">
        <p14:creationId xmlns:p14="http://schemas.microsoft.com/office/powerpoint/2010/main" val="18469987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5" r:id="rId5"/>
    <p:sldLayoutId id="2147483667" r:id="rId6"/>
  </p:sldLayoutIdLst>
  <p:hf hdr="0" dt="0"/>
  <p:txStyles>
    <p:titleStyle>
      <a:lvl1pPr algn="l" defTabSz="1036290" rtl="0" eaLnBrk="1" latinLnBrk="0" hangingPunct="1">
        <a:lnSpc>
          <a:spcPct val="90000"/>
        </a:lnSpc>
        <a:spcBef>
          <a:spcPct val="0"/>
        </a:spcBef>
        <a:buNone/>
        <a:defRPr sz="4600" kern="100" baseline="0">
          <a:solidFill>
            <a:schemeClr val="tx2"/>
          </a:solidFill>
          <a:latin typeface="+mj-lt"/>
          <a:ea typeface="+mj-ea"/>
          <a:cs typeface="+mj-cs"/>
        </a:defRPr>
      </a:lvl1pPr>
    </p:titleStyle>
    <p:bodyStyle>
      <a:lvl1pPr marL="0" indent="0" algn="l" defTabSz="1036290" rtl="0" eaLnBrk="1" latinLnBrk="0" hangingPunct="1">
        <a:lnSpc>
          <a:spcPts val="1800"/>
        </a:lnSpc>
        <a:spcBef>
          <a:spcPts val="0"/>
        </a:spcBef>
        <a:spcAft>
          <a:spcPts val="300"/>
        </a:spcAft>
        <a:buFontTx/>
        <a:buNone/>
        <a:defRPr sz="1500" kern="100">
          <a:solidFill>
            <a:schemeClr val="tx2"/>
          </a:solidFill>
          <a:latin typeface="+mn-lt"/>
          <a:ea typeface="+mn-ea"/>
          <a:cs typeface="+mn-cs"/>
        </a:defRPr>
      </a:lvl1pPr>
      <a:lvl2pPr marL="0" indent="0" algn="l" defTabSz="1036290" rtl="0" eaLnBrk="1" latinLnBrk="0" hangingPunct="1">
        <a:lnSpc>
          <a:spcPts val="1800"/>
        </a:lnSpc>
        <a:spcBef>
          <a:spcPts val="0"/>
        </a:spcBef>
        <a:spcAft>
          <a:spcPts val="300"/>
        </a:spcAft>
        <a:buFontTx/>
        <a:buNone/>
        <a:defRPr sz="1500" b="1" kern="100">
          <a:solidFill>
            <a:schemeClr val="tx2"/>
          </a:solidFill>
          <a:latin typeface="+mn-lt"/>
          <a:ea typeface="+mn-ea"/>
          <a:cs typeface="+mn-cs"/>
        </a:defRPr>
      </a:lvl2pPr>
      <a:lvl3pPr marL="461963" indent="-234950" algn="l" defTabSz="1036290" rtl="0" eaLnBrk="1" latinLnBrk="0" hangingPunct="1">
        <a:lnSpc>
          <a:spcPts val="1800"/>
        </a:lnSpc>
        <a:spcBef>
          <a:spcPts val="0"/>
        </a:spcBef>
        <a:spcAft>
          <a:spcPts val="300"/>
        </a:spcAft>
        <a:buFont typeface="Arial" panose="020B0604020202020204" pitchFamily="34" charset="0"/>
        <a:buChar char="•"/>
        <a:defRPr sz="1500" kern="100" baseline="0">
          <a:solidFill>
            <a:schemeClr val="tx1"/>
          </a:solidFill>
          <a:latin typeface="+mn-lt"/>
          <a:ea typeface="+mn-ea"/>
          <a:cs typeface="+mn-cs"/>
        </a:defRPr>
      </a:lvl3pPr>
      <a:lvl4pPr marL="693738" indent="-236538" algn="l" defTabSz="1036290" rtl="0" eaLnBrk="1" latinLnBrk="0" hangingPunct="1">
        <a:lnSpc>
          <a:spcPts val="1800"/>
        </a:lnSpc>
        <a:spcBef>
          <a:spcPts val="0"/>
        </a:spcBef>
        <a:spcAft>
          <a:spcPts val="300"/>
        </a:spcAft>
        <a:buFont typeface="Arial" panose="020B0604020202020204" pitchFamily="34" charset="0"/>
        <a:buChar char="−"/>
        <a:defRPr sz="1500" b="0" kern="100" baseline="0">
          <a:solidFill>
            <a:schemeClr val="tx1"/>
          </a:solidFill>
          <a:latin typeface="+mn-lt"/>
          <a:ea typeface="+mn-ea"/>
          <a:cs typeface="+mn-cs"/>
        </a:defRPr>
      </a:lvl4pPr>
      <a:lvl5pPr marL="914400" indent="-220663" algn="l" defTabSz="1036290" rtl="0" eaLnBrk="1" latinLnBrk="0" hangingPunct="1">
        <a:lnSpc>
          <a:spcPts val="1800"/>
        </a:lnSpc>
        <a:spcBef>
          <a:spcPts val="0"/>
        </a:spcBef>
        <a:spcAft>
          <a:spcPts val="300"/>
        </a:spcAft>
        <a:buFont typeface="Arial" panose="020B0604020202020204" pitchFamily="34" charset="0"/>
        <a:buChar char="•"/>
        <a:defRPr sz="1500" b="0" kern="1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881" y="2323475"/>
            <a:ext cx="9623686" cy="2743200"/>
          </a:xfrm>
        </p:spPr>
        <p:txBody>
          <a:bodyPr/>
          <a:lstStyle/>
          <a:p>
            <a:r>
              <a:rPr lang="en-US" sz="4000" dirty="0"/>
              <a:t>Secure Computation in the Tor Network</a:t>
            </a:r>
            <a:br>
              <a:rPr lang="en-US" dirty="0"/>
            </a:br>
            <a:r>
              <a:rPr lang="en-US" sz="2800" i="1" dirty="0"/>
              <a:t>Ryan Wails (U.S. Naval Research Lab)</a:t>
            </a:r>
            <a:br>
              <a:rPr lang="en-US" sz="2800" i="1" dirty="0"/>
            </a:br>
            <a:r>
              <a:rPr lang="en-US" sz="2800" i="1" dirty="0">
                <a:solidFill>
                  <a:schemeClr val="accent3"/>
                </a:solidFill>
              </a:rPr>
              <a:t>Aaron Johnson (U.S. Naval Research Lab)</a:t>
            </a:r>
            <a:br>
              <a:rPr lang="en-US" sz="2800" i="1" dirty="0">
                <a:solidFill>
                  <a:schemeClr val="accent3"/>
                </a:solidFill>
              </a:rPr>
            </a:br>
            <a:r>
              <a:rPr lang="en-US" sz="2800" i="1" dirty="0"/>
              <a:t>Daniel </a:t>
            </a:r>
            <a:r>
              <a:rPr lang="en-US" sz="2800" i="1" dirty="0" err="1"/>
              <a:t>Starin</a:t>
            </a:r>
            <a:r>
              <a:rPr lang="en-US" sz="2800" i="1" dirty="0"/>
              <a:t> (</a:t>
            </a:r>
            <a:r>
              <a:rPr lang="en-US" sz="2800" i="1" dirty="0" err="1"/>
              <a:t>Perspecta</a:t>
            </a:r>
            <a:r>
              <a:rPr lang="en-US" sz="2800" i="1" dirty="0"/>
              <a:t> Labs)</a:t>
            </a:r>
            <a:br>
              <a:rPr lang="en-US" sz="2800" i="1" dirty="0"/>
            </a:br>
            <a:r>
              <a:rPr lang="en-US" sz="2800" i="1" dirty="0" err="1"/>
              <a:t>Arkady</a:t>
            </a:r>
            <a:r>
              <a:rPr lang="en-US" sz="2800" i="1" dirty="0"/>
              <a:t> </a:t>
            </a:r>
            <a:r>
              <a:rPr lang="en-US" sz="2800" i="1" dirty="0" err="1"/>
              <a:t>Yerukhimovich</a:t>
            </a:r>
            <a:r>
              <a:rPr lang="en-US" sz="2800" i="1" dirty="0"/>
              <a:t> (George Washington University)</a:t>
            </a:r>
            <a:br>
              <a:rPr lang="en-US" sz="2800" i="1" dirty="0"/>
            </a:br>
            <a:r>
              <a:rPr lang="en-US" sz="2800" i="1" dirty="0"/>
              <a:t>S. </a:t>
            </a:r>
            <a:r>
              <a:rPr lang="en-US" sz="2800" i="1" dirty="0" err="1"/>
              <a:t>Dov</a:t>
            </a:r>
            <a:r>
              <a:rPr lang="en-US" sz="2800" i="1" dirty="0"/>
              <a:t> Gordon (George Mason University)</a:t>
            </a:r>
          </a:p>
        </p:txBody>
      </p:sp>
      <p:sp>
        <p:nvSpPr>
          <p:cNvPr id="5" name="Content Placeholder 4"/>
          <p:cNvSpPr>
            <a:spLocks noGrp="1"/>
          </p:cNvSpPr>
          <p:nvPr>
            <p:ph idx="13"/>
          </p:nvPr>
        </p:nvSpPr>
        <p:spPr>
          <a:xfrm>
            <a:off x="179881" y="6515493"/>
            <a:ext cx="9878519" cy="952107"/>
          </a:xfrm>
        </p:spPr>
        <p:txBody>
          <a:bodyPr>
            <a:normAutofit/>
          </a:bodyPr>
          <a:lstStyle/>
          <a:p>
            <a:pPr lvl="1"/>
            <a:r>
              <a:rPr lang="en-US" sz="1600" dirty="0"/>
              <a:t>March 18</a:t>
            </a:r>
            <a:r>
              <a:rPr lang="en-US" sz="1600" baseline="30000" dirty="0"/>
              <a:t>th</a:t>
            </a:r>
            <a:r>
              <a:rPr lang="en-US" sz="1600" dirty="0"/>
              <a:t>, 2019</a:t>
            </a:r>
          </a:p>
          <a:p>
            <a:r>
              <a:rPr lang="en-US" b="1" dirty="0"/>
              <a:t>DIMACS/MACS Workshop on Usable, Efficient, and Formally Verified Secure Computation</a:t>
            </a:r>
          </a:p>
          <a:p>
            <a:br>
              <a:rPr lang="en-US" dirty="0"/>
            </a:br>
            <a:endParaRPr lang="en-US" dirty="0"/>
          </a:p>
        </p:txBody>
      </p:sp>
    </p:spTree>
    <p:extLst>
      <p:ext uri="{BB962C8B-B14F-4D97-AF65-F5344CB8AC3E}">
        <p14:creationId xmlns:p14="http://schemas.microsoft.com/office/powerpoint/2010/main" val="333857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Tor Measurement</a:t>
            </a:r>
          </a:p>
        </p:txBody>
      </p:sp>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10</a:t>
            </a:fld>
            <a:endParaRPr lang="en-US" b="1" dirty="0">
              <a:solidFill>
                <a:schemeClr val="tx2"/>
              </a:solidFill>
            </a:endParaRPr>
          </a:p>
        </p:txBody>
      </p:sp>
      <p:graphicFrame>
        <p:nvGraphicFramePr>
          <p:cNvPr id="6" name="Content Placeholder 5">
            <a:extLst>
              <a:ext uri="{FF2B5EF4-FFF2-40B4-BE49-F238E27FC236}">
                <a16:creationId xmlns:a16="http://schemas.microsoft.com/office/drawing/2014/main" id="{07CB4D1C-4409-614B-B468-102A561A45E9}"/>
              </a:ext>
            </a:extLst>
          </p:cNvPr>
          <p:cNvGraphicFramePr>
            <a:graphicFrameLocks noGrp="1"/>
          </p:cNvGraphicFramePr>
          <p:nvPr>
            <p:ph idx="13"/>
            <p:extLst>
              <p:ext uri="{D42A27DB-BD31-4B8C-83A1-F6EECF244321}">
                <p14:modId xmlns:p14="http://schemas.microsoft.com/office/powerpoint/2010/main" val="1999300317"/>
              </p:ext>
            </p:extLst>
          </p:nvPr>
        </p:nvGraphicFramePr>
        <p:xfrm>
          <a:off x="457200" y="1988565"/>
          <a:ext cx="9256426" cy="4577126"/>
        </p:xfrm>
        <a:graphic>
          <a:graphicData uri="http://schemas.openxmlformats.org/drawingml/2006/table">
            <a:tbl>
              <a:tblPr firstRow="1" bandRow="1">
                <a:tableStyleId>{5C22544A-7EE6-4342-B048-85BDC9FD1C3A}</a:tableStyleId>
              </a:tblPr>
              <a:tblGrid>
                <a:gridCol w="4628213">
                  <a:extLst>
                    <a:ext uri="{9D8B030D-6E8A-4147-A177-3AD203B41FA5}">
                      <a16:colId xmlns:a16="http://schemas.microsoft.com/office/drawing/2014/main" val="730067700"/>
                    </a:ext>
                  </a:extLst>
                </a:gridCol>
                <a:gridCol w="4628213">
                  <a:extLst>
                    <a:ext uri="{9D8B030D-6E8A-4147-A177-3AD203B41FA5}">
                      <a16:colId xmlns:a16="http://schemas.microsoft.com/office/drawing/2014/main" val="295273844"/>
                    </a:ext>
                  </a:extLst>
                </a:gridCol>
              </a:tblGrid>
              <a:tr h="569982">
                <a:tc>
                  <a:txBody>
                    <a:bodyPr/>
                    <a:lstStyle/>
                    <a:p>
                      <a:r>
                        <a:rPr lang="en-US" dirty="0"/>
                        <a:t>Current Approaches</a:t>
                      </a:r>
                    </a:p>
                  </a:txBody>
                  <a:tcPr/>
                </a:tc>
                <a:tc>
                  <a:txBody>
                    <a:bodyPr/>
                    <a:lstStyle/>
                    <a:p>
                      <a:r>
                        <a:rPr lang="en-US" dirty="0"/>
                        <a:t>Limitations</a:t>
                      </a:r>
                    </a:p>
                  </a:txBody>
                  <a:tcPr/>
                </a:tc>
                <a:extLst>
                  <a:ext uri="{0D108BD9-81ED-4DB2-BD59-A6C34878D82A}">
                    <a16:rowId xmlns:a16="http://schemas.microsoft.com/office/drawing/2014/main" val="2893228962"/>
                  </a:ext>
                </a:extLst>
              </a:tr>
              <a:tr h="993150">
                <a:tc>
                  <a:txBody>
                    <a:bodyPr/>
                    <a:lstStyle/>
                    <a:p>
                      <a:pPr marL="0" marR="0" lvl="0" indent="0" algn="l" defTabSz="1036290" rtl="0" eaLnBrk="1" fontAlgn="auto" latinLnBrk="0" hangingPunct="1">
                        <a:lnSpc>
                          <a:spcPct val="100000"/>
                        </a:lnSpc>
                        <a:spcBef>
                          <a:spcPts val="0"/>
                        </a:spcBef>
                        <a:spcAft>
                          <a:spcPts val="0"/>
                        </a:spcAft>
                        <a:buClrTx/>
                        <a:buSzTx/>
                        <a:buFontTx/>
                        <a:buNone/>
                        <a:tabLst/>
                        <a:defRPr/>
                      </a:pPr>
                      <a:r>
                        <a:rPr lang="en-US" sz="2000" dirty="0"/>
                        <a:t>Per-relay noisy statistics</a:t>
                      </a:r>
                      <a:br>
                        <a:rPr lang="en-US" sz="2000" dirty="0"/>
                      </a:br>
                      <a:r>
                        <a:rPr lang="en-US" sz="2000" dirty="0"/>
                        <a:t>(local differential privacy)</a:t>
                      </a:r>
                    </a:p>
                  </a:txBody>
                  <a:tcPr/>
                </a:tc>
                <a:tc>
                  <a:txBody>
                    <a:bodyPr/>
                    <a:lstStyle/>
                    <a:p>
                      <a:r>
                        <a:rPr lang="en-US" dirty="0"/>
                        <a:t>Excess noise</a:t>
                      </a:r>
                    </a:p>
                  </a:txBody>
                  <a:tcPr/>
                </a:tc>
                <a:extLst>
                  <a:ext uri="{0D108BD9-81ED-4DB2-BD59-A6C34878D82A}">
                    <a16:rowId xmlns:a16="http://schemas.microsoft.com/office/drawing/2014/main" val="4085773300"/>
                  </a:ext>
                </a:extLst>
              </a:tr>
              <a:tr h="1010422">
                <a:tc>
                  <a:txBody>
                    <a:bodyPr/>
                    <a:lstStyle/>
                    <a:p>
                      <a:pPr marL="0" marR="0" lvl="0" indent="0" algn="l" defTabSz="1036290" rtl="0" eaLnBrk="1" fontAlgn="auto" latinLnBrk="0" hangingPunct="1">
                        <a:lnSpc>
                          <a:spcPct val="100000"/>
                        </a:lnSpc>
                        <a:spcBef>
                          <a:spcPts val="0"/>
                        </a:spcBef>
                        <a:spcAft>
                          <a:spcPts val="0"/>
                        </a:spcAft>
                        <a:buClrTx/>
                        <a:buSzTx/>
                        <a:buFontTx/>
                        <a:buNone/>
                        <a:tabLst/>
                        <a:defRPr/>
                      </a:pPr>
                      <a:r>
                        <a:rPr lang="en-US" sz="2000" dirty="0"/>
                        <a:t>Secure addition</a:t>
                      </a:r>
                      <a:br>
                        <a:rPr lang="en-US" sz="2000" dirty="0"/>
                      </a:br>
                      <a:r>
                        <a:rPr lang="en-US" sz="2000" dirty="0"/>
                        <a:t>(</a:t>
                      </a:r>
                      <a:r>
                        <a:rPr lang="en-US" sz="2000" dirty="0" err="1"/>
                        <a:t>PrivCount</a:t>
                      </a:r>
                      <a:r>
                        <a:rPr lang="en-US" sz="2000" dirty="0"/>
                        <a:t>, CCS’16)</a:t>
                      </a:r>
                    </a:p>
                  </a:txBody>
                  <a:tcPr/>
                </a:tc>
                <a:tc>
                  <a:txBody>
                    <a:bodyPr/>
                    <a:lstStyle/>
                    <a:p>
                      <a:r>
                        <a:rPr lang="en-US" dirty="0"/>
                        <a:t>Not robust to malicious inputs,</a:t>
                      </a:r>
                    </a:p>
                    <a:p>
                      <a:r>
                        <a:rPr lang="en-US" dirty="0"/>
                        <a:t>Linear computations only</a:t>
                      </a:r>
                    </a:p>
                  </a:txBody>
                  <a:tcPr/>
                </a:tc>
                <a:extLst>
                  <a:ext uri="{0D108BD9-81ED-4DB2-BD59-A6C34878D82A}">
                    <a16:rowId xmlns:a16="http://schemas.microsoft.com/office/drawing/2014/main" val="1856740842"/>
                  </a:ext>
                </a:extLst>
              </a:tr>
              <a:tr h="1010422">
                <a:tc>
                  <a:txBody>
                    <a:bodyPr/>
                    <a:lstStyle/>
                    <a:p>
                      <a:pPr marL="0" marR="0" lvl="0" indent="0" algn="l" defTabSz="1036290" rtl="0" eaLnBrk="1" fontAlgn="auto" latinLnBrk="0" hangingPunct="1">
                        <a:lnSpc>
                          <a:spcPct val="100000"/>
                        </a:lnSpc>
                        <a:spcBef>
                          <a:spcPts val="0"/>
                        </a:spcBef>
                        <a:spcAft>
                          <a:spcPts val="0"/>
                        </a:spcAft>
                        <a:buClrTx/>
                        <a:buSzTx/>
                        <a:buFontTx/>
                        <a:buNone/>
                        <a:tabLst/>
                        <a:defRPr/>
                      </a:pPr>
                      <a:r>
                        <a:rPr lang="en-US" sz="2000" dirty="0"/>
                        <a:t>Input validation</a:t>
                      </a:r>
                    </a:p>
                    <a:p>
                      <a:pPr marL="0" marR="0" lvl="0" indent="0" algn="l" defTabSz="1036290" rtl="0" eaLnBrk="1" fontAlgn="auto" latinLnBrk="0" hangingPunct="1">
                        <a:lnSpc>
                          <a:spcPct val="100000"/>
                        </a:lnSpc>
                        <a:spcBef>
                          <a:spcPts val="0"/>
                        </a:spcBef>
                        <a:spcAft>
                          <a:spcPts val="0"/>
                        </a:spcAft>
                        <a:buClrTx/>
                        <a:buSzTx/>
                        <a:buFontTx/>
                        <a:buNone/>
                        <a:tabLst/>
                        <a:defRPr/>
                      </a:pPr>
                      <a:r>
                        <a:rPr lang="en-US" sz="2000" dirty="0"/>
                        <a:t>(</a:t>
                      </a:r>
                      <a:r>
                        <a:rPr lang="en-US" sz="2000" dirty="0" err="1"/>
                        <a:t>Prio</a:t>
                      </a:r>
                      <a:r>
                        <a:rPr lang="en-US" sz="2000" dirty="0"/>
                        <a:t>, NSDI’17)</a:t>
                      </a:r>
                    </a:p>
                  </a:txBody>
                  <a:tcPr/>
                </a:tc>
                <a:tc>
                  <a:txBody>
                    <a:bodyPr/>
                    <a:lstStyle/>
                    <a:p>
                      <a:r>
                        <a:rPr lang="en-US" dirty="0"/>
                        <a:t>Requires a priori knowledge of reasonable inputs</a:t>
                      </a:r>
                    </a:p>
                  </a:txBody>
                  <a:tcPr/>
                </a:tc>
                <a:extLst>
                  <a:ext uri="{0D108BD9-81ED-4DB2-BD59-A6C34878D82A}">
                    <a16:rowId xmlns:a16="http://schemas.microsoft.com/office/drawing/2014/main" val="2649919111"/>
                  </a:ext>
                </a:extLst>
              </a:tr>
              <a:tr h="993150">
                <a:tc>
                  <a:txBody>
                    <a:bodyPr/>
                    <a:lstStyle/>
                    <a:p>
                      <a:pPr marL="0" marR="0" lvl="0" indent="0" algn="l" defTabSz="1036290" rtl="0" eaLnBrk="1" fontAlgn="auto" latinLnBrk="0" hangingPunct="1">
                        <a:lnSpc>
                          <a:spcPct val="100000"/>
                        </a:lnSpc>
                        <a:spcBef>
                          <a:spcPts val="0"/>
                        </a:spcBef>
                        <a:spcAft>
                          <a:spcPts val="0"/>
                        </a:spcAft>
                        <a:buClrTx/>
                        <a:buSzTx/>
                        <a:buFontTx/>
                        <a:buNone/>
                        <a:tabLst/>
                        <a:defRPr/>
                      </a:pPr>
                      <a:r>
                        <a:rPr lang="en-US" sz="2000" dirty="0"/>
                        <a:t>Shuffle-based counting</a:t>
                      </a:r>
                    </a:p>
                    <a:p>
                      <a:pPr marL="0" marR="0" lvl="0" indent="0" algn="l" defTabSz="1036290" rtl="0" eaLnBrk="1" fontAlgn="auto" latinLnBrk="0" hangingPunct="1">
                        <a:lnSpc>
                          <a:spcPct val="100000"/>
                        </a:lnSpc>
                        <a:spcBef>
                          <a:spcPts val="0"/>
                        </a:spcBef>
                        <a:spcAft>
                          <a:spcPts val="0"/>
                        </a:spcAft>
                        <a:buClrTx/>
                        <a:buSzTx/>
                        <a:buFontTx/>
                        <a:buNone/>
                        <a:tabLst/>
                        <a:defRPr/>
                      </a:pPr>
                      <a:r>
                        <a:rPr lang="en-US" sz="2000" dirty="0"/>
                        <a:t>(</a:t>
                      </a:r>
                      <a:r>
                        <a:rPr lang="en-US" sz="2000" dirty="0" err="1"/>
                        <a:t>HisTor</a:t>
                      </a:r>
                      <a:r>
                        <a:rPr lang="el-GR" sz="2000" dirty="0"/>
                        <a:t>ε</a:t>
                      </a:r>
                      <a:r>
                        <a:rPr lang="en-US" sz="2000" dirty="0"/>
                        <a:t>, NDSS’17; PSC, CCS’17)</a:t>
                      </a:r>
                    </a:p>
                  </a:txBody>
                  <a:tcPr/>
                </a:tc>
                <a:tc>
                  <a:txBody>
                    <a:bodyPr/>
                    <a:lstStyle/>
                    <a:p>
                      <a:r>
                        <a:rPr lang="en-US" dirty="0"/>
                        <a:t>Inefficient</a:t>
                      </a:r>
                    </a:p>
                  </a:txBody>
                  <a:tcPr/>
                </a:tc>
                <a:extLst>
                  <a:ext uri="{0D108BD9-81ED-4DB2-BD59-A6C34878D82A}">
                    <a16:rowId xmlns:a16="http://schemas.microsoft.com/office/drawing/2014/main" val="1533873389"/>
                  </a:ext>
                </a:extLst>
              </a:tr>
            </a:tbl>
          </a:graphicData>
        </a:graphic>
      </p:graphicFrame>
    </p:spTree>
    <p:extLst>
      <p:ext uri="{BB962C8B-B14F-4D97-AF65-F5344CB8AC3E}">
        <p14:creationId xmlns:p14="http://schemas.microsoft.com/office/powerpoint/2010/main" val="84772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a:extLst>
              <a:ext uri="{FF2B5EF4-FFF2-40B4-BE49-F238E27FC236}">
                <a16:creationId xmlns:a16="http://schemas.microsoft.com/office/drawing/2014/main" id="{0E01D2D7-CA03-5845-BE86-28B3BF477FBE}"/>
              </a:ext>
            </a:extLst>
          </p:cNvPr>
          <p:cNvCxnSpPr>
            <a:cxnSpLocks/>
          </p:cNvCxnSpPr>
          <p:nvPr/>
        </p:nvCxnSpPr>
        <p:spPr>
          <a:xfrm flipV="1">
            <a:off x="2967144" y="3462728"/>
            <a:ext cx="1990853" cy="404734"/>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a:t>Tor Measurement</a:t>
            </a:r>
          </a:p>
        </p:txBody>
      </p:sp>
      <p:pic>
        <p:nvPicPr>
          <p:cNvPr id="35" name="Picture 34"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584" y="1453995"/>
            <a:ext cx="837327" cy="1052327"/>
          </a:xfrm>
          <a:prstGeom prst="rect">
            <a:avLst/>
          </a:prstGeom>
        </p:spPr>
      </p:pic>
      <p:pic>
        <p:nvPicPr>
          <p:cNvPr id="42" name="Picture 41"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826" y="2294922"/>
            <a:ext cx="837327" cy="1052327"/>
          </a:xfrm>
          <a:prstGeom prst="rect">
            <a:avLst/>
          </a:prstGeom>
        </p:spPr>
      </p:pic>
      <p:pic>
        <p:nvPicPr>
          <p:cNvPr id="43" name="Picture 42"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961" y="3097647"/>
            <a:ext cx="837327" cy="1052327"/>
          </a:xfrm>
          <a:prstGeom prst="rect">
            <a:avLst/>
          </a:prstGeom>
        </p:spPr>
      </p:pic>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11</a:t>
            </a:fld>
            <a:endParaRPr lang="en-US" b="1" dirty="0">
              <a:solidFill>
                <a:schemeClr val="tx2"/>
              </a:solidFill>
            </a:endParaRPr>
          </a:p>
        </p:txBody>
      </p:sp>
      <p:sp>
        <p:nvSpPr>
          <p:cNvPr id="2" name="Content Placeholder 1"/>
          <p:cNvSpPr>
            <a:spLocks noGrp="1"/>
          </p:cNvSpPr>
          <p:nvPr>
            <p:ph idx="13"/>
          </p:nvPr>
        </p:nvSpPr>
        <p:spPr>
          <a:xfrm>
            <a:off x="457200" y="4515054"/>
            <a:ext cx="9342488" cy="3110203"/>
          </a:xfrm>
        </p:spPr>
        <p:txBody>
          <a:bodyPr/>
          <a:lstStyle/>
          <a:p>
            <a:r>
              <a:rPr lang="en-US" sz="3600" dirty="0"/>
              <a:t>Challenges to MPC in Tor</a:t>
            </a:r>
            <a:br>
              <a:rPr lang="en-US" sz="3600" dirty="0"/>
            </a:br>
            <a:endParaRPr lang="en-US" sz="3600" dirty="0"/>
          </a:p>
          <a:p>
            <a:pPr marL="1033463" lvl="2" indent="-571500">
              <a:spcAft>
                <a:spcPts val="1500"/>
              </a:spcAft>
              <a:buFont typeface="Wingdings" charset="2"/>
              <a:buChar char="§"/>
            </a:pPr>
            <a:r>
              <a:rPr lang="en-US" sz="2400" dirty="0"/>
              <a:t>Fault tolerance: relays go offline</a:t>
            </a:r>
          </a:p>
          <a:p>
            <a:pPr marL="1033463" lvl="2" indent="-571500">
              <a:spcAft>
                <a:spcPts val="1500"/>
              </a:spcAft>
              <a:buFont typeface="Wingdings" charset="2"/>
              <a:buChar char="§"/>
            </a:pPr>
            <a:r>
              <a:rPr lang="en-US" sz="2400" dirty="0"/>
              <a:t>Efficiency: Bandwidth and computation are limited</a:t>
            </a:r>
          </a:p>
          <a:p>
            <a:pPr marL="1033463" lvl="2" indent="-571500">
              <a:spcAft>
                <a:spcPts val="1500"/>
              </a:spcAft>
              <a:buFont typeface="Wingdings" charset="2"/>
              <a:buChar char="§"/>
            </a:pPr>
            <a:r>
              <a:rPr lang="en-US" sz="2400" dirty="0"/>
              <a:t>Scalable: Cope with network growth</a:t>
            </a:r>
          </a:p>
          <a:p>
            <a:pPr marL="1033463" lvl="2" indent="-571500">
              <a:spcAft>
                <a:spcPts val="1500"/>
              </a:spcAft>
              <a:buFont typeface="Wingdings" charset="2"/>
              <a:buChar char="§"/>
            </a:pPr>
            <a:r>
              <a:rPr lang="en-US" sz="2400" dirty="0"/>
              <a:t>Trust assumptions</a:t>
            </a:r>
          </a:p>
          <a:p>
            <a:pPr marL="1265238" lvl="3" indent="-571500">
              <a:spcAft>
                <a:spcPts val="1500"/>
              </a:spcAft>
              <a:buFont typeface="Wingdings" charset="2"/>
              <a:buChar char="§"/>
            </a:pPr>
            <a:r>
              <a:rPr lang="en-US" sz="2400" dirty="0"/>
              <a:t>Directory Authorities: majority honest</a:t>
            </a:r>
          </a:p>
          <a:p>
            <a:pPr marL="1265238" lvl="3" indent="-571500">
              <a:spcAft>
                <a:spcPts val="1500"/>
              </a:spcAft>
              <a:buFont typeface="Wingdings" charset="2"/>
              <a:buChar char="§"/>
            </a:pPr>
            <a:r>
              <a:rPr lang="en-US" sz="2400" dirty="0"/>
              <a:t>Tor bandwidth: adversary has small fraction</a:t>
            </a:r>
          </a:p>
          <a:p>
            <a:pPr marL="1033463" lvl="2" indent="-571500">
              <a:spcAft>
                <a:spcPts val="1500"/>
              </a:spcAft>
              <a:buFont typeface="Wingdings" charset="2"/>
              <a:buChar char="§"/>
            </a:pPr>
            <a:endParaRPr lang="en-US" sz="2400" dirty="0"/>
          </a:p>
          <a:p>
            <a:pPr marL="1033463" lvl="2" indent="-571500">
              <a:spcAft>
                <a:spcPts val="1500"/>
              </a:spcAft>
              <a:buFont typeface="Wingdings" charset="2"/>
              <a:buChar char="§"/>
            </a:pPr>
            <a:endParaRPr lang="en-US" sz="2400" dirty="0"/>
          </a:p>
          <a:p>
            <a:pPr marL="1033463" lvl="2" indent="-571500">
              <a:spcAft>
                <a:spcPts val="1500"/>
              </a:spcAft>
              <a:buFont typeface="Wingdings" charset="2"/>
              <a:buChar char="§"/>
            </a:pPr>
            <a:endParaRPr lang="en-US" sz="2400" dirty="0"/>
          </a:p>
        </p:txBody>
      </p:sp>
      <p:sp>
        <p:nvSpPr>
          <p:cNvPr id="3" name="Rectangle 2">
            <a:extLst>
              <a:ext uri="{FF2B5EF4-FFF2-40B4-BE49-F238E27FC236}">
                <a16:creationId xmlns:a16="http://schemas.microsoft.com/office/drawing/2014/main" id="{CAAAE695-5580-B743-9DAF-2155D85A5D66}"/>
              </a:ext>
            </a:extLst>
          </p:cNvPr>
          <p:cNvSpPr/>
          <p:nvPr/>
        </p:nvSpPr>
        <p:spPr>
          <a:xfrm>
            <a:off x="4957997" y="2204065"/>
            <a:ext cx="1514006" cy="1514006"/>
          </a:xfrm>
          <a:prstGeom prst="rect">
            <a:avLst/>
          </a:prstGeom>
          <a:solidFill>
            <a:schemeClr val="tx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MPC</a:t>
            </a:r>
          </a:p>
        </p:txBody>
      </p:sp>
      <p:cxnSp>
        <p:nvCxnSpPr>
          <p:cNvPr id="27" name="Straight Arrow Connector 26">
            <a:extLst>
              <a:ext uri="{FF2B5EF4-FFF2-40B4-BE49-F238E27FC236}">
                <a16:creationId xmlns:a16="http://schemas.microsoft.com/office/drawing/2014/main" id="{96EFB739-C067-2E49-BF96-89E2E8D872C7}"/>
              </a:ext>
            </a:extLst>
          </p:cNvPr>
          <p:cNvCxnSpPr>
            <a:cxnSpLocks/>
          </p:cNvCxnSpPr>
          <p:nvPr/>
        </p:nvCxnSpPr>
        <p:spPr>
          <a:xfrm>
            <a:off x="3169288" y="2294922"/>
            <a:ext cx="1788709" cy="21140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A53A4AB5-0BC9-AA42-B0D7-2AEB0604BB0A}"/>
              </a:ext>
            </a:extLst>
          </p:cNvPr>
          <p:cNvCxnSpPr>
            <a:cxnSpLocks/>
            <a:endCxn id="3" idx="1"/>
          </p:cNvCxnSpPr>
          <p:nvPr/>
        </p:nvCxnSpPr>
        <p:spPr>
          <a:xfrm flipV="1">
            <a:off x="2331961" y="2961068"/>
            <a:ext cx="2626036" cy="13658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BD9ED78F-BEDB-0D4B-9C60-AB781D3704EE}"/>
              </a:ext>
            </a:extLst>
          </p:cNvPr>
          <p:cNvCxnSpPr>
            <a:cxnSpLocks/>
          </p:cNvCxnSpPr>
          <p:nvPr/>
        </p:nvCxnSpPr>
        <p:spPr>
          <a:xfrm flipV="1">
            <a:off x="6472003" y="2925854"/>
            <a:ext cx="1788709" cy="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ADE25A2-8BC1-9747-9ECE-83A29BC326E4}"/>
              </a:ext>
            </a:extLst>
          </p:cNvPr>
          <p:cNvSpPr txBox="1"/>
          <p:nvPr/>
        </p:nvSpPr>
        <p:spPr>
          <a:xfrm>
            <a:off x="6482457" y="2430447"/>
            <a:ext cx="1619846" cy="461665"/>
          </a:xfrm>
          <a:prstGeom prst="rect">
            <a:avLst/>
          </a:prstGeom>
          <a:noFill/>
        </p:spPr>
        <p:txBody>
          <a:bodyPr wrap="square" rtlCol="0">
            <a:spAutoFit/>
          </a:bodyPr>
          <a:lstStyle/>
          <a:p>
            <a:pPr algn="ctr"/>
            <a:r>
              <a:rPr lang="en-US" sz="2400" dirty="0"/>
              <a:t>f(x</a:t>
            </a:r>
            <a:r>
              <a:rPr lang="en-US" sz="2400" baseline="-25000" dirty="0"/>
              <a:t>1</a:t>
            </a:r>
            <a:r>
              <a:rPr lang="en-US" sz="2400" dirty="0"/>
              <a:t>, x</a:t>
            </a:r>
            <a:r>
              <a:rPr lang="en-US" sz="2400" baseline="-25000" dirty="0"/>
              <a:t>2</a:t>
            </a:r>
            <a:r>
              <a:rPr lang="en-US" sz="2400" dirty="0"/>
              <a:t>, x</a:t>
            </a:r>
            <a:r>
              <a:rPr lang="en-US" sz="2400" baseline="-25000" dirty="0"/>
              <a:t>3</a:t>
            </a:r>
            <a:r>
              <a:rPr lang="en-US" sz="2400" dirty="0"/>
              <a:t>)</a:t>
            </a:r>
          </a:p>
        </p:txBody>
      </p:sp>
      <p:sp>
        <p:nvSpPr>
          <p:cNvPr id="16" name="TextBox 15">
            <a:extLst>
              <a:ext uri="{FF2B5EF4-FFF2-40B4-BE49-F238E27FC236}">
                <a16:creationId xmlns:a16="http://schemas.microsoft.com/office/drawing/2014/main" id="{35476A90-E716-444D-A65F-E316F9D620CC}"/>
              </a:ext>
            </a:extLst>
          </p:cNvPr>
          <p:cNvSpPr txBox="1"/>
          <p:nvPr/>
        </p:nvSpPr>
        <p:spPr>
          <a:xfrm>
            <a:off x="3657858" y="1908742"/>
            <a:ext cx="697513" cy="461665"/>
          </a:xfrm>
          <a:prstGeom prst="rect">
            <a:avLst/>
          </a:prstGeom>
          <a:noFill/>
        </p:spPr>
        <p:txBody>
          <a:bodyPr wrap="square" rtlCol="0">
            <a:spAutoFit/>
          </a:bodyPr>
          <a:lstStyle/>
          <a:p>
            <a:pPr algn="ctr"/>
            <a:r>
              <a:rPr lang="en-US" sz="2400" dirty="0"/>
              <a:t>x</a:t>
            </a:r>
            <a:r>
              <a:rPr lang="en-US" sz="2400" baseline="-25000" dirty="0"/>
              <a:t>1</a:t>
            </a:r>
            <a:endParaRPr lang="en-US" sz="2400" dirty="0"/>
          </a:p>
        </p:txBody>
      </p:sp>
      <p:sp>
        <p:nvSpPr>
          <p:cNvPr id="45" name="TextBox 44">
            <a:extLst>
              <a:ext uri="{FF2B5EF4-FFF2-40B4-BE49-F238E27FC236}">
                <a16:creationId xmlns:a16="http://schemas.microsoft.com/office/drawing/2014/main" id="{AD135609-CC3B-D44F-B058-1B49CCE2456F}"/>
              </a:ext>
            </a:extLst>
          </p:cNvPr>
          <p:cNvSpPr txBox="1"/>
          <p:nvPr/>
        </p:nvSpPr>
        <p:spPr>
          <a:xfrm>
            <a:off x="3610414" y="2542005"/>
            <a:ext cx="697513" cy="461665"/>
          </a:xfrm>
          <a:prstGeom prst="rect">
            <a:avLst/>
          </a:prstGeom>
          <a:noFill/>
        </p:spPr>
        <p:txBody>
          <a:bodyPr wrap="square" rtlCol="0">
            <a:spAutoFit/>
          </a:bodyPr>
          <a:lstStyle/>
          <a:p>
            <a:pPr algn="ctr"/>
            <a:r>
              <a:rPr lang="en-US" sz="2400" dirty="0"/>
              <a:t>x</a:t>
            </a:r>
            <a:r>
              <a:rPr lang="en-US" sz="2400" baseline="-25000" dirty="0"/>
              <a:t>2</a:t>
            </a:r>
            <a:endParaRPr lang="en-US" sz="2400" dirty="0"/>
          </a:p>
        </p:txBody>
      </p:sp>
      <p:sp>
        <p:nvSpPr>
          <p:cNvPr id="46" name="TextBox 45">
            <a:extLst>
              <a:ext uri="{FF2B5EF4-FFF2-40B4-BE49-F238E27FC236}">
                <a16:creationId xmlns:a16="http://schemas.microsoft.com/office/drawing/2014/main" id="{64C83EBA-8389-A945-B278-42019E0C2FE0}"/>
              </a:ext>
            </a:extLst>
          </p:cNvPr>
          <p:cNvSpPr txBox="1"/>
          <p:nvPr/>
        </p:nvSpPr>
        <p:spPr>
          <a:xfrm>
            <a:off x="3610415" y="3203430"/>
            <a:ext cx="697513" cy="461665"/>
          </a:xfrm>
          <a:prstGeom prst="rect">
            <a:avLst/>
          </a:prstGeom>
          <a:noFill/>
        </p:spPr>
        <p:txBody>
          <a:bodyPr wrap="square" rtlCol="0">
            <a:spAutoFit/>
          </a:bodyPr>
          <a:lstStyle/>
          <a:p>
            <a:pPr algn="ctr"/>
            <a:r>
              <a:rPr lang="en-US" sz="2400" dirty="0"/>
              <a:t>x</a:t>
            </a:r>
            <a:r>
              <a:rPr lang="en-US" sz="2400" baseline="-25000" dirty="0"/>
              <a:t>3</a:t>
            </a:r>
            <a:endParaRPr lang="en-US" sz="2400" dirty="0"/>
          </a:p>
        </p:txBody>
      </p:sp>
    </p:spTree>
    <p:extLst>
      <p:ext uri="{BB962C8B-B14F-4D97-AF65-F5344CB8AC3E}">
        <p14:creationId xmlns:p14="http://schemas.microsoft.com/office/powerpoint/2010/main" val="312237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1BCB-C6B1-4E40-9CDD-5C8677E46A1F}"/>
              </a:ext>
            </a:extLst>
          </p:cNvPr>
          <p:cNvSpPr>
            <a:spLocks noGrp="1"/>
          </p:cNvSpPr>
          <p:nvPr>
            <p:ph type="title"/>
          </p:nvPr>
        </p:nvSpPr>
        <p:spPr>
          <a:xfrm>
            <a:off x="270164" y="3249892"/>
            <a:ext cx="9518073" cy="457200"/>
          </a:xfrm>
        </p:spPr>
        <p:txBody>
          <a:bodyPr/>
          <a:lstStyle/>
          <a:p>
            <a:r>
              <a:rPr lang="en-US" dirty="0"/>
              <a:t>Stormy: Statistics in Tor by Measuring Securely</a:t>
            </a:r>
          </a:p>
        </p:txBody>
      </p:sp>
    </p:spTree>
    <p:extLst>
      <p:ext uri="{BB962C8B-B14F-4D97-AF65-F5344CB8AC3E}">
        <p14:creationId xmlns:p14="http://schemas.microsoft.com/office/powerpoint/2010/main" val="375708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Stormy Overview</a:t>
            </a:r>
          </a:p>
        </p:txBody>
      </p:sp>
      <p:pic>
        <p:nvPicPr>
          <p:cNvPr id="35" name="Picture 34"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073" y="4386057"/>
            <a:ext cx="837327" cy="1052327"/>
          </a:xfrm>
          <a:prstGeom prst="rect">
            <a:avLst/>
          </a:prstGeom>
        </p:spPr>
      </p:pic>
      <p:pic>
        <p:nvPicPr>
          <p:cNvPr id="42" name="Picture 41"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979" y="4144611"/>
            <a:ext cx="837327" cy="1052327"/>
          </a:xfrm>
          <a:prstGeom prst="rect">
            <a:avLst/>
          </a:prstGeom>
        </p:spPr>
      </p:pic>
      <p:pic>
        <p:nvPicPr>
          <p:cNvPr id="43" name="Picture 42"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16" y="3913778"/>
            <a:ext cx="837327" cy="1052327"/>
          </a:xfrm>
          <a:prstGeom prst="rect">
            <a:avLst/>
          </a:prstGeom>
        </p:spPr>
      </p:pic>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13</a:t>
            </a:fld>
            <a:endParaRPr lang="en-US" b="1" dirty="0">
              <a:solidFill>
                <a:schemeClr val="tx2"/>
              </a:solidFill>
            </a:endParaRPr>
          </a:p>
        </p:txBody>
      </p:sp>
      <p:sp>
        <p:nvSpPr>
          <p:cNvPr id="8" name="Cloud 7">
            <a:extLst>
              <a:ext uri="{FF2B5EF4-FFF2-40B4-BE49-F238E27FC236}">
                <a16:creationId xmlns:a16="http://schemas.microsoft.com/office/drawing/2014/main" id="{68651253-78C9-1749-AEF2-58FAA84703AC}"/>
              </a:ext>
            </a:extLst>
          </p:cNvPr>
          <p:cNvSpPr/>
          <p:nvPr/>
        </p:nvSpPr>
        <p:spPr>
          <a:xfrm>
            <a:off x="3013022" y="1405443"/>
            <a:ext cx="3961151" cy="2625580"/>
          </a:xfrm>
          <a:prstGeom prst="cloud">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Stormy</a:t>
            </a:r>
          </a:p>
        </p:txBody>
      </p:sp>
    </p:spTree>
    <p:extLst>
      <p:ext uri="{BB962C8B-B14F-4D97-AF65-F5344CB8AC3E}">
        <p14:creationId xmlns:p14="http://schemas.microsoft.com/office/powerpoint/2010/main" val="208718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68E4DE91-171B-8147-A739-CCA15DC296E3}"/>
              </a:ext>
            </a:extLst>
          </p:cNvPr>
          <p:cNvCxnSpPr>
            <a:cxnSpLocks/>
          </p:cNvCxnSpPr>
          <p:nvPr/>
        </p:nvCxnSpPr>
        <p:spPr>
          <a:xfrm flipV="1">
            <a:off x="3193614" y="3939940"/>
            <a:ext cx="817645" cy="604796"/>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6FEC4BC-C33A-1B4C-B2AE-6ACEBBE7C2CD}"/>
              </a:ext>
            </a:extLst>
          </p:cNvPr>
          <p:cNvCxnSpPr>
            <a:cxnSpLocks/>
          </p:cNvCxnSpPr>
          <p:nvPr/>
        </p:nvCxnSpPr>
        <p:spPr>
          <a:xfrm flipV="1">
            <a:off x="1768604" y="3615467"/>
            <a:ext cx="1694124" cy="1055307"/>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67ED2C4-9C0B-7F40-BA02-B800902E3819}"/>
              </a:ext>
            </a:extLst>
          </p:cNvPr>
          <p:cNvCxnSpPr>
            <a:cxnSpLocks/>
          </p:cNvCxnSpPr>
          <p:nvPr/>
        </p:nvCxnSpPr>
        <p:spPr>
          <a:xfrm flipV="1">
            <a:off x="952571" y="2946275"/>
            <a:ext cx="2189313" cy="123868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a:t>Stormy Overview</a:t>
            </a:r>
          </a:p>
        </p:txBody>
      </p:sp>
      <p:pic>
        <p:nvPicPr>
          <p:cNvPr id="35" name="Picture 34"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073" y="4386057"/>
            <a:ext cx="837327" cy="1052327"/>
          </a:xfrm>
          <a:prstGeom prst="rect">
            <a:avLst/>
          </a:prstGeom>
        </p:spPr>
      </p:pic>
      <p:pic>
        <p:nvPicPr>
          <p:cNvPr id="42" name="Picture 41"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979" y="4144611"/>
            <a:ext cx="837327" cy="1052327"/>
          </a:xfrm>
          <a:prstGeom prst="rect">
            <a:avLst/>
          </a:prstGeom>
        </p:spPr>
      </p:pic>
      <p:pic>
        <p:nvPicPr>
          <p:cNvPr id="43" name="Picture 42"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16" y="3913778"/>
            <a:ext cx="837327" cy="1052327"/>
          </a:xfrm>
          <a:prstGeom prst="rect">
            <a:avLst/>
          </a:prstGeom>
        </p:spPr>
      </p:pic>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14</a:t>
            </a:fld>
            <a:endParaRPr lang="en-US" b="1" dirty="0">
              <a:solidFill>
                <a:schemeClr val="tx2"/>
              </a:solidFill>
            </a:endParaRPr>
          </a:p>
        </p:txBody>
      </p:sp>
      <p:sp>
        <p:nvSpPr>
          <p:cNvPr id="8" name="Cloud 7">
            <a:extLst>
              <a:ext uri="{FF2B5EF4-FFF2-40B4-BE49-F238E27FC236}">
                <a16:creationId xmlns:a16="http://schemas.microsoft.com/office/drawing/2014/main" id="{68651253-78C9-1749-AEF2-58FAA84703AC}"/>
              </a:ext>
            </a:extLst>
          </p:cNvPr>
          <p:cNvSpPr/>
          <p:nvPr/>
        </p:nvSpPr>
        <p:spPr>
          <a:xfrm>
            <a:off x="3013022" y="1405443"/>
            <a:ext cx="3961151" cy="2625580"/>
          </a:xfrm>
          <a:prstGeom prst="cloud">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Stormy</a:t>
            </a:r>
          </a:p>
        </p:txBody>
      </p:sp>
      <p:sp>
        <p:nvSpPr>
          <p:cNvPr id="9" name="TextBox 8">
            <a:extLst>
              <a:ext uri="{FF2B5EF4-FFF2-40B4-BE49-F238E27FC236}">
                <a16:creationId xmlns:a16="http://schemas.microsoft.com/office/drawing/2014/main" id="{C1535CF4-ACE6-5049-9AB8-9133FB78FEF2}"/>
              </a:ext>
            </a:extLst>
          </p:cNvPr>
          <p:cNvSpPr txBox="1"/>
          <p:nvPr/>
        </p:nvSpPr>
        <p:spPr>
          <a:xfrm>
            <a:off x="1168343" y="6090386"/>
            <a:ext cx="6790545" cy="461665"/>
          </a:xfrm>
          <a:prstGeom prst="rect">
            <a:avLst/>
          </a:prstGeom>
          <a:noFill/>
        </p:spPr>
        <p:txBody>
          <a:bodyPr wrap="square" rtlCol="0">
            <a:spAutoFit/>
          </a:bodyPr>
          <a:lstStyle/>
          <a:p>
            <a:pPr marL="457200" indent="-457200">
              <a:buAutoNum type="arabicPeriod"/>
            </a:pPr>
            <a:r>
              <a:rPr lang="en-US" sz="2400" dirty="0"/>
              <a:t>Relays make observations.</a:t>
            </a:r>
          </a:p>
        </p:txBody>
      </p:sp>
      <p:sp>
        <p:nvSpPr>
          <p:cNvPr id="10" name="TextBox 9">
            <a:extLst>
              <a:ext uri="{FF2B5EF4-FFF2-40B4-BE49-F238E27FC236}">
                <a16:creationId xmlns:a16="http://schemas.microsoft.com/office/drawing/2014/main" id="{61B17AE8-013B-0C47-81F7-C7EE964A04EC}"/>
              </a:ext>
            </a:extLst>
          </p:cNvPr>
          <p:cNvSpPr txBox="1"/>
          <p:nvPr/>
        </p:nvSpPr>
        <p:spPr>
          <a:xfrm>
            <a:off x="749679" y="3431647"/>
            <a:ext cx="697513" cy="461665"/>
          </a:xfrm>
          <a:prstGeom prst="rect">
            <a:avLst/>
          </a:prstGeom>
          <a:noFill/>
        </p:spPr>
        <p:txBody>
          <a:bodyPr wrap="square" rtlCol="0">
            <a:spAutoFit/>
          </a:bodyPr>
          <a:lstStyle/>
          <a:p>
            <a:pPr algn="ctr"/>
            <a:r>
              <a:rPr lang="en-US" sz="2400" dirty="0"/>
              <a:t>x</a:t>
            </a:r>
            <a:r>
              <a:rPr lang="en-US" sz="2400" baseline="-25000" dirty="0"/>
              <a:t>1</a:t>
            </a:r>
            <a:endParaRPr lang="en-US" sz="2400" dirty="0"/>
          </a:p>
        </p:txBody>
      </p:sp>
      <p:sp>
        <p:nvSpPr>
          <p:cNvPr id="11" name="TextBox 10">
            <a:extLst>
              <a:ext uri="{FF2B5EF4-FFF2-40B4-BE49-F238E27FC236}">
                <a16:creationId xmlns:a16="http://schemas.microsoft.com/office/drawing/2014/main" id="{ADFEBD94-B467-A648-BA91-FA5C60CF2EA7}"/>
              </a:ext>
            </a:extLst>
          </p:cNvPr>
          <p:cNvSpPr txBox="1"/>
          <p:nvPr/>
        </p:nvSpPr>
        <p:spPr>
          <a:xfrm>
            <a:off x="1419848" y="3978276"/>
            <a:ext cx="697513" cy="461665"/>
          </a:xfrm>
          <a:prstGeom prst="rect">
            <a:avLst/>
          </a:prstGeom>
          <a:noFill/>
        </p:spPr>
        <p:txBody>
          <a:bodyPr wrap="square" rtlCol="0">
            <a:spAutoFit/>
          </a:bodyPr>
          <a:lstStyle/>
          <a:p>
            <a:pPr algn="ctr"/>
            <a:r>
              <a:rPr lang="en-US" sz="2400" dirty="0"/>
              <a:t>x</a:t>
            </a:r>
            <a:r>
              <a:rPr lang="en-US" sz="2400" baseline="-25000" dirty="0"/>
              <a:t>2</a:t>
            </a:r>
            <a:endParaRPr lang="en-US" sz="2400" dirty="0"/>
          </a:p>
        </p:txBody>
      </p:sp>
      <p:sp>
        <p:nvSpPr>
          <p:cNvPr id="12" name="TextBox 11">
            <a:extLst>
              <a:ext uri="{FF2B5EF4-FFF2-40B4-BE49-F238E27FC236}">
                <a16:creationId xmlns:a16="http://schemas.microsoft.com/office/drawing/2014/main" id="{EB1ACD9D-2073-DD47-B36E-CED38C96E530}"/>
              </a:ext>
            </a:extLst>
          </p:cNvPr>
          <p:cNvSpPr txBox="1"/>
          <p:nvPr/>
        </p:nvSpPr>
        <p:spPr>
          <a:xfrm>
            <a:off x="3295167" y="4253590"/>
            <a:ext cx="697513" cy="461665"/>
          </a:xfrm>
          <a:prstGeom prst="rect">
            <a:avLst/>
          </a:prstGeom>
          <a:noFill/>
        </p:spPr>
        <p:txBody>
          <a:bodyPr wrap="square" rtlCol="0">
            <a:spAutoFit/>
          </a:bodyPr>
          <a:lstStyle/>
          <a:p>
            <a:pPr algn="ctr"/>
            <a:r>
              <a:rPr lang="en-US" sz="2400" dirty="0"/>
              <a:t>x</a:t>
            </a:r>
            <a:r>
              <a:rPr lang="en-US" sz="2400" baseline="-25000" dirty="0"/>
              <a:t>3</a:t>
            </a:r>
            <a:endParaRPr lang="en-US" sz="2400" dirty="0"/>
          </a:p>
        </p:txBody>
      </p:sp>
    </p:spTree>
    <p:extLst>
      <p:ext uri="{BB962C8B-B14F-4D97-AF65-F5344CB8AC3E}">
        <p14:creationId xmlns:p14="http://schemas.microsoft.com/office/powerpoint/2010/main" val="310700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68E4DE91-171B-8147-A739-CCA15DC296E3}"/>
              </a:ext>
            </a:extLst>
          </p:cNvPr>
          <p:cNvCxnSpPr>
            <a:cxnSpLocks/>
          </p:cNvCxnSpPr>
          <p:nvPr/>
        </p:nvCxnSpPr>
        <p:spPr>
          <a:xfrm flipV="1">
            <a:off x="3193614" y="3939940"/>
            <a:ext cx="817645" cy="604796"/>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6FEC4BC-C33A-1B4C-B2AE-6ACEBBE7C2CD}"/>
              </a:ext>
            </a:extLst>
          </p:cNvPr>
          <p:cNvCxnSpPr>
            <a:cxnSpLocks/>
          </p:cNvCxnSpPr>
          <p:nvPr/>
        </p:nvCxnSpPr>
        <p:spPr>
          <a:xfrm flipV="1">
            <a:off x="1768604" y="3615467"/>
            <a:ext cx="1694124" cy="1055307"/>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67ED2C4-9C0B-7F40-BA02-B800902E3819}"/>
              </a:ext>
            </a:extLst>
          </p:cNvPr>
          <p:cNvCxnSpPr>
            <a:cxnSpLocks/>
          </p:cNvCxnSpPr>
          <p:nvPr/>
        </p:nvCxnSpPr>
        <p:spPr>
          <a:xfrm flipV="1">
            <a:off x="952571" y="2946275"/>
            <a:ext cx="2189313" cy="123868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a:t>Stormy Overview</a:t>
            </a:r>
          </a:p>
        </p:txBody>
      </p:sp>
      <p:pic>
        <p:nvPicPr>
          <p:cNvPr id="35" name="Picture 34"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073" y="4386057"/>
            <a:ext cx="837327" cy="1052327"/>
          </a:xfrm>
          <a:prstGeom prst="rect">
            <a:avLst/>
          </a:prstGeom>
        </p:spPr>
      </p:pic>
      <p:pic>
        <p:nvPicPr>
          <p:cNvPr id="42" name="Picture 41"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979" y="4144611"/>
            <a:ext cx="837327" cy="1052327"/>
          </a:xfrm>
          <a:prstGeom prst="rect">
            <a:avLst/>
          </a:prstGeom>
        </p:spPr>
      </p:pic>
      <p:pic>
        <p:nvPicPr>
          <p:cNvPr id="43" name="Picture 42"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16" y="3913778"/>
            <a:ext cx="837327" cy="1052327"/>
          </a:xfrm>
          <a:prstGeom prst="rect">
            <a:avLst/>
          </a:prstGeom>
        </p:spPr>
      </p:pic>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15</a:t>
            </a:fld>
            <a:endParaRPr lang="en-US" b="1" dirty="0">
              <a:solidFill>
                <a:schemeClr val="tx2"/>
              </a:solidFill>
            </a:endParaRPr>
          </a:p>
        </p:txBody>
      </p:sp>
      <p:sp>
        <p:nvSpPr>
          <p:cNvPr id="8" name="Cloud 7">
            <a:extLst>
              <a:ext uri="{FF2B5EF4-FFF2-40B4-BE49-F238E27FC236}">
                <a16:creationId xmlns:a16="http://schemas.microsoft.com/office/drawing/2014/main" id="{68651253-78C9-1749-AEF2-58FAA84703AC}"/>
              </a:ext>
            </a:extLst>
          </p:cNvPr>
          <p:cNvSpPr/>
          <p:nvPr/>
        </p:nvSpPr>
        <p:spPr>
          <a:xfrm>
            <a:off x="3013022" y="1405443"/>
            <a:ext cx="3961151" cy="2625580"/>
          </a:xfrm>
          <a:prstGeom prst="cloud">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Stormy</a:t>
            </a:r>
          </a:p>
        </p:txBody>
      </p:sp>
      <p:sp>
        <p:nvSpPr>
          <p:cNvPr id="9" name="TextBox 8">
            <a:extLst>
              <a:ext uri="{FF2B5EF4-FFF2-40B4-BE49-F238E27FC236}">
                <a16:creationId xmlns:a16="http://schemas.microsoft.com/office/drawing/2014/main" id="{C1535CF4-ACE6-5049-9AB8-9133FB78FEF2}"/>
              </a:ext>
            </a:extLst>
          </p:cNvPr>
          <p:cNvSpPr txBox="1"/>
          <p:nvPr/>
        </p:nvSpPr>
        <p:spPr>
          <a:xfrm>
            <a:off x="1168343" y="6090386"/>
            <a:ext cx="6790545" cy="830997"/>
          </a:xfrm>
          <a:prstGeom prst="rect">
            <a:avLst/>
          </a:prstGeom>
          <a:noFill/>
        </p:spPr>
        <p:txBody>
          <a:bodyPr wrap="square" rtlCol="0">
            <a:spAutoFit/>
          </a:bodyPr>
          <a:lstStyle/>
          <a:p>
            <a:pPr marL="457200" indent="-457200">
              <a:buAutoNum type="arabicPeriod"/>
            </a:pPr>
            <a:r>
              <a:rPr lang="en-US" sz="2400" dirty="0"/>
              <a:t>Relays make observations.</a:t>
            </a:r>
          </a:p>
          <a:p>
            <a:pPr marL="457200" indent="-457200">
              <a:buAutoNum type="arabicPeriod"/>
            </a:pPr>
            <a:r>
              <a:rPr lang="en-US" sz="2400" dirty="0"/>
              <a:t>Statistics are computed from observations.</a:t>
            </a:r>
          </a:p>
        </p:txBody>
      </p:sp>
      <p:sp>
        <p:nvSpPr>
          <p:cNvPr id="10" name="TextBox 9">
            <a:extLst>
              <a:ext uri="{FF2B5EF4-FFF2-40B4-BE49-F238E27FC236}">
                <a16:creationId xmlns:a16="http://schemas.microsoft.com/office/drawing/2014/main" id="{61B17AE8-013B-0C47-81F7-C7EE964A04EC}"/>
              </a:ext>
            </a:extLst>
          </p:cNvPr>
          <p:cNvSpPr txBox="1"/>
          <p:nvPr/>
        </p:nvSpPr>
        <p:spPr>
          <a:xfrm>
            <a:off x="749679" y="3431647"/>
            <a:ext cx="697513" cy="461665"/>
          </a:xfrm>
          <a:prstGeom prst="rect">
            <a:avLst/>
          </a:prstGeom>
          <a:noFill/>
        </p:spPr>
        <p:txBody>
          <a:bodyPr wrap="square" rtlCol="0">
            <a:spAutoFit/>
          </a:bodyPr>
          <a:lstStyle/>
          <a:p>
            <a:pPr algn="ctr"/>
            <a:r>
              <a:rPr lang="en-US" sz="2400" dirty="0"/>
              <a:t>x</a:t>
            </a:r>
            <a:r>
              <a:rPr lang="en-US" sz="2400" baseline="-25000" dirty="0"/>
              <a:t>1</a:t>
            </a:r>
            <a:endParaRPr lang="en-US" sz="2400" dirty="0"/>
          </a:p>
        </p:txBody>
      </p:sp>
      <p:sp>
        <p:nvSpPr>
          <p:cNvPr id="11" name="TextBox 10">
            <a:extLst>
              <a:ext uri="{FF2B5EF4-FFF2-40B4-BE49-F238E27FC236}">
                <a16:creationId xmlns:a16="http://schemas.microsoft.com/office/drawing/2014/main" id="{ADFEBD94-B467-A648-BA91-FA5C60CF2EA7}"/>
              </a:ext>
            </a:extLst>
          </p:cNvPr>
          <p:cNvSpPr txBox="1"/>
          <p:nvPr/>
        </p:nvSpPr>
        <p:spPr>
          <a:xfrm>
            <a:off x="1419848" y="3978276"/>
            <a:ext cx="697513" cy="461665"/>
          </a:xfrm>
          <a:prstGeom prst="rect">
            <a:avLst/>
          </a:prstGeom>
          <a:noFill/>
        </p:spPr>
        <p:txBody>
          <a:bodyPr wrap="square" rtlCol="0">
            <a:spAutoFit/>
          </a:bodyPr>
          <a:lstStyle/>
          <a:p>
            <a:pPr algn="ctr"/>
            <a:r>
              <a:rPr lang="en-US" sz="2400" dirty="0"/>
              <a:t>x</a:t>
            </a:r>
            <a:r>
              <a:rPr lang="en-US" sz="2400" baseline="-25000" dirty="0"/>
              <a:t>2</a:t>
            </a:r>
            <a:endParaRPr lang="en-US" sz="2400" dirty="0"/>
          </a:p>
        </p:txBody>
      </p:sp>
      <p:sp>
        <p:nvSpPr>
          <p:cNvPr id="12" name="TextBox 11">
            <a:extLst>
              <a:ext uri="{FF2B5EF4-FFF2-40B4-BE49-F238E27FC236}">
                <a16:creationId xmlns:a16="http://schemas.microsoft.com/office/drawing/2014/main" id="{EB1ACD9D-2073-DD47-B36E-CED38C96E530}"/>
              </a:ext>
            </a:extLst>
          </p:cNvPr>
          <p:cNvSpPr txBox="1"/>
          <p:nvPr/>
        </p:nvSpPr>
        <p:spPr>
          <a:xfrm>
            <a:off x="3295167" y="4253590"/>
            <a:ext cx="697513" cy="461665"/>
          </a:xfrm>
          <a:prstGeom prst="rect">
            <a:avLst/>
          </a:prstGeom>
          <a:noFill/>
        </p:spPr>
        <p:txBody>
          <a:bodyPr wrap="square" rtlCol="0">
            <a:spAutoFit/>
          </a:bodyPr>
          <a:lstStyle/>
          <a:p>
            <a:pPr algn="ctr"/>
            <a:r>
              <a:rPr lang="en-US" sz="2400" dirty="0"/>
              <a:t>x</a:t>
            </a:r>
            <a:r>
              <a:rPr lang="en-US" sz="2400" baseline="-25000" dirty="0"/>
              <a:t>3</a:t>
            </a:r>
            <a:endParaRPr lang="en-US" sz="2400" dirty="0"/>
          </a:p>
        </p:txBody>
      </p:sp>
      <p:sp>
        <p:nvSpPr>
          <p:cNvPr id="16" name="TextBox 15">
            <a:extLst>
              <a:ext uri="{FF2B5EF4-FFF2-40B4-BE49-F238E27FC236}">
                <a16:creationId xmlns:a16="http://schemas.microsoft.com/office/drawing/2014/main" id="{E6639D7A-3BC6-9B43-ABE6-65A6FCF393E4}"/>
              </a:ext>
            </a:extLst>
          </p:cNvPr>
          <p:cNvSpPr txBox="1"/>
          <p:nvPr/>
        </p:nvSpPr>
        <p:spPr>
          <a:xfrm>
            <a:off x="6114113" y="4032830"/>
            <a:ext cx="1963861" cy="461665"/>
          </a:xfrm>
          <a:prstGeom prst="rect">
            <a:avLst/>
          </a:prstGeom>
          <a:noFill/>
        </p:spPr>
        <p:txBody>
          <a:bodyPr wrap="square" rtlCol="0">
            <a:spAutoFit/>
          </a:bodyPr>
          <a:lstStyle/>
          <a:p>
            <a:pPr algn="ctr"/>
            <a:r>
              <a:rPr lang="en-US" sz="2400" dirty="0"/>
              <a:t>f</a:t>
            </a:r>
            <a:r>
              <a:rPr lang="en-US" sz="2400" baseline="-25000" dirty="0"/>
              <a:t>2</a:t>
            </a:r>
            <a:r>
              <a:rPr lang="en-US" sz="2400" dirty="0"/>
              <a:t>(x</a:t>
            </a:r>
            <a:r>
              <a:rPr lang="en-US" sz="2400" baseline="-25000" dirty="0"/>
              <a:t>1</a:t>
            </a:r>
            <a:r>
              <a:rPr lang="en-US" sz="2400" dirty="0"/>
              <a:t>, x</a:t>
            </a:r>
            <a:r>
              <a:rPr lang="en-US" sz="2400" baseline="-25000" dirty="0"/>
              <a:t>2</a:t>
            </a:r>
            <a:r>
              <a:rPr lang="en-US" sz="2400" dirty="0"/>
              <a:t>, x</a:t>
            </a:r>
            <a:r>
              <a:rPr lang="en-US" sz="2400" baseline="-25000" dirty="0"/>
              <a:t>3</a:t>
            </a:r>
            <a:r>
              <a:rPr lang="en-US" sz="2400" dirty="0"/>
              <a:t>)</a:t>
            </a:r>
          </a:p>
        </p:txBody>
      </p:sp>
      <p:sp>
        <p:nvSpPr>
          <p:cNvPr id="21" name="TextBox 20">
            <a:extLst>
              <a:ext uri="{FF2B5EF4-FFF2-40B4-BE49-F238E27FC236}">
                <a16:creationId xmlns:a16="http://schemas.microsoft.com/office/drawing/2014/main" id="{E6077D22-6FF3-E24E-AF57-0A53F8A49E2C}"/>
              </a:ext>
            </a:extLst>
          </p:cNvPr>
          <p:cNvSpPr txBox="1"/>
          <p:nvPr/>
        </p:nvSpPr>
        <p:spPr>
          <a:xfrm>
            <a:off x="4826305" y="4504596"/>
            <a:ext cx="1963861" cy="461665"/>
          </a:xfrm>
          <a:prstGeom prst="rect">
            <a:avLst/>
          </a:prstGeom>
          <a:noFill/>
        </p:spPr>
        <p:txBody>
          <a:bodyPr wrap="square" rtlCol="0">
            <a:spAutoFit/>
          </a:bodyPr>
          <a:lstStyle/>
          <a:p>
            <a:pPr algn="ctr"/>
            <a:r>
              <a:rPr lang="en-US" sz="2400" dirty="0"/>
              <a:t>f</a:t>
            </a:r>
            <a:r>
              <a:rPr lang="en-US" sz="2400" baseline="-25000" dirty="0"/>
              <a:t>1</a:t>
            </a:r>
            <a:r>
              <a:rPr lang="en-US" sz="2400" dirty="0"/>
              <a:t>(x</a:t>
            </a:r>
            <a:r>
              <a:rPr lang="en-US" sz="2400" baseline="-25000" dirty="0"/>
              <a:t>1</a:t>
            </a:r>
            <a:r>
              <a:rPr lang="en-US" sz="2400" dirty="0"/>
              <a:t>, x</a:t>
            </a:r>
            <a:r>
              <a:rPr lang="en-US" sz="2400" baseline="-25000" dirty="0"/>
              <a:t>2</a:t>
            </a:r>
            <a:r>
              <a:rPr lang="en-US" sz="2400" dirty="0"/>
              <a:t>, x</a:t>
            </a:r>
            <a:r>
              <a:rPr lang="en-US" sz="2400" baseline="-25000" dirty="0"/>
              <a:t>3</a:t>
            </a:r>
            <a:r>
              <a:rPr lang="en-US" sz="2400" dirty="0"/>
              <a:t>)</a:t>
            </a:r>
          </a:p>
        </p:txBody>
      </p:sp>
      <p:pic>
        <p:nvPicPr>
          <p:cNvPr id="19" name="Graphic 18">
            <a:extLst>
              <a:ext uri="{FF2B5EF4-FFF2-40B4-BE49-F238E27FC236}">
                <a16:creationId xmlns:a16="http://schemas.microsoft.com/office/drawing/2014/main" id="{728C8A8E-C057-A84F-87E4-6357A20F24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7592" y="3340061"/>
            <a:ext cx="307112" cy="612944"/>
          </a:xfrm>
          <a:prstGeom prst="rect">
            <a:avLst/>
          </a:prstGeom>
        </p:spPr>
      </p:pic>
      <p:pic>
        <p:nvPicPr>
          <p:cNvPr id="28" name="Graphic 27">
            <a:extLst>
              <a:ext uri="{FF2B5EF4-FFF2-40B4-BE49-F238E27FC236}">
                <a16:creationId xmlns:a16="http://schemas.microsoft.com/office/drawing/2014/main" id="{1F071DD0-BAA9-1D43-BF18-3517175F2F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0576" y="3836648"/>
            <a:ext cx="307112" cy="612944"/>
          </a:xfrm>
          <a:prstGeom prst="rect">
            <a:avLst/>
          </a:prstGeom>
        </p:spPr>
      </p:pic>
    </p:spTree>
    <p:extLst>
      <p:ext uri="{BB962C8B-B14F-4D97-AF65-F5344CB8AC3E}">
        <p14:creationId xmlns:p14="http://schemas.microsoft.com/office/powerpoint/2010/main" val="2485250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68E4DE91-171B-8147-A739-CCA15DC296E3}"/>
              </a:ext>
            </a:extLst>
          </p:cNvPr>
          <p:cNvCxnSpPr>
            <a:cxnSpLocks/>
          </p:cNvCxnSpPr>
          <p:nvPr/>
        </p:nvCxnSpPr>
        <p:spPr>
          <a:xfrm flipV="1">
            <a:off x="3193614" y="3939940"/>
            <a:ext cx="817645" cy="604796"/>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6FEC4BC-C33A-1B4C-B2AE-6ACEBBE7C2CD}"/>
              </a:ext>
            </a:extLst>
          </p:cNvPr>
          <p:cNvCxnSpPr>
            <a:cxnSpLocks/>
          </p:cNvCxnSpPr>
          <p:nvPr/>
        </p:nvCxnSpPr>
        <p:spPr>
          <a:xfrm flipV="1">
            <a:off x="1768604" y="3615467"/>
            <a:ext cx="1694124" cy="1055307"/>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67ED2C4-9C0B-7F40-BA02-B800902E3819}"/>
              </a:ext>
            </a:extLst>
          </p:cNvPr>
          <p:cNvCxnSpPr>
            <a:cxnSpLocks/>
          </p:cNvCxnSpPr>
          <p:nvPr/>
        </p:nvCxnSpPr>
        <p:spPr>
          <a:xfrm flipV="1">
            <a:off x="952571" y="2946275"/>
            <a:ext cx="2189313" cy="123868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a:t>Stormy Overview</a:t>
            </a:r>
          </a:p>
        </p:txBody>
      </p:sp>
      <p:pic>
        <p:nvPicPr>
          <p:cNvPr id="35" name="Picture 34"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073" y="4386057"/>
            <a:ext cx="837327" cy="1052327"/>
          </a:xfrm>
          <a:prstGeom prst="rect">
            <a:avLst/>
          </a:prstGeom>
        </p:spPr>
      </p:pic>
      <p:pic>
        <p:nvPicPr>
          <p:cNvPr id="42" name="Picture 41"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979" y="4144611"/>
            <a:ext cx="837327" cy="1052327"/>
          </a:xfrm>
          <a:prstGeom prst="rect">
            <a:avLst/>
          </a:prstGeom>
        </p:spPr>
      </p:pic>
      <p:pic>
        <p:nvPicPr>
          <p:cNvPr id="43" name="Picture 42"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16" y="3913778"/>
            <a:ext cx="837327" cy="1052327"/>
          </a:xfrm>
          <a:prstGeom prst="rect">
            <a:avLst/>
          </a:prstGeom>
        </p:spPr>
      </p:pic>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16</a:t>
            </a:fld>
            <a:endParaRPr lang="en-US" b="1" dirty="0">
              <a:solidFill>
                <a:schemeClr val="tx2"/>
              </a:solidFill>
            </a:endParaRPr>
          </a:p>
        </p:txBody>
      </p:sp>
      <p:sp>
        <p:nvSpPr>
          <p:cNvPr id="8" name="Cloud 7">
            <a:extLst>
              <a:ext uri="{FF2B5EF4-FFF2-40B4-BE49-F238E27FC236}">
                <a16:creationId xmlns:a16="http://schemas.microsoft.com/office/drawing/2014/main" id="{68651253-78C9-1749-AEF2-58FAA84703AC}"/>
              </a:ext>
            </a:extLst>
          </p:cNvPr>
          <p:cNvSpPr/>
          <p:nvPr/>
        </p:nvSpPr>
        <p:spPr>
          <a:xfrm>
            <a:off x="3013022" y="1405443"/>
            <a:ext cx="3961151" cy="2625580"/>
          </a:xfrm>
          <a:prstGeom prst="cloud">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Stormy</a:t>
            </a:r>
          </a:p>
        </p:txBody>
      </p:sp>
      <p:sp>
        <p:nvSpPr>
          <p:cNvPr id="9" name="TextBox 8">
            <a:extLst>
              <a:ext uri="{FF2B5EF4-FFF2-40B4-BE49-F238E27FC236}">
                <a16:creationId xmlns:a16="http://schemas.microsoft.com/office/drawing/2014/main" id="{C1535CF4-ACE6-5049-9AB8-9133FB78FEF2}"/>
              </a:ext>
            </a:extLst>
          </p:cNvPr>
          <p:cNvSpPr txBox="1"/>
          <p:nvPr/>
        </p:nvSpPr>
        <p:spPr>
          <a:xfrm>
            <a:off x="1168343" y="6090386"/>
            <a:ext cx="6790545" cy="1200329"/>
          </a:xfrm>
          <a:prstGeom prst="rect">
            <a:avLst/>
          </a:prstGeom>
          <a:noFill/>
        </p:spPr>
        <p:txBody>
          <a:bodyPr wrap="square" rtlCol="0">
            <a:spAutoFit/>
          </a:bodyPr>
          <a:lstStyle/>
          <a:p>
            <a:pPr marL="457200" indent="-457200">
              <a:buAutoNum type="arabicPeriod"/>
            </a:pPr>
            <a:r>
              <a:rPr lang="en-US" sz="2400" dirty="0"/>
              <a:t>Relays make observations.</a:t>
            </a:r>
          </a:p>
          <a:p>
            <a:pPr marL="457200" indent="-457200">
              <a:buAutoNum type="arabicPeriod"/>
            </a:pPr>
            <a:r>
              <a:rPr lang="en-US" sz="2400" dirty="0"/>
              <a:t>Statistics are computed from observations.</a:t>
            </a:r>
          </a:p>
          <a:p>
            <a:pPr marL="457200" indent="-457200">
              <a:buAutoNum type="arabicPeriod"/>
            </a:pPr>
            <a:r>
              <a:rPr lang="en-US" sz="2400" dirty="0"/>
              <a:t>Process </a:t>
            </a:r>
            <a:r>
              <a:rPr lang="en-US" sz="2400"/>
              <a:t>repeats each </a:t>
            </a:r>
            <a:r>
              <a:rPr lang="en-US" sz="2400" i="1" dirty="0"/>
              <a:t>epoch</a:t>
            </a:r>
            <a:r>
              <a:rPr lang="en-US" sz="2400" dirty="0"/>
              <a:t>.</a:t>
            </a:r>
          </a:p>
        </p:txBody>
      </p:sp>
      <p:sp>
        <p:nvSpPr>
          <p:cNvPr id="10" name="TextBox 9">
            <a:extLst>
              <a:ext uri="{FF2B5EF4-FFF2-40B4-BE49-F238E27FC236}">
                <a16:creationId xmlns:a16="http://schemas.microsoft.com/office/drawing/2014/main" id="{61B17AE8-013B-0C47-81F7-C7EE964A04EC}"/>
              </a:ext>
            </a:extLst>
          </p:cNvPr>
          <p:cNvSpPr txBox="1"/>
          <p:nvPr/>
        </p:nvSpPr>
        <p:spPr>
          <a:xfrm>
            <a:off x="749679" y="3431647"/>
            <a:ext cx="697513" cy="461665"/>
          </a:xfrm>
          <a:prstGeom prst="rect">
            <a:avLst/>
          </a:prstGeom>
          <a:noFill/>
        </p:spPr>
        <p:txBody>
          <a:bodyPr wrap="square" rtlCol="0">
            <a:spAutoFit/>
          </a:bodyPr>
          <a:lstStyle/>
          <a:p>
            <a:pPr algn="ctr"/>
            <a:r>
              <a:rPr lang="en-US" sz="2400" dirty="0"/>
              <a:t>x</a:t>
            </a:r>
            <a:r>
              <a:rPr lang="en-US" sz="2400" baseline="-25000" dirty="0"/>
              <a:t>1</a:t>
            </a:r>
            <a:endParaRPr lang="en-US" sz="2400" dirty="0"/>
          </a:p>
        </p:txBody>
      </p:sp>
      <p:sp>
        <p:nvSpPr>
          <p:cNvPr id="11" name="TextBox 10">
            <a:extLst>
              <a:ext uri="{FF2B5EF4-FFF2-40B4-BE49-F238E27FC236}">
                <a16:creationId xmlns:a16="http://schemas.microsoft.com/office/drawing/2014/main" id="{ADFEBD94-B467-A648-BA91-FA5C60CF2EA7}"/>
              </a:ext>
            </a:extLst>
          </p:cNvPr>
          <p:cNvSpPr txBox="1"/>
          <p:nvPr/>
        </p:nvSpPr>
        <p:spPr>
          <a:xfrm>
            <a:off x="1419848" y="3978276"/>
            <a:ext cx="697513" cy="461665"/>
          </a:xfrm>
          <a:prstGeom prst="rect">
            <a:avLst/>
          </a:prstGeom>
          <a:noFill/>
        </p:spPr>
        <p:txBody>
          <a:bodyPr wrap="square" rtlCol="0">
            <a:spAutoFit/>
          </a:bodyPr>
          <a:lstStyle/>
          <a:p>
            <a:pPr algn="ctr"/>
            <a:r>
              <a:rPr lang="en-US" sz="2400" dirty="0"/>
              <a:t>x</a:t>
            </a:r>
            <a:r>
              <a:rPr lang="en-US" sz="2400" baseline="-25000" dirty="0"/>
              <a:t>2</a:t>
            </a:r>
            <a:endParaRPr lang="en-US" sz="2400" dirty="0"/>
          </a:p>
        </p:txBody>
      </p:sp>
      <p:sp>
        <p:nvSpPr>
          <p:cNvPr id="12" name="TextBox 11">
            <a:extLst>
              <a:ext uri="{FF2B5EF4-FFF2-40B4-BE49-F238E27FC236}">
                <a16:creationId xmlns:a16="http://schemas.microsoft.com/office/drawing/2014/main" id="{EB1ACD9D-2073-DD47-B36E-CED38C96E530}"/>
              </a:ext>
            </a:extLst>
          </p:cNvPr>
          <p:cNvSpPr txBox="1"/>
          <p:nvPr/>
        </p:nvSpPr>
        <p:spPr>
          <a:xfrm>
            <a:off x="3295167" y="4253590"/>
            <a:ext cx="697513" cy="461665"/>
          </a:xfrm>
          <a:prstGeom prst="rect">
            <a:avLst/>
          </a:prstGeom>
          <a:noFill/>
        </p:spPr>
        <p:txBody>
          <a:bodyPr wrap="square" rtlCol="0">
            <a:spAutoFit/>
          </a:bodyPr>
          <a:lstStyle/>
          <a:p>
            <a:pPr algn="ctr"/>
            <a:r>
              <a:rPr lang="en-US" sz="2400" dirty="0"/>
              <a:t>x</a:t>
            </a:r>
            <a:r>
              <a:rPr lang="en-US" sz="2400" baseline="-25000" dirty="0"/>
              <a:t>3</a:t>
            </a:r>
            <a:endParaRPr lang="en-US" sz="2400" dirty="0"/>
          </a:p>
        </p:txBody>
      </p:sp>
      <p:sp>
        <p:nvSpPr>
          <p:cNvPr id="16" name="TextBox 15">
            <a:extLst>
              <a:ext uri="{FF2B5EF4-FFF2-40B4-BE49-F238E27FC236}">
                <a16:creationId xmlns:a16="http://schemas.microsoft.com/office/drawing/2014/main" id="{E6639D7A-3BC6-9B43-ABE6-65A6FCF393E4}"/>
              </a:ext>
            </a:extLst>
          </p:cNvPr>
          <p:cNvSpPr txBox="1"/>
          <p:nvPr/>
        </p:nvSpPr>
        <p:spPr>
          <a:xfrm>
            <a:off x="6114113" y="4032830"/>
            <a:ext cx="1963861" cy="461665"/>
          </a:xfrm>
          <a:prstGeom prst="rect">
            <a:avLst/>
          </a:prstGeom>
          <a:noFill/>
        </p:spPr>
        <p:txBody>
          <a:bodyPr wrap="square" rtlCol="0">
            <a:spAutoFit/>
          </a:bodyPr>
          <a:lstStyle/>
          <a:p>
            <a:pPr algn="ctr"/>
            <a:r>
              <a:rPr lang="en-US" sz="2400" dirty="0"/>
              <a:t>f</a:t>
            </a:r>
            <a:r>
              <a:rPr lang="en-US" sz="2400" baseline="-25000" dirty="0"/>
              <a:t>2</a:t>
            </a:r>
            <a:r>
              <a:rPr lang="en-US" sz="2400" dirty="0"/>
              <a:t>(x</a:t>
            </a:r>
            <a:r>
              <a:rPr lang="en-US" sz="2400" baseline="-25000" dirty="0"/>
              <a:t>1</a:t>
            </a:r>
            <a:r>
              <a:rPr lang="en-US" sz="2400" dirty="0"/>
              <a:t>, x</a:t>
            </a:r>
            <a:r>
              <a:rPr lang="en-US" sz="2400" baseline="-25000" dirty="0"/>
              <a:t>2</a:t>
            </a:r>
            <a:r>
              <a:rPr lang="en-US" sz="2400" dirty="0"/>
              <a:t>, x</a:t>
            </a:r>
            <a:r>
              <a:rPr lang="en-US" sz="2400" baseline="-25000" dirty="0"/>
              <a:t>3</a:t>
            </a:r>
            <a:r>
              <a:rPr lang="en-US" sz="2400" dirty="0"/>
              <a:t>)</a:t>
            </a:r>
          </a:p>
        </p:txBody>
      </p:sp>
      <p:sp>
        <p:nvSpPr>
          <p:cNvPr id="21" name="TextBox 20">
            <a:extLst>
              <a:ext uri="{FF2B5EF4-FFF2-40B4-BE49-F238E27FC236}">
                <a16:creationId xmlns:a16="http://schemas.microsoft.com/office/drawing/2014/main" id="{E6077D22-6FF3-E24E-AF57-0A53F8A49E2C}"/>
              </a:ext>
            </a:extLst>
          </p:cNvPr>
          <p:cNvSpPr txBox="1"/>
          <p:nvPr/>
        </p:nvSpPr>
        <p:spPr>
          <a:xfrm>
            <a:off x="4826305" y="4504596"/>
            <a:ext cx="1963861" cy="461665"/>
          </a:xfrm>
          <a:prstGeom prst="rect">
            <a:avLst/>
          </a:prstGeom>
          <a:noFill/>
        </p:spPr>
        <p:txBody>
          <a:bodyPr wrap="square" rtlCol="0">
            <a:spAutoFit/>
          </a:bodyPr>
          <a:lstStyle/>
          <a:p>
            <a:pPr algn="ctr"/>
            <a:r>
              <a:rPr lang="en-US" sz="2400" dirty="0"/>
              <a:t>f</a:t>
            </a:r>
            <a:r>
              <a:rPr lang="en-US" sz="2400" baseline="-25000" dirty="0"/>
              <a:t>1</a:t>
            </a:r>
            <a:r>
              <a:rPr lang="en-US" sz="2400" dirty="0"/>
              <a:t>(x</a:t>
            </a:r>
            <a:r>
              <a:rPr lang="en-US" sz="2400" baseline="-25000" dirty="0"/>
              <a:t>1</a:t>
            </a:r>
            <a:r>
              <a:rPr lang="en-US" sz="2400" dirty="0"/>
              <a:t>, x</a:t>
            </a:r>
            <a:r>
              <a:rPr lang="en-US" sz="2400" baseline="-25000" dirty="0"/>
              <a:t>2</a:t>
            </a:r>
            <a:r>
              <a:rPr lang="en-US" sz="2400" dirty="0"/>
              <a:t>, x</a:t>
            </a:r>
            <a:r>
              <a:rPr lang="en-US" sz="2400" baseline="-25000" dirty="0"/>
              <a:t>3</a:t>
            </a:r>
            <a:r>
              <a:rPr lang="en-US" sz="2400" dirty="0"/>
              <a:t>)</a:t>
            </a:r>
          </a:p>
        </p:txBody>
      </p:sp>
      <p:pic>
        <p:nvPicPr>
          <p:cNvPr id="19" name="Graphic 18">
            <a:extLst>
              <a:ext uri="{FF2B5EF4-FFF2-40B4-BE49-F238E27FC236}">
                <a16:creationId xmlns:a16="http://schemas.microsoft.com/office/drawing/2014/main" id="{728C8A8E-C057-A84F-87E4-6357A20F24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7592" y="3340061"/>
            <a:ext cx="307112" cy="612944"/>
          </a:xfrm>
          <a:prstGeom prst="rect">
            <a:avLst/>
          </a:prstGeom>
        </p:spPr>
      </p:pic>
      <p:pic>
        <p:nvPicPr>
          <p:cNvPr id="28" name="Graphic 27">
            <a:extLst>
              <a:ext uri="{FF2B5EF4-FFF2-40B4-BE49-F238E27FC236}">
                <a16:creationId xmlns:a16="http://schemas.microsoft.com/office/drawing/2014/main" id="{1F071DD0-BAA9-1D43-BF18-3517175F2F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0576" y="3836648"/>
            <a:ext cx="307112" cy="612944"/>
          </a:xfrm>
          <a:prstGeom prst="rect">
            <a:avLst/>
          </a:prstGeom>
        </p:spPr>
      </p:pic>
      <p:sp>
        <p:nvSpPr>
          <p:cNvPr id="2" name="Curved Up Arrow 1">
            <a:extLst>
              <a:ext uri="{FF2B5EF4-FFF2-40B4-BE49-F238E27FC236}">
                <a16:creationId xmlns:a16="http://schemas.microsoft.com/office/drawing/2014/main" id="{F79CE424-66A4-8B47-817F-D0042DB9849E}"/>
              </a:ext>
            </a:extLst>
          </p:cNvPr>
          <p:cNvSpPr/>
          <p:nvPr/>
        </p:nvSpPr>
        <p:spPr>
          <a:xfrm flipH="1">
            <a:off x="2880642" y="5244898"/>
            <a:ext cx="3787973" cy="780560"/>
          </a:xfrm>
          <a:prstGeom prst="curvedUpArrow">
            <a:avLst>
              <a:gd name="adj1" fmla="val 3006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2978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Stormy Deployment Models</a:t>
            </a:r>
          </a:p>
        </p:txBody>
      </p:sp>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17</a:t>
            </a:fld>
            <a:endParaRPr lang="en-US" b="1" dirty="0">
              <a:solidFill>
                <a:schemeClr val="tx2"/>
              </a:solidFill>
            </a:endParaRPr>
          </a:p>
        </p:txBody>
      </p:sp>
      <p:sp>
        <p:nvSpPr>
          <p:cNvPr id="25" name="Content Placeholder 1">
            <a:extLst>
              <a:ext uri="{FF2B5EF4-FFF2-40B4-BE49-F238E27FC236}">
                <a16:creationId xmlns:a16="http://schemas.microsoft.com/office/drawing/2014/main" id="{FEFA717C-CDA3-B74B-A101-549512FA4714}"/>
              </a:ext>
            </a:extLst>
          </p:cNvPr>
          <p:cNvSpPr>
            <a:spLocks noGrp="1"/>
          </p:cNvSpPr>
          <p:nvPr>
            <p:ph idx="13"/>
          </p:nvPr>
        </p:nvSpPr>
        <p:spPr>
          <a:xfrm>
            <a:off x="115668" y="4385823"/>
            <a:ext cx="4980725" cy="3040162"/>
          </a:xfrm>
        </p:spPr>
        <p:txBody>
          <a:bodyPr>
            <a:normAutofit/>
          </a:bodyPr>
          <a:lstStyle/>
          <a:p>
            <a:r>
              <a:rPr lang="en-US" sz="2800" dirty="0"/>
              <a:t>Authority Model</a:t>
            </a:r>
          </a:p>
          <a:p>
            <a:endParaRPr lang="en-US" sz="2800" dirty="0"/>
          </a:p>
          <a:p>
            <a:pPr marL="1033463" lvl="2" indent="-571500">
              <a:spcAft>
                <a:spcPts val="1500"/>
              </a:spcAft>
              <a:buFont typeface="Wingdings" charset="2"/>
              <a:buChar char="§"/>
            </a:pPr>
            <a:r>
              <a:rPr lang="en-US" sz="2400" dirty="0"/>
              <a:t>Authorities run MPC (~5)</a:t>
            </a:r>
          </a:p>
          <a:p>
            <a:pPr marL="1033463" lvl="2" indent="-571500">
              <a:spcAft>
                <a:spcPts val="1500"/>
              </a:spcAft>
              <a:buFont typeface="Wingdings" charset="2"/>
              <a:buChar char="§"/>
            </a:pPr>
            <a:r>
              <a:rPr lang="en-US" sz="2400" dirty="0"/>
              <a:t>Need one honest</a:t>
            </a:r>
          </a:p>
          <a:p>
            <a:pPr marL="1033463" lvl="2" indent="-571500">
              <a:spcAft>
                <a:spcPts val="1500"/>
              </a:spcAft>
              <a:buFont typeface="Wingdings" charset="2"/>
              <a:buChar char="§"/>
            </a:pPr>
            <a:r>
              <a:rPr lang="en-US" sz="2400" dirty="0"/>
              <a:t>High reliability machines</a:t>
            </a:r>
          </a:p>
          <a:p>
            <a:pPr marL="1033463" lvl="2" indent="-571500">
              <a:spcAft>
                <a:spcPts val="1500"/>
              </a:spcAft>
              <a:buFont typeface="Wingdings" charset="2"/>
              <a:buChar char="§"/>
            </a:pPr>
            <a:r>
              <a:rPr lang="en-US" sz="2400" dirty="0"/>
              <a:t>High bandwidth (~1 Gbps)</a:t>
            </a:r>
          </a:p>
          <a:p>
            <a:pPr marL="1033463" lvl="2" indent="-571500">
              <a:spcAft>
                <a:spcPts val="1500"/>
              </a:spcAft>
              <a:buFont typeface="Wingdings" charset="2"/>
              <a:buChar char="§"/>
            </a:pPr>
            <a:endParaRPr lang="en-US" sz="2400" dirty="0"/>
          </a:p>
          <a:p>
            <a:pPr marL="1033463" lvl="2" indent="-571500">
              <a:spcAft>
                <a:spcPts val="1500"/>
              </a:spcAft>
              <a:buFont typeface="Wingdings" charset="2"/>
              <a:buChar char="§"/>
            </a:pPr>
            <a:endParaRPr lang="en-US" sz="2400" dirty="0"/>
          </a:p>
        </p:txBody>
      </p:sp>
      <p:sp>
        <p:nvSpPr>
          <p:cNvPr id="33" name="Content Placeholder 1">
            <a:extLst>
              <a:ext uri="{FF2B5EF4-FFF2-40B4-BE49-F238E27FC236}">
                <a16:creationId xmlns:a16="http://schemas.microsoft.com/office/drawing/2014/main" id="{41F997F6-BFD0-734F-BC32-E92D5B3825E8}"/>
              </a:ext>
            </a:extLst>
          </p:cNvPr>
          <p:cNvSpPr txBox="1">
            <a:spLocks/>
          </p:cNvSpPr>
          <p:nvPr/>
        </p:nvSpPr>
        <p:spPr>
          <a:xfrm>
            <a:off x="4854752" y="4385822"/>
            <a:ext cx="5098652" cy="2716783"/>
          </a:xfrm>
          <a:prstGeom prst="rect">
            <a:avLst/>
          </a:prstGeom>
        </p:spPr>
        <p:txBody>
          <a:bodyPr vert="horz" lIns="0" tIns="0" rIns="0" bIns="0" rtlCol="0">
            <a:normAutofit/>
          </a:bodyPr>
          <a:lstStyle>
            <a:lvl1pPr marL="0" indent="0" algn="l" defTabSz="1036290" rtl="0" eaLnBrk="1" latinLnBrk="0" hangingPunct="1">
              <a:lnSpc>
                <a:spcPts val="1800"/>
              </a:lnSpc>
              <a:spcBef>
                <a:spcPts val="0"/>
              </a:spcBef>
              <a:spcAft>
                <a:spcPts val="600"/>
              </a:spcAft>
              <a:buFontTx/>
              <a:buNone/>
              <a:defRPr sz="1500" kern="100">
                <a:solidFill>
                  <a:schemeClr val="tx2"/>
                </a:solidFill>
                <a:latin typeface="+mn-lt"/>
                <a:ea typeface="+mn-ea"/>
                <a:cs typeface="+mn-cs"/>
              </a:defRPr>
            </a:lvl1pPr>
            <a:lvl2pPr marL="0" indent="0" algn="l" defTabSz="1036290" rtl="0" eaLnBrk="1" latinLnBrk="0" hangingPunct="1">
              <a:lnSpc>
                <a:spcPts val="1800"/>
              </a:lnSpc>
              <a:spcBef>
                <a:spcPts val="0"/>
              </a:spcBef>
              <a:spcAft>
                <a:spcPts val="600"/>
              </a:spcAft>
              <a:buFontTx/>
              <a:buNone/>
              <a:defRPr sz="1500" b="1" kern="100">
                <a:solidFill>
                  <a:schemeClr val="tx2">
                    <a:lumMod val="60000"/>
                    <a:lumOff val="40000"/>
                  </a:schemeClr>
                </a:solidFill>
                <a:latin typeface="+mn-lt"/>
                <a:ea typeface="+mn-ea"/>
                <a:cs typeface="+mn-cs"/>
              </a:defRPr>
            </a:lvl2pPr>
            <a:lvl3pPr marL="461963" indent="-234950" algn="l" defTabSz="1036290" rtl="0" eaLnBrk="1" latinLnBrk="0" hangingPunct="1">
              <a:lnSpc>
                <a:spcPts val="1800"/>
              </a:lnSpc>
              <a:spcBef>
                <a:spcPts val="0"/>
              </a:spcBef>
              <a:spcAft>
                <a:spcPts val="300"/>
              </a:spcAft>
              <a:buFont typeface="Arial" panose="020B0604020202020204" pitchFamily="34" charset="0"/>
              <a:buChar char="•"/>
              <a:defRPr sz="1500" kern="100" baseline="0">
                <a:solidFill>
                  <a:schemeClr val="tx1"/>
                </a:solidFill>
                <a:latin typeface="+mn-lt"/>
                <a:ea typeface="+mn-ea"/>
                <a:cs typeface="+mn-cs"/>
              </a:defRPr>
            </a:lvl3pPr>
            <a:lvl4pPr marL="693738" indent="-236538" algn="l" defTabSz="1036290" rtl="0" eaLnBrk="1" latinLnBrk="0" hangingPunct="1">
              <a:lnSpc>
                <a:spcPts val="1800"/>
              </a:lnSpc>
              <a:spcBef>
                <a:spcPts val="0"/>
              </a:spcBef>
              <a:spcAft>
                <a:spcPts val="300"/>
              </a:spcAft>
              <a:buFont typeface="Arial" panose="020B0604020202020204" pitchFamily="34" charset="0"/>
              <a:buChar char="−"/>
              <a:defRPr sz="1500" b="0" kern="100" baseline="0">
                <a:solidFill>
                  <a:schemeClr val="tx1"/>
                </a:solidFill>
                <a:latin typeface="+mn-lt"/>
                <a:ea typeface="+mn-ea"/>
                <a:cs typeface="+mn-cs"/>
              </a:defRPr>
            </a:lvl4pPr>
            <a:lvl5pPr marL="914400" indent="-220663" algn="l" defTabSz="1036290" rtl="0" eaLnBrk="1" latinLnBrk="0" hangingPunct="1">
              <a:lnSpc>
                <a:spcPts val="1800"/>
              </a:lnSpc>
              <a:spcBef>
                <a:spcPts val="0"/>
              </a:spcBef>
              <a:spcAft>
                <a:spcPts val="300"/>
              </a:spcAft>
              <a:buFont typeface="Arial" panose="020B0604020202020204" pitchFamily="34" charset="0"/>
              <a:buChar char="•"/>
              <a:defRPr sz="1500" b="0" u="none" kern="1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2800" dirty="0"/>
              <a:t>Relay Model</a:t>
            </a:r>
          </a:p>
          <a:p>
            <a:endParaRPr lang="en-US" sz="2800" dirty="0"/>
          </a:p>
          <a:p>
            <a:pPr marL="1033463" lvl="2" indent="-571500">
              <a:spcAft>
                <a:spcPts val="1500"/>
              </a:spcAft>
              <a:buFont typeface="Wingdings" charset="2"/>
              <a:buChar char="§"/>
            </a:pPr>
            <a:r>
              <a:rPr lang="en-US" sz="2400" dirty="0"/>
              <a:t>Relays run MPC (~7000)</a:t>
            </a:r>
          </a:p>
          <a:p>
            <a:pPr marL="1033463" lvl="2" indent="-571500">
              <a:spcAft>
                <a:spcPts val="1500"/>
              </a:spcAft>
              <a:buFont typeface="Wingdings" charset="2"/>
              <a:buChar char="§"/>
            </a:pPr>
            <a:r>
              <a:rPr lang="en-US" sz="2400" dirty="0"/>
              <a:t>Most bandwidth honest (75%) </a:t>
            </a:r>
          </a:p>
          <a:p>
            <a:pPr marL="1033463" lvl="2" indent="-571500">
              <a:spcAft>
                <a:spcPts val="1500"/>
              </a:spcAft>
              <a:buFont typeface="Wingdings" charset="2"/>
              <a:buChar char="§"/>
            </a:pPr>
            <a:r>
              <a:rPr lang="en-US" sz="2400" dirty="0"/>
              <a:t>Relays may go offline</a:t>
            </a:r>
          </a:p>
          <a:p>
            <a:pPr marL="1033463" lvl="2" indent="-571500">
              <a:spcAft>
                <a:spcPts val="1500"/>
              </a:spcAft>
              <a:buFont typeface="Wingdings" charset="2"/>
              <a:buChar char="§"/>
            </a:pPr>
            <a:r>
              <a:rPr lang="en-US" sz="2400" dirty="0"/>
              <a:t>Use fraction of relay bandwidth (25%)</a:t>
            </a:r>
          </a:p>
          <a:p>
            <a:pPr marL="1033463" lvl="2" indent="-571500">
              <a:spcAft>
                <a:spcPts val="1500"/>
              </a:spcAft>
              <a:buFont typeface="Wingdings" charset="2"/>
              <a:buChar char="§"/>
            </a:pPr>
            <a:endParaRPr lang="en-US" sz="2400" dirty="0"/>
          </a:p>
          <a:p>
            <a:pPr marL="1033463" lvl="2" indent="-571500">
              <a:spcAft>
                <a:spcPts val="1500"/>
              </a:spcAft>
              <a:buFont typeface="Wingdings" charset="2"/>
              <a:buChar char="§"/>
            </a:pPr>
            <a:endParaRPr lang="en-US" sz="2400" dirty="0"/>
          </a:p>
        </p:txBody>
      </p:sp>
      <p:pic>
        <p:nvPicPr>
          <p:cNvPr id="34" name="Picture 33" descr="relay-onion.png">
            <a:extLst>
              <a:ext uri="{FF2B5EF4-FFF2-40B4-BE49-F238E27FC236}">
                <a16:creationId xmlns:a16="http://schemas.microsoft.com/office/drawing/2014/main" id="{6FAFFDC8-1C83-3541-BCD9-6F609BAC0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692" y="2825936"/>
            <a:ext cx="837327" cy="1052327"/>
          </a:xfrm>
          <a:prstGeom prst="rect">
            <a:avLst/>
          </a:prstGeom>
        </p:spPr>
      </p:pic>
      <p:pic>
        <p:nvPicPr>
          <p:cNvPr id="36" name="Picture 35" descr="relay-onion.png">
            <a:extLst>
              <a:ext uri="{FF2B5EF4-FFF2-40B4-BE49-F238E27FC236}">
                <a16:creationId xmlns:a16="http://schemas.microsoft.com/office/drawing/2014/main" id="{02A6790B-1918-ED40-89FF-5C071393E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078" y="2825936"/>
            <a:ext cx="837327" cy="1052327"/>
          </a:xfrm>
          <a:prstGeom prst="rect">
            <a:avLst/>
          </a:prstGeom>
        </p:spPr>
      </p:pic>
      <p:pic>
        <p:nvPicPr>
          <p:cNvPr id="37" name="Picture 36" descr="relay-onion.png">
            <a:extLst>
              <a:ext uri="{FF2B5EF4-FFF2-40B4-BE49-F238E27FC236}">
                <a16:creationId xmlns:a16="http://schemas.microsoft.com/office/drawing/2014/main" id="{CF16AB0E-1AFE-6840-A3C1-C559FDAA7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663" y="2525102"/>
            <a:ext cx="837327" cy="1052327"/>
          </a:xfrm>
          <a:prstGeom prst="rect">
            <a:avLst/>
          </a:prstGeom>
        </p:spPr>
      </p:pic>
      <p:pic>
        <p:nvPicPr>
          <p:cNvPr id="38" name="Picture 37" descr="relay-onion.png">
            <a:extLst>
              <a:ext uri="{FF2B5EF4-FFF2-40B4-BE49-F238E27FC236}">
                <a16:creationId xmlns:a16="http://schemas.microsoft.com/office/drawing/2014/main" id="{D511FE22-7AEE-9D4B-920C-B983C5DA4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354" y="1461718"/>
            <a:ext cx="837327" cy="1052327"/>
          </a:xfrm>
          <a:prstGeom prst="rect">
            <a:avLst/>
          </a:prstGeom>
        </p:spPr>
      </p:pic>
      <p:pic>
        <p:nvPicPr>
          <p:cNvPr id="39" name="Picture 38" descr="relay-onion.png">
            <a:extLst>
              <a:ext uri="{FF2B5EF4-FFF2-40B4-BE49-F238E27FC236}">
                <a16:creationId xmlns:a16="http://schemas.microsoft.com/office/drawing/2014/main" id="{5282027F-C6DF-7F4F-9D48-BA735373C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2102" y="1271208"/>
            <a:ext cx="837327" cy="1052327"/>
          </a:xfrm>
          <a:prstGeom prst="rect">
            <a:avLst/>
          </a:prstGeom>
        </p:spPr>
      </p:pic>
      <p:pic>
        <p:nvPicPr>
          <p:cNvPr id="40" name="Picture 39" descr="relay-onion.png">
            <a:extLst>
              <a:ext uri="{FF2B5EF4-FFF2-40B4-BE49-F238E27FC236}">
                <a16:creationId xmlns:a16="http://schemas.microsoft.com/office/drawing/2014/main" id="{D0B7B477-7265-BC4C-B067-550D67EF9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210" y="1461717"/>
            <a:ext cx="837327" cy="1052327"/>
          </a:xfrm>
          <a:prstGeom prst="rect">
            <a:avLst/>
          </a:prstGeom>
        </p:spPr>
      </p:pic>
      <p:pic>
        <p:nvPicPr>
          <p:cNvPr id="41" name="Picture 40" descr="relay-onion.png">
            <a:extLst>
              <a:ext uri="{FF2B5EF4-FFF2-40B4-BE49-F238E27FC236}">
                <a16:creationId xmlns:a16="http://schemas.microsoft.com/office/drawing/2014/main" id="{CB0EB66F-23D7-EA42-B085-3699D379B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186" y="2514045"/>
            <a:ext cx="837327" cy="1052327"/>
          </a:xfrm>
          <a:prstGeom prst="rect">
            <a:avLst/>
          </a:prstGeom>
        </p:spPr>
      </p:pic>
      <p:grpSp>
        <p:nvGrpSpPr>
          <p:cNvPr id="44" name="Group 43">
            <a:extLst>
              <a:ext uri="{FF2B5EF4-FFF2-40B4-BE49-F238E27FC236}">
                <a16:creationId xmlns:a16="http://schemas.microsoft.com/office/drawing/2014/main" id="{445DA52C-A44A-534B-82D7-1ED619E53CDB}"/>
              </a:ext>
            </a:extLst>
          </p:cNvPr>
          <p:cNvGrpSpPr/>
          <p:nvPr/>
        </p:nvGrpSpPr>
        <p:grpSpPr>
          <a:xfrm>
            <a:off x="953462" y="2335039"/>
            <a:ext cx="1103938" cy="813024"/>
            <a:chOff x="4159135" y="1522241"/>
            <a:chExt cx="1103938" cy="813024"/>
          </a:xfrm>
        </p:grpSpPr>
        <p:pic>
          <p:nvPicPr>
            <p:cNvPr id="45" name="Picture 44">
              <a:extLst>
                <a:ext uri="{FF2B5EF4-FFF2-40B4-BE49-F238E27FC236}">
                  <a16:creationId xmlns:a16="http://schemas.microsoft.com/office/drawing/2014/main" id="{EA670B98-4AD5-9641-B8D2-825FFEE9F330}"/>
                </a:ext>
              </a:extLst>
            </p:cNvPr>
            <p:cNvPicPr/>
            <p:nvPr/>
          </p:nvPicPr>
          <p:blipFill>
            <a:blip r:embed="rId3"/>
            <a:stretch>
              <a:fillRect/>
            </a:stretch>
          </p:blipFill>
          <p:spPr>
            <a:xfrm>
              <a:off x="4159135" y="1522241"/>
              <a:ext cx="936054" cy="799636"/>
            </a:xfrm>
            <a:prstGeom prst="rect">
              <a:avLst/>
            </a:prstGeom>
          </p:spPr>
        </p:pic>
        <p:pic>
          <p:nvPicPr>
            <p:cNvPr id="46" name="Picture 45" descr="metrics-logo.png">
              <a:extLst>
                <a:ext uri="{FF2B5EF4-FFF2-40B4-BE49-F238E27FC236}">
                  <a16:creationId xmlns:a16="http://schemas.microsoft.com/office/drawing/2014/main" id="{D6723F25-558D-D94D-B2A3-20CE7C1E81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142" y="1753656"/>
              <a:ext cx="444931" cy="581609"/>
            </a:xfrm>
            <a:prstGeom prst="rect">
              <a:avLst/>
            </a:prstGeom>
          </p:spPr>
        </p:pic>
      </p:grpSp>
      <p:grpSp>
        <p:nvGrpSpPr>
          <p:cNvPr id="48" name="Group 47">
            <a:extLst>
              <a:ext uri="{FF2B5EF4-FFF2-40B4-BE49-F238E27FC236}">
                <a16:creationId xmlns:a16="http://schemas.microsoft.com/office/drawing/2014/main" id="{95617353-5122-9C47-9F5A-903653A54C7A}"/>
              </a:ext>
            </a:extLst>
          </p:cNvPr>
          <p:cNvGrpSpPr/>
          <p:nvPr/>
        </p:nvGrpSpPr>
        <p:grpSpPr>
          <a:xfrm>
            <a:off x="2074443" y="2335039"/>
            <a:ext cx="1103938" cy="813024"/>
            <a:chOff x="4159135" y="1522241"/>
            <a:chExt cx="1103938" cy="813024"/>
          </a:xfrm>
        </p:grpSpPr>
        <p:pic>
          <p:nvPicPr>
            <p:cNvPr id="49" name="Picture 48">
              <a:extLst>
                <a:ext uri="{FF2B5EF4-FFF2-40B4-BE49-F238E27FC236}">
                  <a16:creationId xmlns:a16="http://schemas.microsoft.com/office/drawing/2014/main" id="{4314C3E8-44DA-C748-BB42-EB22E4B2FB55}"/>
                </a:ext>
              </a:extLst>
            </p:cNvPr>
            <p:cNvPicPr/>
            <p:nvPr/>
          </p:nvPicPr>
          <p:blipFill>
            <a:blip r:embed="rId3"/>
            <a:stretch>
              <a:fillRect/>
            </a:stretch>
          </p:blipFill>
          <p:spPr>
            <a:xfrm>
              <a:off x="4159135" y="1522241"/>
              <a:ext cx="936054" cy="799636"/>
            </a:xfrm>
            <a:prstGeom prst="rect">
              <a:avLst/>
            </a:prstGeom>
          </p:spPr>
        </p:pic>
        <p:pic>
          <p:nvPicPr>
            <p:cNvPr id="50" name="Picture 49" descr="metrics-logo.png">
              <a:extLst>
                <a:ext uri="{FF2B5EF4-FFF2-40B4-BE49-F238E27FC236}">
                  <a16:creationId xmlns:a16="http://schemas.microsoft.com/office/drawing/2014/main" id="{E8FE9599-C7C8-AE42-BB1E-ECA33992D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142" y="1753656"/>
              <a:ext cx="444931" cy="581609"/>
            </a:xfrm>
            <a:prstGeom prst="rect">
              <a:avLst/>
            </a:prstGeom>
          </p:spPr>
        </p:pic>
      </p:grpSp>
      <p:grpSp>
        <p:nvGrpSpPr>
          <p:cNvPr id="51" name="Group 50">
            <a:extLst>
              <a:ext uri="{FF2B5EF4-FFF2-40B4-BE49-F238E27FC236}">
                <a16:creationId xmlns:a16="http://schemas.microsoft.com/office/drawing/2014/main" id="{04461BDE-8B8C-1D43-9498-FE0A1770D92D}"/>
              </a:ext>
            </a:extLst>
          </p:cNvPr>
          <p:cNvGrpSpPr/>
          <p:nvPr/>
        </p:nvGrpSpPr>
        <p:grpSpPr>
          <a:xfrm>
            <a:off x="3231271" y="2335039"/>
            <a:ext cx="1103938" cy="813024"/>
            <a:chOff x="4159135" y="1522241"/>
            <a:chExt cx="1103938" cy="813024"/>
          </a:xfrm>
        </p:grpSpPr>
        <p:pic>
          <p:nvPicPr>
            <p:cNvPr id="52" name="Picture 51">
              <a:extLst>
                <a:ext uri="{FF2B5EF4-FFF2-40B4-BE49-F238E27FC236}">
                  <a16:creationId xmlns:a16="http://schemas.microsoft.com/office/drawing/2014/main" id="{6663B539-FD49-8D42-8ECE-7DB9E94E564E}"/>
                </a:ext>
              </a:extLst>
            </p:cNvPr>
            <p:cNvPicPr/>
            <p:nvPr/>
          </p:nvPicPr>
          <p:blipFill>
            <a:blip r:embed="rId3"/>
            <a:stretch>
              <a:fillRect/>
            </a:stretch>
          </p:blipFill>
          <p:spPr>
            <a:xfrm>
              <a:off x="4159135" y="1522241"/>
              <a:ext cx="936054" cy="799636"/>
            </a:xfrm>
            <a:prstGeom prst="rect">
              <a:avLst/>
            </a:prstGeom>
          </p:spPr>
        </p:pic>
        <p:pic>
          <p:nvPicPr>
            <p:cNvPr id="53" name="Picture 52" descr="metrics-logo.png">
              <a:extLst>
                <a:ext uri="{FF2B5EF4-FFF2-40B4-BE49-F238E27FC236}">
                  <a16:creationId xmlns:a16="http://schemas.microsoft.com/office/drawing/2014/main" id="{0F980DD3-8164-DC4E-8724-FB73CAEB4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142" y="1753656"/>
              <a:ext cx="444931" cy="581609"/>
            </a:xfrm>
            <a:prstGeom prst="rect">
              <a:avLst/>
            </a:prstGeom>
          </p:spPr>
        </p:pic>
      </p:grpSp>
    </p:spTree>
    <p:extLst>
      <p:ext uri="{BB962C8B-B14F-4D97-AF65-F5344CB8AC3E}">
        <p14:creationId xmlns:p14="http://schemas.microsoft.com/office/powerpoint/2010/main" val="251708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Stormy MPC Protocols</a:t>
            </a:r>
          </a:p>
        </p:txBody>
      </p:sp>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18</a:t>
            </a:fld>
            <a:endParaRPr lang="en-US" b="1" dirty="0">
              <a:solidFill>
                <a:schemeClr val="tx2"/>
              </a:solidFill>
            </a:endParaRPr>
          </a:p>
        </p:txBody>
      </p:sp>
      <p:sp>
        <p:nvSpPr>
          <p:cNvPr id="25" name="Content Placeholder 1">
            <a:extLst>
              <a:ext uri="{FF2B5EF4-FFF2-40B4-BE49-F238E27FC236}">
                <a16:creationId xmlns:a16="http://schemas.microsoft.com/office/drawing/2014/main" id="{FEFA717C-CDA3-B74B-A101-549512FA4714}"/>
              </a:ext>
            </a:extLst>
          </p:cNvPr>
          <p:cNvSpPr>
            <a:spLocks noGrp="1"/>
          </p:cNvSpPr>
          <p:nvPr>
            <p:ph idx="13"/>
          </p:nvPr>
        </p:nvSpPr>
        <p:spPr>
          <a:xfrm>
            <a:off x="295550" y="1837495"/>
            <a:ext cx="8893420" cy="4848118"/>
          </a:xfrm>
        </p:spPr>
        <p:txBody>
          <a:bodyPr>
            <a:normAutofit/>
          </a:bodyPr>
          <a:lstStyle/>
          <a:p>
            <a:r>
              <a:rPr lang="en-US" sz="2800" dirty="0"/>
              <a:t>MPC protocol properties</a:t>
            </a:r>
          </a:p>
          <a:p>
            <a:endParaRPr lang="en-US" sz="2800" dirty="0"/>
          </a:p>
          <a:p>
            <a:pPr marL="1033463" lvl="2" indent="-571500">
              <a:spcAft>
                <a:spcPts val="1500"/>
              </a:spcAft>
              <a:buFont typeface="Wingdings" charset="2"/>
              <a:buChar char="§"/>
            </a:pPr>
            <a:r>
              <a:rPr lang="en-US" sz="2400" dirty="0"/>
              <a:t>Binary circuits</a:t>
            </a:r>
          </a:p>
          <a:p>
            <a:pPr marL="1033463" lvl="2" indent="-571500">
              <a:spcAft>
                <a:spcPts val="1500"/>
              </a:spcAft>
              <a:buFont typeface="Wingdings" charset="2"/>
              <a:buChar char="§"/>
            </a:pPr>
            <a:r>
              <a:rPr lang="en-US" sz="2400" dirty="0"/>
              <a:t>Multiparty</a:t>
            </a:r>
          </a:p>
          <a:p>
            <a:pPr marL="1033463" lvl="2" indent="-571500">
              <a:spcAft>
                <a:spcPts val="1500"/>
              </a:spcAft>
              <a:buFont typeface="Wingdings" charset="2"/>
              <a:buChar char="§"/>
            </a:pPr>
            <a:r>
              <a:rPr lang="en-US" sz="2400" dirty="0"/>
              <a:t>Preprocessing model</a:t>
            </a:r>
          </a:p>
          <a:p>
            <a:pPr marL="1265238" lvl="3" indent="-571500">
              <a:spcAft>
                <a:spcPts val="1500"/>
              </a:spcAft>
              <a:buFont typeface="Wingdings" charset="2"/>
              <a:buChar char="§"/>
            </a:pPr>
            <a:r>
              <a:rPr lang="en-US" sz="2400" dirty="0"/>
              <a:t>Offline phase: need circuit size, compute “raw material”</a:t>
            </a:r>
          </a:p>
          <a:p>
            <a:pPr marL="1265238" lvl="3" indent="-571500">
              <a:spcAft>
                <a:spcPts val="1500"/>
              </a:spcAft>
              <a:buFont typeface="Wingdings" charset="2"/>
              <a:buChar char="§"/>
            </a:pPr>
            <a:r>
              <a:rPr lang="en-US" sz="2400" dirty="0"/>
              <a:t>Online phase: need circuit and inputs, compute function</a:t>
            </a:r>
          </a:p>
          <a:p>
            <a:pPr marL="1033463" lvl="2" indent="-571500">
              <a:spcAft>
                <a:spcPts val="1500"/>
              </a:spcAft>
              <a:buFont typeface="Wingdings" charset="2"/>
              <a:buChar char="§"/>
            </a:pPr>
            <a:r>
              <a:rPr lang="en-US" sz="2400" dirty="0"/>
              <a:t>Security properties</a:t>
            </a:r>
          </a:p>
          <a:p>
            <a:pPr marL="1265238" lvl="3" indent="-571500">
              <a:spcAft>
                <a:spcPts val="1500"/>
              </a:spcAft>
              <a:buFont typeface="Wingdings" charset="2"/>
              <a:buChar char="§"/>
            </a:pPr>
            <a:r>
              <a:rPr lang="en-US" sz="2400" dirty="0"/>
              <a:t>Abort without agreement</a:t>
            </a:r>
          </a:p>
          <a:p>
            <a:pPr marL="1265238" lvl="3" indent="-571500">
              <a:spcAft>
                <a:spcPts val="1500"/>
              </a:spcAft>
              <a:buFont typeface="Wingdings" charset="2"/>
              <a:buChar char="§"/>
            </a:pPr>
            <a:r>
              <a:rPr lang="en-US" sz="2400" dirty="0"/>
              <a:t>Dishonest majority</a:t>
            </a:r>
          </a:p>
          <a:p>
            <a:pPr marL="1265238" lvl="3" indent="-571500">
              <a:spcAft>
                <a:spcPts val="1500"/>
              </a:spcAft>
              <a:buFont typeface="Wingdings" charset="2"/>
              <a:buChar char="§"/>
            </a:pPr>
            <a:r>
              <a:rPr lang="en-US" sz="2400" dirty="0"/>
              <a:t>Malicious security</a:t>
            </a:r>
          </a:p>
          <a:p>
            <a:pPr marL="1033463" lvl="2" indent="-571500">
              <a:spcAft>
                <a:spcPts val="1500"/>
              </a:spcAft>
              <a:buFont typeface="Wingdings" charset="2"/>
              <a:buChar char="§"/>
            </a:pPr>
            <a:endParaRPr lang="en-US" sz="2400" dirty="0"/>
          </a:p>
          <a:p>
            <a:pPr marL="1033463" lvl="2" indent="-571500">
              <a:spcAft>
                <a:spcPts val="1500"/>
              </a:spcAft>
              <a:buFont typeface="Wingdings" charset="2"/>
              <a:buChar char="§"/>
            </a:pPr>
            <a:endParaRPr lang="en-US" sz="2400" dirty="0"/>
          </a:p>
        </p:txBody>
      </p:sp>
    </p:spTree>
    <p:extLst>
      <p:ext uri="{BB962C8B-B14F-4D97-AF65-F5344CB8AC3E}">
        <p14:creationId xmlns:p14="http://schemas.microsoft.com/office/powerpoint/2010/main" val="2083663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Stormy MPC Protocols</a:t>
            </a:r>
          </a:p>
        </p:txBody>
      </p:sp>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19</a:t>
            </a:fld>
            <a:endParaRPr lang="en-US" b="1" dirty="0">
              <a:solidFill>
                <a:schemeClr val="tx2"/>
              </a:solidFill>
            </a:endParaRPr>
          </a:p>
        </p:txBody>
      </p:sp>
      <mc:AlternateContent xmlns:mc="http://schemas.openxmlformats.org/markup-compatibility/2006" xmlns:a14="http://schemas.microsoft.com/office/drawing/2010/main">
        <mc:Choice Requires="a14">
          <p:sp>
            <p:nvSpPr>
              <p:cNvPr id="25" name="Content Placeholder 1">
                <a:extLst>
                  <a:ext uri="{FF2B5EF4-FFF2-40B4-BE49-F238E27FC236}">
                    <a16:creationId xmlns:a16="http://schemas.microsoft.com/office/drawing/2014/main" id="{FEFA717C-CDA3-B74B-A101-549512FA4714}"/>
                  </a:ext>
                </a:extLst>
              </p:cNvPr>
              <p:cNvSpPr>
                <a:spLocks noGrp="1"/>
              </p:cNvSpPr>
              <p:nvPr>
                <p:ph idx="13"/>
              </p:nvPr>
            </p:nvSpPr>
            <p:spPr>
              <a:xfrm>
                <a:off x="295550" y="1837495"/>
                <a:ext cx="8893420" cy="4848118"/>
              </a:xfrm>
            </p:spPr>
            <p:txBody>
              <a:bodyPr>
                <a:normAutofit/>
              </a:bodyPr>
              <a:lstStyle/>
              <a:p>
                <a:r>
                  <a:rPr lang="en-US" sz="2800" dirty="0"/>
                  <a:t>MPC with MACs (e.g. SDPZ, </a:t>
                </a:r>
                <a:r>
                  <a:rPr lang="en-US" sz="2800" dirty="0" err="1"/>
                  <a:t>TinyOT</a:t>
                </a:r>
                <a:r>
                  <a:rPr lang="en-US" sz="2800" dirty="0"/>
                  <a:t>)</a:t>
                </a:r>
              </a:p>
              <a:p>
                <a:endParaRPr lang="en-US" sz="2800" dirty="0"/>
              </a:p>
              <a:p>
                <a:pPr marL="1033463" lvl="2" indent="-571500">
                  <a:spcAft>
                    <a:spcPts val="1500"/>
                  </a:spcAft>
                  <a:buFont typeface="Wingdings" charset="2"/>
                  <a:buChar char="§"/>
                </a:pPr>
                <a:r>
                  <a:rPr lang="en-US" sz="2400" dirty="0"/>
                  <a:t>𝜎: Statistical security parameter (40)</a:t>
                </a:r>
              </a:p>
              <a:p>
                <a:pPr marL="1033463" lvl="2" indent="-571500">
                  <a:spcAft>
                    <a:spcPts val="1500"/>
                  </a:spcAft>
                  <a:buFont typeface="Wingdings" charset="2"/>
                  <a:buChar char="§"/>
                </a:pPr>
                <a:r>
                  <a:rPr lang="en-US" sz="2400" dirty="0"/>
                  <a:t>𝛥</a:t>
                </a:r>
                <a14:m>
                  <m:oMath xmlns:m="http://schemas.openxmlformats.org/officeDocument/2006/math">
                    <m:r>
                      <a:rPr lang="en-US" sz="2400" dirty="0">
                        <a:latin typeface="Cambria Math" panose="02040503050406030204" pitchFamily="18" charset="0"/>
                        <a:ea typeface="Cambria Math" panose="02040503050406030204" pitchFamily="18" charset="0"/>
                      </a:rPr>
                      <m:t> </m:t>
                    </m:r>
                    <m:r>
                      <a:rPr lang="en-US" sz="2400" i="1" dirty="0">
                        <a:latin typeface="Cambria Math" panose="02040503050406030204" pitchFamily="18" charset="0"/>
                        <a:ea typeface="Cambria Math" panose="02040503050406030204" pitchFamily="18" charset="0"/>
                      </a:rPr>
                      <m:t>∈</m:t>
                    </m:r>
                    <m:r>
                      <a:rPr lang="el-GR" sz="2400" i="1" dirty="0">
                        <a:latin typeface="Cambria Math" panose="02040503050406030204" pitchFamily="18" charset="0"/>
                        <a:ea typeface="Cambria Math" panose="02040503050406030204" pitchFamily="18" charset="0"/>
                      </a:rPr>
                      <m:t>𝔽</m:t>
                    </m:r>
                  </m:oMath>
                </a14:m>
                <a:r>
                  <a:rPr lang="en-US" sz="2400" baseline="-25000" dirty="0"/>
                  <a:t>2</a:t>
                </a:r>
                <a:r>
                  <a:rPr lang="en-US" sz="2400" baseline="-5000" dirty="0"/>
                  <a:t>𝜎</a:t>
                </a:r>
                <a:r>
                  <a:rPr lang="en-US" sz="2400" dirty="0"/>
                  <a:t>: Global MAC key</a:t>
                </a:r>
              </a:p>
              <a:p>
                <a:pPr marL="1033463" lvl="2" indent="-571500">
                  <a:spcAft>
                    <a:spcPts val="1500"/>
                  </a:spcAft>
                  <a:buFont typeface="Wingdings" charset="2"/>
                  <a:buChar char="§"/>
                </a:pPr>
                <a:r>
                  <a:rPr lang="en-US" sz="2400" dirty="0"/>
                  <a:t>[</a:t>
                </a:r>
                <a:r>
                  <a:rPr lang="en-US" sz="2400" i="1" dirty="0"/>
                  <a:t>x</a:t>
                </a:r>
                <a:r>
                  <a:rPr lang="en-US" sz="2400" dirty="0"/>
                  <a:t>]: additive secret-sharing of </a:t>
                </a:r>
                <a:r>
                  <a:rPr lang="en-US" sz="2400" i="1" dirty="0"/>
                  <a:t>x </a:t>
                </a:r>
                <a:r>
                  <a:rPr lang="en-US" sz="2400" dirty="0"/>
                  <a:t>among “committee”</a:t>
                </a:r>
              </a:p>
              <a:p>
                <a:pPr marL="1033463" lvl="2" indent="-571500">
                  <a:spcAft>
                    <a:spcPts val="1500"/>
                  </a:spcAft>
                  <a:buFont typeface="Wingdings" charset="2"/>
                  <a:buChar char="§"/>
                </a:pPr>
                <a:r>
                  <a:rPr lang="en-US" sz="2400" dirty="0"/>
                  <a:t>⟦</a:t>
                </a:r>
                <a:r>
                  <a:rPr lang="en-US" sz="2400" i="1" dirty="0"/>
                  <a:t>x</a:t>
                </a:r>
                <a:r>
                  <a:rPr lang="en-US" sz="2400" dirty="0"/>
                  <a:t>⟧:</a:t>
                </a:r>
                <a:r>
                  <a:rPr lang="en-US" sz="2400" i="1" dirty="0"/>
                  <a:t> </a:t>
                </a:r>
                <a:r>
                  <a:rPr lang="en-US" sz="2400" dirty="0"/>
                  <a:t>([</a:t>
                </a:r>
                <a:r>
                  <a:rPr lang="en-US" sz="2400" i="1" dirty="0"/>
                  <a:t>x</a:t>
                </a:r>
                <a:r>
                  <a:rPr lang="en-US" sz="2400" dirty="0"/>
                  <a:t>], [𝛥</a:t>
                </a:r>
                <a:r>
                  <a:rPr lang="en-US" sz="2400" i="1" dirty="0"/>
                  <a:t>x</a:t>
                </a:r>
                <a:r>
                  <a:rPr lang="en-US" sz="2400" dirty="0"/>
                  <a:t>])</a:t>
                </a:r>
              </a:p>
            </p:txBody>
          </p:sp>
        </mc:Choice>
        <mc:Fallback xmlns="">
          <p:sp>
            <p:nvSpPr>
              <p:cNvPr id="25" name="Content Placeholder 1">
                <a:extLst>
                  <a:ext uri="{FF2B5EF4-FFF2-40B4-BE49-F238E27FC236}">
                    <a16:creationId xmlns:a16="http://schemas.microsoft.com/office/drawing/2014/main" id="{FEFA717C-CDA3-B74B-A101-549512FA4714}"/>
                  </a:ext>
                </a:extLst>
              </p:cNvPr>
              <p:cNvSpPr>
                <a:spLocks noGrp="1" noRot="1" noChangeAspect="1" noMove="1" noResize="1" noEditPoints="1" noAdjustHandles="1" noChangeArrowheads="1" noChangeShapeType="1" noTextEdit="1"/>
              </p:cNvSpPr>
              <p:nvPr>
                <p:ph idx="13"/>
              </p:nvPr>
            </p:nvSpPr>
            <p:spPr>
              <a:xfrm>
                <a:off x="295550" y="1837495"/>
                <a:ext cx="8893420" cy="4848118"/>
              </a:xfrm>
              <a:blipFill>
                <a:blip r:embed="rId2"/>
                <a:stretch>
                  <a:fillRect l="-2279" t="-5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AA65E8A9-9406-6E44-83BE-32F3BAD6B218}"/>
                  </a:ext>
                </a:extLst>
              </p:cNvPr>
              <p:cNvSpPr txBox="1">
                <a:spLocks/>
              </p:cNvSpPr>
              <p:nvPr/>
            </p:nvSpPr>
            <p:spPr>
              <a:xfrm>
                <a:off x="295550" y="4483149"/>
                <a:ext cx="8893420" cy="2720715"/>
              </a:xfrm>
              <a:prstGeom prst="rect">
                <a:avLst/>
              </a:prstGeom>
            </p:spPr>
            <p:txBody>
              <a:bodyPr vert="horz" lIns="0" tIns="0" rIns="0" bIns="0" rtlCol="0">
                <a:normAutofit/>
              </a:bodyPr>
              <a:lstStyle>
                <a:lvl1pPr marL="0" indent="0" algn="l" defTabSz="1036290" rtl="0" eaLnBrk="1" latinLnBrk="0" hangingPunct="1">
                  <a:lnSpc>
                    <a:spcPts val="1800"/>
                  </a:lnSpc>
                  <a:spcBef>
                    <a:spcPts val="0"/>
                  </a:spcBef>
                  <a:spcAft>
                    <a:spcPts val="600"/>
                  </a:spcAft>
                  <a:buFontTx/>
                  <a:buNone/>
                  <a:defRPr sz="1500" kern="100">
                    <a:solidFill>
                      <a:schemeClr val="tx2"/>
                    </a:solidFill>
                    <a:latin typeface="+mn-lt"/>
                    <a:ea typeface="+mn-ea"/>
                    <a:cs typeface="+mn-cs"/>
                  </a:defRPr>
                </a:lvl1pPr>
                <a:lvl2pPr marL="0" indent="0" algn="l" defTabSz="1036290" rtl="0" eaLnBrk="1" latinLnBrk="0" hangingPunct="1">
                  <a:lnSpc>
                    <a:spcPts val="1800"/>
                  </a:lnSpc>
                  <a:spcBef>
                    <a:spcPts val="0"/>
                  </a:spcBef>
                  <a:spcAft>
                    <a:spcPts val="600"/>
                  </a:spcAft>
                  <a:buFontTx/>
                  <a:buNone/>
                  <a:defRPr sz="1500" b="1" kern="100">
                    <a:solidFill>
                      <a:schemeClr val="tx2">
                        <a:lumMod val="60000"/>
                        <a:lumOff val="40000"/>
                      </a:schemeClr>
                    </a:solidFill>
                    <a:latin typeface="+mn-lt"/>
                    <a:ea typeface="+mn-ea"/>
                    <a:cs typeface="+mn-cs"/>
                  </a:defRPr>
                </a:lvl2pPr>
                <a:lvl3pPr marL="461963" indent="-234950" algn="l" defTabSz="1036290" rtl="0" eaLnBrk="1" latinLnBrk="0" hangingPunct="1">
                  <a:lnSpc>
                    <a:spcPts val="1800"/>
                  </a:lnSpc>
                  <a:spcBef>
                    <a:spcPts val="0"/>
                  </a:spcBef>
                  <a:spcAft>
                    <a:spcPts val="300"/>
                  </a:spcAft>
                  <a:buFont typeface="Arial" panose="020B0604020202020204" pitchFamily="34" charset="0"/>
                  <a:buChar char="•"/>
                  <a:defRPr sz="1500" kern="100" baseline="0">
                    <a:solidFill>
                      <a:schemeClr val="tx1"/>
                    </a:solidFill>
                    <a:latin typeface="+mn-lt"/>
                    <a:ea typeface="+mn-ea"/>
                    <a:cs typeface="+mn-cs"/>
                  </a:defRPr>
                </a:lvl3pPr>
                <a:lvl4pPr marL="693738" indent="-236538" algn="l" defTabSz="1036290" rtl="0" eaLnBrk="1" latinLnBrk="0" hangingPunct="1">
                  <a:lnSpc>
                    <a:spcPts val="1800"/>
                  </a:lnSpc>
                  <a:spcBef>
                    <a:spcPts val="0"/>
                  </a:spcBef>
                  <a:spcAft>
                    <a:spcPts val="300"/>
                  </a:spcAft>
                  <a:buFont typeface="Arial" panose="020B0604020202020204" pitchFamily="34" charset="0"/>
                  <a:buChar char="−"/>
                  <a:defRPr sz="1500" b="0" kern="100" baseline="0">
                    <a:solidFill>
                      <a:schemeClr val="tx1"/>
                    </a:solidFill>
                    <a:latin typeface="+mn-lt"/>
                    <a:ea typeface="+mn-ea"/>
                    <a:cs typeface="+mn-cs"/>
                  </a:defRPr>
                </a:lvl4pPr>
                <a:lvl5pPr marL="914400" indent="-220663" algn="l" defTabSz="1036290" rtl="0" eaLnBrk="1" latinLnBrk="0" hangingPunct="1">
                  <a:lnSpc>
                    <a:spcPts val="1800"/>
                  </a:lnSpc>
                  <a:spcBef>
                    <a:spcPts val="0"/>
                  </a:spcBef>
                  <a:spcAft>
                    <a:spcPts val="300"/>
                  </a:spcAft>
                  <a:buFont typeface="Arial" panose="020B0604020202020204" pitchFamily="34" charset="0"/>
                  <a:buChar char="•"/>
                  <a:defRPr sz="1500" b="0" u="none" kern="1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2800" dirty="0"/>
                  <a:t>MPC protocols</a:t>
                </a:r>
              </a:p>
              <a:p>
                <a:endParaRPr lang="en-US" sz="2800" dirty="0"/>
              </a:p>
              <a:p>
                <a:pPr marL="1033463" lvl="2" indent="-571500">
                  <a:spcAft>
                    <a:spcPts val="1500"/>
                  </a:spcAft>
                  <a:buFont typeface="Wingdings" charset="2"/>
                  <a:buChar char="§"/>
                </a:pP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Π</m:t>
                    </m:r>
                    <m:r>
                      <m:rPr>
                        <m:sty m:val="p"/>
                      </m:rPr>
                      <a:rPr lang="en-US" sz="2400" b="0" i="0" baseline="-25000" dirty="0" smtClean="0">
                        <a:latin typeface="Cambria Math" panose="02040503050406030204" pitchFamily="18" charset="0"/>
                        <a:ea typeface="Cambria Math" panose="02040503050406030204" pitchFamily="18" charset="0"/>
                      </a:rPr>
                      <m:t>Rand</m:t>
                    </m:r>
                  </m:oMath>
                </a14:m>
                <a:r>
                  <a:rPr lang="en-US" sz="2400" dirty="0"/>
                  <a:t>: Outputs ⟦</a:t>
                </a:r>
                <a:r>
                  <a:rPr lang="en-US" sz="2400" i="1" dirty="0"/>
                  <a:t>r</a:t>
                </a:r>
                <a:r>
                  <a:rPr lang="en-US" sz="2400" dirty="0"/>
                  <a:t>⟧ for </a:t>
                </a:r>
                <a:r>
                  <a:rPr lang="en-US" sz="2400" i="1" dirty="0"/>
                  <a:t>r </a:t>
                </a:r>
                <a14:m>
                  <m:oMath xmlns:m="http://schemas.openxmlformats.org/officeDocument/2006/math">
                    <m:r>
                      <m:rPr>
                        <m:nor/>
                      </m:rPr>
                      <a:rPr lang="en-US" sz="2400" dirty="0"/>
                      <m:t>←</m:t>
                    </m:r>
                    <m:r>
                      <a:rPr lang="en-US" sz="2400" b="0" i="1" dirty="0" smtClean="0">
                        <a:latin typeface="Cambria Math" panose="02040503050406030204" pitchFamily="18" charset="0"/>
                      </a:rPr>
                      <m:t> </m:t>
                    </m:r>
                    <m:r>
                      <a:rPr lang="el-GR" sz="2400" i="1" dirty="0">
                        <a:latin typeface="Cambria Math" panose="02040503050406030204" pitchFamily="18" charset="0"/>
                        <a:ea typeface="Cambria Math" panose="02040503050406030204" pitchFamily="18" charset="0"/>
                      </a:rPr>
                      <m:t>𝔽</m:t>
                    </m:r>
                  </m:oMath>
                </a14:m>
                <a:r>
                  <a:rPr lang="en-US" sz="2400" baseline="-25000" dirty="0"/>
                  <a:t>2</a:t>
                </a:r>
                <a:endParaRPr lang="en-US" sz="2400" dirty="0"/>
              </a:p>
              <a:p>
                <a:pPr marL="1033463" lvl="2" indent="-571500">
                  <a:spcAft>
                    <a:spcPts val="1500"/>
                  </a:spcAft>
                  <a:buFont typeface="Wingdings" charset="2"/>
                  <a:buChar char="§"/>
                </a:pP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Π</m:t>
                    </m:r>
                    <m:r>
                      <m:rPr>
                        <m:sty m:val="p"/>
                      </m:rPr>
                      <a:rPr lang="en-US" sz="2400" b="0" i="0" baseline="-25000" dirty="0" smtClean="0">
                        <a:latin typeface="Cambria Math" panose="02040503050406030204" pitchFamily="18" charset="0"/>
                        <a:ea typeface="Cambria Math" panose="02040503050406030204" pitchFamily="18" charset="0"/>
                      </a:rPr>
                      <m:t>Triples</m:t>
                    </m:r>
                  </m:oMath>
                </a14:m>
                <a:r>
                  <a:rPr lang="en-US" sz="2400" dirty="0"/>
                  <a:t>: Outputs ⟦</a:t>
                </a:r>
                <a:r>
                  <a:rPr lang="en-US" sz="2400" i="1" dirty="0"/>
                  <a:t>a</a:t>
                </a:r>
                <a:r>
                  <a:rPr lang="en-US" sz="2400" dirty="0"/>
                  <a:t>⟧,⟦</a:t>
                </a:r>
                <a:r>
                  <a:rPr lang="en-US" sz="2400" i="1" dirty="0"/>
                  <a:t>b</a:t>
                </a:r>
                <a:r>
                  <a:rPr lang="en-US" sz="2400" dirty="0"/>
                  <a:t>⟧,⟦</a:t>
                </a:r>
                <a:r>
                  <a:rPr lang="en-US" sz="2400" i="1" dirty="0"/>
                  <a:t>c</a:t>
                </a:r>
                <a:r>
                  <a:rPr lang="en-US" sz="2400" dirty="0"/>
                  <a:t>⟧ for </a:t>
                </a:r>
                <a:r>
                  <a:rPr lang="en-US" sz="2400" i="1" dirty="0" err="1"/>
                  <a:t>a</a:t>
                </a:r>
                <a:r>
                  <a:rPr lang="en-US" sz="2400" dirty="0" err="1"/>
                  <a:t>,</a:t>
                </a:r>
                <a:r>
                  <a:rPr lang="en-US" sz="2400" i="1" dirty="0" err="1"/>
                  <a:t>b</a:t>
                </a:r>
                <a:r>
                  <a:rPr lang="en-US" sz="2400" i="1" dirty="0"/>
                  <a:t> </a:t>
                </a:r>
                <a:r>
                  <a:rPr lang="en-US" sz="2400" dirty="0"/>
                  <a:t>← </a:t>
                </a:r>
                <a14:m>
                  <m:oMath xmlns:m="http://schemas.openxmlformats.org/officeDocument/2006/math">
                    <m:r>
                      <a:rPr lang="el-GR" sz="2400" i="1" dirty="0">
                        <a:latin typeface="Cambria Math" panose="02040503050406030204" pitchFamily="18" charset="0"/>
                        <a:ea typeface="Cambria Math" panose="02040503050406030204" pitchFamily="18" charset="0"/>
                      </a:rPr>
                      <m:t>𝔽</m:t>
                    </m:r>
                  </m:oMath>
                </a14:m>
                <a:r>
                  <a:rPr lang="en-US" sz="2400" baseline="-25000" dirty="0"/>
                  <a:t>2</a:t>
                </a:r>
                <a:r>
                  <a:rPr lang="en-US" sz="2400" dirty="0"/>
                  <a:t> , </a:t>
                </a:r>
                <a:r>
                  <a:rPr lang="en-US" sz="2400" i="1" dirty="0"/>
                  <a:t>ab</a:t>
                </a:r>
                <a:r>
                  <a:rPr lang="en-US" sz="2400" dirty="0"/>
                  <a:t> = </a:t>
                </a:r>
                <a:r>
                  <a:rPr lang="en-US" sz="2400" i="1" dirty="0"/>
                  <a:t>c</a:t>
                </a:r>
              </a:p>
              <a:p>
                <a:pPr marL="1033463" lvl="2" indent="-571500">
                  <a:spcAft>
                    <a:spcPts val="1500"/>
                  </a:spcAft>
                  <a:buFont typeface="Wingdings" charset="2"/>
                  <a:buChar char="§"/>
                </a:pP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Π</m:t>
                    </m:r>
                    <m:r>
                      <m:rPr>
                        <m:sty m:val="p"/>
                      </m:rPr>
                      <a:rPr lang="en-US" sz="2400" b="0" i="0" baseline="-25000" dirty="0" smtClean="0">
                        <a:latin typeface="Cambria Math" panose="02040503050406030204" pitchFamily="18" charset="0"/>
                        <a:ea typeface="Cambria Math" panose="02040503050406030204" pitchFamily="18" charset="0"/>
                      </a:rPr>
                      <m:t>Inpu</m:t>
                    </m:r>
                    <m:r>
                      <m:rPr>
                        <m:nor/>
                      </m:rPr>
                      <a:rPr lang="en-US" sz="2400" b="0" i="0" baseline="-25000" dirty="0" smtClean="0">
                        <a:latin typeface="Cambria Math" panose="02040503050406030204" pitchFamily="18" charset="0"/>
                        <a:ea typeface="Cambria Math" panose="02040503050406030204" pitchFamily="18" charset="0"/>
                      </a:rPr>
                      <m:t>t</m:t>
                    </m:r>
                    <m:r>
                      <m:rPr>
                        <m:nor/>
                      </m:rPr>
                      <a:rPr lang="en-US" sz="2400" dirty="0"/>
                      <m:t>: </m:t>
                    </m:r>
                    <m:r>
                      <m:rPr>
                        <m:nor/>
                      </m:rPr>
                      <a:rPr lang="en-US" sz="2400" b="0" i="0" dirty="0" smtClean="0"/>
                      <m:t>Takes</m:t>
                    </m:r>
                    <m:r>
                      <m:rPr>
                        <m:nor/>
                      </m:rPr>
                      <a:rPr lang="en-US" sz="2400" b="0" i="0" dirty="0" smtClean="0"/>
                      <m:t> </m:t>
                    </m:r>
                    <m:r>
                      <m:rPr>
                        <m:nor/>
                      </m:rPr>
                      <a:rPr lang="en-US" sz="2400" b="0" i="1" dirty="0" smtClean="0"/>
                      <m:t>x</m:t>
                    </m:r>
                    <m:r>
                      <m:rPr>
                        <m:nor/>
                      </m:rPr>
                      <a:rPr lang="en-US" sz="2400" i="1" baseline="-25000" dirty="0"/>
                      <m:t>i</m:t>
                    </m:r>
                    <m:r>
                      <m:rPr>
                        <m:nor/>
                      </m:rPr>
                      <a:rPr lang="en-US" sz="2400" b="0" i="0" baseline="-25000" dirty="0" smtClean="0"/>
                      <m:t> </m:t>
                    </m:r>
                    <m:r>
                      <m:rPr>
                        <m:nor/>
                      </m:rPr>
                      <a:rPr lang="en-US" sz="2400" b="0" i="0" dirty="0" smtClean="0"/>
                      <m:t>from</m:t>
                    </m:r>
                    <m:r>
                      <m:rPr>
                        <m:nor/>
                      </m:rPr>
                      <a:rPr lang="en-US" sz="2400" b="0" i="0" dirty="0" smtClean="0"/>
                      <m:t> </m:t>
                    </m:r>
                    <m:r>
                      <m:rPr>
                        <m:nor/>
                      </m:rPr>
                      <a:rPr lang="en-US" sz="2400" b="0" dirty="0" smtClean="0"/>
                      <m:t>input</m:t>
                    </m:r>
                    <m:r>
                      <m:rPr>
                        <m:nor/>
                      </m:rPr>
                      <a:rPr lang="en-US" sz="2400" b="0" dirty="0" smtClean="0"/>
                      <m:t> </m:t>
                    </m:r>
                    <m:r>
                      <m:rPr>
                        <m:nor/>
                      </m:rPr>
                      <a:rPr lang="en-US" sz="2400" b="0" dirty="0" smtClean="0"/>
                      <m:t>party</m:t>
                    </m:r>
                    <m:r>
                      <m:rPr>
                        <m:nor/>
                      </m:rPr>
                      <a:rPr lang="en-US" sz="2400" b="0" dirty="0" smtClean="0"/>
                      <m:t>, </m:t>
                    </m:r>
                    <m:r>
                      <m:rPr>
                        <m:nor/>
                      </m:rPr>
                      <a:rPr lang="en-US" sz="2400" b="0" i="0" dirty="0" smtClean="0"/>
                      <m:t>outputs</m:t>
                    </m:r>
                    <m:r>
                      <m:rPr>
                        <m:nor/>
                      </m:rPr>
                      <a:rPr lang="en-US" sz="2400" b="0" i="0" dirty="0" smtClean="0"/>
                      <m:t> ⟦</m:t>
                    </m:r>
                    <m:r>
                      <m:rPr>
                        <m:nor/>
                      </m:rPr>
                      <a:rPr lang="en-US" sz="2400" i="1" dirty="0"/>
                      <m:t>x</m:t>
                    </m:r>
                    <m:r>
                      <m:rPr>
                        <m:nor/>
                      </m:rPr>
                      <a:rPr lang="en-US" sz="2400" i="1" baseline="-25000" dirty="0"/>
                      <m:t>i</m:t>
                    </m:r>
                    <m:r>
                      <m:rPr>
                        <m:nor/>
                      </m:rPr>
                      <a:rPr lang="en-US" sz="2400" dirty="0"/>
                      <m:t>⟧</m:t>
                    </m:r>
                  </m:oMath>
                </a14:m>
                <a:endParaRPr lang="en-US" sz="2400" dirty="0"/>
              </a:p>
              <a:p>
                <a:pPr marL="1033463" lvl="2" indent="-571500">
                  <a:spcAft>
                    <a:spcPts val="1500"/>
                  </a:spcAft>
                  <a:buFont typeface="Wingdings" charset="2"/>
                  <a:buChar char="§"/>
                </a:pP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Π</m:t>
                    </m:r>
                    <m:r>
                      <m:rPr>
                        <m:sty m:val="p"/>
                      </m:rPr>
                      <a:rPr lang="en-US" sz="2400" b="0" i="0" baseline="-25000" dirty="0" smtClean="0">
                        <a:latin typeface="Cambria Math" panose="02040503050406030204" pitchFamily="18" charset="0"/>
                        <a:ea typeface="Cambria Math" panose="02040503050406030204" pitchFamily="18" charset="0"/>
                      </a:rPr>
                      <m:t>Online</m:t>
                    </m:r>
                    <m:r>
                      <m:rPr>
                        <m:nor/>
                      </m:rPr>
                      <a:rPr lang="en-US" sz="2400" dirty="0"/>
                      <m:t>: </m:t>
                    </m:r>
                    <m:r>
                      <m:rPr>
                        <m:nor/>
                      </m:rPr>
                      <a:rPr lang="en-US" sz="2400" b="0" i="0" dirty="0" smtClean="0"/>
                      <m:t>Performs</m:t>
                    </m:r>
                    <m:r>
                      <m:rPr>
                        <m:nor/>
                      </m:rPr>
                      <a:rPr lang="en-US" sz="2400" b="0" i="0" dirty="0" smtClean="0"/>
                      <m:t> </m:t>
                    </m:r>
                    <m:r>
                      <m:rPr>
                        <m:nor/>
                      </m:rPr>
                      <a:rPr lang="en-US" sz="2400" b="0" i="0" dirty="0" smtClean="0"/>
                      <m:t>secure</m:t>
                    </m:r>
                    <m:r>
                      <m:rPr>
                        <m:nor/>
                      </m:rPr>
                      <a:rPr lang="en-US" sz="2400" b="0" i="0" dirty="0" smtClean="0"/>
                      <m:t> </m:t>
                    </m:r>
                    <m:r>
                      <m:rPr>
                        <m:nor/>
                      </m:rPr>
                      <a:rPr lang="en-US" sz="2400" b="0" i="0" dirty="0" smtClean="0"/>
                      <m:t>computation</m:t>
                    </m:r>
                    <m:r>
                      <m:rPr>
                        <m:nor/>
                      </m:rPr>
                      <a:rPr lang="en-US" sz="2400" b="0" i="0" dirty="0" smtClean="0"/>
                      <m:t> </m:t>
                    </m:r>
                    <m:r>
                      <m:rPr>
                        <m:nor/>
                      </m:rPr>
                      <a:rPr lang="en-US" sz="2400" b="0" i="0" dirty="0" smtClean="0"/>
                      <m:t>on</m:t>
                    </m:r>
                    <m:r>
                      <m:rPr>
                        <m:nor/>
                      </m:rPr>
                      <a:rPr lang="en-US" sz="2400" b="0" i="0" dirty="0" smtClean="0"/>
                      <m:t> </m:t>
                    </m:r>
                    <m:r>
                      <m:rPr>
                        <m:nor/>
                      </m:rPr>
                      <a:rPr lang="en-US" sz="2400" b="0" i="0" dirty="0" smtClean="0"/>
                      <m:t>inputs</m:t>
                    </m:r>
                    <m:r>
                      <m:rPr>
                        <m:nor/>
                      </m:rPr>
                      <a:rPr lang="en-US" sz="2400" b="0" i="0" dirty="0" smtClean="0"/>
                      <m:t> </m:t>
                    </m:r>
                    <m:r>
                      <m:rPr>
                        <m:nor/>
                      </m:rPr>
                      <a:rPr lang="en-US" sz="2400" i="1" dirty="0"/>
                      <m:t>x</m:t>
                    </m:r>
                  </m:oMath>
                </a14:m>
                <a:r>
                  <a:rPr lang="en-US" sz="2400" i="1" baseline="-25000" dirty="0"/>
                  <a:t>i</a:t>
                </a:r>
              </a:p>
              <a:p>
                <a:pPr marL="1033463" lvl="2" indent="-571500">
                  <a:spcAft>
                    <a:spcPts val="1500"/>
                  </a:spcAft>
                  <a:buFont typeface="Wingdings" charset="2"/>
                  <a:buChar char="§"/>
                </a:pPr>
                <a:endParaRPr lang="en-US" sz="2400" dirty="0"/>
              </a:p>
            </p:txBody>
          </p:sp>
        </mc:Choice>
        <mc:Fallback xmlns="">
          <p:sp>
            <p:nvSpPr>
              <p:cNvPr id="5" name="Content Placeholder 1">
                <a:extLst>
                  <a:ext uri="{FF2B5EF4-FFF2-40B4-BE49-F238E27FC236}">
                    <a16:creationId xmlns:a16="http://schemas.microsoft.com/office/drawing/2014/main" id="{AA65E8A9-9406-6E44-83BE-32F3BAD6B218}"/>
                  </a:ext>
                </a:extLst>
              </p:cNvPr>
              <p:cNvSpPr txBox="1">
                <a:spLocks noRot="1" noChangeAspect="1" noMove="1" noResize="1" noEditPoints="1" noAdjustHandles="1" noChangeArrowheads="1" noChangeShapeType="1" noTextEdit="1"/>
              </p:cNvSpPr>
              <p:nvPr/>
            </p:nvSpPr>
            <p:spPr>
              <a:xfrm>
                <a:off x="295550" y="4483149"/>
                <a:ext cx="8893420" cy="2720715"/>
              </a:xfrm>
              <a:prstGeom prst="rect">
                <a:avLst/>
              </a:prstGeom>
              <a:blipFill>
                <a:blip r:embed="rId3"/>
                <a:stretch>
                  <a:fillRect l="-2279" t="-9767"/>
                </a:stretch>
              </a:blipFill>
            </p:spPr>
            <p:txBody>
              <a:bodyPr/>
              <a:lstStyle/>
              <a:p>
                <a:r>
                  <a:rPr lang="en-US">
                    <a:noFill/>
                  </a:rPr>
                  <a:t> </a:t>
                </a:r>
              </a:p>
            </p:txBody>
          </p:sp>
        </mc:Fallback>
      </mc:AlternateContent>
      <p:sp>
        <p:nvSpPr>
          <p:cNvPr id="2" name="Right Brace 1">
            <a:extLst>
              <a:ext uri="{FF2B5EF4-FFF2-40B4-BE49-F238E27FC236}">
                <a16:creationId xmlns:a16="http://schemas.microsoft.com/office/drawing/2014/main" id="{E5E947A0-075A-9140-ACC3-E069B4FE2722}"/>
              </a:ext>
            </a:extLst>
          </p:cNvPr>
          <p:cNvSpPr/>
          <p:nvPr/>
        </p:nvSpPr>
        <p:spPr>
          <a:xfrm>
            <a:off x="7959777" y="4827922"/>
            <a:ext cx="299803" cy="94438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6AF4D91B-EC8C-F542-AC40-BCA3AA4AA742}"/>
              </a:ext>
            </a:extLst>
          </p:cNvPr>
          <p:cNvSpPr txBox="1"/>
          <p:nvPr/>
        </p:nvSpPr>
        <p:spPr>
          <a:xfrm>
            <a:off x="8259580" y="5069280"/>
            <a:ext cx="1693888" cy="461665"/>
          </a:xfrm>
          <a:prstGeom prst="rect">
            <a:avLst/>
          </a:prstGeom>
          <a:noFill/>
        </p:spPr>
        <p:txBody>
          <a:bodyPr wrap="square" rtlCol="0">
            <a:spAutoFit/>
          </a:bodyPr>
          <a:lstStyle/>
          <a:p>
            <a:r>
              <a:rPr lang="en-US" sz="2400" dirty="0"/>
              <a:t>[WRK17]*</a:t>
            </a:r>
          </a:p>
        </p:txBody>
      </p:sp>
      <p:sp>
        <p:nvSpPr>
          <p:cNvPr id="8" name="Right Brace 7">
            <a:extLst>
              <a:ext uri="{FF2B5EF4-FFF2-40B4-BE49-F238E27FC236}">
                <a16:creationId xmlns:a16="http://schemas.microsoft.com/office/drawing/2014/main" id="{2E43B964-C0B7-844E-9CBF-D39CD961DB2C}"/>
              </a:ext>
            </a:extLst>
          </p:cNvPr>
          <p:cNvSpPr/>
          <p:nvPr/>
        </p:nvSpPr>
        <p:spPr>
          <a:xfrm>
            <a:off x="7959777" y="6290552"/>
            <a:ext cx="299429" cy="344775"/>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3E4374E2-01FC-B748-A89E-84F042F3A354}"/>
              </a:ext>
            </a:extLst>
          </p:cNvPr>
          <p:cNvSpPr txBox="1"/>
          <p:nvPr/>
        </p:nvSpPr>
        <p:spPr>
          <a:xfrm>
            <a:off x="8214609" y="6231017"/>
            <a:ext cx="1484027" cy="461665"/>
          </a:xfrm>
          <a:prstGeom prst="rect">
            <a:avLst/>
          </a:prstGeom>
          <a:noFill/>
        </p:spPr>
        <p:txBody>
          <a:bodyPr wrap="square" rtlCol="0">
            <a:spAutoFit/>
          </a:bodyPr>
          <a:lstStyle/>
          <a:p>
            <a:r>
              <a:rPr lang="en-US" sz="2400" dirty="0"/>
              <a:t>[BLN+15]</a:t>
            </a:r>
          </a:p>
        </p:txBody>
      </p:sp>
      <p:sp>
        <p:nvSpPr>
          <p:cNvPr id="10" name="Right Brace 9">
            <a:extLst>
              <a:ext uri="{FF2B5EF4-FFF2-40B4-BE49-F238E27FC236}">
                <a16:creationId xmlns:a16="http://schemas.microsoft.com/office/drawing/2014/main" id="{F47BC700-6E98-3443-B685-B859AE033A88}"/>
              </a:ext>
            </a:extLst>
          </p:cNvPr>
          <p:cNvSpPr/>
          <p:nvPr/>
        </p:nvSpPr>
        <p:spPr>
          <a:xfrm>
            <a:off x="7959777" y="5876036"/>
            <a:ext cx="299429" cy="344775"/>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5CBC0D77-39B4-3841-B175-0DA9032FD9AB}"/>
              </a:ext>
            </a:extLst>
          </p:cNvPr>
          <p:cNvSpPr txBox="1"/>
          <p:nvPr/>
        </p:nvSpPr>
        <p:spPr>
          <a:xfrm>
            <a:off x="8214609" y="5816501"/>
            <a:ext cx="1484027" cy="461665"/>
          </a:xfrm>
          <a:prstGeom prst="rect">
            <a:avLst/>
          </a:prstGeom>
          <a:noFill/>
        </p:spPr>
        <p:txBody>
          <a:bodyPr wrap="square" rtlCol="0">
            <a:spAutoFit/>
          </a:bodyPr>
          <a:lstStyle/>
          <a:p>
            <a:r>
              <a:rPr lang="en-US" sz="2400" dirty="0"/>
              <a:t>Novel</a:t>
            </a:r>
          </a:p>
        </p:txBody>
      </p:sp>
      <p:sp>
        <p:nvSpPr>
          <p:cNvPr id="6" name="TextBox 5">
            <a:extLst>
              <a:ext uri="{FF2B5EF4-FFF2-40B4-BE49-F238E27FC236}">
                <a16:creationId xmlns:a16="http://schemas.microsoft.com/office/drawing/2014/main" id="{CC4E9951-FBA1-674E-932B-09E5AEA3FD09}"/>
              </a:ext>
            </a:extLst>
          </p:cNvPr>
          <p:cNvSpPr txBox="1"/>
          <p:nvPr/>
        </p:nvSpPr>
        <p:spPr>
          <a:xfrm>
            <a:off x="1558977" y="7073550"/>
            <a:ext cx="6400800" cy="400110"/>
          </a:xfrm>
          <a:prstGeom prst="rect">
            <a:avLst/>
          </a:prstGeom>
          <a:noFill/>
        </p:spPr>
        <p:txBody>
          <a:bodyPr wrap="square" rtlCol="0">
            <a:spAutoFit/>
          </a:bodyPr>
          <a:lstStyle/>
          <a:p>
            <a:r>
              <a:rPr lang="en-US" sz="2000" dirty="0"/>
              <a:t>*Slight modification needed for security in Relay Model.</a:t>
            </a:r>
          </a:p>
        </p:txBody>
      </p:sp>
    </p:spTree>
    <p:extLst>
      <p:ext uri="{BB962C8B-B14F-4D97-AF65-F5344CB8AC3E}">
        <p14:creationId xmlns:p14="http://schemas.microsoft.com/office/powerpoint/2010/main" val="130370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1BCB-C6B1-4E40-9CDD-5C8677E46A1F}"/>
              </a:ext>
            </a:extLst>
          </p:cNvPr>
          <p:cNvSpPr>
            <a:spLocks noGrp="1"/>
          </p:cNvSpPr>
          <p:nvPr>
            <p:ph type="title"/>
          </p:nvPr>
        </p:nvSpPr>
        <p:spPr>
          <a:xfrm>
            <a:off x="270164" y="3249892"/>
            <a:ext cx="9518073" cy="457200"/>
          </a:xfrm>
        </p:spPr>
        <p:txBody>
          <a:bodyPr/>
          <a:lstStyle/>
          <a:p>
            <a:r>
              <a:rPr lang="en-US" dirty="0"/>
              <a:t>Background: Tor</a:t>
            </a:r>
          </a:p>
        </p:txBody>
      </p:sp>
    </p:spTree>
    <p:extLst>
      <p:ext uri="{BB962C8B-B14F-4D97-AF65-F5344CB8AC3E}">
        <p14:creationId xmlns:p14="http://schemas.microsoft.com/office/powerpoint/2010/main" val="647959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Stormy input sharing</a:t>
            </a:r>
          </a:p>
        </p:txBody>
      </p:sp>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20</a:t>
            </a:fld>
            <a:endParaRPr lang="en-US" b="1" dirty="0">
              <a:solidFill>
                <a:schemeClr val="tx2"/>
              </a:solidFill>
            </a:endParaRPr>
          </a:p>
        </p:txBody>
      </p:sp>
      <mc:AlternateContent xmlns:mc="http://schemas.openxmlformats.org/markup-compatibility/2006" xmlns:a14="http://schemas.microsoft.com/office/drawing/2010/main">
        <mc:Choice Requires="a14">
          <p:sp>
            <p:nvSpPr>
              <p:cNvPr id="25" name="Content Placeholder 1">
                <a:extLst>
                  <a:ext uri="{FF2B5EF4-FFF2-40B4-BE49-F238E27FC236}">
                    <a16:creationId xmlns:a16="http://schemas.microsoft.com/office/drawing/2014/main" id="{FEFA717C-CDA3-B74B-A101-549512FA4714}"/>
                  </a:ext>
                </a:extLst>
              </p:cNvPr>
              <p:cNvSpPr>
                <a:spLocks noGrp="1"/>
              </p:cNvSpPr>
              <p:nvPr>
                <p:ph idx="13"/>
              </p:nvPr>
            </p:nvSpPr>
            <p:spPr>
              <a:xfrm>
                <a:off x="295550" y="1837495"/>
                <a:ext cx="8893420" cy="2404721"/>
              </a:xfrm>
            </p:spPr>
            <p:txBody>
              <a:bodyPr>
                <a:normAutofit/>
              </a:bodyPr>
              <a:lstStyle/>
              <a:p>
                <a:r>
                  <a:rPr lang="en-US" sz="2800" dirty="0" err="1"/>
                  <a:t>TinyOT</a:t>
                </a:r>
                <a:r>
                  <a:rPr lang="en-US" sz="2800" dirty="0"/>
                  <a:t> input sharing</a:t>
                </a:r>
              </a:p>
              <a:p>
                <a:endParaRPr lang="en-US" sz="2800" dirty="0"/>
              </a:p>
              <a:p>
                <a:pPr marL="1033463" lvl="2" indent="-571500">
                  <a:spcAft>
                    <a:spcPts val="1500"/>
                  </a:spcAft>
                  <a:buFont typeface="+mj-lt"/>
                  <a:buAutoNum type="arabicPeriod"/>
                </a:pPr>
                <a:r>
                  <a:rPr lang="en-US" sz="2400" dirty="0"/>
                  <a:t>Input party </a:t>
                </a:r>
                <a:r>
                  <a:rPr lang="en-US" sz="2400" i="1" dirty="0"/>
                  <a:t>P</a:t>
                </a:r>
                <a:r>
                  <a:rPr lang="en-US" sz="2400" baseline="-25000" dirty="0"/>
                  <a:t>in </a:t>
                </a:r>
                <a:r>
                  <a:rPr lang="en-US" sz="2400" dirty="0"/>
                  <a:t>chooses  </a:t>
                </a:r>
                <a:r>
                  <a:rPr lang="en-US" sz="2400" i="1" dirty="0" err="1"/>
                  <a:t>r</a:t>
                </a:r>
                <a:r>
                  <a:rPr lang="en-US" sz="2400" i="1" baseline="-25000" dirty="0" err="1"/>
                  <a:t>i</a:t>
                </a:r>
                <a:r>
                  <a:rPr lang="en-US" sz="2400" i="1" dirty="0"/>
                  <a:t> </a:t>
                </a:r>
                <a14:m>
                  <m:oMath xmlns:m="http://schemas.openxmlformats.org/officeDocument/2006/math">
                    <m:r>
                      <m:rPr>
                        <m:nor/>
                      </m:rPr>
                      <a:rPr lang="en-US" sz="2400" dirty="0"/>
                      <m:t>←</m:t>
                    </m:r>
                    <m:r>
                      <a:rPr lang="en-US" sz="2400" i="1" dirty="0">
                        <a:latin typeface="Cambria Math" panose="02040503050406030204" pitchFamily="18" charset="0"/>
                      </a:rPr>
                      <m:t> </m:t>
                    </m:r>
                    <m:r>
                      <a:rPr lang="el-GR" sz="2400" i="1" dirty="0">
                        <a:latin typeface="Cambria Math" panose="02040503050406030204" pitchFamily="18" charset="0"/>
                        <a:ea typeface="Cambria Math" panose="02040503050406030204" pitchFamily="18" charset="0"/>
                      </a:rPr>
                      <m:t>𝔽</m:t>
                    </m:r>
                  </m:oMath>
                </a14:m>
                <a:r>
                  <a:rPr lang="en-US" sz="2400" baseline="-25000" dirty="0"/>
                  <a:t>2 </a:t>
                </a:r>
              </a:p>
              <a:p>
                <a:pPr marL="1033463" lvl="2" indent="-571500">
                  <a:spcAft>
                    <a:spcPts val="1500"/>
                  </a:spcAft>
                  <a:buFont typeface="+mj-lt"/>
                  <a:buAutoNum type="arabicPeriod"/>
                </a:pPr>
                <a:r>
                  <a:rPr lang="en-US" sz="2400" i="1" dirty="0"/>
                  <a:t>P</a:t>
                </a:r>
                <a:r>
                  <a:rPr lang="en-US" sz="2400" baseline="-25000" dirty="0"/>
                  <a:t>in</a:t>
                </a:r>
                <a:r>
                  <a:rPr lang="en-US" sz="2400" dirty="0"/>
                  <a:t> and committee </a:t>
                </a:r>
                <a:r>
                  <a:rPr lang="en-US" sz="2400" i="1" dirty="0"/>
                  <a:t>C</a:t>
                </a:r>
                <a:r>
                  <a:rPr lang="en-US" sz="2400" dirty="0"/>
                  <a:t> generate ⟦</a:t>
                </a:r>
                <a:r>
                  <a:rPr lang="en-US" sz="2400" i="1" dirty="0" err="1"/>
                  <a:t>r</a:t>
                </a:r>
                <a:r>
                  <a:rPr lang="en-US" sz="2400" i="1" baseline="-25000" dirty="0" err="1"/>
                  <a:t>i</a:t>
                </a:r>
                <a:r>
                  <a:rPr lang="en-US" sz="2400" dirty="0"/>
                  <a:t>⟧ </a:t>
                </a:r>
              </a:p>
              <a:p>
                <a:pPr marL="1033463" lvl="2" indent="-571500">
                  <a:spcAft>
                    <a:spcPts val="1500"/>
                  </a:spcAft>
                  <a:buFont typeface="+mj-lt"/>
                  <a:buAutoNum type="arabicPeriod"/>
                </a:pPr>
                <a:r>
                  <a:rPr lang="en-US" sz="2400" i="1" dirty="0"/>
                  <a:t>P</a:t>
                </a:r>
                <a:r>
                  <a:rPr lang="en-US" sz="2400" baseline="-25000" dirty="0"/>
                  <a:t>in </a:t>
                </a:r>
                <a:r>
                  <a:rPr lang="en-US" sz="2400" dirty="0"/>
                  <a:t>broadcasts 𝛿 = </a:t>
                </a:r>
                <a:r>
                  <a:rPr lang="en-US" sz="2400" i="1" dirty="0" err="1"/>
                  <a:t>x</a:t>
                </a:r>
                <a:r>
                  <a:rPr lang="en-US" sz="2400" i="1" baseline="-25000" dirty="0" err="1"/>
                  <a:t>i</a:t>
                </a:r>
                <a:r>
                  <a:rPr lang="en-US" sz="2400" dirty="0" err="1"/>
                  <a:t>+</a:t>
                </a:r>
                <a:r>
                  <a:rPr lang="en-US" sz="2400" i="1" dirty="0" err="1"/>
                  <a:t>r</a:t>
                </a:r>
                <a:r>
                  <a:rPr lang="en-US" sz="2400" i="1" baseline="-25000" dirty="0" err="1"/>
                  <a:t>i</a:t>
                </a:r>
                <a:r>
                  <a:rPr lang="en-US" sz="2400" dirty="0"/>
                  <a:t> to </a:t>
                </a:r>
                <a:r>
                  <a:rPr lang="en-US" sz="2400" i="1" dirty="0"/>
                  <a:t>C</a:t>
                </a:r>
              </a:p>
              <a:p>
                <a:pPr marL="1033463" lvl="2" indent="-571500">
                  <a:spcAft>
                    <a:spcPts val="1500"/>
                  </a:spcAft>
                  <a:buFont typeface="+mj-lt"/>
                  <a:buAutoNum type="arabicPeriod"/>
                </a:pPr>
                <a:r>
                  <a:rPr lang="en-US" sz="2400" i="1" dirty="0"/>
                  <a:t>C </a:t>
                </a:r>
                <a:r>
                  <a:rPr lang="en-US" sz="2400" dirty="0"/>
                  <a:t>locally computes ⟦</a:t>
                </a:r>
                <a:r>
                  <a:rPr lang="en-US" sz="2400" i="1" dirty="0"/>
                  <a:t>x</a:t>
                </a:r>
                <a:r>
                  <a:rPr lang="en-US" sz="2400" i="1" baseline="-25000" dirty="0"/>
                  <a:t>i</a:t>
                </a:r>
                <a:r>
                  <a:rPr lang="en-US" sz="2400" dirty="0"/>
                  <a:t>⟧ = ⟦</a:t>
                </a:r>
                <a:r>
                  <a:rPr lang="en-US" sz="2400" i="1" dirty="0" err="1"/>
                  <a:t>r</a:t>
                </a:r>
                <a:r>
                  <a:rPr lang="en-US" sz="2400" i="1" baseline="-25000" dirty="0" err="1"/>
                  <a:t>i</a:t>
                </a:r>
                <a:r>
                  <a:rPr lang="en-US" sz="2400" dirty="0"/>
                  <a:t>⟧+ 𝛿</a:t>
                </a:r>
              </a:p>
            </p:txBody>
          </p:sp>
        </mc:Choice>
        <mc:Fallback xmlns="">
          <p:sp>
            <p:nvSpPr>
              <p:cNvPr id="25" name="Content Placeholder 1">
                <a:extLst>
                  <a:ext uri="{FF2B5EF4-FFF2-40B4-BE49-F238E27FC236}">
                    <a16:creationId xmlns:a16="http://schemas.microsoft.com/office/drawing/2014/main" id="{FEFA717C-CDA3-B74B-A101-549512FA4714}"/>
                  </a:ext>
                </a:extLst>
              </p:cNvPr>
              <p:cNvSpPr>
                <a:spLocks noGrp="1" noRot="1" noChangeAspect="1" noMove="1" noResize="1" noEditPoints="1" noAdjustHandles="1" noChangeArrowheads="1" noChangeShapeType="1" noTextEdit="1"/>
              </p:cNvSpPr>
              <p:nvPr>
                <p:ph idx="13"/>
              </p:nvPr>
            </p:nvSpPr>
            <p:spPr>
              <a:xfrm>
                <a:off x="295550" y="1837495"/>
                <a:ext cx="8893420" cy="2404721"/>
              </a:xfrm>
              <a:blipFill>
                <a:blip r:embed="rId2"/>
                <a:stretch>
                  <a:fillRect l="-2279" t="-11579"/>
                </a:stretch>
              </a:blipFill>
            </p:spPr>
            <p:txBody>
              <a:bodyPr/>
              <a:lstStyle/>
              <a:p>
                <a:r>
                  <a:rPr lang="en-US">
                    <a:noFill/>
                  </a:rPr>
                  <a:t> </a:t>
                </a:r>
              </a:p>
            </p:txBody>
          </p:sp>
        </mc:Fallback>
      </mc:AlternateContent>
      <p:sp>
        <p:nvSpPr>
          <p:cNvPr id="12" name="Content Placeholder 1">
            <a:extLst>
              <a:ext uri="{FF2B5EF4-FFF2-40B4-BE49-F238E27FC236}">
                <a16:creationId xmlns:a16="http://schemas.microsoft.com/office/drawing/2014/main" id="{88821928-CD54-2B41-A6D3-B02D4DDFA4B8}"/>
              </a:ext>
            </a:extLst>
          </p:cNvPr>
          <p:cNvSpPr txBox="1">
            <a:spLocks/>
          </p:cNvSpPr>
          <p:nvPr/>
        </p:nvSpPr>
        <p:spPr>
          <a:xfrm>
            <a:off x="295550" y="4799143"/>
            <a:ext cx="8893420" cy="2404721"/>
          </a:xfrm>
          <a:prstGeom prst="rect">
            <a:avLst/>
          </a:prstGeom>
        </p:spPr>
        <p:txBody>
          <a:bodyPr vert="horz" lIns="0" tIns="0" rIns="0" bIns="0" rtlCol="0">
            <a:normAutofit/>
          </a:bodyPr>
          <a:lstStyle>
            <a:lvl1pPr marL="0" indent="0" algn="l" defTabSz="1036290" rtl="0" eaLnBrk="1" latinLnBrk="0" hangingPunct="1">
              <a:lnSpc>
                <a:spcPts val="1800"/>
              </a:lnSpc>
              <a:spcBef>
                <a:spcPts val="0"/>
              </a:spcBef>
              <a:spcAft>
                <a:spcPts val="600"/>
              </a:spcAft>
              <a:buFontTx/>
              <a:buNone/>
              <a:defRPr sz="1500" kern="100">
                <a:solidFill>
                  <a:schemeClr val="tx2"/>
                </a:solidFill>
                <a:latin typeface="+mn-lt"/>
                <a:ea typeface="+mn-ea"/>
                <a:cs typeface="+mn-cs"/>
              </a:defRPr>
            </a:lvl1pPr>
            <a:lvl2pPr marL="0" indent="0" algn="l" defTabSz="1036290" rtl="0" eaLnBrk="1" latinLnBrk="0" hangingPunct="1">
              <a:lnSpc>
                <a:spcPts val="1800"/>
              </a:lnSpc>
              <a:spcBef>
                <a:spcPts val="0"/>
              </a:spcBef>
              <a:spcAft>
                <a:spcPts val="600"/>
              </a:spcAft>
              <a:buFontTx/>
              <a:buNone/>
              <a:defRPr sz="1500" b="1" kern="100">
                <a:solidFill>
                  <a:schemeClr val="tx2">
                    <a:lumMod val="60000"/>
                    <a:lumOff val="40000"/>
                  </a:schemeClr>
                </a:solidFill>
                <a:latin typeface="+mn-lt"/>
                <a:ea typeface="+mn-ea"/>
                <a:cs typeface="+mn-cs"/>
              </a:defRPr>
            </a:lvl2pPr>
            <a:lvl3pPr marL="461963" indent="-234950" algn="l" defTabSz="1036290" rtl="0" eaLnBrk="1" latinLnBrk="0" hangingPunct="1">
              <a:lnSpc>
                <a:spcPts val="1800"/>
              </a:lnSpc>
              <a:spcBef>
                <a:spcPts val="0"/>
              </a:spcBef>
              <a:spcAft>
                <a:spcPts val="300"/>
              </a:spcAft>
              <a:buFont typeface="Arial" panose="020B0604020202020204" pitchFamily="34" charset="0"/>
              <a:buChar char="•"/>
              <a:defRPr sz="1500" kern="100" baseline="0">
                <a:solidFill>
                  <a:schemeClr val="tx1"/>
                </a:solidFill>
                <a:latin typeface="+mn-lt"/>
                <a:ea typeface="+mn-ea"/>
                <a:cs typeface="+mn-cs"/>
              </a:defRPr>
            </a:lvl3pPr>
            <a:lvl4pPr marL="693738" indent="-236538" algn="l" defTabSz="1036290" rtl="0" eaLnBrk="1" latinLnBrk="0" hangingPunct="1">
              <a:lnSpc>
                <a:spcPts val="1800"/>
              </a:lnSpc>
              <a:spcBef>
                <a:spcPts val="0"/>
              </a:spcBef>
              <a:spcAft>
                <a:spcPts val="300"/>
              </a:spcAft>
              <a:buFont typeface="Arial" panose="020B0604020202020204" pitchFamily="34" charset="0"/>
              <a:buChar char="−"/>
              <a:defRPr sz="1500" b="0" kern="100" baseline="0">
                <a:solidFill>
                  <a:schemeClr val="tx1"/>
                </a:solidFill>
                <a:latin typeface="+mn-lt"/>
                <a:ea typeface="+mn-ea"/>
                <a:cs typeface="+mn-cs"/>
              </a:defRPr>
            </a:lvl4pPr>
            <a:lvl5pPr marL="914400" indent="-220663" algn="l" defTabSz="1036290" rtl="0" eaLnBrk="1" latinLnBrk="0" hangingPunct="1">
              <a:lnSpc>
                <a:spcPts val="1800"/>
              </a:lnSpc>
              <a:spcBef>
                <a:spcPts val="0"/>
              </a:spcBef>
              <a:spcAft>
                <a:spcPts val="300"/>
              </a:spcAft>
              <a:buFont typeface="Arial" panose="020B0604020202020204" pitchFamily="34" charset="0"/>
              <a:buChar char="•"/>
              <a:defRPr sz="1500" b="0" u="none" kern="1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2800" dirty="0"/>
              <a:t>Problems</a:t>
            </a:r>
          </a:p>
          <a:p>
            <a:endParaRPr lang="en-US" sz="2800" dirty="0"/>
          </a:p>
          <a:p>
            <a:pPr marL="1033463" lvl="2" indent="-571500">
              <a:spcAft>
                <a:spcPts val="1500"/>
              </a:spcAft>
              <a:buFont typeface="Wingdings" charset="2"/>
              <a:buChar char="§"/>
            </a:pPr>
            <a:r>
              <a:rPr lang="en-US" sz="2400" i="1" dirty="0"/>
              <a:t>P</a:t>
            </a:r>
            <a:r>
              <a:rPr lang="en-US" sz="2400" baseline="-25000" dirty="0"/>
              <a:t>in</a:t>
            </a:r>
            <a:r>
              <a:rPr lang="en-US" sz="2400" dirty="0"/>
              <a:t> isn’t part of online computation in Stormy</a:t>
            </a:r>
          </a:p>
          <a:p>
            <a:pPr marL="1033463" lvl="2" indent="-571500">
              <a:spcAft>
                <a:spcPts val="1500"/>
              </a:spcAft>
              <a:buFont typeface="Wingdings" charset="2"/>
              <a:buChar char="§"/>
            </a:pPr>
            <a:r>
              <a:rPr lang="en-US" sz="2400" i="1" dirty="0"/>
              <a:t>P</a:t>
            </a:r>
            <a:r>
              <a:rPr lang="en-US" sz="2400" baseline="-25000" dirty="0"/>
              <a:t>in</a:t>
            </a:r>
            <a:r>
              <a:rPr lang="en-US" sz="2400" dirty="0"/>
              <a:t> may be able to cause an abort</a:t>
            </a:r>
          </a:p>
          <a:p>
            <a:pPr marL="1033463" lvl="2" indent="-571500">
              <a:spcAft>
                <a:spcPts val="1500"/>
              </a:spcAft>
              <a:buFont typeface="Wingdings" charset="2"/>
              <a:buChar char="§"/>
            </a:pPr>
            <a:r>
              <a:rPr lang="en-US" sz="2400" i="1" dirty="0"/>
              <a:t>P</a:t>
            </a:r>
            <a:r>
              <a:rPr lang="en-US" sz="2400" baseline="-25000" dirty="0"/>
              <a:t>in</a:t>
            </a:r>
            <a:r>
              <a:rPr lang="en-US" sz="2400" dirty="0"/>
              <a:t> must perform interactive protocol</a:t>
            </a:r>
          </a:p>
          <a:p>
            <a:pPr marL="1033463" lvl="2" indent="-571500">
              <a:spcAft>
                <a:spcPts val="1500"/>
              </a:spcAft>
              <a:buFont typeface="Wingdings" charset="2"/>
              <a:buChar char="§"/>
            </a:pPr>
            <a:r>
              <a:rPr lang="en-US" sz="2400" i="1" dirty="0"/>
              <a:t>P</a:t>
            </a:r>
            <a:r>
              <a:rPr lang="en-US" sz="2400" baseline="-25000" dirty="0"/>
              <a:t>in</a:t>
            </a:r>
            <a:r>
              <a:rPr lang="en-US" sz="2400" dirty="0"/>
              <a:t> may go offline, should exclude input in that case </a:t>
            </a:r>
            <a:r>
              <a:rPr lang="en-US" sz="2400" i="1" dirty="0"/>
              <a:t>only</a:t>
            </a:r>
          </a:p>
        </p:txBody>
      </p:sp>
    </p:spTree>
    <p:extLst>
      <p:ext uri="{BB962C8B-B14F-4D97-AF65-F5344CB8AC3E}">
        <p14:creationId xmlns:p14="http://schemas.microsoft.com/office/powerpoint/2010/main" val="3510621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Stormy input sharing</a:t>
            </a:r>
          </a:p>
        </p:txBody>
      </p:sp>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21</a:t>
            </a:fld>
            <a:endParaRPr lang="en-US" b="1" dirty="0">
              <a:solidFill>
                <a:schemeClr val="tx2"/>
              </a:solidFill>
            </a:endParaRPr>
          </a:p>
        </p:txBody>
      </p:sp>
      <p:sp>
        <p:nvSpPr>
          <p:cNvPr id="12" name="Content Placeholder 1">
            <a:extLst>
              <a:ext uri="{FF2B5EF4-FFF2-40B4-BE49-F238E27FC236}">
                <a16:creationId xmlns:a16="http://schemas.microsoft.com/office/drawing/2014/main" id="{88821928-CD54-2B41-A6D3-B02D4DDFA4B8}"/>
              </a:ext>
            </a:extLst>
          </p:cNvPr>
          <p:cNvSpPr txBox="1">
            <a:spLocks/>
          </p:cNvSpPr>
          <p:nvPr/>
        </p:nvSpPr>
        <p:spPr>
          <a:xfrm>
            <a:off x="363510" y="5212951"/>
            <a:ext cx="9320135" cy="2404721"/>
          </a:xfrm>
          <a:prstGeom prst="rect">
            <a:avLst/>
          </a:prstGeom>
        </p:spPr>
        <p:txBody>
          <a:bodyPr vert="horz" lIns="0" tIns="0" rIns="0" bIns="0" rtlCol="0">
            <a:normAutofit/>
          </a:bodyPr>
          <a:lstStyle>
            <a:lvl1pPr marL="0" indent="0" algn="l" defTabSz="1036290" rtl="0" eaLnBrk="1" latinLnBrk="0" hangingPunct="1">
              <a:lnSpc>
                <a:spcPts val="1800"/>
              </a:lnSpc>
              <a:spcBef>
                <a:spcPts val="0"/>
              </a:spcBef>
              <a:spcAft>
                <a:spcPts val="600"/>
              </a:spcAft>
              <a:buFontTx/>
              <a:buNone/>
              <a:defRPr sz="1500" kern="100">
                <a:solidFill>
                  <a:schemeClr val="tx2"/>
                </a:solidFill>
                <a:latin typeface="+mn-lt"/>
                <a:ea typeface="+mn-ea"/>
                <a:cs typeface="+mn-cs"/>
              </a:defRPr>
            </a:lvl1pPr>
            <a:lvl2pPr marL="0" indent="0" algn="l" defTabSz="1036290" rtl="0" eaLnBrk="1" latinLnBrk="0" hangingPunct="1">
              <a:lnSpc>
                <a:spcPts val="1800"/>
              </a:lnSpc>
              <a:spcBef>
                <a:spcPts val="0"/>
              </a:spcBef>
              <a:spcAft>
                <a:spcPts val="600"/>
              </a:spcAft>
              <a:buFontTx/>
              <a:buNone/>
              <a:defRPr sz="1500" b="1" kern="100">
                <a:solidFill>
                  <a:schemeClr val="tx2">
                    <a:lumMod val="60000"/>
                    <a:lumOff val="40000"/>
                  </a:schemeClr>
                </a:solidFill>
                <a:latin typeface="+mn-lt"/>
                <a:ea typeface="+mn-ea"/>
                <a:cs typeface="+mn-cs"/>
              </a:defRPr>
            </a:lvl2pPr>
            <a:lvl3pPr marL="461963" indent="-234950" algn="l" defTabSz="1036290" rtl="0" eaLnBrk="1" latinLnBrk="0" hangingPunct="1">
              <a:lnSpc>
                <a:spcPts val="1800"/>
              </a:lnSpc>
              <a:spcBef>
                <a:spcPts val="0"/>
              </a:spcBef>
              <a:spcAft>
                <a:spcPts val="300"/>
              </a:spcAft>
              <a:buFont typeface="Arial" panose="020B0604020202020204" pitchFamily="34" charset="0"/>
              <a:buChar char="•"/>
              <a:defRPr sz="1500" kern="100" baseline="0">
                <a:solidFill>
                  <a:schemeClr val="tx1"/>
                </a:solidFill>
                <a:latin typeface="+mn-lt"/>
                <a:ea typeface="+mn-ea"/>
                <a:cs typeface="+mn-cs"/>
              </a:defRPr>
            </a:lvl3pPr>
            <a:lvl4pPr marL="693738" indent="-236538" algn="l" defTabSz="1036290" rtl="0" eaLnBrk="1" latinLnBrk="0" hangingPunct="1">
              <a:lnSpc>
                <a:spcPts val="1800"/>
              </a:lnSpc>
              <a:spcBef>
                <a:spcPts val="0"/>
              </a:spcBef>
              <a:spcAft>
                <a:spcPts val="300"/>
              </a:spcAft>
              <a:buFont typeface="Arial" panose="020B0604020202020204" pitchFamily="34" charset="0"/>
              <a:buChar char="−"/>
              <a:defRPr sz="1500" b="0" kern="100" baseline="0">
                <a:solidFill>
                  <a:schemeClr val="tx1"/>
                </a:solidFill>
                <a:latin typeface="+mn-lt"/>
                <a:ea typeface="+mn-ea"/>
                <a:cs typeface="+mn-cs"/>
              </a:defRPr>
            </a:lvl4pPr>
            <a:lvl5pPr marL="914400" indent="-220663" algn="l" defTabSz="1036290" rtl="0" eaLnBrk="1" latinLnBrk="0" hangingPunct="1">
              <a:lnSpc>
                <a:spcPts val="1800"/>
              </a:lnSpc>
              <a:spcBef>
                <a:spcPts val="0"/>
              </a:spcBef>
              <a:spcAft>
                <a:spcPts val="300"/>
              </a:spcAft>
              <a:buFont typeface="Arial" panose="020B0604020202020204" pitchFamily="34" charset="0"/>
              <a:buChar char="•"/>
              <a:defRPr sz="1500" b="0" u="none" kern="1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2800" dirty="0"/>
              <a:t>Properties</a:t>
            </a:r>
          </a:p>
          <a:p>
            <a:endParaRPr lang="en-US" sz="2800" dirty="0"/>
          </a:p>
          <a:p>
            <a:pPr marL="1033463" lvl="2" indent="-571500">
              <a:spcAft>
                <a:spcPts val="1500"/>
              </a:spcAft>
              <a:buFont typeface="Wingdings" charset="2"/>
              <a:buChar char="§"/>
            </a:pPr>
            <a:r>
              <a:rPr lang="en-US" sz="2400" dirty="0"/>
              <a:t>Non-interactive</a:t>
            </a:r>
          </a:p>
          <a:p>
            <a:pPr marL="1033463" lvl="2" indent="-571500">
              <a:spcAft>
                <a:spcPts val="1500"/>
              </a:spcAft>
              <a:buFont typeface="Wingdings" charset="2"/>
              <a:buChar char="§"/>
            </a:pPr>
            <a:r>
              <a:rPr lang="en-US" sz="2400" dirty="0"/>
              <a:t>Little communication from input parties</a:t>
            </a:r>
          </a:p>
          <a:p>
            <a:pPr marL="1033463" lvl="2" indent="-571500">
              <a:spcAft>
                <a:spcPts val="1500"/>
              </a:spcAft>
              <a:buFont typeface="Wingdings" charset="2"/>
              <a:buChar char="§"/>
            </a:pPr>
            <a:r>
              <a:rPr lang="en-US" sz="2400" dirty="0"/>
              <a:t>Can exclude inputs of failed relays (must use “accountable messaging” protocol)</a:t>
            </a:r>
          </a:p>
          <a:p>
            <a:pPr marL="1033463" lvl="2" indent="-571500">
              <a:spcAft>
                <a:spcPts val="1500"/>
              </a:spcAft>
              <a:buFont typeface="Wingdings" charset="2"/>
              <a:buChar char="§"/>
            </a:pPr>
            <a:r>
              <a:rPr lang="en-US" sz="2400" dirty="0"/>
              <a:t>Relays sending inputs can’t cause computation to abort</a:t>
            </a:r>
          </a:p>
        </p:txBody>
      </p:sp>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7CF9A232-1DC0-2243-A7FB-0525BDE4D909}"/>
                  </a:ext>
                </a:extLst>
              </p:cNvPr>
              <p:cNvSpPr txBox="1">
                <a:spLocks/>
              </p:cNvSpPr>
              <p:nvPr/>
            </p:nvSpPr>
            <p:spPr>
              <a:xfrm>
                <a:off x="363510" y="1413449"/>
                <a:ext cx="9214829" cy="4925427"/>
              </a:xfrm>
              <a:prstGeom prst="rect">
                <a:avLst/>
              </a:prstGeom>
            </p:spPr>
            <p:txBody>
              <a:bodyPr vert="horz" lIns="0" tIns="0" rIns="0" bIns="0" rtlCol="0">
                <a:normAutofit/>
              </a:bodyPr>
              <a:lstStyle>
                <a:lvl1pPr marL="0" indent="0" algn="l" defTabSz="1036290" rtl="0" eaLnBrk="1" latinLnBrk="0" hangingPunct="1">
                  <a:lnSpc>
                    <a:spcPts val="1800"/>
                  </a:lnSpc>
                  <a:spcBef>
                    <a:spcPts val="0"/>
                  </a:spcBef>
                  <a:spcAft>
                    <a:spcPts val="600"/>
                  </a:spcAft>
                  <a:buFontTx/>
                  <a:buNone/>
                  <a:defRPr sz="1500" kern="100">
                    <a:solidFill>
                      <a:schemeClr val="tx2"/>
                    </a:solidFill>
                    <a:latin typeface="+mn-lt"/>
                    <a:ea typeface="+mn-ea"/>
                    <a:cs typeface="+mn-cs"/>
                  </a:defRPr>
                </a:lvl1pPr>
                <a:lvl2pPr marL="0" indent="0" algn="l" defTabSz="1036290" rtl="0" eaLnBrk="1" latinLnBrk="0" hangingPunct="1">
                  <a:lnSpc>
                    <a:spcPts val="1800"/>
                  </a:lnSpc>
                  <a:spcBef>
                    <a:spcPts val="0"/>
                  </a:spcBef>
                  <a:spcAft>
                    <a:spcPts val="600"/>
                  </a:spcAft>
                  <a:buFontTx/>
                  <a:buNone/>
                  <a:defRPr sz="1500" b="1" kern="100">
                    <a:solidFill>
                      <a:schemeClr val="tx2">
                        <a:lumMod val="60000"/>
                        <a:lumOff val="40000"/>
                      </a:schemeClr>
                    </a:solidFill>
                    <a:latin typeface="+mn-lt"/>
                    <a:ea typeface="+mn-ea"/>
                    <a:cs typeface="+mn-cs"/>
                  </a:defRPr>
                </a:lvl2pPr>
                <a:lvl3pPr marL="461963" indent="-234950" algn="l" defTabSz="1036290" rtl="0" eaLnBrk="1" latinLnBrk="0" hangingPunct="1">
                  <a:lnSpc>
                    <a:spcPts val="1800"/>
                  </a:lnSpc>
                  <a:spcBef>
                    <a:spcPts val="0"/>
                  </a:spcBef>
                  <a:spcAft>
                    <a:spcPts val="300"/>
                  </a:spcAft>
                  <a:buFont typeface="Arial" panose="020B0604020202020204" pitchFamily="34" charset="0"/>
                  <a:buChar char="•"/>
                  <a:defRPr sz="1500" kern="100" baseline="0">
                    <a:solidFill>
                      <a:schemeClr val="tx1"/>
                    </a:solidFill>
                    <a:latin typeface="+mn-lt"/>
                    <a:ea typeface="+mn-ea"/>
                    <a:cs typeface="+mn-cs"/>
                  </a:defRPr>
                </a:lvl3pPr>
                <a:lvl4pPr marL="693738" indent="-236538" algn="l" defTabSz="1036290" rtl="0" eaLnBrk="1" latinLnBrk="0" hangingPunct="1">
                  <a:lnSpc>
                    <a:spcPts val="1800"/>
                  </a:lnSpc>
                  <a:spcBef>
                    <a:spcPts val="0"/>
                  </a:spcBef>
                  <a:spcAft>
                    <a:spcPts val="300"/>
                  </a:spcAft>
                  <a:buFont typeface="Arial" panose="020B0604020202020204" pitchFamily="34" charset="0"/>
                  <a:buChar char="−"/>
                  <a:defRPr sz="1500" b="0" kern="100" baseline="0">
                    <a:solidFill>
                      <a:schemeClr val="tx1"/>
                    </a:solidFill>
                    <a:latin typeface="+mn-lt"/>
                    <a:ea typeface="+mn-ea"/>
                    <a:cs typeface="+mn-cs"/>
                  </a:defRPr>
                </a:lvl4pPr>
                <a:lvl5pPr marL="914400" indent="-220663" algn="l" defTabSz="1036290" rtl="0" eaLnBrk="1" latinLnBrk="0" hangingPunct="1">
                  <a:lnSpc>
                    <a:spcPts val="1800"/>
                  </a:lnSpc>
                  <a:spcBef>
                    <a:spcPts val="0"/>
                  </a:spcBef>
                  <a:spcAft>
                    <a:spcPts val="300"/>
                  </a:spcAft>
                  <a:buFont typeface="Arial" panose="020B0604020202020204" pitchFamily="34" charset="0"/>
                  <a:buChar char="•"/>
                  <a:defRPr sz="1500" b="0" u="none" kern="1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m:rPr>
                          <m:sty m:val="p"/>
                        </m:rPr>
                        <a:rPr lang="el-GR" sz="2800" i="1" dirty="0" smtClean="0">
                          <a:latin typeface="Cambria Math" panose="02040503050406030204" pitchFamily="18" charset="0"/>
                          <a:ea typeface="Cambria Math" panose="02040503050406030204" pitchFamily="18" charset="0"/>
                        </a:rPr>
                        <m:t>Π</m:t>
                      </m:r>
                      <m:r>
                        <m:rPr>
                          <m:sty m:val="p"/>
                        </m:rPr>
                        <a:rPr lang="en-US" sz="2800" baseline="-25000" dirty="0">
                          <a:latin typeface="Cambria Math" panose="02040503050406030204" pitchFamily="18" charset="0"/>
                          <a:ea typeface="Cambria Math" panose="02040503050406030204" pitchFamily="18" charset="0"/>
                        </a:rPr>
                        <m:t>Inpu</m:t>
                      </m:r>
                      <m:r>
                        <m:rPr>
                          <m:nor/>
                        </m:rPr>
                        <a:rPr lang="en-US" sz="2800" baseline="-25000" dirty="0">
                          <a:latin typeface="Cambria Math" panose="02040503050406030204" pitchFamily="18" charset="0"/>
                          <a:ea typeface="Cambria Math" panose="02040503050406030204" pitchFamily="18" charset="0"/>
                        </a:rPr>
                        <m:t>t</m:t>
                      </m:r>
                    </m:oMath>
                    <m:oMath xmlns:m="http://schemas.openxmlformats.org/officeDocument/2006/math">
                      <m:r>
                        <a:rPr lang="en-US" sz="2800" b="0" i="1" baseline="-25000" smtClean="0">
                          <a:latin typeface="Cambria Math" panose="02040503050406030204" pitchFamily="18" charset="0"/>
                          <a:ea typeface="Cambria Math" panose="02040503050406030204" pitchFamily="18" charset="0"/>
                        </a:rPr>
                        <m:t> </m:t>
                      </m:r>
                    </m:oMath>
                  </m:oMathPara>
                </a14:m>
                <a:br>
                  <a:rPr lang="en-US" sz="2800" dirty="0"/>
                </a:br>
                <a:endParaRPr lang="en-US" sz="2800" dirty="0"/>
              </a:p>
              <a:p>
                <a:pPr marL="1033463" lvl="2" indent="-571500">
                  <a:spcAft>
                    <a:spcPts val="1500"/>
                  </a:spcAft>
                  <a:buFont typeface="+mj-lt"/>
                  <a:buAutoNum type="arabicPeriod"/>
                </a:pPr>
                <a:r>
                  <a:rPr lang="en-US" sz="2400" i="1" dirty="0"/>
                  <a:t>C</a:t>
                </a:r>
                <a:r>
                  <a:rPr lang="en-US" sz="2400" dirty="0"/>
                  <a:t> generates ⟦</a:t>
                </a:r>
                <a:r>
                  <a:rPr lang="en-US" sz="2400" i="1" dirty="0" err="1"/>
                  <a:t>r</a:t>
                </a:r>
                <a:r>
                  <a:rPr lang="en-US" sz="2400" i="1" baseline="-25000" dirty="0" err="1"/>
                  <a:t>i</a:t>
                </a:r>
                <a:r>
                  <a:rPr lang="en-US" sz="2400" dirty="0"/>
                  <a:t>⟧.</a:t>
                </a:r>
              </a:p>
              <a:p>
                <a:pPr marL="1033463" lvl="2" indent="-571500">
                  <a:spcAft>
                    <a:spcPts val="1500"/>
                  </a:spcAft>
                  <a:buFont typeface="+mj-lt"/>
                  <a:buAutoNum type="arabicPeriod"/>
                </a:pPr>
                <a:r>
                  <a:rPr lang="en-US" sz="2400" i="1" dirty="0"/>
                  <a:t>P</a:t>
                </a:r>
                <a:r>
                  <a:rPr lang="en-US" sz="2400" baseline="-25000" dirty="0"/>
                  <a:t>in </a:t>
                </a:r>
                <a:r>
                  <a:rPr lang="en-US" sz="2400" dirty="0"/>
                  <a:t>chooses blinding values </a:t>
                </a:r>
                <a:r>
                  <a:rPr lang="en-US" sz="2400" i="1" dirty="0" err="1"/>
                  <a:t>s</a:t>
                </a:r>
                <a:r>
                  <a:rPr lang="en-US" sz="2400" i="1" baseline="-25000" dirty="0" err="1"/>
                  <a:t>i</a:t>
                </a:r>
                <a:r>
                  <a:rPr lang="en-US" sz="2400" i="1" dirty="0"/>
                  <a:t> </a:t>
                </a:r>
                <a14:m>
                  <m:oMath xmlns:m="http://schemas.openxmlformats.org/officeDocument/2006/math">
                    <m:r>
                      <m:rPr>
                        <m:nor/>
                      </m:rPr>
                      <a:rPr lang="en-US" sz="2400" dirty="0"/>
                      <m:t>←</m:t>
                    </m:r>
                    <m:r>
                      <a:rPr lang="en-US" sz="2400" i="1" dirty="0">
                        <a:latin typeface="Cambria Math" panose="02040503050406030204" pitchFamily="18" charset="0"/>
                      </a:rPr>
                      <m:t> </m:t>
                    </m:r>
                    <m:r>
                      <a:rPr lang="el-GR" sz="2400" i="1" dirty="0">
                        <a:latin typeface="Cambria Math" panose="02040503050406030204" pitchFamily="18" charset="0"/>
                        <a:ea typeface="Cambria Math" panose="02040503050406030204" pitchFamily="18" charset="0"/>
                      </a:rPr>
                      <m:t>𝔽</m:t>
                    </m:r>
                  </m:oMath>
                </a14:m>
                <a:r>
                  <a:rPr lang="en-US" sz="2400" baseline="-25000" dirty="0"/>
                  <a:t>2</a:t>
                </a:r>
                <a:r>
                  <a:rPr lang="en-US" sz="2400" dirty="0"/>
                  <a:t>.</a:t>
                </a:r>
              </a:p>
              <a:p>
                <a:pPr marL="1033463" lvl="2" indent="-571500">
                  <a:spcAft>
                    <a:spcPts val="1500"/>
                  </a:spcAft>
                  <a:buFont typeface="+mj-lt"/>
                  <a:buAutoNum type="arabicPeriod"/>
                </a:pPr>
                <a:r>
                  <a:rPr lang="en-US" sz="2400" i="1" dirty="0"/>
                  <a:t>P</a:t>
                </a:r>
                <a:r>
                  <a:rPr lang="en-US" sz="2400" baseline="-25000" dirty="0"/>
                  <a:t>in </a:t>
                </a:r>
                <a:r>
                  <a:rPr lang="en-US" sz="2400" dirty="0"/>
                  <a:t>creates checksum </a:t>
                </a:r>
                <a:r>
                  <a:rPr lang="en-US" sz="2400" i="1" dirty="0"/>
                  <a:t>y = </a:t>
                </a:r>
                <a:r>
                  <a:rPr lang="en-US" sz="2400" i="1" dirty="0" err="1"/>
                  <a:t>Σ</a:t>
                </a:r>
                <a:r>
                  <a:rPr lang="en-US" sz="2400" i="1" baseline="-25000" dirty="0" err="1"/>
                  <a:t>i</a:t>
                </a:r>
                <a:r>
                  <a:rPr lang="en-US" sz="2400" dirty="0"/>
                  <a:t>𝜒</a:t>
                </a:r>
                <a:r>
                  <a:rPr lang="en-US" sz="2400" i="1" baseline="-25000" dirty="0" err="1"/>
                  <a:t>i</a:t>
                </a:r>
                <a:r>
                  <a:rPr lang="en-US" sz="2400" i="1" dirty="0" err="1"/>
                  <a:t>s</a:t>
                </a:r>
                <a:r>
                  <a:rPr lang="en-US" sz="2400" i="1" baseline="-25000" dirty="0" err="1"/>
                  <a:t>i</a:t>
                </a:r>
                <a:r>
                  <a:rPr lang="en-US" sz="2400" i="1" dirty="0"/>
                  <a:t>,</a:t>
                </a:r>
                <a:r>
                  <a:rPr lang="en-US" sz="2400" i="1" baseline="-25000" dirty="0"/>
                  <a:t> </a:t>
                </a:r>
                <a:r>
                  <a:rPr lang="en-US" sz="2400" dirty="0"/>
                  <a:t>𝜒</a:t>
                </a:r>
                <a:r>
                  <a:rPr lang="en-US" sz="2400" i="1" baseline="-25000" dirty="0" err="1"/>
                  <a:t>i</a:t>
                </a:r>
                <a:r>
                  <a:rPr lang="en-US" sz="2400" i="1" baseline="-25000" dirty="0"/>
                  <a:t> </a:t>
                </a:r>
                <a14:m>
                  <m:oMath xmlns:m="http://schemas.openxmlformats.org/officeDocument/2006/math">
                    <m:r>
                      <m:rPr>
                        <m:nor/>
                      </m:rPr>
                      <a:rPr lang="en-US" sz="2400" dirty="0"/>
                      <m:t>←</m:t>
                    </m:r>
                    <m:r>
                      <a:rPr lang="en-US" sz="2400" i="1" dirty="0">
                        <a:latin typeface="Cambria Math" panose="02040503050406030204" pitchFamily="18" charset="0"/>
                      </a:rPr>
                      <m:t> </m:t>
                    </m:r>
                    <m:r>
                      <a:rPr lang="el-GR" sz="2400" i="1" dirty="0">
                        <a:latin typeface="Cambria Math" panose="02040503050406030204" pitchFamily="18" charset="0"/>
                        <a:ea typeface="Cambria Math" panose="02040503050406030204" pitchFamily="18" charset="0"/>
                      </a:rPr>
                      <m:t>𝔽</m:t>
                    </m:r>
                  </m:oMath>
                </a14:m>
                <a:r>
                  <a:rPr lang="en-US" sz="2400" baseline="-25000" dirty="0"/>
                  <a:t>2</a:t>
                </a:r>
                <a:r>
                  <a:rPr lang="en-US" sz="2400" baseline="-5000" dirty="0"/>
                  <a:t>𝜎</a:t>
                </a:r>
                <a:r>
                  <a:rPr lang="en-US" sz="2400" dirty="0"/>
                  <a:t>.</a:t>
                </a:r>
              </a:p>
              <a:p>
                <a:pPr marL="1033463" lvl="2" indent="-571500">
                  <a:spcAft>
                    <a:spcPts val="1500"/>
                  </a:spcAft>
                  <a:buFont typeface="+mj-lt"/>
                  <a:buAutoNum type="arabicPeriod"/>
                </a:pPr>
                <a:r>
                  <a:rPr lang="en-US" sz="2400" i="1" dirty="0"/>
                  <a:t>P</a:t>
                </a:r>
                <a:r>
                  <a:rPr lang="en-US" sz="2400" baseline="-25000" dirty="0"/>
                  <a:t>in </a:t>
                </a:r>
                <a:r>
                  <a:rPr lang="en-US" sz="2400" dirty="0"/>
                  <a:t>sends [</a:t>
                </a:r>
                <a:r>
                  <a:rPr lang="en-US" sz="2400" i="1" dirty="0" err="1"/>
                  <a:t>s</a:t>
                </a:r>
                <a:r>
                  <a:rPr lang="en-US" sz="2400" i="1" baseline="-25000" dirty="0" err="1"/>
                  <a:t>i</a:t>
                </a:r>
                <a:r>
                  <a:rPr lang="en-US" sz="2400" dirty="0"/>
                  <a:t>], [</a:t>
                </a:r>
                <a:r>
                  <a:rPr lang="en-US" sz="2400" dirty="0" err="1"/>
                  <a:t>s</a:t>
                </a:r>
                <a:r>
                  <a:rPr lang="en-US" sz="2400" i="1" baseline="-25000" dirty="0" err="1"/>
                  <a:t>i</a:t>
                </a:r>
                <a:r>
                  <a:rPr lang="en-US" sz="2400" i="1" dirty="0" err="1"/>
                  <a:t>+x</a:t>
                </a:r>
                <a:r>
                  <a:rPr lang="en-US" sz="2400" i="1" baseline="-25000" dirty="0" err="1"/>
                  <a:t>i</a:t>
                </a:r>
                <a:r>
                  <a:rPr lang="en-US" sz="2400" dirty="0"/>
                  <a:t>], [𝜒</a:t>
                </a:r>
                <a:r>
                  <a:rPr lang="en-US" sz="2400" i="1" baseline="-25000" dirty="0" err="1"/>
                  <a:t>i</a:t>
                </a:r>
                <a:r>
                  <a:rPr lang="en-US" sz="2400" dirty="0"/>
                  <a:t>], and </a:t>
                </a:r>
                <a:r>
                  <a:rPr lang="en-US" sz="2400" i="1" dirty="0"/>
                  <a:t>y</a:t>
                </a:r>
                <a:r>
                  <a:rPr lang="en-US" sz="2400" dirty="0"/>
                  <a:t> to </a:t>
                </a:r>
                <a:r>
                  <a:rPr lang="en-US" sz="2400" i="1" dirty="0"/>
                  <a:t>C</a:t>
                </a:r>
                <a:r>
                  <a:rPr lang="en-US" sz="2400" dirty="0"/>
                  <a:t>.</a:t>
                </a:r>
                <a:endParaRPr lang="en-US" sz="2400" i="1" dirty="0"/>
              </a:p>
              <a:p>
                <a:pPr marL="1033463" lvl="2" indent="-571500">
                  <a:spcAft>
                    <a:spcPts val="1500"/>
                  </a:spcAft>
                  <a:buFont typeface="+mj-lt"/>
                  <a:buAutoNum type="arabicPeriod"/>
                </a:pPr>
                <a:r>
                  <a:rPr lang="en-US" sz="2400" i="1" dirty="0"/>
                  <a:t>C </a:t>
                </a:r>
                <a:r>
                  <a:rPr lang="en-US" sz="2400" dirty="0"/>
                  <a:t>computes ⟦</a:t>
                </a:r>
                <a:r>
                  <a:rPr lang="en-US" sz="2400" i="1" dirty="0" err="1"/>
                  <a:t>s</a:t>
                </a:r>
                <a:r>
                  <a:rPr lang="en-US" sz="2400" i="1" baseline="-25000" dirty="0" err="1"/>
                  <a:t>i</a:t>
                </a:r>
                <a:r>
                  <a:rPr lang="en-US" sz="2400" dirty="0"/>
                  <a:t>⟧ from ⟦</a:t>
                </a:r>
                <a:r>
                  <a:rPr lang="en-US" sz="2400" i="1" dirty="0" err="1"/>
                  <a:t>r</a:t>
                </a:r>
                <a:r>
                  <a:rPr lang="en-US" sz="2400" i="1" baseline="-25000" dirty="0" err="1"/>
                  <a:t>i</a:t>
                </a:r>
                <a:r>
                  <a:rPr lang="en-US" sz="2400" dirty="0"/>
                  <a:t>⟧ and [</a:t>
                </a:r>
                <a:r>
                  <a:rPr lang="en-US" sz="2400" i="1" dirty="0" err="1"/>
                  <a:t>s</a:t>
                </a:r>
                <a:r>
                  <a:rPr lang="en-US" sz="2400" i="1" baseline="-25000" dirty="0" err="1"/>
                  <a:t>i</a:t>
                </a:r>
                <a:r>
                  <a:rPr lang="en-US" sz="2400" dirty="0"/>
                  <a:t>].</a:t>
                </a:r>
              </a:p>
              <a:p>
                <a:pPr marL="1033463" lvl="2" indent="-571500">
                  <a:spcAft>
                    <a:spcPts val="1500"/>
                  </a:spcAft>
                  <a:buFont typeface="+mj-lt"/>
                  <a:buAutoNum type="arabicPeriod"/>
                </a:pPr>
                <a:r>
                  <a:rPr lang="en-US" sz="2400" dirty="0"/>
                  <a:t>C uses [𝜒</a:t>
                </a:r>
                <a:r>
                  <a:rPr lang="en-US" sz="2400" i="1" baseline="-25000" dirty="0" err="1"/>
                  <a:t>i</a:t>
                </a:r>
                <a:r>
                  <a:rPr lang="en-US" sz="2400" dirty="0"/>
                  <a:t>] and </a:t>
                </a:r>
                <a:r>
                  <a:rPr lang="en-US" sz="2400" i="1" dirty="0"/>
                  <a:t>y </a:t>
                </a:r>
                <a:r>
                  <a:rPr lang="en-US" sz="2400" dirty="0"/>
                  <a:t>to do a MAC check on ⟦</a:t>
                </a:r>
                <a:r>
                  <a:rPr lang="en-US" sz="2400" i="1" dirty="0" err="1"/>
                  <a:t>s</a:t>
                </a:r>
                <a:r>
                  <a:rPr lang="en-US" sz="2400" i="1" baseline="-25000" dirty="0" err="1"/>
                  <a:t>i</a:t>
                </a:r>
                <a:r>
                  <a:rPr lang="en-US" sz="2400" dirty="0"/>
                  <a:t>⟧.</a:t>
                </a:r>
              </a:p>
              <a:p>
                <a:pPr marL="1265238" lvl="3" indent="-571500">
                  <a:spcAft>
                    <a:spcPts val="1500"/>
                  </a:spcAft>
                  <a:buFont typeface="+mj-lt"/>
                  <a:buAutoNum type="alphaLcPeriod"/>
                </a:pPr>
                <a:r>
                  <a:rPr lang="en-US" sz="2400" dirty="0"/>
                  <a:t>On failure, open [</a:t>
                </a:r>
                <a:r>
                  <a:rPr lang="en-US" sz="2400" i="1" dirty="0" err="1"/>
                  <a:t>s</a:t>
                </a:r>
                <a:r>
                  <a:rPr lang="en-US" sz="2400" i="1" baseline="-25000" dirty="0" err="1"/>
                  <a:t>i</a:t>
                </a:r>
                <a:r>
                  <a:rPr lang="en-US" sz="2400" dirty="0"/>
                  <a:t>], blame </a:t>
                </a:r>
                <a:r>
                  <a:rPr lang="en-US" sz="2400" i="1" dirty="0"/>
                  <a:t>P</a:t>
                </a:r>
                <a:r>
                  <a:rPr lang="en-US" sz="2400" baseline="-25000" dirty="0"/>
                  <a:t>in</a:t>
                </a:r>
                <a:r>
                  <a:rPr lang="en-US" sz="2400" dirty="0"/>
                  <a:t> or </a:t>
                </a:r>
                <a:r>
                  <a:rPr lang="en-US" sz="2400" i="1" dirty="0"/>
                  <a:t>C</a:t>
                </a:r>
                <a:r>
                  <a:rPr lang="en-US" sz="2400" dirty="0"/>
                  <a:t>.</a:t>
                </a:r>
              </a:p>
              <a:p>
                <a:pPr marL="1265238" lvl="3" indent="-571500">
                  <a:spcAft>
                    <a:spcPts val="1500"/>
                  </a:spcAft>
                  <a:buFont typeface="+mj-lt"/>
                  <a:buAutoNum type="alphaLcPeriod"/>
                </a:pPr>
                <a:r>
                  <a:rPr lang="en-US" sz="2400" dirty="0"/>
                  <a:t>Else, open 𝛿 = [</a:t>
                </a:r>
                <a:r>
                  <a:rPr lang="en-US" sz="2400" dirty="0" err="1"/>
                  <a:t>s</a:t>
                </a:r>
                <a:r>
                  <a:rPr lang="en-US" sz="2400" i="1" baseline="-25000" dirty="0" err="1"/>
                  <a:t>i</a:t>
                </a:r>
                <a:r>
                  <a:rPr lang="en-US" sz="2400" i="1" dirty="0" err="1"/>
                  <a:t>+x</a:t>
                </a:r>
                <a:r>
                  <a:rPr lang="en-US" sz="2400" i="1" baseline="-25000" dirty="0" err="1"/>
                  <a:t>i</a:t>
                </a:r>
                <a:r>
                  <a:rPr lang="en-US" sz="2400" dirty="0"/>
                  <a:t>] to locally compute ⟦</a:t>
                </a:r>
                <a:r>
                  <a:rPr lang="en-US" sz="2400" i="1" dirty="0"/>
                  <a:t>x</a:t>
                </a:r>
                <a:r>
                  <a:rPr lang="en-US" sz="2400" i="1" baseline="-25000" dirty="0"/>
                  <a:t>i</a:t>
                </a:r>
                <a:r>
                  <a:rPr lang="en-US" sz="2400" dirty="0"/>
                  <a:t>⟧ = ⟦</a:t>
                </a:r>
                <a:r>
                  <a:rPr lang="en-US" sz="2400" i="1" dirty="0" err="1"/>
                  <a:t>s</a:t>
                </a:r>
                <a:r>
                  <a:rPr lang="en-US" sz="2400" i="1" baseline="-25000" dirty="0" err="1"/>
                  <a:t>i</a:t>
                </a:r>
                <a:r>
                  <a:rPr lang="en-US" sz="2400" dirty="0"/>
                  <a:t>⟧+ 𝛿.   </a:t>
                </a:r>
              </a:p>
            </p:txBody>
          </p:sp>
        </mc:Choice>
        <mc:Fallback xmlns="">
          <p:sp>
            <p:nvSpPr>
              <p:cNvPr id="6" name="Content Placeholder 1">
                <a:extLst>
                  <a:ext uri="{FF2B5EF4-FFF2-40B4-BE49-F238E27FC236}">
                    <a16:creationId xmlns:a16="http://schemas.microsoft.com/office/drawing/2014/main" id="{7CF9A232-1DC0-2243-A7FB-0525BDE4D909}"/>
                  </a:ext>
                </a:extLst>
              </p:cNvPr>
              <p:cNvSpPr txBox="1">
                <a:spLocks noRot="1" noChangeAspect="1" noMove="1" noResize="1" noEditPoints="1" noAdjustHandles="1" noChangeArrowheads="1" noChangeShapeType="1" noTextEdit="1"/>
              </p:cNvSpPr>
              <p:nvPr/>
            </p:nvSpPr>
            <p:spPr>
              <a:xfrm>
                <a:off x="363510" y="1413449"/>
                <a:ext cx="9214829" cy="4925427"/>
              </a:xfrm>
              <a:prstGeom prst="rect">
                <a:avLst/>
              </a:prstGeom>
              <a:blipFill>
                <a:blip r:embed="rId2"/>
                <a:stretch>
                  <a:fillRect l="-1377" t="-2314"/>
                </a:stretch>
              </a:blipFill>
            </p:spPr>
            <p:txBody>
              <a:bodyPr/>
              <a:lstStyle/>
              <a:p>
                <a:r>
                  <a:rPr lang="en-US">
                    <a:noFill/>
                  </a:rPr>
                  <a:t> </a:t>
                </a:r>
              </a:p>
            </p:txBody>
          </p:sp>
        </mc:Fallback>
      </mc:AlternateContent>
    </p:spTree>
    <p:extLst>
      <p:ext uri="{BB962C8B-B14F-4D97-AF65-F5344CB8AC3E}">
        <p14:creationId xmlns:p14="http://schemas.microsoft.com/office/powerpoint/2010/main" val="289967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Stormy Composition: Authority Model</a:t>
            </a:r>
          </a:p>
        </p:txBody>
      </p:sp>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22</a:t>
            </a:fld>
            <a:endParaRPr lang="en-US" b="1" dirty="0">
              <a:solidFill>
                <a:schemeClr val="tx2"/>
              </a:solidFill>
            </a:endParaRPr>
          </a:p>
        </p:txBody>
      </p:sp>
      <p:sp>
        <p:nvSpPr>
          <p:cNvPr id="25" name="Content Placeholder 1">
            <a:extLst>
              <a:ext uri="{FF2B5EF4-FFF2-40B4-BE49-F238E27FC236}">
                <a16:creationId xmlns:a16="http://schemas.microsoft.com/office/drawing/2014/main" id="{FEFA717C-CDA3-B74B-A101-549512FA4714}"/>
              </a:ext>
            </a:extLst>
          </p:cNvPr>
          <p:cNvSpPr>
            <a:spLocks noGrp="1"/>
          </p:cNvSpPr>
          <p:nvPr>
            <p:ph idx="13"/>
          </p:nvPr>
        </p:nvSpPr>
        <p:spPr>
          <a:xfrm>
            <a:off x="1148250" y="4355649"/>
            <a:ext cx="7724035" cy="2829353"/>
          </a:xfrm>
        </p:spPr>
        <p:txBody>
          <a:bodyPr>
            <a:normAutofit/>
          </a:bodyPr>
          <a:lstStyle/>
          <a:p>
            <a:r>
              <a:rPr lang="en-US" sz="2800" dirty="0"/>
              <a:t>Authority Model</a:t>
            </a:r>
          </a:p>
          <a:p>
            <a:endParaRPr lang="en-US" sz="2800" dirty="0"/>
          </a:p>
          <a:p>
            <a:pPr marL="1033463" lvl="2" indent="-571500">
              <a:spcAft>
                <a:spcPts val="1500"/>
              </a:spcAft>
              <a:buFont typeface="Wingdings" charset="2"/>
              <a:buChar char="§"/>
            </a:pPr>
            <a:r>
              <a:rPr lang="en-US" sz="2400" dirty="0"/>
              <a:t>Authorities constitute committee for all protocols</a:t>
            </a:r>
          </a:p>
          <a:p>
            <a:pPr marL="1033463" lvl="2" indent="-571500">
              <a:spcAft>
                <a:spcPts val="1500"/>
              </a:spcAft>
              <a:buFont typeface="Wingdings" charset="2"/>
              <a:buChar char="§"/>
            </a:pPr>
            <a:r>
              <a:rPr lang="en-US" sz="2400" dirty="0"/>
              <a:t>Any abort epoch’s computations to abort</a:t>
            </a:r>
          </a:p>
          <a:p>
            <a:pPr marL="1033463" lvl="2" indent="-571500">
              <a:spcAft>
                <a:spcPts val="1500"/>
              </a:spcAft>
              <a:buFont typeface="Wingdings" charset="2"/>
              <a:buChar char="§"/>
            </a:pPr>
            <a:endParaRPr lang="en-US" sz="2400" dirty="0"/>
          </a:p>
          <a:p>
            <a:pPr marL="1033463" lvl="2" indent="-571500">
              <a:spcAft>
                <a:spcPts val="1500"/>
              </a:spcAft>
              <a:buFont typeface="Wingdings" charset="2"/>
              <a:buChar char="§"/>
            </a:pPr>
            <a:endParaRPr lang="en-US" sz="2400" dirty="0"/>
          </a:p>
        </p:txBody>
      </p:sp>
      <p:cxnSp>
        <p:nvCxnSpPr>
          <p:cNvPr id="46" name="Straight Arrow Connector 45">
            <a:extLst>
              <a:ext uri="{FF2B5EF4-FFF2-40B4-BE49-F238E27FC236}">
                <a16:creationId xmlns:a16="http://schemas.microsoft.com/office/drawing/2014/main" id="{3DD62BA1-831D-4646-B5A5-7ACCF219A8D9}"/>
              </a:ext>
            </a:extLst>
          </p:cNvPr>
          <p:cNvCxnSpPr>
            <a:cxnSpLocks/>
          </p:cNvCxnSpPr>
          <p:nvPr/>
        </p:nvCxnSpPr>
        <p:spPr>
          <a:xfrm flipV="1">
            <a:off x="3181861" y="3104593"/>
            <a:ext cx="1130378" cy="32835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A50F5248-7AE8-C346-9FA9-FF9CF2FB9691}"/>
              </a:ext>
            </a:extLst>
          </p:cNvPr>
          <p:cNvCxnSpPr>
            <a:cxnSpLocks/>
          </p:cNvCxnSpPr>
          <p:nvPr/>
        </p:nvCxnSpPr>
        <p:spPr>
          <a:xfrm flipV="1">
            <a:off x="1723072" y="2832047"/>
            <a:ext cx="2358761" cy="31777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6F96179F-D375-2444-B50D-C5341C29C068}"/>
              </a:ext>
            </a:extLst>
          </p:cNvPr>
          <p:cNvCxnSpPr>
            <a:cxnSpLocks/>
          </p:cNvCxnSpPr>
          <p:nvPr/>
        </p:nvCxnSpPr>
        <p:spPr>
          <a:xfrm>
            <a:off x="2735079" y="2384802"/>
            <a:ext cx="1522765" cy="6347"/>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50" name="Picture 49" descr="relay-onion.png">
            <a:extLst>
              <a:ext uri="{FF2B5EF4-FFF2-40B4-BE49-F238E27FC236}">
                <a16:creationId xmlns:a16="http://schemas.microsoft.com/office/drawing/2014/main" id="{7A8EE3F0-1747-834C-B9F6-01E76445B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266" y="1544022"/>
            <a:ext cx="837327" cy="1052327"/>
          </a:xfrm>
          <a:prstGeom prst="rect">
            <a:avLst/>
          </a:prstGeom>
        </p:spPr>
      </p:pic>
      <p:pic>
        <p:nvPicPr>
          <p:cNvPr id="51" name="Picture 50" descr="relay-onion.png">
            <a:extLst>
              <a:ext uri="{FF2B5EF4-FFF2-40B4-BE49-F238E27FC236}">
                <a16:creationId xmlns:a16="http://schemas.microsoft.com/office/drawing/2014/main" id="{5E71F180-AA42-BE42-B64C-09ABA611F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440" y="2856579"/>
            <a:ext cx="837327" cy="1052327"/>
          </a:xfrm>
          <a:prstGeom prst="rect">
            <a:avLst/>
          </a:prstGeom>
        </p:spPr>
      </p:pic>
      <p:pic>
        <p:nvPicPr>
          <p:cNvPr id="52" name="Picture 51" descr="relay-onion.png">
            <a:extLst>
              <a:ext uri="{FF2B5EF4-FFF2-40B4-BE49-F238E27FC236}">
                <a16:creationId xmlns:a16="http://schemas.microsoft.com/office/drawing/2014/main" id="{FFA40017-E98D-684E-B93A-A81CD3ADE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35" y="2299079"/>
            <a:ext cx="837327" cy="1052327"/>
          </a:xfrm>
          <a:prstGeom prst="rect">
            <a:avLst/>
          </a:prstGeom>
        </p:spPr>
      </p:pic>
      <p:sp>
        <p:nvSpPr>
          <p:cNvPr id="53" name="TextBox 52">
            <a:extLst>
              <a:ext uri="{FF2B5EF4-FFF2-40B4-BE49-F238E27FC236}">
                <a16:creationId xmlns:a16="http://schemas.microsoft.com/office/drawing/2014/main" id="{C1A99467-AC7D-E248-9978-28B769E2139F}"/>
              </a:ext>
            </a:extLst>
          </p:cNvPr>
          <p:cNvSpPr txBox="1"/>
          <p:nvPr/>
        </p:nvSpPr>
        <p:spPr>
          <a:xfrm>
            <a:off x="3181861" y="1915972"/>
            <a:ext cx="697513" cy="461665"/>
          </a:xfrm>
          <a:prstGeom prst="rect">
            <a:avLst/>
          </a:prstGeom>
          <a:noFill/>
        </p:spPr>
        <p:txBody>
          <a:bodyPr wrap="square" rtlCol="0">
            <a:spAutoFit/>
          </a:bodyPr>
          <a:lstStyle/>
          <a:p>
            <a:pPr algn="ctr"/>
            <a:r>
              <a:rPr lang="en-US" sz="2400" dirty="0"/>
              <a:t>x</a:t>
            </a:r>
            <a:r>
              <a:rPr lang="en-US" sz="2400" baseline="-25000" dirty="0"/>
              <a:t>1</a:t>
            </a:r>
            <a:endParaRPr lang="en-US" sz="2400" dirty="0"/>
          </a:p>
        </p:txBody>
      </p:sp>
      <p:sp>
        <p:nvSpPr>
          <p:cNvPr id="54" name="TextBox 53">
            <a:extLst>
              <a:ext uri="{FF2B5EF4-FFF2-40B4-BE49-F238E27FC236}">
                <a16:creationId xmlns:a16="http://schemas.microsoft.com/office/drawing/2014/main" id="{A83B1113-AB7C-2E4C-971A-A7E432C5B9D0}"/>
              </a:ext>
            </a:extLst>
          </p:cNvPr>
          <p:cNvSpPr txBox="1"/>
          <p:nvPr/>
        </p:nvSpPr>
        <p:spPr>
          <a:xfrm>
            <a:off x="2285214" y="2590483"/>
            <a:ext cx="697513" cy="461665"/>
          </a:xfrm>
          <a:prstGeom prst="rect">
            <a:avLst/>
          </a:prstGeom>
          <a:noFill/>
        </p:spPr>
        <p:txBody>
          <a:bodyPr wrap="square" rtlCol="0">
            <a:spAutoFit/>
          </a:bodyPr>
          <a:lstStyle/>
          <a:p>
            <a:pPr algn="ctr"/>
            <a:r>
              <a:rPr lang="en-US" sz="2400" dirty="0"/>
              <a:t>x</a:t>
            </a:r>
            <a:r>
              <a:rPr lang="en-US" sz="2400" baseline="-25000" dirty="0"/>
              <a:t>2</a:t>
            </a:r>
            <a:endParaRPr lang="en-US" sz="2400" dirty="0"/>
          </a:p>
        </p:txBody>
      </p:sp>
      <p:sp>
        <p:nvSpPr>
          <p:cNvPr id="55" name="TextBox 54">
            <a:extLst>
              <a:ext uri="{FF2B5EF4-FFF2-40B4-BE49-F238E27FC236}">
                <a16:creationId xmlns:a16="http://schemas.microsoft.com/office/drawing/2014/main" id="{2E5396DF-1BC4-284F-A529-FAA0178C8298}"/>
              </a:ext>
            </a:extLst>
          </p:cNvPr>
          <p:cNvSpPr txBox="1"/>
          <p:nvPr/>
        </p:nvSpPr>
        <p:spPr>
          <a:xfrm>
            <a:off x="3384320" y="3248548"/>
            <a:ext cx="697513" cy="461665"/>
          </a:xfrm>
          <a:prstGeom prst="rect">
            <a:avLst/>
          </a:prstGeom>
          <a:noFill/>
        </p:spPr>
        <p:txBody>
          <a:bodyPr wrap="square" rtlCol="0">
            <a:spAutoFit/>
          </a:bodyPr>
          <a:lstStyle/>
          <a:p>
            <a:pPr algn="ctr"/>
            <a:r>
              <a:rPr lang="en-US" sz="2400" dirty="0"/>
              <a:t>x</a:t>
            </a:r>
            <a:r>
              <a:rPr lang="en-US" sz="2400" baseline="-25000" dirty="0"/>
              <a:t>3</a:t>
            </a:r>
            <a:endParaRPr lang="en-US" sz="2400" dirty="0"/>
          </a:p>
        </p:txBody>
      </p:sp>
      <p:grpSp>
        <p:nvGrpSpPr>
          <p:cNvPr id="56" name="Group 55">
            <a:extLst>
              <a:ext uri="{FF2B5EF4-FFF2-40B4-BE49-F238E27FC236}">
                <a16:creationId xmlns:a16="http://schemas.microsoft.com/office/drawing/2014/main" id="{20942F78-8C7A-AE49-AFC3-5380FDDDB148}"/>
              </a:ext>
            </a:extLst>
          </p:cNvPr>
          <p:cNvGrpSpPr/>
          <p:nvPr/>
        </p:nvGrpSpPr>
        <p:grpSpPr>
          <a:xfrm>
            <a:off x="4480101" y="2336794"/>
            <a:ext cx="1103938" cy="813024"/>
            <a:chOff x="4159135" y="1522241"/>
            <a:chExt cx="1103938" cy="813024"/>
          </a:xfrm>
        </p:grpSpPr>
        <p:pic>
          <p:nvPicPr>
            <p:cNvPr id="57" name="Picture 56">
              <a:extLst>
                <a:ext uri="{FF2B5EF4-FFF2-40B4-BE49-F238E27FC236}">
                  <a16:creationId xmlns:a16="http://schemas.microsoft.com/office/drawing/2014/main" id="{D45CC4CD-4FA4-7845-896B-3631600EC561}"/>
                </a:ext>
              </a:extLst>
            </p:cNvPr>
            <p:cNvPicPr/>
            <p:nvPr/>
          </p:nvPicPr>
          <p:blipFill>
            <a:blip r:embed="rId3"/>
            <a:stretch>
              <a:fillRect/>
            </a:stretch>
          </p:blipFill>
          <p:spPr>
            <a:xfrm>
              <a:off x="4159135" y="1522241"/>
              <a:ext cx="936054" cy="799636"/>
            </a:xfrm>
            <a:prstGeom prst="rect">
              <a:avLst/>
            </a:prstGeom>
          </p:spPr>
        </p:pic>
        <p:pic>
          <p:nvPicPr>
            <p:cNvPr id="58" name="Picture 57" descr="metrics-logo.png">
              <a:extLst>
                <a:ext uri="{FF2B5EF4-FFF2-40B4-BE49-F238E27FC236}">
                  <a16:creationId xmlns:a16="http://schemas.microsoft.com/office/drawing/2014/main" id="{A56929F1-6EA3-2149-B083-6629E5D8C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142" y="1753656"/>
              <a:ext cx="444931" cy="581609"/>
            </a:xfrm>
            <a:prstGeom prst="rect">
              <a:avLst/>
            </a:prstGeom>
          </p:spPr>
        </p:pic>
      </p:grpSp>
      <p:grpSp>
        <p:nvGrpSpPr>
          <p:cNvPr id="59" name="Group 58">
            <a:extLst>
              <a:ext uri="{FF2B5EF4-FFF2-40B4-BE49-F238E27FC236}">
                <a16:creationId xmlns:a16="http://schemas.microsoft.com/office/drawing/2014/main" id="{6A437EC5-03C9-C247-B5AB-6C2E241EEFE3}"/>
              </a:ext>
            </a:extLst>
          </p:cNvPr>
          <p:cNvGrpSpPr/>
          <p:nvPr/>
        </p:nvGrpSpPr>
        <p:grpSpPr>
          <a:xfrm>
            <a:off x="5601082" y="2336794"/>
            <a:ext cx="1103938" cy="813024"/>
            <a:chOff x="4159135" y="1522241"/>
            <a:chExt cx="1103938" cy="813024"/>
          </a:xfrm>
        </p:grpSpPr>
        <p:pic>
          <p:nvPicPr>
            <p:cNvPr id="60" name="Picture 59">
              <a:extLst>
                <a:ext uri="{FF2B5EF4-FFF2-40B4-BE49-F238E27FC236}">
                  <a16:creationId xmlns:a16="http://schemas.microsoft.com/office/drawing/2014/main" id="{304D51E4-B6F0-4C45-A37E-77AB663B5509}"/>
                </a:ext>
              </a:extLst>
            </p:cNvPr>
            <p:cNvPicPr/>
            <p:nvPr/>
          </p:nvPicPr>
          <p:blipFill>
            <a:blip r:embed="rId3"/>
            <a:stretch>
              <a:fillRect/>
            </a:stretch>
          </p:blipFill>
          <p:spPr>
            <a:xfrm>
              <a:off x="4159135" y="1522241"/>
              <a:ext cx="936054" cy="799636"/>
            </a:xfrm>
            <a:prstGeom prst="rect">
              <a:avLst/>
            </a:prstGeom>
          </p:spPr>
        </p:pic>
        <p:pic>
          <p:nvPicPr>
            <p:cNvPr id="61" name="Picture 60" descr="metrics-logo.png">
              <a:extLst>
                <a:ext uri="{FF2B5EF4-FFF2-40B4-BE49-F238E27FC236}">
                  <a16:creationId xmlns:a16="http://schemas.microsoft.com/office/drawing/2014/main" id="{92556725-62C2-154B-87B4-BE6D59D45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142" y="1753656"/>
              <a:ext cx="444931" cy="581609"/>
            </a:xfrm>
            <a:prstGeom prst="rect">
              <a:avLst/>
            </a:prstGeom>
          </p:spPr>
        </p:pic>
      </p:grpSp>
      <p:grpSp>
        <p:nvGrpSpPr>
          <p:cNvPr id="62" name="Group 61">
            <a:extLst>
              <a:ext uri="{FF2B5EF4-FFF2-40B4-BE49-F238E27FC236}">
                <a16:creationId xmlns:a16="http://schemas.microsoft.com/office/drawing/2014/main" id="{7685B168-A5AD-5743-8568-B296125EE1D8}"/>
              </a:ext>
            </a:extLst>
          </p:cNvPr>
          <p:cNvGrpSpPr/>
          <p:nvPr/>
        </p:nvGrpSpPr>
        <p:grpSpPr>
          <a:xfrm>
            <a:off x="6757910" y="2336794"/>
            <a:ext cx="1103938" cy="813024"/>
            <a:chOff x="4159135" y="1522241"/>
            <a:chExt cx="1103938" cy="813024"/>
          </a:xfrm>
        </p:grpSpPr>
        <p:pic>
          <p:nvPicPr>
            <p:cNvPr id="63" name="Picture 62">
              <a:extLst>
                <a:ext uri="{FF2B5EF4-FFF2-40B4-BE49-F238E27FC236}">
                  <a16:creationId xmlns:a16="http://schemas.microsoft.com/office/drawing/2014/main" id="{799B575C-F8F4-AD40-9195-B799E650E81F}"/>
                </a:ext>
              </a:extLst>
            </p:cNvPr>
            <p:cNvPicPr/>
            <p:nvPr/>
          </p:nvPicPr>
          <p:blipFill>
            <a:blip r:embed="rId3"/>
            <a:stretch>
              <a:fillRect/>
            </a:stretch>
          </p:blipFill>
          <p:spPr>
            <a:xfrm>
              <a:off x="4159135" y="1522241"/>
              <a:ext cx="936054" cy="799636"/>
            </a:xfrm>
            <a:prstGeom prst="rect">
              <a:avLst/>
            </a:prstGeom>
          </p:spPr>
        </p:pic>
        <p:pic>
          <p:nvPicPr>
            <p:cNvPr id="64" name="Picture 63" descr="metrics-logo.png">
              <a:extLst>
                <a:ext uri="{FF2B5EF4-FFF2-40B4-BE49-F238E27FC236}">
                  <a16:creationId xmlns:a16="http://schemas.microsoft.com/office/drawing/2014/main" id="{15038238-EF3D-5C46-BCD3-0BFCA9BAB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142" y="1753656"/>
              <a:ext cx="444931" cy="581609"/>
            </a:xfrm>
            <a:prstGeom prst="rect">
              <a:avLst/>
            </a:prstGeom>
          </p:spPr>
        </p:pic>
      </p:grpSp>
    </p:spTree>
    <p:extLst>
      <p:ext uri="{BB962C8B-B14F-4D97-AF65-F5344CB8AC3E}">
        <p14:creationId xmlns:p14="http://schemas.microsoft.com/office/powerpoint/2010/main" val="3214363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640080"/>
            <a:ext cx="7315200" cy="457200"/>
          </a:xfrm>
        </p:spPr>
        <p:txBody>
          <a:bodyPr/>
          <a:lstStyle/>
          <a:p>
            <a:r>
              <a:rPr lang="en-US" dirty="0"/>
              <a:t>Stormy Composition: Relay Model</a:t>
            </a:r>
          </a:p>
        </p:txBody>
      </p:sp>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23</a:t>
            </a:fld>
            <a:endParaRPr lang="en-US" b="1" dirty="0">
              <a:solidFill>
                <a:schemeClr val="tx2"/>
              </a:solidFill>
            </a:endParaRPr>
          </a:p>
        </p:txBody>
      </p:sp>
      <mc:AlternateContent xmlns:mc="http://schemas.openxmlformats.org/markup-compatibility/2006" xmlns:a14="http://schemas.microsoft.com/office/drawing/2010/main">
        <mc:Choice Requires="a14">
          <p:sp>
            <p:nvSpPr>
              <p:cNvPr id="25" name="Content Placeholder 1">
                <a:extLst>
                  <a:ext uri="{FF2B5EF4-FFF2-40B4-BE49-F238E27FC236}">
                    <a16:creationId xmlns:a16="http://schemas.microsoft.com/office/drawing/2014/main" id="{FEFA717C-CDA3-B74B-A101-549512FA4714}"/>
                  </a:ext>
                </a:extLst>
              </p:cNvPr>
              <p:cNvSpPr>
                <a:spLocks noGrp="1"/>
              </p:cNvSpPr>
              <p:nvPr>
                <p:ph idx="13"/>
              </p:nvPr>
            </p:nvSpPr>
            <p:spPr>
              <a:xfrm>
                <a:off x="104930" y="3721044"/>
                <a:ext cx="9811315" cy="4051356"/>
              </a:xfrm>
            </p:spPr>
            <p:txBody>
              <a:bodyPr>
                <a:normAutofit/>
              </a:bodyPr>
              <a:lstStyle/>
              <a:p>
                <a:r>
                  <a:rPr lang="en-US" sz="2800" dirty="0"/>
                  <a:t>Relay Model</a:t>
                </a:r>
              </a:p>
              <a:p>
                <a:endParaRPr lang="en-US" sz="2800" dirty="0"/>
              </a:p>
              <a:p>
                <a:pPr marL="1033463" lvl="2" indent="-571500">
                  <a:spcAft>
                    <a:spcPts val="1500"/>
                  </a:spcAft>
                  <a:buFont typeface="Wingdings" charset="2"/>
                  <a:buChar char="§"/>
                </a:pPr>
                <a:r>
                  <a:rPr lang="en-US" sz="2400" dirty="0"/>
                  <a:t>Before each epoch, many committees are sampled, each committee member randomly chosen proportional to </a:t>
                </a:r>
                <a:r>
                  <a:rPr lang="en-US" sz="2400" i="1" dirty="0"/>
                  <a:t>bandwidth</a:t>
                </a:r>
                <a:r>
                  <a:rPr lang="en-US" sz="2400" dirty="0"/>
                  <a:t>.</a:t>
                </a:r>
              </a:p>
              <a:p>
                <a:pPr marL="1033463" lvl="2" indent="-571500">
                  <a:spcAft>
                    <a:spcPts val="1500"/>
                  </a:spcAft>
                  <a:buFont typeface="Wingdings" charset="2"/>
                  <a:buChar char="§"/>
                </a:pPr>
                <a:r>
                  <a:rPr lang="en-US" sz="2400" dirty="0"/>
                  <a:t>Each committee is </a:t>
                </a:r>
                <a:r>
                  <a:rPr lang="en-US" sz="2400" i="1" dirty="0"/>
                  <a:t>active</a:t>
                </a:r>
                <a:r>
                  <a:rPr lang="en-US" sz="2400" dirty="0"/>
                  <a:t>, </a:t>
                </a:r>
                <a:r>
                  <a:rPr lang="en-US" sz="2400" i="1" dirty="0"/>
                  <a:t>inactive</a:t>
                </a:r>
                <a:r>
                  <a:rPr lang="en-US" sz="2400" dirty="0"/>
                  <a:t>, or </a:t>
                </a:r>
                <a:r>
                  <a:rPr lang="en-US" sz="2400" i="1" dirty="0"/>
                  <a:t>dead</a:t>
                </a:r>
                <a:r>
                  <a:rPr lang="en-US" sz="2400" dirty="0"/>
                  <a:t>.</a:t>
                </a:r>
              </a:p>
              <a:p>
                <a:pPr marL="1033463" lvl="2" indent="-571500">
                  <a:spcAft>
                    <a:spcPts val="1500"/>
                  </a:spcAft>
                  <a:buFont typeface="Wingdings" charset="2"/>
                  <a:buChar char="§"/>
                </a:pPr>
                <a:r>
                  <a:rPr lang="en-US" sz="2400" dirty="0"/>
                  <a:t>Multiple active Triple Committees (TCs) generate triples</a:t>
                </a:r>
              </a:p>
              <a:p>
                <a:pPr marL="1033463" lvl="2" indent="-571500">
                  <a:spcAft>
                    <a:spcPts val="1500"/>
                  </a:spcAft>
                  <a:buFont typeface="Wingdings" charset="2"/>
                  <a:buChar char="§"/>
                </a:pPr>
                <a:r>
                  <a:rPr lang="en-US" sz="2400" dirty="0"/>
                  <a:t>Single active Computation Committee (CC) generates random bits, receives triples, and executes online protocols.</a:t>
                </a:r>
              </a:p>
              <a:p>
                <a:pPr marL="1033463" lvl="2" indent="-571500">
                  <a:spcAft>
                    <a:spcPts val="1500"/>
                  </a:spcAft>
                  <a:buFont typeface="Wingdings" charset="2"/>
                  <a:buChar char="§"/>
                </a:pPr>
                <a:r>
                  <a:rPr lang="en-US" sz="2400" dirty="0"/>
                  <a:t>A TC dies on member death,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Π</m:t>
                    </m:r>
                    <m:r>
                      <m:rPr>
                        <m:sty m:val="p"/>
                      </m:rPr>
                      <a:rPr lang="en-US" sz="2400" i="1" baseline="-25000" dirty="0" smtClean="0">
                        <a:latin typeface="Cambria Math" panose="02040503050406030204" pitchFamily="18" charset="0"/>
                        <a:ea typeface="Cambria Math" panose="02040503050406030204" pitchFamily="18" charset="0"/>
                      </a:rPr>
                      <m:t>t</m:t>
                    </m:r>
                    <m:r>
                      <m:rPr>
                        <m:sty m:val="p"/>
                      </m:rPr>
                      <a:rPr lang="en-US" sz="2400" baseline="-25000" dirty="0">
                        <a:latin typeface="Cambria Math" panose="02040503050406030204" pitchFamily="18" charset="0"/>
                        <a:ea typeface="Cambria Math" panose="02040503050406030204" pitchFamily="18" charset="0"/>
                      </a:rPr>
                      <m:t>riples</m:t>
                    </m:r>
                  </m:oMath>
                </a14:m>
                <a:r>
                  <a:rPr lang="en-US" sz="2400" dirty="0"/>
                  <a:t> abort, or transfer failure.</a:t>
                </a:r>
              </a:p>
              <a:p>
                <a:pPr marL="1033463" lvl="2" indent="-571500">
                  <a:spcAft>
                    <a:spcPts val="1500"/>
                  </a:spcAft>
                  <a:buFont typeface="Wingdings" charset="2"/>
                  <a:buChar char="§"/>
                </a:pPr>
                <a:r>
                  <a:rPr lang="en-US" sz="2400" dirty="0"/>
                  <a:t>A CC dies if a member goes offline. Epoch aborts on CC abort.</a:t>
                </a:r>
              </a:p>
              <a:p>
                <a:pPr marL="1033463" lvl="2" indent="-571500">
                  <a:spcAft>
                    <a:spcPts val="1500"/>
                  </a:spcAft>
                  <a:buFont typeface="Wingdings" charset="2"/>
                  <a:buChar char="§"/>
                </a:pPr>
                <a:r>
                  <a:rPr lang="en-US" sz="2400" dirty="0"/>
                  <a:t>Committees are activated to replace dead committees.</a:t>
                </a:r>
              </a:p>
              <a:p>
                <a:pPr marL="1033463" lvl="2" indent="-571500">
                  <a:spcAft>
                    <a:spcPts val="1500"/>
                  </a:spcAft>
                  <a:buFont typeface="Wingdings" charset="2"/>
                  <a:buChar char="§"/>
                </a:pPr>
                <a:endParaRPr lang="en-US" sz="2400" dirty="0"/>
              </a:p>
              <a:p>
                <a:pPr marL="1033463" lvl="2" indent="-571500">
                  <a:spcAft>
                    <a:spcPts val="1500"/>
                  </a:spcAft>
                  <a:buFont typeface="Wingdings" charset="2"/>
                  <a:buChar char="§"/>
                </a:pPr>
                <a:endParaRPr lang="en-US" sz="2400" dirty="0"/>
              </a:p>
              <a:p>
                <a:pPr marL="1033463" lvl="2" indent="-571500">
                  <a:spcAft>
                    <a:spcPts val="1500"/>
                  </a:spcAft>
                  <a:buFont typeface="Wingdings" charset="2"/>
                  <a:buChar char="§"/>
                </a:pPr>
                <a:endParaRPr lang="en-US" sz="2400" dirty="0"/>
              </a:p>
            </p:txBody>
          </p:sp>
        </mc:Choice>
        <mc:Fallback xmlns="">
          <p:sp>
            <p:nvSpPr>
              <p:cNvPr id="25" name="Content Placeholder 1">
                <a:extLst>
                  <a:ext uri="{FF2B5EF4-FFF2-40B4-BE49-F238E27FC236}">
                    <a16:creationId xmlns:a16="http://schemas.microsoft.com/office/drawing/2014/main" id="{FEFA717C-CDA3-B74B-A101-549512FA4714}"/>
                  </a:ext>
                </a:extLst>
              </p:cNvPr>
              <p:cNvSpPr>
                <a:spLocks noGrp="1" noRot="1" noChangeAspect="1" noMove="1" noResize="1" noEditPoints="1" noAdjustHandles="1" noChangeArrowheads="1" noChangeShapeType="1" noTextEdit="1"/>
              </p:cNvSpPr>
              <p:nvPr>
                <p:ph idx="13"/>
              </p:nvPr>
            </p:nvSpPr>
            <p:spPr>
              <a:xfrm>
                <a:off x="104930" y="3721044"/>
                <a:ext cx="9811315" cy="4051356"/>
              </a:xfrm>
              <a:blipFill>
                <a:blip r:embed="rId2"/>
                <a:stretch>
                  <a:fillRect l="-2067" t="-6563" r="-129"/>
                </a:stretch>
              </a:blipFill>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3DD62BA1-831D-4646-B5A5-7ACCF219A8D9}"/>
              </a:ext>
            </a:extLst>
          </p:cNvPr>
          <p:cNvCxnSpPr>
            <a:cxnSpLocks/>
          </p:cNvCxnSpPr>
          <p:nvPr/>
        </p:nvCxnSpPr>
        <p:spPr>
          <a:xfrm flipV="1">
            <a:off x="1591838" y="3427450"/>
            <a:ext cx="1044634" cy="9014"/>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A50F5248-7AE8-C346-9FA9-FF9CF2FB9691}"/>
              </a:ext>
            </a:extLst>
          </p:cNvPr>
          <p:cNvCxnSpPr>
            <a:cxnSpLocks/>
          </p:cNvCxnSpPr>
          <p:nvPr/>
        </p:nvCxnSpPr>
        <p:spPr>
          <a:xfrm>
            <a:off x="805863" y="2819849"/>
            <a:ext cx="1883763" cy="31154"/>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6F96179F-D375-2444-B50D-C5341C29C068}"/>
              </a:ext>
            </a:extLst>
          </p:cNvPr>
          <p:cNvCxnSpPr>
            <a:cxnSpLocks/>
          </p:cNvCxnSpPr>
          <p:nvPr/>
        </p:nvCxnSpPr>
        <p:spPr>
          <a:xfrm>
            <a:off x="1148250" y="2055914"/>
            <a:ext cx="1588082" cy="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50" name="Picture 49" descr="relay-onion.png">
            <a:extLst>
              <a:ext uri="{FF2B5EF4-FFF2-40B4-BE49-F238E27FC236}">
                <a16:creationId xmlns:a16="http://schemas.microsoft.com/office/drawing/2014/main" id="{7A8EE3F0-1747-834C-B9F6-01E76445B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344" y="1204336"/>
            <a:ext cx="837327" cy="1052327"/>
          </a:xfrm>
          <a:prstGeom prst="rect">
            <a:avLst/>
          </a:prstGeom>
        </p:spPr>
      </p:pic>
      <p:pic>
        <p:nvPicPr>
          <p:cNvPr id="51" name="Picture 50" descr="relay-onion.png">
            <a:extLst>
              <a:ext uri="{FF2B5EF4-FFF2-40B4-BE49-F238E27FC236}">
                <a16:creationId xmlns:a16="http://schemas.microsoft.com/office/drawing/2014/main" id="{5E71F180-AA42-BE42-B64C-09ABA611F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63" y="2518238"/>
            <a:ext cx="837327" cy="1052327"/>
          </a:xfrm>
          <a:prstGeom prst="rect">
            <a:avLst/>
          </a:prstGeom>
        </p:spPr>
      </p:pic>
      <p:pic>
        <p:nvPicPr>
          <p:cNvPr id="52" name="Picture 51" descr="relay-onion.png">
            <a:extLst>
              <a:ext uri="{FF2B5EF4-FFF2-40B4-BE49-F238E27FC236}">
                <a16:creationId xmlns:a16="http://schemas.microsoft.com/office/drawing/2014/main" id="{FFA40017-E98D-684E-B93A-A81CD3ADE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1" y="1988963"/>
            <a:ext cx="837327" cy="1052327"/>
          </a:xfrm>
          <a:prstGeom prst="rect">
            <a:avLst/>
          </a:prstGeom>
        </p:spPr>
      </p:pic>
      <p:sp>
        <p:nvSpPr>
          <p:cNvPr id="53" name="TextBox 52">
            <a:extLst>
              <a:ext uri="{FF2B5EF4-FFF2-40B4-BE49-F238E27FC236}">
                <a16:creationId xmlns:a16="http://schemas.microsoft.com/office/drawing/2014/main" id="{C1A99467-AC7D-E248-9978-28B769E2139F}"/>
              </a:ext>
            </a:extLst>
          </p:cNvPr>
          <p:cNvSpPr txBox="1"/>
          <p:nvPr/>
        </p:nvSpPr>
        <p:spPr>
          <a:xfrm>
            <a:off x="1728575" y="1470698"/>
            <a:ext cx="697513" cy="461665"/>
          </a:xfrm>
          <a:prstGeom prst="rect">
            <a:avLst/>
          </a:prstGeom>
          <a:noFill/>
        </p:spPr>
        <p:txBody>
          <a:bodyPr wrap="square" rtlCol="0">
            <a:spAutoFit/>
          </a:bodyPr>
          <a:lstStyle/>
          <a:p>
            <a:pPr algn="ctr"/>
            <a:r>
              <a:rPr lang="en-US" sz="2400" dirty="0"/>
              <a:t>x</a:t>
            </a:r>
            <a:r>
              <a:rPr lang="en-US" sz="2400" baseline="-25000" dirty="0"/>
              <a:t>1</a:t>
            </a:r>
            <a:endParaRPr lang="en-US" sz="2400" dirty="0"/>
          </a:p>
        </p:txBody>
      </p:sp>
      <p:sp>
        <p:nvSpPr>
          <p:cNvPr id="54" name="TextBox 53">
            <a:extLst>
              <a:ext uri="{FF2B5EF4-FFF2-40B4-BE49-F238E27FC236}">
                <a16:creationId xmlns:a16="http://schemas.microsoft.com/office/drawing/2014/main" id="{A83B1113-AB7C-2E4C-971A-A7E432C5B9D0}"/>
              </a:ext>
            </a:extLst>
          </p:cNvPr>
          <p:cNvSpPr txBox="1"/>
          <p:nvPr/>
        </p:nvSpPr>
        <p:spPr>
          <a:xfrm>
            <a:off x="1713332" y="2305485"/>
            <a:ext cx="697513" cy="461665"/>
          </a:xfrm>
          <a:prstGeom prst="rect">
            <a:avLst/>
          </a:prstGeom>
          <a:noFill/>
        </p:spPr>
        <p:txBody>
          <a:bodyPr wrap="square" rtlCol="0">
            <a:spAutoFit/>
          </a:bodyPr>
          <a:lstStyle/>
          <a:p>
            <a:pPr algn="ctr"/>
            <a:r>
              <a:rPr lang="en-US" sz="2400" dirty="0"/>
              <a:t>x</a:t>
            </a:r>
            <a:r>
              <a:rPr lang="en-US" sz="2400" baseline="-25000" dirty="0"/>
              <a:t>2</a:t>
            </a:r>
            <a:endParaRPr lang="en-US" sz="2400" dirty="0"/>
          </a:p>
        </p:txBody>
      </p:sp>
      <p:sp>
        <p:nvSpPr>
          <p:cNvPr id="55" name="TextBox 54">
            <a:extLst>
              <a:ext uri="{FF2B5EF4-FFF2-40B4-BE49-F238E27FC236}">
                <a16:creationId xmlns:a16="http://schemas.microsoft.com/office/drawing/2014/main" id="{2E5396DF-1BC4-284F-A529-FAA0178C8298}"/>
              </a:ext>
            </a:extLst>
          </p:cNvPr>
          <p:cNvSpPr txBox="1"/>
          <p:nvPr/>
        </p:nvSpPr>
        <p:spPr>
          <a:xfrm>
            <a:off x="1722108" y="2962139"/>
            <a:ext cx="697513" cy="461665"/>
          </a:xfrm>
          <a:prstGeom prst="rect">
            <a:avLst/>
          </a:prstGeom>
          <a:noFill/>
        </p:spPr>
        <p:txBody>
          <a:bodyPr wrap="square" rtlCol="0">
            <a:spAutoFit/>
          </a:bodyPr>
          <a:lstStyle/>
          <a:p>
            <a:pPr algn="ctr"/>
            <a:r>
              <a:rPr lang="en-US" sz="2400" dirty="0"/>
              <a:t>x</a:t>
            </a:r>
            <a:r>
              <a:rPr lang="en-US" sz="2400" baseline="-25000" dirty="0"/>
              <a:t>3</a:t>
            </a:r>
            <a:endParaRPr lang="en-US" sz="2400" dirty="0"/>
          </a:p>
        </p:txBody>
      </p:sp>
      <p:pic>
        <p:nvPicPr>
          <p:cNvPr id="37" name="Picture 36" descr="relay-onion.png">
            <a:extLst>
              <a:ext uri="{FF2B5EF4-FFF2-40B4-BE49-F238E27FC236}">
                <a16:creationId xmlns:a16="http://schemas.microsoft.com/office/drawing/2014/main" id="{8AEFE450-39B1-4946-B377-00AC93414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731" y="2774936"/>
            <a:ext cx="837327" cy="1052327"/>
          </a:xfrm>
          <a:prstGeom prst="rect">
            <a:avLst/>
          </a:prstGeom>
        </p:spPr>
      </p:pic>
      <p:pic>
        <p:nvPicPr>
          <p:cNvPr id="38" name="Picture 37" descr="relay-onion.png">
            <a:extLst>
              <a:ext uri="{FF2B5EF4-FFF2-40B4-BE49-F238E27FC236}">
                <a16:creationId xmlns:a16="http://schemas.microsoft.com/office/drawing/2014/main" id="{30713672-A087-014D-9AF3-E879CCC3A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370" y="1872025"/>
            <a:ext cx="837327" cy="1052327"/>
          </a:xfrm>
          <a:prstGeom prst="rect">
            <a:avLst/>
          </a:prstGeom>
        </p:spPr>
      </p:pic>
      <p:pic>
        <p:nvPicPr>
          <p:cNvPr id="39" name="Picture 38" descr="relay-onion.png">
            <a:extLst>
              <a:ext uri="{FF2B5EF4-FFF2-40B4-BE49-F238E27FC236}">
                <a16:creationId xmlns:a16="http://schemas.microsoft.com/office/drawing/2014/main" id="{1C2B7B15-52B4-2D4B-97C1-988533983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430" y="2464102"/>
            <a:ext cx="837327" cy="1052327"/>
          </a:xfrm>
          <a:prstGeom prst="rect">
            <a:avLst/>
          </a:prstGeom>
        </p:spPr>
      </p:pic>
      <p:pic>
        <p:nvPicPr>
          <p:cNvPr id="40" name="Picture 39" descr="relay-onion.png">
            <a:extLst>
              <a:ext uri="{FF2B5EF4-FFF2-40B4-BE49-F238E27FC236}">
                <a16:creationId xmlns:a16="http://schemas.microsoft.com/office/drawing/2014/main" id="{4908DB69-F8E4-704A-A8B1-509223A61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388" y="1410066"/>
            <a:ext cx="837327" cy="1052327"/>
          </a:xfrm>
          <a:prstGeom prst="rect">
            <a:avLst/>
          </a:prstGeom>
        </p:spPr>
      </p:pic>
      <p:pic>
        <p:nvPicPr>
          <p:cNvPr id="41" name="Picture 40" descr="relay-onion.png">
            <a:extLst>
              <a:ext uri="{FF2B5EF4-FFF2-40B4-BE49-F238E27FC236}">
                <a16:creationId xmlns:a16="http://schemas.microsoft.com/office/drawing/2014/main" id="{6C9BF0F8-C36F-B44E-B3A6-9FD692396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935" y="1357667"/>
            <a:ext cx="837327" cy="1052327"/>
          </a:xfrm>
          <a:prstGeom prst="rect">
            <a:avLst/>
          </a:prstGeom>
        </p:spPr>
      </p:pic>
      <p:sp>
        <p:nvSpPr>
          <p:cNvPr id="13" name="TextBox 12">
            <a:extLst>
              <a:ext uri="{FF2B5EF4-FFF2-40B4-BE49-F238E27FC236}">
                <a16:creationId xmlns:a16="http://schemas.microsoft.com/office/drawing/2014/main" id="{504321C3-8CE0-5A49-8A1F-46C917597E6E}"/>
              </a:ext>
            </a:extLst>
          </p:cNvPr>
          <p:cNvSpPr txBox="1"/>
          <p:nvPr/>
        </p:nvSpPr>
        <p:spPr>
          <a:xfrm>
            <a:off x="3765315" y="2538067"/>
            <a:ext cx="653166" cy="461665"/>
          </a:xfrm>
          <a:prstGeom prst="rect">
            <a:avLst/>
          </a:prstGeom>
          <a:noFill/>
        </p:spPr>
        <p:txBody>
          <a:bodyPr wrap="square" rtlCol="0">
            <a:spAutoFit/>
          </a:bodyPr>
          <a:lstStyle/>
          <a:p>
            <a:pPr algn="ctr"/>
            <a:r>
              <a:rPr lang="en-US" sz="2400" dirty="0"/>
              <a:t>CC</a:t>
            </a:r>
          </a:p>
        </p:txBody>
      </p:sp>
      <p:pic>
        <p:nvPicPr>
          <p:cNvPr id="56" name="Picture 55" descr="relay-onion.png">
            <a:extLst>
              <a:ext uri="{FF2B5EF4-FFF2-40B4-BE49-F238E27FC236}">
                <a16:creationId xmlns:a16="http://schemas.microsoft.com/office/drawing/2014/main" id="{02489748-BEA8-3747-A89E-F3443FD44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636" y="2553094"/>
            <a:ext cx="837327" cy="1052327"/>
          </a:xfrm>
          <a:prstGeom prst="rect">
            <a:avLst/>
          </a:prstGeom>
        </p:spPr>
      </p:pic>
      <p:pic>
        <p:nvPicPr>
          <p:cNvPr id="57" name="Picture 56" descr="relay-onion.png">
            <a:extLst>
              <a:ext uri="{FF2B5EF4-FFF2-40B4-BE49-F238E27FC236}">
                <a16:creationId xmlns:a16="http://schemas.microsoft.com/office/drawing/2014/main" id="{361A1C6E-681D-4D4A-8071-72758598C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651" y="1650547"/>
            <a:ext cx="837327" cy="1052327"/>
          </a:xfrm>
          <a:prstGeom prst="rect">
            <a:avLst/>
          </a:prstGeom>
        </p:spPr>
      </p:pic>
      <p:pic>
        <p:nvPicPr>
          <p:cNvPr id="58" name="Picture 57" descr="relay-onion.png">
            <a:extLst>
              <a:ext uri="{FF2B5EF4-FFF2-40B4-BE49-F238E27FC236}">
                <a16:creationId xmlns:a16="http://schemas.microsoft.com/office/drawing/2014/main" id="{E9E72E7A-1AE6-6A46-9FF8-8B963B56E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373" y="2206394"/>
            <a:ext cx="837327" cy="1052327"/>
          </a:xfrm>
          <a:prstGeom prst="rect">
            <a:avLst/>
          </a:prstGeom>
        </p:spPr>
      </p:pic>
      <p:pic>
        <p:nvPicPr>
          <p:cNvPr id="59" name="Picture 58" descr="relay-onion.png">
            <a:extLst>
              <a:ext uri="{FF2B5EF4-FFF2-40B4-BE49-F238E27FC236}">
                <a16:creationId xmlns:a16="http://schemas.microsoft.com/office/drawing/2014/main" id="{DA5307F6-7FB9-EB4E-8923-4B3409932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293" y="1188224"/>
            <a:ext cx="837327" cy="1052327"/>
          </a:xfrm>
          <a:prstGeom prst="rect">
            <a:avLst/>
          </a:prstGeom>
        </p:spPr>
      </p:pic>
      <p:pic>
        <p:nvPicPr>
          <p:cNvPr id="60" name="Picture 59" descr="relay-onion.png">
            <a:extLst>
              <a:ext uri="{FF2B5EF4-FFF2-40B4-BE49-F238E27FC236}">
                <a16:creationId xmlns:a16="http://schemas.microsoft.com/office/drawing/2014/main" id="{C4207B63-33B0-8E41-A7C1-5F39659FF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840" y="1135825"/>
            <a:ext cx="837327" cy="1052327"/>
          </a:xfrm>
          <a:prstGeom prst="rect">
            <a:avLst/>
          </a:prstGeom>
        </p:spPr>
      </p:pic>
      <p:sp>
        <p:nvSpPr>
          <p:cNvPr id="61" name="TextBox 60">
            <a:extLst>
              <a:ext uri="{FF2B5EF4-FFF2-40B4-BE49-F238E27FC236}">
                <a16:creationId xmlns:a16="http://schemas.microsoft.com/office/drawing/2014/main" id="{D244C32E-82DA-504E-90F9-294E9419596D}"/>
              </a:ext>
            </a:extLst>
          </p:cNvPr>
          <p:cNvSpPr txBox="1"/>
          <p:nvPr/>
        </p:nvSpPr>
        <p:spPr>
          <a:xfrm>
            <a:off x="6152407" y="2255785"/>
            <a:ext cx="768390" cy="461665"/>
          </a:xfrm>
          <a:prstGeom prst="rect">
            <a:avLst/>
          </a:prstGeom>
          <a:noFill/>
        </p:spPr>
        <p:txBody>
          <a:bodyPr wrap="square" rtlCol="0">
            <a:spAutoFit/>
          </a:bodyPr>
          <a:lstStyle/>
          <a:p>
            <a:pPr algn="ctr"/>
            <a:r>
              <a:rPr lang="en-US" sz="2400" dirty="0"/>
              <a:t>TC</a:t>
            </a:r>
            <a:r>
              <a:rPr lang="en-US" sz="2400" baseline="-25000" dirty="0"/>
              <a:t>1</a:t>
            </a:r>
          </a:p>
        </p:txBody>
      </p:sp>
      <p:pic>
        <p:nvPicPr>
          <p:cNvPr id="62" name="Picture 61" descr="relay-onion.png">
            <a:extLst>
              <a:ext uri="{FF2B5EF4-FFF2-40B4-BE49-F238E27FC236}">
                <a16:creationId xmlns:a16="http://schemas.microsoft.com/office/drawing/2014/main" id="{710A4100-C79F-3843-811A-D6A973760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734" y="3373901"/>
            <a:ext cx="837327" cy="1052327"/>
          </a:xfrm>
          <a:prstGeom prst="rect">
            <a:avLst/>
          </a:prstGeom>
        </p:spPr>
      </p:pic>
      <p:pic>
        <p:nvPicPr>
          <p:cNvPr id="63" name="Picture 62" descr="relay-onion.png">
            <a:extLst>
              <a:ext uri="{FF2B5EF4-FFF2-40B4-BE49-F238E27FC236}">
                <a16:creationId xmlns:a16="http://schemas.microsoft.com/office/drawing/2014/main" id="{18B7BB54-9DE1-C949-BF7D-16CB33BA8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227" y="2543455"/>
            <a:ext cx="837327" cy="1052327"/>
          </a:xfrm>
          <a:prstGeom prst="rect">
            <a:avLst/>
          </a:prstGeom>
        </p:spPr>
      </p:pic>
      <p:pic>
        <p:nvPicPr>
          <p:cNvPr id="64" name="Picture 63" descr="relay-onion.png">
            <a:extLst>
              <a:ext uri="{FF2B5EF4-FFF2-40B4-BE49-F238E27FC236}">
                <a16:creationId xmlns:a16="http://schemas.microsoft.com/office/drawing/2014/main" id="{FE961C32-B1FE-3E42-9213-C55A4BEB0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6338" y="3099631"/>
            <a:ext cx="837327" cy="1052327"/>
          </a:xfrm>
          <a:prstGeom prst="rect">
            <a:avLst/>
          </a:prstGeom>
        </p:spPr>
      </p:pic>
      <p:pic>
        <p:nvPicPr>
          <p:cNvPr id="65" name="Picture 64" descr="relay-onion.png">
            <a:extLst>
              <a:ext uri="{FF2B5EF4-FFF2-40B4-BE49-F238E27FC236}">
                <a16:creationId xmlns:a16="http://schemas.microsoft.com/office/drawing/2014/main" id="{893197E1-7E39-7C42-A1FE-09AAC9D8D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3506" y="2047304"/>
            <a:ext cx="837327" cy="1052327"/>
          </a:xfrm>
          <a:prstGeom prst="rect">
            <a:avLst/>
          </a:prstGeom>
        </p:spPr>
      </p:pic>
      <p:pic>
        <p:nvPicPr>
          <p:cNvPr id="66" name="Picture 65" descr="relay-onion.png">
            <a:extLst>
              <a:ext uri="{FF2B5EF4-FFF2-40B4-BE49-F238E27FC236}">
                <a16:creationId xmlns:a16="http://schemas.microsoft.com/office/drawing/2014/main" id="{20DE75B4-FA8C-CD41-8867-F93269099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5847" y="2147028"/>
            <a:ext cx="837327" cy="1052327"/>
          </a:xfrm>
          <a:prstGeom prst="rect">
            <a:avLst/>
          </a:prstGeom>
        </p:spPr>
      </p:pic>
      <p:sp>
        <p:nvSpPr>
          <p:cNvPr id="67" name="TextBox 66">
            <a:extLst>
              <a:ext uri="{FF2B5EF4-FFF2-40B4-BE49-F238E27FC236}">
                <a16:creationId xmlns:a16="http://schemas.microsoft.com/office/drawing/2014/main" id="{F5369475-3624-2E43-8CA1-E2AA8A3DB8D7}"/>
              </a:ext>
            </a:extLst>
          </p:cNvPr>
          <p:cNvSpPr txBox="1"/>
          <p:nvPr/>
        </p:nvSpPr>
        <p:spPr>
          <a:xfrm>
            <a:off x="8382238" y="3331067"/>
            <a:ext cx="709416" cy="461665"/>
          </a:xfrm>
          <a:prstGeom prst="rect">
            <a:avLst/>
          </a:prstGeom>
          <a:noFill/>
        </p:spPr>
        <p:txBody>
          <a:bodyPr wrap="square" rtlCol="0">
            <a:spAutoFit/>
          </a:bodyPr>
          <a:lstStyle/>
          <a:p>
            <a:pPr algn="ctr"/>
            <a:r>
              <a:rPr lang="en-US" sz="2400" dirty="0"/>
              <a:t>TC</a:t>
            </a:r>
            <a:r>
              <a:rPr lang="en-US" sz="2400" baseline="-25000" dirty="0"/>
              <a:t>2</a:t>
            </a:r>
          </a:p>
        </p:txBody>
      </p:sp>
    </p:spTree>
    <p:extLst>
      <p:ext uri="{BB962C8B-B14F-4D97-AF65-F5344CB8AC3E}">
        <p14:creationId xmlns:p14="http://schemas.microsoft.com/office/powerpoint/2010/main" val="3212411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1BCB-C6B1-4E40-9CDD-5C8677E46A1F}"/>
              </a:ext>
            </a:extLst>
          </p:cNvPr>
          <p:cNvSpPr>
            <a:spLocks noGrp="1"/>
          </p:cNvSpPr>
          <p:nvPr>
            <p:ph type="title"/>
          </p:nvPr>
        </p:nvSpPr>
        <p:spPr>
          <a:xfrm>
            <a:off x="270164" y="3249892"/>
            <a:ext cx="9518073" cy="457200"/>
          </a:xfrm>
        </p:spPr>
        <p:txBody>
          <a:bodyPr/>
          <a:lstStyle/>
          <a:p>
            <a:r>
              <a:rPr lang="en-US" dirty="0"/>
              <a:t>Experimental Results</a:t>
            </a:r>
          </a:p>
        </p:txBody>
      </p:sp>
    </p:spTree>
    <p:extLst>
      <p:ext uri="{BB962C8B-B14F-4D97-AF65-F5344CB8AC3E}">
        <p14:creationId xmlns:p14="http://schemas.microsoft.com/office/powerpoint/2010/main" val="3661231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C78876D-F60F-416A-9AB8-0484C938732F}" type="slidenum">
              <a:rPr lang="en-US" b="1" smtClean="0">
                <a:solidFill>
                  <a:schemeClr val="tx2"/>
                </a:solidFill>
              </a:rPr>
              <a:pPr/>
              <a:t>25</a:t>
            </a:fld>
            <a:endParaRPr lang="en-US" b="1" dirty="0">
              <a:solidFill>
                <a:schemeClr val="tx2"/>
              </a:solidFill>
            </a:endParaRPr>
          </a:p>
        </p:txBody>
      </p:sp>
      <p:sp>
        <p:nvSpPr>
          <p:cNvPr id="4" name="Title 3"/>
          <p:cNvSpPr>
            <a:spLocks noGrp="1"/>
          </p:cNvSpPr>
          <p:nvPr>
            <p:ph type="title"/>
          </p:nvPr>
        </p:nvSpPr>
        <p:spPr/>
        <p:txBody>
          <a:bodyPr/>
          <a:lstStyle/>
          <a:p>
            <a:r>
              <a:rPr lang="en-US" dirty="0"/>
              <a:t>Tor Computations</a:t>
            </a:r>
          </a:p>
        </p:txBody>
      </p:sp>
      <p:sp>
        <p:nvSpPr>
          <p:cNvPr id="5" name="Content Placeholder 4"/>
          <p:cNvSpPr>
            <a:spLocks noGrp="1"/>
          </p:cNvSpPr>
          <p:nvPr>
            <p:ph idx="13"/>
          </p:nvPr>
        </p:nvSpPr>
        <p:spPr>
          <a:xfrm>
            <a:off x="457200" y="1763184"/>
            <a:ext cx="9121140" cy="4922430"/>
          </a:xfrm>
        </p:spPr>
        <p:txBody>
          <a:bodyPr>
            <a:normAutofit/>
          </a:bodyPr>
          <a:lstStyle/>
          <a:p>
            <a:pPr marL="457200" indent="-457200">
              <a:lnSpc>
                <a:spcPts val="3200"/>
              </a:lnSpc>
              <a:buFont typeface="Wingdings" charset="2"/>
              <a:buChar char="§"/>
            </a:pPr>
            <a:r>
              <a:rPr lang="en-US" sz="2800" dirty="0"/>
              <a:t>Median</a:t>
            </a:r>
          </a:p>
          <a:p>
            <a:pPr marL="919163" lvl="2" indent="-457200">
              <a:lnSpc>
                <a:spcPts val="3200"/>
              </a:lnSpc>
              <a:buFont typeface="Wingdings" charset="2"/>
              <a:buChar char="§"/>
            </a:pPr>
            <a:r>
              <a:rPr lang="en-US" sz="2800" dirty="0"/>
              <a:t>Simple robust aggregation</a:t>
            </a:r>
          </a:p>
          <a:p>
            <a:pPr marL="919163" lvl="2" indent="-457200">
              <a:lnSpc>
                <a:spcPts val="3200"/>
              </a:lnSpc>
              <a:buFont typeface="Wingdings" charset="2"/>
              <a:buChar char="§"/>
            </a:pPr>
            <a:r>
              <a:rPr lang="en-US" sz="2800" dirty="0"/>
              <a:t>32-bit values</a:t>
            </a:r>
          </a:p>
          <a:p>
            <a:pPr marL="919163" lvl="2" indent="-457200">
              <a:lnSpc>
                <a:spcPts val="3200"/>
              </a:lnSpc>
              <a:buFont typeface="Wingdings" charset="2"/>
              <a:buChar char="§"/>
            </a:pPr>
            <a:r>
              <a:rPr lang="en-US" sz="2800" dirty="0"/>
              <a:t>Batcher sort: 17.6e6 AND gates, AND depth 3,003* </a:t>
            </a:r>
          </a:p>
          <a:p>
            <a:pPr marL="457200" indent="-457200">
              <a:lnSpc>
                <a:spcPts val="3200"/>
              </a:lnSpc>
              <a:buFont typeface="Wingdings" charset="2"/>
              <a:buChar char="§"/>
            </a:pPr>
            <a:r>
              <a:rPr lang="en-US" sz="2800" dirty="0"/>
              <a:t>Count distinct sketches</a:t>
            </a:r>
          </a:p>
          <a:p>
            <a:pPr marL="919163" lvl="2" indent="-457200">
              <a:lnSpc>
                <a:spcPts val="3200"/>
              </a:lnSpc>
              <a:buFont typeface="Wingdings" charset="2"/>
              <a:buChar char="§"/>
            </a:pPr>
            <a:r>
              <a:rPr lang="en-US" sz="2800" dirty="0"/>
              <a:t>Low space and circuit complexity</a:t>
            </a:r>
          </a:p>
          <a:p>
            <a:pPr marL="919163" lvl="2" indent="-457200">
              <a:lnSpc>
                <a:spcPts val="3200"/>
              </a:lnSpc>
              <a:buFont typeface="Wingdings" charset="2"/>
              <a:buChar char="§"/>
            </a:pPr>
            <a:r>
              <a:rPr lang="en-US" sz="2800" dirty="0"/>
              <a:t>Count up to 4.3 billion</a:t>
            </a:r>
          </a:p>
          <a:p>
            <a:pPr marL="919163" lvl="2" indent="-457200">
              <a:lnSpc>
                <a:spcPts val="3200"/>
              </a:lnSpc>
              <a:buFont typeface="Wingdings" charset="2"/>
              <a:buChar char="§"/>
            </a:pPr>
            <a:r>
              <a:rPr lang="en-US" sz="2800" dirty="0"/>
              <a:t>4.1% error</a:t>
            </a:r>
          </a:p>
          <a:p>
            <a:pPr marL="919163" lvl="2" indent="-457200">
              <a:lnSpc>
                <a:spcPts val="3200"/>
              </a:lnSpc>
              <a:buFont typeface="Wingdings" charset="2"/>
              <a:buChar char="§"/>
            </a:pPr>
            <a:r>
              <a:rPr lang="en-US" sz="2800" dirty="0" err="1"/>
              <a:t>LogLog</a:t>
            </a:r>
            <a:r>
              <a:rPr lang="en-US" sz="2800" dirty="0"/>
              <a:t>: 1.81e6 AND gates, AND depth 52*</a:t>
            </a:r>
          </a:p>
        </p:txBody>
      </p:sp>
      <p:sp>
        <p:nvSpPr>
          <p:cNvPr id="3" name="TextBox 2">
            <a:extLst>
              <a:ext uri="{FF2B5EF4-FFF2-40B4-BE49-F238E27FC236}">
                <a16:creationId xmlns:a16="http://schemas.microsoft.com/office/drawing/2014/main" id="{84E13007-B7CE-5F4D-92B6-4D572F985D21}"/>
              </a:ext>
            </a:extLst>
          </p:cNvPr>
          <p:cNvSpPr txBox="1"/>
          <p:nvPr/>
        </p:nvSpPr>
        <p:spPr>
          <a:xfrm>
            <a:off x="2803161" y="6730585"/>
            <a:ext cx="4676932" cy="461665"/>
          </a:xfrm>
          <a:prstGeom prst="rect">
            <a:avLst/>
          </a:prstGeom>
          <a:noFill/>
        </p:spPr>
        <p:txBody>
          <a:bodyPr wrap="square" rtlCol="0">
            <a:spAutoFit/>
          </a:bodyPr>
          <a:lstStyle/>
          <a:p>
            <a:pPr algn="ctr"/>
            <a:r>
              <a:rPr lang="en-US" sz="2400" dirty="0"/>
              <a:t>*7,000 relay inputs</a:t>
            </a:r>
          </a:p>
        </p:txBody>
      </p:sp>
    </p:spTree>
    <p:extLst>
      <p:ext uri="{BB962C8B-B14F-4D97-AF65-F5344CB8AC3E}">
        <p14:creationId xmlns:p14="http://schemas.microsoft.com/office/powerpoint/2010/main" val="491714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C78876D-F60F-416A-9AB8-0484C938732F}" type="slidenum">
              <a:rPr lang="en-US" b="1" smtClean="0">
                <a:solidFill>
                  <a:schemeClr val="tx2"/>
                </a:solidFill>
              </a:rPr>
              <a:pPr/>
              <a:t>26</a:t>
            </a:fld>
            <a:endParaRPr lang="en-US" b="1" dirty="0">
              <a:solidFill>
                <a:schemeClr val="tx2"/>
              </a:solidFill>
            </a:endParaRPr>
          </a:p>
        </p:txBody>
      </p:sp>
      <p:sp>
        <p:nvSpPr>
          <p:cNvPr id="4" name="Title 3"/>
          <p:cNvSpPr>
            <a:spLocks noGrp="1"/>
          </p:cNvSpPr>
          <p:nvPr>
            <p:ph type="title"/>
          </p:nvPr>
        </p:nvSpPr>
        <p:spPr/>
        <p:txBody>
          <a:bodyPr/>
          <a:lstStyle/>
          <a:p>
            <a:r>
              <a:rPr lang="en-US" dirty="0"/>
              <a:t>Experimental Setup</a:t>
            </a:r>
          </a:p>
        </p:txBody>
      </p:sp>
      <p:sp>
        <p:nvSpPr>
          <p:cNvPr id="5" name="Content Placeholder 4"/>
          <p:cNvSpPr>
            <a:spLocks noGrp="1"/>
          </p:cNvSpPr>
          <p:nvPr>
            <p:ph idx="13"/>
          </p:nvPr>
        </p:nvSpPr>
        <p:spPr>
          <a:xfrm>
            <a:off x="318052" y="1763183"/>
            <a:ext cx="9410564" cy="5671937"/>
          </a:xfrm>
        </p:spPr>
        <p:txBody>
          <a:bodyPr>
            <a:normAutofit/>
          </a:bodyPr>
          <a:lstStyle/>
          <a:p>
            <a:pPr marL="457200" indent="-457200">
              <a:lnSpc>
                <a:spcPts val="3200"/>
              </a:lnSpc>
              <a:buFont typeface="Wingdings" charset="2"/>
              <a:buChar char="§"/>
            </a:pPr>
            <a:r>
              <a:rPr lang="en-US" sz="2800" dirty="0"/>
              <a:t>Authority Model</a:t>
            </a:r>
          </a:p>
          <a:p>
            <a:pPr marL="919163" lvl="2" indent="-457200">
              <a:lnSpc>
                <a:spcPts val="3200"/>
              </a:lnSpc>
              <a:buFont typeface="Wingdings" charset="2"/>
              <a:buChar char="§"/>
            </a:pPr>
            <a:r>
              <a:rPr lang="en-US" sz="2800" dirty="0"/>
              <a:t>5 authorities</a:t>
            </a:r>
          </a:p>
          <a:p>
            <a:pPr marL="919163" lvl="2" indent="-457200">
              <a:lnSpc>
                <a:spcPts val="3200"/>
              </a:lnSpc>
              <a:buFont typeface="Wingdings" charset="2"/>
              <a:buChar char="§"/>
            </a:pPr>
            <a:r>
              <a:rPr lang="en-US" sz="2800" dirty="0"/>
              <a:t>1 Gbps bandwidth each</a:t>
            </a:r>
          </a:p>
          <a:p>
            <a:pPr marL="919163" lvl="2" indent="-457200">
              <a:lnSpc>
                <a:spcPts val="3200"/>
              </a:lnSpc>
              <a:buFont typeface="Wingdings" charset="2"/>
              <a:buChar char="§"/>
            </a:pPr>
            <a:r>
              <a:rPr lang="en-US" sz="2800" dirty="0"/>
              <a:t>50 </a:t>
            </a:r>
            <a:r>
              <a:rPr lang="en-US" sz="2800" dirty="0" err="1"/>
              <a:t>ms</a:t>
            </a:r>
            <a:r>
              <a:rPr lang="en-US" sz="2800" dirty="0"/>
              <a:t> latency</a:t>
            </a:r>
          </a:p>
          <a:p>
            <a:pPr marL="457200" indent="-457200">
              <a:lnSpc>
                <a:spcPts val="3200"/>
              </a:lnSpc>
              <a:buFont typeface="Wingdings" charset="2"/>
              <a:buChar char="§"/>
            </a:pPr>
            <a:r>
              <a:rPr lang="en-US" sz="2800" dirty="0"/>
              <a:t>Relay Model</a:t>
            </a:r>
          </a:p>
          <a:p>
            <a:pPr marL="919163" lvl="2" indent="-457200">
              <a:lnSpc>
                <a:spcPts val="3200"/>
              </a:lnSpc>
              <a:buFont typeface="Wingdings" charset="2"/>
              <a:buChar char="§"/>
            </a:pPr>
            <a:r>
              <a:rPr lang="en-US" sz="2800" dirty="0"/>
              <a:t>25-member committees (327 active TCs on average)</a:t>
            </a:r>
          </a:p>
          <a:p>
            <a:pPr marL="919163" lvl="2" indent="-457200">
              <a:lnSpc>
                <a:spcPts val="3200"/>
              </a:lnSpc>
              <a:buFont typeface="Wingdings" charset="2"/>
              <a:buChar char="§"/>
            </a:pPr>
            <a:r>
              <a:rPr lang="en-US" sz="2800" dirty="0"/>
              <a:t>Relay’s bandwidth divided among its committees</a:t>
            </a:r>
          </a:p>
          <a:p>
            <a:pPr marL="919163" lvl="2" indent="-457200">
              <a:lnSpc>
                <a:spcPts val="3200"/>
              </a:lnSpc>
              <a:buFont typeface="Wingdings" charset="2"/>
              <a:buChar char="§"/>
            </a:pPr>
            <a:r>
              <a:rPr lang="en-US" sz="2800" dirty="0"/>
              <a:t>(CC </a:t>
            </a:r>
            <a:r>
              <a:rPr lang="en-US" sz="2800" dirty="0" err="1"/>
              <a:t>avg</a:t>
            </a:r>
            <a:r>
              <a:rPr lang="en-US" sz="2800" dirty="0"/>
              <a:t> BW: 10.752 </a:t>
            </a:r>
            <a:r>
              <a:rPr lang="en-US" sz="2800" dirty="0" err="1"/>
              <a:t>Mbps</a:t>
            </a:r>
            <a:r>
              <a:rPr lang="en-US" sz="2800" dirty="0"/>
              <a:t>, TC </a:t>
            </a:r>
            <a:r>
              <a:rPr lang="en-US" sz="2800" dirty="0" err="1"/>
              <a:t>avg</a:t>
            </a:r>
            <a:r>
              <a:rPr lang="en-US" sz="2800" dirty="0"/>
              <a:t> BW: 6.144 </a:t>
            </a:r>
            <a:r>
              <a:rPr lang="en-US" sz="2800" dirty="0" err="1"/>
              <a:t>Mbps</a:t>
            </a:r>
            <a:r>
              <a:rPr lang="en-US" sz="2800" dirty="0"/>
              <a:t>)</a:t>
            </a:r>
          </a:p>
          <a:p>
            <a:pPr marL="919163" lvl="2" indent="-457200">
              <a:lnSpc>
                <a:spcPts val="3200"/>
              </a:lnSpc>
              <a:buFont typeface="Wingdings" charset="2"/>
              <a:buChar char="§"/>
            </a:pPr>
            <a:r>
              <a:rPr lang="en-US" sz="2800" dirty="0"/>
              <a:t>250 </a:t>
            </a:r>
            <a:r>
              <a:rPr lang="en-US" sz="2800" dirty="0" err="1"/>
              <a:t>ms</a:t>
            </a:r>
            <a:r>
              <a:rPr lang="en-US" sz="2800" dirty="0"/>
              <a:t> latency</a:t>
            </a:r>
          </a:p>
          <a:p>
            <a:pPr marL="457200" indent="-457200">
              <a:lnSpc>
                <a:spcPts val="3200"/>
              </a:lnSpc>
              <a:buFont typeface="Wingdings" charset="2"/>
              <a:buChar char="§"/>
            </a:pPr>
            <a:r>
              <a:rPr lang="en-US" sz="2800" dirty="0"/>
              <a:t>40-bit statistical, 256-bit computational security</a:t>
            </a:r>
          </a:p>
          <a:p>
            <a:pPr marL="457200" indent="-457200">
              <a:lnSpc>
                <a:spcPts val="3200"/>
              </a:lnSpc>
              <a:buFont typeface="Wingdings" charset="2"/>
              <a:buChar char="§"/>
            </a:pPr>
            <a:r>
              <a:rPr lang="en-US" sz="2800" dirty="0"/>
              <a:t>Adversary assumed &lt; 25% bandwidth</a:t>
            </a:r>
          </a:p>
          <a:p>
            <a:pPr marL="457200" indent="-457200">
              <a:lnSpc>
                <a:spcPts val="3200"/>
              </a:lnSpc>
              <a:buFont typeface="Wingdings" charset="2"/>
              <a:buChar char="§"/>
            </a:pPr>
            <a:r>
              <a:rPr lang="en-US" sz="2800" dirty="0"/>
              <a:t>7,000 relay inputs</a:t>
            </a:r>
          </a:p>
        </p:txBody>
      </p:sp>
    </p:spTree>
    <p:extLst>
      <p:ext uri="{BB962C8B-B14F-4D97-AF65-F5344CB8AC3E}">
        <p14:creationId xmlns:p14="http://schemas.microsoft.com/office/powerpoint/2010/main" val="375668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C78876D-F60F-416A-9AB8-0484C938732F}" type="slidenum">
              <a:rPr lang="en-US" b="1" smtClean="0">
                <a:solidFill>
                  <a:schemeClr val="tx2"/>
                </a:solidFill>
              </a:rPr>
              <a:pPr/>
              <a:t>27</a:t>
            </a:fld>
            <a:endParaRPr lang="en-US" b="1" dirty="0">
              <a:solidFill>
                <a:schemeClr val="tx2"/>
              </a:solidFill>
            </a:endParaRPr>
          </a:p>
        </p:txBody>
      </p:sp>
      <p:sp>
        <p:nvSpPr>
          <p:cNvPr id="4" name="Title 3"/>
          <p:cNvSpPr>
            <a:spLocks noGrp="1"/>
          </p:cNvSpPr>
          <p:nvPr>
            <p:ph type="title"/>
          </p:nvPr>
        </p:nvSpPr>
        <p:spPr/>
        <p:txBody>
          <a:bodyPr/>
          <a:lstStyle/>
          <a:p>
            <a:r>
              <a:rPr lang="en-US" dirty="0"/>
              <a:t>Stormy Performance Results</a:t>
            </a:r>
          </a:p>
        </p:txBody>
      </p:sp>
      <p:graphicFrame>
        <p:nvGraphicFramePr>
          <p:cNvPr id="9" name="Content Placeholder 8">
            <a:extLst>
              <a:ext uri="{FF2B5EF4-FFF2-40B4-BE49-F238E27FC236}">
                <a16:creationId xmlns:a16="http://schemas.microsoft.com/office/drawing/2014/main" id="{83210D34-1530-0D43-A6FD-022D8AC13AB8}"/>
              </a:ext>
            </a:extLst>
          </p:cNvPr>
          <p:cNvGraphicFramePr>
            <a:graphicFrameLocks noGrp="1"/>
          </p:cNvGraphicFramePr>
          <p:nvPr>
            <p:ph idx="13"/>
            <p:extLst>
              <p:ext uri="{D42A27DB-BD31-4B8C-83A1-F6EECF244321}">
                <p14:modId xmlns:p14="http://schemas.microsoft.com/office/powerpoint/2010/main" val="112761746"/>
              </p:ext>
            </p:extLst>
          </p:nvPr>
        </p:nvGraphicFramePr>
        <p:xfrm>
          <a:off x="106669" y="1334220"/>
          <a:ext cx="9803568" cy="2816352"/>
        </p:xfrm>
        <a:graphic>
          <a:graphicData uri="http://schemas.openxmlformats.org/drawingml/2006/table">
            <a:tbl>
              <a:tblPr firstRow="1" bandRow="1">
                <a:tableStyleId>{5C22544A-7EE6-4342-B048-85BDC9FD1C3A}</a:tableStyleId>
              </a:tblPr>
              <a:tblGrid>
                <a:gridCol w="1225446">
                  <a:extLst>
                    <a:ext uri="{9D8B030D-6E8A-4147-A177-3AD203B41FA5}">
                      <a16:colId xmlns:a16="http://schemas.microsoft.com/office/drawing/2014/main" val="2687338503"/>
                    </a:ext>
                  </a:extLst>
                </a:gridCol>
                <a:gridCol w="1225446">
                  <a:extLst>
                    <a:ext uri="{9D8B030D-6E8A-4147-A177-3AD203B41FA5}">
                      <a16:colId xmlns:a16="http://schemas.microsoft.com/office/drawing/2014/main" val="2386972092"/>
                    </a:ext>
                  </a:extLst>
                </a:gridCol>
                <a:gridCol w="1225446">
                  <a:extLst>
                    <a:ext uri="{9D8B030D-6E8A-4147-A177-3AD203B41FA5}">
                      <a16:colId xmlns:a16="http://schemas.microsoft.com/office/drawing/2014/main" val="2761334385"/>
                    </a:ext>
                  </a:extLst>
                </a:gridCol>
                <a:gridCol w="1225446">
                  <a:extLst>
                    <a:ext uri="{9D8B030D-6E8A-4147-A177-3AD203B41FA5}">
                      <a16:colId xmlns:a16="http://schemas.microsoft.com/office/drawing/2014/main" val="3810151671"/>
                    </a:ext>
                  </a:extLst>
                </a:gridCol>
                <a:gridCol w="1225446">
                  <a:extLst>
                    <a:ext uri="{9D8B030D-6E8A-4147-A177-3AD203B41FA5}">
                      <a16:colId xmlns:a16="http://schemas.microsoft.com/office/drawing/2014/main" val="1429453014"/>
                    </a:ext>
                  </a:extLst>
                </a:gridCol>
                <a:gridCol w="1225446">
                  <a:extLst>
                    <a:ext uri="{9D8B030D-6E8A-4147-A177-3AD203B41FA5}">
                      <a16:colId xmlns:a16="http://schemas.microsoft.com/office/drawing/2014/main" val="1473426141"/>
                    </a:ext>
                  </a:extLst>
                </a:gridCol>
                <a:gridCol w="1225446">
                  <a:extLst>
                    <a:ext uri="{9D8B030D-6E8A-4147-A177-3AD203B41FA5}">
                      <a16:colId xmlns:a16="http://schemas.microsoft.com/office/drawing/2014/main" val="1307495743"/>
                    </a:ext>
                  </a:extLst>
                </a:gridCol>
                <a:gridCol w="1225446">
                  <a:extLst>
                    <a:ext uri="{9D8B030D-6E8A-4147-A177-3AD203B41FA5}">
                      <a16:colId xmlns:a16="http://schemas.microsoft.com/office/drawing/2014/main" val="1356697127"/>
                    </a:ext>
                  </a:extLst>
                </a:gridCol>
              </a:tblGrid>
              <a:tr h="370840">
                <a:tc rowSpan="3" gridSpan="2">
                  <a:txBody>
                    <a:bodyPr/>
                    <a:lstStyle/>
                    <a:p>
                      <a:endParaRPr lang="en-US" dirty="0"/>
                    </a:p>
                  </a:txBody>
                  <a:tcPr/>
                </a:tc>
                <a:tc rowSpan="3" hMerge="1">
                  <a:txBody>
                    <a:bodyPr/>
                    <a:lstStyle/>
                    <a:p>
                      <a:endParaRPr lang="en-US" dirty="0"/>
                    </a:p>
                  </a:txBody>
                  <a:tcPr/>
                </a:tc>
                <a:tc gridSpan="3">
                  <a:txBody>
                    <a:bodyPr/>
                    <a:lstStyle/>
                    <a:p>
                      <a:r>
                        <a:rPr lang="en-US" dirty="0"/>
                        <a:t>Median</a:t>
                      </a:r>
                    </a:p>
                  </a:txBody>
                  <a:tcPr anchorCtr="1"/>
                </a:tc>
                <a:tc hMerge="1">
                  <a:txBody>
                    <a:bodyPr/>
                    <a:lstStyle/>
                    <a:p>
                      <a:endParaRPr lang="en-US" dirty="0"/>
                    </a:p>
                  </a:txBody>
                  <a:tcPr/>
                </a:tc>
                <a:tc hMerge="1">
                  <a:txBody>
                    <a:bodyPr/>
                    <a:lstStyle/>
                    <a:p>
                      <a:endParaRPr lang="en-US" dirty="0"/>
                    </a:p>
                  </a:txBody>
                  <a:tcPr/>
                </a:tc>
                <a:tc gridSpan="3">
                  <a:txBody>
                    <a:bodyPr/>
                    <a:lstStyle/>
                    <a:p>
                      <a:pPr marL="0" marR="0" lvl="0" indent="0" algn="l" defTabSz="1036290" rtl="0" eaLnBrk="1" fontAlgn="auto" latinLnBrk="0" hangingPunct="1">
                        <a:lnSpc>
                          <a:spcPct val="100000"/>
                        </a:lnSpc>
                        <a:spcBef>
                          <a:spcPts val="0"/>
                        </a:spcBef>
                        <a:spcAft>
                          <a:spcPts val="0"/>
                        </a:spcAft>
                        <a:buClrTx/>
                        <a:buSzTx/>
                        <a:buFontTx/>
                        <a:buNone/>
                        <a:tabLst/>
                        <a:defRPr/>
                      </a:pPr>
                      <a:r>
                        <a:rPr lang="en-US" dirty="0"/>
                        <a:t>Count Distinct</a:t>
                      </a:r>
                    </a:p>
                  </a:txBody>
                  <a:tcPr anchorCtr="1"/>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03685558"/>
                  </a:ext>
                </a:extLst>
              </a:tr>
              <a:tr h="370840">
                <a:tc gridSpan="2" vMerge="1">
                  <a:txBody>
                    <a:bodyPr/>
                    <a:lstStyle/>
                    <a:p>
                      <a:endParaRPr lang="en-US" dirty="0"/>
                    </a:p>
                  </a:txBody>
                  <a:tcPr/>
                </a:tc>
                <a:tc hMerge="1" vMerge="1">
                  <a:txBody>
                    <a:bodyPr/>
                    <a:lstStyle/>
                    <a:p>
                      <a:endParaRPr lang="en-US" dirty="0"/>
                    </a:p>
                  </a:txBody>
                  <a:tcPr/>
                </a:tc>
                <a:tc rowSpan="2">
                  <a:txBody>
                    <a:bodyPr/>
                    <a:lstStyle/>
                    <a:p>
                      <a:r>
                        <a:rPr lang="en-US" dirty="0"/>
                        <a:t>Time</a:t>
                      </a:r>
                    </a:p>
                  </a:txBody>
                  <a:tcPr anchor="b" anchorCtr="1"/>
                </a:tc>
                <a:tc gridSpan="2">
                  <a:txBody>
                    <a:bodyPr/>
                    <a:lstStyle/>
                    <a:p>
                      <a:r>
                        <a:rPr lang="en-US" dirty="0"/>
                        <a:t>Data Sent</a:t>
                      </a:r>
                    </a:p>
                  </a:txBody>
                  <a:tcPr anchorCtr="1"/>
                </a:tc>
                <a:tc hMerge="1">
                  <a:txBody>
                    <a:bodyPr/>
                    <a:lstStyle/>
                    <a:p>
                      <a:endParaRPr lang="en-US" dirty="0"/>
                    </a:p>
                  </a:txBody>
                  <a:tcPr anchorCtr="1"/>
                </a:tc>
                <a:tc rowSpan="2">
                  <a:txBody>
                    <a:bodyPr/>
                    <a:lstStyle/>
                    <a:p>
                      <a:r>
                        <a:rPr lang="en-US" dirty="0"/>
                        <a:t>Time</a:t>
                      </a:r>
                    </a:p>
                  </a:txBody>
                  <a:tcPr anchor="b" anchorCtr="1"/>
                </a:tc>
                <a:tc gridSpan="2">
                  <a:txBody>
                    <a:bodyPr/>
                    <a:lstStyle/>
                    <a:p>
                      <a:pPr marL="0" marR="0" lvl="0" indent="0" algn="l" defTabSz="1036290" rtl="0" eaLnBrk="1" fontAlgn="auto" latinLnBrk="0" hangingPunct="1">
                        <a:lnSpc>
                          <a:spcPct val="100000"/>
                        </a:lnSpc>
                        <a:spcBef>
                          <a:spcPts val="0"/>
                        </a:spcBef>
                        <a:spcAft>
                          <a:spcPts val="0"/>
                        </a:spcAft>
                        <a:buClrTx/>
                        <a:buSzTx/>
                        <a:buFontTx/>
                        <a:buNone/>
                        <a:tabLst/>
                        <a:defRPr/>
                      </a:pPr>
                      <a:r>
                        <a:rPr lang="en-US" dirty="0"/>
                        <a:t>Data Sent</a:t>
                      </a:r>
                    </a:p>
                  </a:txBody>
                  <a:tcPr anchorCtr="1"/>
                </a:tc>
                <a:tc hMerge="1">
                  <a:txBody>
                    <a:bodyPr/>
                    <a:lstStyle/>
                    <a:p>
                      <a:endParaRPr lang="en-US" dirty="0"/>
                    </a:p>
                  </a:txBody>
                  <a:tcPr anchorCtr="1"/>
                </a:tc>
                <a:extLst>
                  <a:ext uri="{0D108BD9-81ED-4DB2-BD59-A6C34878D82A}">
                    <a16:rowId xmlns:a16="http://schemas.microsoft.com/office/drawing/2014/main" val="404945109"/>
                  </a:ext>
                </a:extLst>
              </a:tr>
              <a:tr h="370840">
                <a:tc gridSpan="2" vMerge="1">
                  <a:txBody>
                    <a:bodyPr/>
                    <a:lstStyle/>
                    <a:p>
                      <a:endParaRPr lang="en-US" dirty="0"/>
                    </a:p>
                  </a:txBody>
                  <a:tcPr/>
                </a:tc>
                <a:tc hMerge="1" vMerge="1">
                  <a:txBody>
                    <a:bodyPr/>
                    <a:lstStyle/>
                    <a:p>
                      <a:endParaRPr lang="en-US" dirty="0"/>
                    </a:p>
                  </a:txBody>
                  <a:tcPr/>
                </a:tc>
                <a:tc vMerge="1">
                  <a:txBody>
                    <a:bodyPr/>
                    <a:lstStyle/>
                    <a:p>
                      <a:endParaRPr lang="en-US" dirty="0"/>
                    </a:p>
                  </a:txBody>
                  <a:tcPr anchorCtr="1"/>
                </a:tc>
                <a:tc>
                  <a:txBody>
                    <a:bodyPr/>
                    <a:lstStyle/>
                    <a:p>
                      <a:r>
                        <a:rPr lang="en-US" dirty="0"/>
                        <a:t>TC</a:t>
                      </a:r>
                    </a:p>
                  </a:txBody>
                  <a:tcPr anchorCtr="1"/>
                </a:tc>
                <a:tc>
                  <a:txBody>
                    <a:bodyPr/>
                    <a:lstStyle/>
                    <a:p>
                      <a:r>
                        <a:rPr lang="en-US" dirty="0"/>
                        <a:t>CC</a:t>
                      </a:r>
                    </a:p>
                  </a:txBody>
                  <a:tcPr anchorCtr="1"/>
                </a:tc>
                <a:tc vMerge="1">
                  <a:txBody>
                    <a:bodyPr/>
                    <a:lstStyle/>
                    <a:p>
                      <a:endParaRPr lang="en-US" dirty="0"/>
                    </a:p>
                  </a:txBody>
                  <a:tcPr anchorCtr="1"/>
                </a:tc>
                <a:tc>
                  <a:txBody>
                    <a:bodyPr/>
                    <a:lstStyle/>
                    <a:p>
                      <a:r>
                        <a:rPr lang="en-US" dirty="0"/>
                        <a:t>TC</a:t>
                      </a:r>
                    </a:p>
                  </a:txBody>
                  <a:tcPr anchorCtr="1"/>
                </a:tc>
                <a:tc>
                  <a:txBody>
                    <a:bodyPr/>
                    <a:lstStyle/>
                    <a:p>
                      <a:r>
                        <a:rPr lang="en-US" dirty="0"/>
                        <a:t>CC</a:t>
                      </a:r>
                    </a:p>
                  </a:txBody>
                  <a:tcPr anchorCtr="1"/>
                </a:tc>
                <a:extLst>
                  <a:ext uri="{0D108BD9-81ED-4DB2-BD59-A6C34878D82A}">
                    <a16:rowId xmlns:a16="http://schemas.microsoft.com/office/drawing/2014/main" val="2187526292"/>
                  </a:ext>
                </a:extLst>
              </a:tr>
              <a:tr h="370840">
                <a:tc rowSpan="2">
                  <a:txBody>
                    <a:bodyPr/>
                    <a:lstStyle/>
                    <a:p>
                      <a:r>
                        <a:rPr lang="en-US" dirty="0"/>
                        <a:t>Authority Model</a:t>
                      </a:r>
                    </a:p>
                  </a:txBody>
                  <a:tcPr/>
                </a:tc>
                <a:tc>
                  <a:txBody>
                    <a:bodyPr/>
                    <a:lstStyle/>
                    <a:p>
                      <a:r>
                        <a:rPr lang="en-US" dirty="0"/>
                        <a:t>Offline</a:t>
                      </a:r>
                    </a:p>
                  </a:txBody>
                  <a:tcPr/>
                </a:tc>
                <a:tc>
                  <a:txBody>
                    <a:bodyPr/>
                    <a:lstStyle/>
                    <a:p>
                      <a:pPr algn="r"/>
                      <a:r>
                        <a:rPr lang="en-US" dirty="0"/>
                        <a:t>9.5 min</a:t>
                      </a:r>
                    </a:p>
                  </a:txBody>
                  <a:tcPr/>
                </a:tc>
                <a:tc>
                  <a:txBody>
                    <a:bodyPr/>
                    <a:lstStyle/>
                    <a:p>
                      <a:pPr algn="r"/>
                      <a:endParaRPr lang="en-US" dirty="0"/>
                    </a:p>
                  </a:txBody>
                  <a:tcPr/>
                </a:tc>
                <a:tc>
                  <a:txBody>
                    <a:bodyPr/>
                    <a:lstStyle/>
                    <a:p>
                      <a:pPr algn="r"/>
                      <a:r>
                        <a:rPr lang="en-US" dirty="0"/>
                        <a:t>26 </a:t>
                      </a:r>
                      <a:r>
                        <a:rPr lang="en-US" dirty="0" err="1"/>
                        <a:t>GiB</a:t>
                      </a:r>
                      <a:endParaRPr lang="en-US" dirty="0"/>
                    </a:p>
                  </a:txBody>
                  <a:tcPr/>
                </a:tc>
                <a:tc>
                  <a:txBody>
                    <a:bodyPr/>
                    <a:lstStyle/>
                    <a:p>
                      <a:pPr algn="r"/>
                      <a:r>
                        <a:rPr lang="en-US" dirty="0"/>
                        <a:t>1.1 min</a:t>
                      </a:r>
                    </a:p>
                  </a:txBody>
                  <a:tcPr/>
                </a:tc>
                <a:tc>
                  <a:txBody>
                    <a:bodyPr/>
                    <a:lstStyle/>
                    <a:p>
                      <a:pPr algn="r"/>
                      <a:endParaRPr lang="en-US" dirty="0"/>
                    </a:p>
                  </a:txBody>
                  <a:tcPr/>
                </a:tc>
                <a:tc>
                  <a:txBody>
                    <a:bodyPr/>
                    <a:lstStyle/>
                    <a:p>
                      <a:pPr algn="r"/>
                      <a:r>
                        <a:rPr lang="en-US" dirty="0"/>
                        <a:t>3.0 </a:t>
                      </a:r>
                      <a:r>
                        <a:rPr lang="en-US" dirty="0" err="1"/>
                        <a:t>GiB</a:t>
                      </a:r>
                      <a:endParaRPr lang="en-US" dirty="0"/>
                    </a:p>
                  </a:txBody>
                  <a:tcPr/>
                </a:tc>
                <a:extLst>
                  <a:ext uri="{0D108BD9-81ED-4DB2-BD59-A6C34878D82A}">
                    <a16:rowId xmlns:a16="http://schemas.microsoft.com/office/drawing/2014/main" val="2497276371"/>
                  </a:ext>
                </a:extLst>
              </a:tr>
              <a:tr h="370840">
                <a:tc vMerge="1">
                  <a:txBody>
                    <a:bodyPr/>
                    <a:lstStyle/>
                    <a:p>
                      <a:endParaRPr lang="en-US" dirty="0"/>
                    </a:p>
                  </a:txBody>
                  <a:tcPr/>
                </a:tc>
                <a:tc>
                  <a:txBody>
                    <a:bodyPr/>
                    <a:lstStyle/>
                    <a:p>
                      <a:r>
                        <a:rPr lang="en-US" dirty="0"/>
                        <a:t>Online</a:t>
                      </a:r>
                    </a:p>
                  </a:txBody>
                  <a:tcPr/>
                </a:tc>
                <a:tc>
                  <a:txBody>
                    <a:bodyPr/>
                    <a:lstStyle/>
                    <a:p>
                      <a:pPr algn="r"/>
                      <a:r>
                        <a:rPr lang="en-US" dirty="0"/>
                        <a:t>5.3 min</a:t>
                      </a:r>
                    </a:p>
                  </a:txBody>
                  <a:tcPr/>
                </a:tc>
                <a:tc>
                  <a:txBody>
                    <a:bodyPr/>
                    <a:lstStyle/>
                    <a:p>
                      <a:pPr algn="r"/>
                      <a:endParaRPr lang="en-US" dirty="0"/>
                    </a:p>
                  </a:txBody>
                  <a:tcPr/>
                </a:tc>
                <a:tc>
                  <a:txBody>
                    <a:bodyPr/>
                    <a:lstStyle/>
                    <a:p>
                      <a:pPr algn="r"/>
                      <a:r>
                        <a:rPr lang="en-US" dirty="0"/>
                        <a:t>21 </a:t>
                      </a:r>
                      <a:r>
                        <a:rPr lang="en-US" dirty="0" err="1"/>
                        <a:t>MiB</a:t>
                      </a:r>
                      <a:endParaRPr lang="en-US" dirty="0"/>
                    </a:p>
                  </a:txBody>
                  <a:tcPr/>
                </a:tc>
                <a:tc>
                  <a:txBody>
                    <a:bodyPr/>
                    <a:lstStyle/>
                    <a:p>
                      <a:pPr algn="r"/>
                      <a:r>
                        <a:rPr lang="en-US" dirty="0"/>
                        <a:t>1.6 min</a:t>
                      </a:r>
                    </a:p>
                  </a:txBody>
                  <a:tcPr/>
                </a:tc>
                <a:tc>
                  <a:txBody>
                    <a:bodyPr/>
                    <a:lstStyle/>
                    <a:p>
                      <a:pPr algn="r"/>
                      <a:endParaRPr lang="en-US" dirty="0"/>
                    </a:p>
                  </a:txBody>
                  <a:tcPr/>
                </a:tc>
                <a:tc>
                  <a:txBody>
                    <a:bodyPr/>
                    <a:lstStyle/>
                    <a:p>
                      <a:pPr algn="r"/>
                      <a:r>
                        <a:rPr lang="en-US" dirty="0"/>
                        <a:t>302 </a:t>
                      </a:r>
                      <a:r>
                        <a:rPr lang="en-US" dirty="0" err="1"/>
                        <a:t>MiB</a:t>
                      </a:r>
                      <a:endParaRPr lang="en-US" dirty="0"/>
                    </a:p>
                  </a:txBody>
                  <a:tcPr/>
                </a:tc>
                <a:extLst>
                  <a:ext uri="{0D108BD9-81ED-4DB2-BD59-A6C34878D82A}">
                    <a16:rowId xmlns:a16="http://schemas.microsoft.com/office/drawing/2014/main" val="3600596380"/>
                  </a:ext>
                </a:extLst>
              </a:tr>
              <a:tr h="370840">
                <a:tc rowSpan="2">
                  <a:txBody>
                    <a:bodyPr/>
                    <a:lstStyle/>
                    <a:p>
                      <a:r>
                        <a:rPr lang="en-US" dirty="0"/>
                        <a:t>Relay Model</a:t>
                      </a:r>
                    </a:p>
                  </a:txBody>
                  <a:tcPr/>
                </a:tc>
                <a:tc>
                  <a:txBody>
                    <a:bodyPr/>
                    <a:lstStyle/>
                    <a:p>
                      <a:r>
                        <a:rPr lang="en-US" dirty="0"/>
                        <a:t>Offline</a:t>
                      </a:r>
                    </a:p>
                  </a:txBody>
                  <a:tcPr/>
                </a:tc>
                <a:tc>
                  <a:txBody>
                    <a:bodyPr/>
                    <a:lstStyle/>
                    <a:p>
                      <a:pPr algn="r"/>
                      <a:r>
                        <a:rPr lang="en-US" dirty="0"/>
                        <a:t>40 min</a:t>
                      </a:r>
                    </a:p>
                  </a:txBody>
                  <a:tcPr/>
                </a:tc>
                <a:tc>
                  <a:txBody>
                    <a:bodyPr/>
                    <a:lstStyle/>
                    <a:p>
                      <a:pPr algn="r"/>
                      <a:r>
                        <a:rPr lang="en-US" dirty="0"/>
                        <a:t>28 </a:t>
                      </a:r>
                      <a:r>
                        <a:rPr lang="en-US" dirty="0" err="1"/>
                        <a:t>GiB</a:t>
                      </a:r>
                      <a:endParaRPr lang="en-US" dirty="0"/>
                    </a:p>
                  </a:txBody>
                  <a:tcPr/>
                </a:tc>
                <a:tc>
                  <a:txBody>
                    <a:bodyPr/>
                    <a:lstStyle/>
                    <a:p>
                      <a:pPr algn="r"/>
                      <a:r>
                        <a:rPr lang="en-US" dirty="0"/>
                        <a:t>430 </a:t>
                      </a:r>
                      <a:r>
                        <a:rPr lang="en-US" dirty="0" err="1"/>
                        <a:t>MiB</a:t>
                      </a:r>
                      <a:endParaRPr lang="en-US" dirty="0"/>
                    </a:p>
                  </a:txBody>
                  <a:tcPr/>
                </a:tc>
                <a:tc>
                  <a:txBody>
                    <a:bodyPr/>
                    <a:lstStyle/>
                    <a:p>
                      <a:pPr algn="r"/>
                      <a:r>
                        <a:rPr lang="en-US" dirty="0"/>
                        <a:t>8.7 min</a:t>
                      </a:r>
                    </a:p>
                  </a:txBody>
                  <a:tcPr/>
                </a:tc>
                <a:tc>
                  <a:txBody>
                    <a:bodyPr/>
                    <a:lstStyle/>
                    <a:p>
                      <a:pPr algn="r"/>
                      <a:r>
                        <a:rPr lang="en-US" dirty="0"/>
                        <a:t>2.9 </a:t>
                      </a:r>
                      <a:r>
                        <a:rPr lang="en-US" dirty="0" err="1"/>
                        <a:t>GiB</a:t>
                      </a:r>
                      <a:endParaRPr lang="en-US" dirty="0"/>
                    </a:p>
                  </a:txBody>
                  <a:tcPr/>
                </a:tc>
                <a:tc>
                  <a:txBody>
                    <a:bodyPr/>
                    <a:lstStyle/>
                    <a:p>
                      <a:pPr algn="r"/>
                      <a:r>
                        <a:rPr lang="en-US" dirty="0"/>
                        <a:t>700 </a:t>
                      </a:r>
                      <a:r>
                        <a:rPr lang="en-US" dirty="0" err="1"/>
                        <a:t>MiB</a:t>
                      </a:r>
                      <a:endParaRPr lang="en-US" dirty="0"/>
                    </a:p>
                  </a:txBody>
                  <a:tcPr/>
                </a:tc>
                <a:extLst>
                  <a:ext uri="{0D108BD9-81ED-4DB2-BD59-A6C34878D82A}">
                    <a16:rowId xmlns:a16="http://schemas.microsoft.com/office/drawing/2014/main" val="1197570747"/>
                  </a:ext>
                </a:extLst>
              </a:tr>
              <a:tr h="370840">
                <a:tc vMerge="1">
                  <a:txBody>
                    <a:bodyPr/>
                    <a:lstStyle/>
                    <a:p>
                      <a:endParaRPr lang="en-US" dirty="0"/>
                    </a:p>
                  </a:txBody>
                  <a:tcPr/>
                </a:tc>
                <a:tc>
                  <a:txBody>
                    <a:bodyPr/>
                    <a:lstStyle/>
                    <a:p>
                      <a:r>
                        <a:rPr lang="en-US" dirty="0"/>
                        <a:t>Online</a:t>
                      </a:r>
                    </a:p>
                  </a:txBody>
                  <a:tcPr/>
                </a:tc>
                <a:tc>
                  <a:txBody>
                    <a:bodyPr/>
                    <a:lstStyle/>
                    <a:p>
                      <a:pPr algn="r"/>
                      <a:r>
                        <a:rPr lang="en-US" dirty="0"/>
                        <a:t>28 min</a:t>
                      </a:r>
                    </a:p>
                  </a:txBody>
                  <a:tcPr/>
                </a:tc>
                <a:tc>
                  <a:txBody>
                    <a:bodyPr/>
                    <a:lstStyle/>
                    <a:p>
                      <a:pPr algn="r"/>
                      <a:endParaRPr lang="en-US" dirty="0"/>
                    </a:p>
                  </a:txBody>
                  <a:tcPr/>
                </a:tc>
                <a:tc>
                  <a:txBody>
                    <a:bodyPr/>
                    <a:lstStyle/>
                    <a:p>
                      <a:pPr algn="r"/>
                      <a:r>
                        <a:rPr lang="en-US" dirty="0"/>
                        <a:t>99 </a:t>
                      </a:r>
                      <a:r>
                        <a:rPr lang="en-US" dirty="0" err="1"/>
                        <a:t>MiB</a:t>
                      </a:r>
                      <a:endParaRPr lang="en-US" dirty="0"/>
                    </a:p>
                  </a:txBody>
                  <a:tcPr/>
                </a:tc>
                <a:tc>
                  <a:txBody>
                    <a:bodyPr/>
                    <a:lstStyle/>
                    <a:p>
                      <a:pPr algn="r"/>
                      <a:r>
                        <a:rPr lang="en-US" dirty="0"/>
                        <a:t>2.0 min</a:t>
                      </a:r>
                    </a:p>
                  </a:txBody>
                  <a:tcPr/>
                </a:tc>
                <a:tc>
                  <a:txBody>
                    <a:bodyPr/>
                    <a:lstStyle/>
                    <a:p>
                      <a:pPr algn="r"/>
                      <a:endParaRPr lang="en-US" dirty="0"/>
                    </a:p>
                  </a:txBody>
                  <a:tcPr/>
                </a:tc>
                <a:tc>
                  <a:txBody>
                    <a:bodyPr/>
                    <a:lstStyle/>
                    <a:p>
                      <a:pPr algn="r"/>
                      <a:r>
                        <a:rPr lang="en-US" dirty="0"/>
                        <a:t>61 </a:t>
                      </a:r>
                      <a:r>
                        <a:rPr lang="en-US" dirty="0" err="1"/>
                        <a:t>MiB</a:t>
                      </a:r>
                      <a:endParaRPr lang="en-US" dirty="0"/>
                    </a:p>
                  </a:txBody>
                  <a:tcPr/>
                </a:tc>
                <a:extLst>
                  <a:ext uri="{0D108BD9-81ED-4DB2-BD59-A6C34878D82A}">
                    <a16:rowId xmlns:a16="http://schemas.microsoft.com/office/drawing/2014/main" val="174666200"/>
                  </a:ext>
                </a:extLst>
              </a:tr>
            </a:tbl>
          </a:graphicData>
        </a:graphic>
      </p:graphicFrame>
      <p:sp>
        <p:nvSpPr>
          <p:cNvPr id="10" name="TextBox 9">
            <a:extLst>
              <a:ext uri="{FF2B5EF4-FFF2-40B4-BE49-F238E27FC236}">
                <a16:creationId xmlns:a16="http://schemas.microsoft.com/office/drawing/2014/main" id="{7B59D53D-0D72-0843-B27F-34FFF3E18F9E}"/>
              </a:ext>
            </a:extLst>
          </p:cNvPr>
          <p:cNvSpPr txBox="1"/>
          <p:nvPr/>
        </p:nvSpPr>
        <p:spPr>
          <a:xfrm>
            <a:off x="2160105" y="4217007"/>
            <a:ext cx="6891130" cy="646331"/>
          </a:xfrm>
          <a:prstGeom prst="rect">
            <a:avLst/>
          </a:prstGeom>
          <a:noFill/>
        </p:spPr>
        <p:txBody>
          <a:bodyPr wrap="square" rtlCol="0">
            <a:spAutoFit/>
          </a:bodyPr>
          <a:lstStyle/>
          <a:p>
            <a:r>
              <a:rPr lang="en-US" dirty="0"/>
              <a:t>Stormy performance extrapolated from per-protocol experiments. Relay Model communication is for a 1Gbps relay.</a:t>
            </a:r>
          </a:p>
        </p:txBody>
      </p:sp>
      <p:sp>
        <p:nvSpPr>
          <p:cNvPr id="12" name="Content Placeholder 4">
            <a:extLst>
              <a:ext uri="{FF2B5EF4-FFF2-40B4-BE49-F238E27FC236}">
                <a16:creationId xmlns:a16="http://schemas.microsoft.com/office/drawing/2014/main" id="{BC89EA61-01A2-B843-A8E2-2E862CD41F90}"/>
              </a:ext>
            </a:extLst>
          </p:cNvPr>
          <p:cNvSpPr txBox="1">
            <a:spLocks/>
          </p:cNvSpPr>
          <p:nvPr/>
        </p:nvSpPr>
        <p:spPr>
          <a:xfrm>
            <a:off x="457200" y="4863338"/>
            <a:ext cx="9121140" cy="2754334"/>
          </a:xfrm>
          <a:prstGeom prst="rect">
            <a:avLst/>
          </a:prstGeom>
        </p:spPr>
        <p:txBody>
          <a:bodyPr vert="horz" lIns="0" tIns="0" rIns="0" bIns="0" rtlCol="0">
            <a:normAutofit/>
          </a:bodyPr>
          <a:lstStyle>
            <a:lvl1pPr marL="0" indent="0" algn="l" defTabSz="1036290" rtl="0" eaLnBrk="1" latinLnBrk="0" hangingPunct="1">
              <a:lnSpc>
                <a:spcPts val="1800"/>
              </a:lnSpc>
              <a:spcBef>
                <a:spcPts val="0"/>
              </a:spcBef>
              <a:spcAft>
                <a:spcPts val="600"/>
              </a:spcAft>
              <a:buFontTx/>
              <a:buNone/>
              <a:defRPr sz="1500" kern="100">
                <a:solidFill>
                  <a:schemeClr val="tx2"/>
                </a:solidFill>
                <a:latin typeface="+mn-lt"/>
                <a:ea typeface="+mn-ea"/>
                <a:cs typeface="+mn-cs"/>
              </a:defRPr>
            </a:lvl1pPr>
            <a:lvl2pPr marL="0" indent="0" algn="l" defTabSz="1036290" rtl="0" eaLnBrk="1" latinLnBrk="0" hangingPunct="1">
              <a:lnSpc>
                <a:spcPts val="1800"/>
              </a:lnSpc>
              <a:spcBef>
                <a:spcPts val="0"/>
              </a:spcBef>
              <a:spcAft>
                <a:spcPts val="600"/>
              </a:spcAft>
              <a:buFontTx/>
              <a:buNone/>
              <a:defRPr sz="1500" b="1" kern="100">
                <a:solidFill>
                  <a:schemeClr val="tx2">
                    <a:lumMod val="60000"/>
                    <a:lumOff val="40000"/>
                  </a:schemeClr>
                </a:solidFill>
                <a:latin typeface="+mn-lt"/>
                <a:ea typeface="+mn-ea"/>
                <a:cs typeface="+mn-cs"/>
              </a:defRPr>
            </a:lvl2pPr>
            <a:lvl3pPr marL="461963" indent="-234950" algn="l" defTabSz="1036290" rtl="0" eaLnBrk="1" latinLnBrk="0" hangingPunct="1">
              <a:lnSpc>
                <a:spcPts val="1800"/>
              </a:lnSpc>
              <a:spcBef>
                <a:spcPts val="0"/>
              </a:spcBef>
              <a:spcAft>
                <a:spcPts val="300"/>
              </a:spcAft>
              <a:buFont typeface="Arial" panose="020B0604020202020204" pitchFamily="34" charset="0"/>
              <a:buChar char="•"/>
              <a:defRPr sz="1500" kern="100" baseline="0">
                <a:solidFill>
                  <a:schemeClr val="tx1"/>
                </a:solidFill>
                <a:latin typeface="+mn-lt"/>
                <a:ea typeface="+mn-ea"/>
                <a:cs typeface="+mn-cs"/>
              </a:defRPr>
            </a:lvl3pPr>
            <a:lvl4pPr marL="693738" indent="-236538" algn="l" defTabSz="1036290" rtl="0" eaLnBrk="1" latinLnBrk="0" hangingPunct="1">
              <a:lnSpc>
                <a:spcPts val="1800"/>
              </a:lnSpc>
              <a:spcBef>
                <a:spcPts val="0"/>
              </a:spcBef>
              <a:spcAft>
                <a:spcPts val="300"/>
              </a:spcAft>
              <a:buFont typeface="Arial" panose="020B0604020202020204" pitchFamily="34" charset="0"/>
              <a:buChar char="−"/>
              <a:defRPr sz="1500" b="0" kern="100" baseline="0">
                <a:solidFill>
                  <a:schemeClr val="tx1"/>
                </a:solidFill>
                <a:latin typeface="+mn-lt"/>
                <a:ea typeface="+mn-ea"/>
                <a:cs typeface="+mn-cs"/>
              </a:defRPr>
            </a:lvl4pPr>
            <a:lvl5pPr marL="914400" indent="-220663" algn="l" defTabSz="1036290" rtl="0" eaLnBrk="1" latinLnBrk="0" hangingPunct="1">
              <a:lnSpc>
                <a:spcPts val="1800"/>
              </a:lnSpc>
              <a:spcBef>
                <a:spcPts val="0"/>
              </a:spcBef>
              <a:spcAft>
                <a:spcPts val="300"/>
              </a:spcAft>
              <a:buFont typeface="Arial" panose="020B0604020202020204" pitchFamily="34" charset="0"/>
              <a:buChar char="•"/>
              <a:defRPr sz="1500" b="0" u="none" kern="1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457200" indent="-457200">
              <a:lnSpc>
                <a:spcPts val="3200"/>
              </a:lnSpc>
              <a:buFont typeface="Wingdings" charset="2"/>
              <a:buChar char="§"/>
            </a:pPr>
            <a:r>
              <a:rPr lang="en-US" sz="2800" dirty="0"/>
              <a:t>For median, every 24 hours we can compute:</a:t>
            </a:r>
          </a:p>
          <a:p>
            <a:pPr marL="919163" lvl="2" indent="-457200">
              <a:lnSpc>
                <a:spcPts val="3200"/>
              </a:lnSpc>
              <a:buFont typeface="Wingdings" charset="2"/>
              <a:buChar char="§"/>
            </a:pPr>
            <a:r>
              <a:rPr lang="en-US" sz="2800" dirty="0"/>
              <a:t>151 in Authority Mode or 36 in Relay Mode</a:t>
            </a:r>
          </a:p>
          <a:p>
            <a:pPr marL="919163" lvl="2" indent="-457200">
              <a:lnSpc>
                <a:spcPts val="3200"/>
              </a:lnSpc>
              <a:buFont typeface="Wingdings" charset="2"/>
              <a:buChar char="§"/>
            </a:pPr>
            <a:r>
              <a:rPr lang="en-US" sz="2800" dirty="0"/>
              <a:t>Assuming perfect pipelining of online phase</a:t>
            </a:r>
          </a:p>
          <a:p>
            <a:pPr marL="457200" indent="-457200">
              <a:lnSpc>
                <a:spcPts val="3200"/>
              </a:lnSpc>
              <a:buFont typeface="Wingdings" charset="2"/>
              <a:buChar char="§"/>
            </a:pPr>
            <a:r>
              <a:rPr lang="en-US" sz="2800" dirty="0"/>
              <a:t>For count distinct, every 24 hours we can compute:</a:t>
            </a:r>
          </a:p>
          <a:p>
            <a:pPr marL="919163" lvl="2" indent="-457200">
              <a:lnSpc>
                <a:spcPts val="3200"/>
              </a:lnSpc>
              <a:buFont typeface="Wingdings" charset="2"/>
              <a:buChar char="§"/>
            </a:pPr>
            <a:r>
              <a:rPr lang="en-US" sz="2800" dirty="0"/>
              <a:t> 533 in Authority Mode or 134 in Relay Mode</a:t>
            </a:r>
          </a:p>
          <a:p>
            <a:pPr marL="919163" lvl="2" indent="-457200">
              <a:lnSpc>
                <a:spcPts val="3200"/>
              </a:lnSpc>
              <a:buFont typeface="Wingdings" charset="2"/>
              <a:buChar char="§"/>
            </a:pPr>
            <a:r>
              <a:rPr lang="en-US" sz="2800" dirty="0"/>
              <a:t>Assuming </a:t>
            </a:r>
            <a:r>
              <a:rPr lang="en-US" sz="2800" i="1" dirty="0"/>
              <a:t>no </a:t>
            </a:r>
            <a:r>
              <a:rPr lang="en-US" sz="2800" dirty="0"/>
              <a:t>pipelining</a:t>
            </a:r>
          </a:p>
        </p:txBody>
      </p:sp>
    </p:spTree>
    <p:extLst>
      <p:ext uri="{BB962C8B-B14F-4D97-AF65-F5344CB8AC3E}">
        <p14:creationId xmlns:p14="http://schemas.microsoft.com/office/powerpoint/2010/main" val="3024868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C78876D-F60F-416A-9AB8-0484C938732F}" type="slidenum">
              <a:rPr lang="en-US" b="1" smtClean="0">
                <a:solidFill>
                  <a:schemeClr val="tx2"/>
                </a:solidFill>
              </a:rPr>
              <a:pPr/>
              <a:t>28</a:t>
            </a:fld>
            <a:endParaRPr lang="en-US" b="1" dirty="0">
              <a:solidFill>
                <a:schemeClr val="tx2"/>
              </a:solidFill>
            </a:endParaRPr>
          </a:p>
        </p:txBody>
      </p:sp>
      <p:sp>
        <p:nvSpPr>
          <p:cNvPr id="4" name="Title 3"/>
          <p:cNvSpPr>
            <a:spLocks noGrp="1"/>
          </p:cNvSpPr>
          <p:nvPr>
            <p:ph type="title"/>
          </p:nvPr>
        </p:nvSpPr>
        <p:spPr/>
        <p:txBody>
          <a:bodyPr/>
          <a:lstStyle/>
          <a:p>
            <a:r>
              <a:rPr lang="en-US" dirty="0"/>
              <a:t>Conclusions</a:t>
            </a:r>
          </a:p>
        </p:txBody>
      </p:sp>
      <p:sp>
        <p:nvSpPr>
          <p:cNvPr id="5" name="Content Placeholder 4"/>
          <p:cNvSpPr>
            <a:spLocks noGrp="1"/>
          </p:cNvSpPr>
          <p:nvPr>
            <p:ph idx="13"/>
          </p:nvPr>
        </p:nvSpPr>
        <p:spPr>
          <a:xfrm>
            <a:off x="304801" y="1245704"/>
            <a:ext cx="9382538" cy="5958159"/>
          </a:xfrm>
        </p:spPr>
        <p:txBody>
          <a:bodyPr>
            <a:normAutofit fontScale="85000" lnSpcReduction="10000"/>
          </a:bodyPr>
          <a:lstStyle/>
          <a:p>
            <a:pPr marL="457200" indent="-457200">
              <a:lnSpc>
                <a:spcPts val="3200"/>
              </a:lnSpc>
              <a:buFont typeface="Wingdings" charset="2"/>
              <a:buChar char="§"/>
            </a:pPr>
            <a:r>
              <a:rPr lang="en-US" sz="2800" dirty="0"/>
              <a:t>Tor is developing private measurement systems</a:t>
            </a:r>
          </a:p>
          <a:p>
            <a:pPr marL="457200" indent="-457200">
              <a:lnSpc>
                <a:spcPts val="3200"/>
              </a:lnSpc>
              <a:buFont typeface="Wingdings" charset="2"/>
              <a:buChar char="§"/>
            </a:pPr>
            <a:r>
              <a:rPr lang="en-US" sz="2800" dirty="0"/>
              <a:t>Stormy solves limitations of current approaches</a:t>
            </a:r>
          </a:p>
          <a:p>
            <a:pPr marL="919163" lvl="2" indent="-457200">
              <a:lnSpc>
                <a:spcPts val="3200"/>
              </a:lnSpc>
              <a:buFont typeface="Wingdings" charset="2"/>
              <a:buChar char="§"/>
            </a:pPr>
            <a:r>
              <a:rPr lang="en-US" sz="2800" dirty="0"/>
              <a:t>Two deployment models with different trust assumptions</a:t>
            </a:r>
          </a:p>
          <a:p>
            <a:pPr marL="1150938" lvl="3" indent="-457200">
              <a:lnSpc>
                <a:spcPts val="3200"/>
              </a:lnSpc>
              <a:buFont typeface="Wingdings" charset="2"/>
              <a:buChar char="§"/>
            </a:pPr>
            <a:r>
              <a:rPr lang="en-US" sz="2800" dirty="0"/>
              <a:t>Authorities Model optimizes performance</a:t>
            </a:r>
          </a:p>
          <a:p>
            <a:pPr marL="1150938" lvl="3" indent="-457200">
              <a:lnSpc>
                <a:spcPts val="3200"/>
              </a:lnSpc>
              <a:buFont typeface="Wingdings" charset="2"/>
              <a:buChar char="§"/>
            </a:pPr>
            <a:r>
              <a:rPr lang="en-US" sz="2800" dirty="0"/>
              <a:t>Relay Model improves scalability and fault tolerance</a:t>
            </a:r>
          </a:p>
          <a:p>
            <a:pPr marL="919163" lvl="2" indent="-457200">
              <a:lnSpc>
                <a:spcPts val="3200"/>
              </a:lnSpc>
              <a:buFont typeface="Wingdings" charset="2"/>
              <a:buChar char="§"/>
            </a:pPr>
            <a:r>
              <a:rPr lang="en-US" sz="2800" dirty="0"/>
              <a:t>Adapts existing MPC protocols for Tor measurement</a:t>
            </a:r>
          </a:p>
          <a:p>
            <a:pPr marL="919163" lvl="2" indent="-457200">
              <a:lnSpc>
                <a:spcPts val="3200"/>
              </a:lnSpc>
              <a:buFont typeface="Wingdings" charset="2"/>
              <a:buChar char="§"/>
            </a:pPr>
            <a:r>
              <a:rPr lang="en-US" sz="2800" dirty="0"/>
              <a:t>Novel input-sharing protocol</a:t>
            </a:r>
          </a:p>
          <a:p>
            <a:pPr marL="919163" lvl="2" indent="-457200">
              <a:lnSpc>
                <a:spcPts val="3200"/>
              </a:lnSpc>
              <a:buFont typeface="Wingdings" charset="2"/>
              <a:buChar char="§"/>
            </a:pPr>
            <a:r>
              <a:rPr lang="en-US" sz="2800" dirty="0"/>
              <a:t>Implementation and experiments show practical performance</a:t>
            </a:r>
          </a:p>
          <a:p>
            <a:pPr marL="457200" indent="-457200">
              <a:lnSpc>
                <a:spcPts val="3200"/>
              </a:lnSpc>
              <a:buFont typeface="Wingdings" charset="2"/>
              <a:buChar char="§"/>
            </a:pPr>
            <a:r>
              <a:rPr lang="en-US" sz="2800" dirty="0"/>
              <a:t>Future Work</a:t>
            </a:r>
          </a:p>
          <a:p>
            <a:pPr marL="919163" lvl="2" indent="-457200">
              <a:lnSpc>
                <a:spcPts val="3200"/>
              </a:lnSpc>
              <a:buFont typeface="Wingdings" charset="2"/>
              <a:buChar char="§"/>
            </a:pPr>
            <a:r>
              <a:rPr lang="en-US" sz="2800" dirty="0"/>
              <a:t>Low complexity differentially-private circuits</a:t>
            </a:r>
          </a:p>
          <a:p>
            <a:pPr marL="919163" lvl="2" indent="-457200">
              <a:lnSpc>
                <a:spcPts val="3200"/>
              </a:lnSpc>
              <a:buFont typeface="Wingdings" charset="2"/>
              <a:buChar char="§"/>
            </a:pPr>
            <a:r>
              <a:rPr lang="en-US" sz="2800" dirty="0"/>
              <a:t>Further reduction in communication costs</a:t>
            </a:r>
          </a:p>
          <a:p>
            <a:pPr marL="919163" lvl="2" indent="-457200">
              <a:lnSpc>
                <a:spcPts val="3200"/>
              </a:lnSpc>
              <a:buFont typeface="Wingdings" charset="2"/>
              <a:buChar char="§"/>
            </a:pPr>
            <a:r>
              <a:rPr lang="en-US" sz="2800" dirty="0"/>
              <a:t>How to maintain a secure, high-performance, open-source implementations</a:t>
            </a:r>
          </a:p>
        </p:txBody>
      </p:sp>
    </p:spTree>
    <p:extLst>
      <p:ext uri="{BB962C8B-B14F-4D97-AF65-F5344CB8AC3E}">
        <p14:creationId xmlns:p14="http://schemas.microsoft.com/office/powerpoint/2010/main" val="496762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5859056F-5736-5F44-A56D-FF350C771E0C}"/>
              </a:ext>
            </a:extLst>
          </p:cNvPr>
          <p:cNvCxnSpPr>
            <a:cxnSpLocks/>
            <a:endCxn id="26" idx="1"/>
          </p:cNvCxnSpPr>
          <p:nvPr/>
        </p:nvCxnSpPr>
        <p:spPr>
          <a:xfrm>
            <a:off x="6935190" y="4500748"/>
            <a:ext cx="1034117" cy="44984"/>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8AD7D293-A0F6-FC42-8EAD-410EAAB8B4CA}"/>
              </a:ext>
            </a:extLst>
          </p:cNvPr>
          <p:cNvCxnSpPr>
            <a:cxnSpLocks/>
          </p:cNvCxnSpPr>
          <p:nvPr/>
        </p:nvCxnSpPr>
        <p:spPr>
          <a:xfrm>
            <a:off x="1472540" y="2968831"/>
            <a:ext cx="1199408" cy="377447"/>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8B5FBC69-9B81-C644-9AD9-ED62A5FA4D36}"/>
              </a:ext>
            </a:extLst>
          </p:cNvPr>
          <p:cNvCxnSpPr>
            <a:cxnSpLocks/>
          </p:cNvCxnSpPr>
          <p:nvPr/>
        </p:nvCxnSpPr>
        <p:spPr>
          <a:xfrm>
            <a:off x="1384798" y="3746096"/>
            <a:ext cx="999939" cy="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436FB8FC-B7CB-464F-A94E-E5D6D88F459D}"/>
              </a:ext>
            </a:extLst>
          </p:cNvPr>
          <p:cNvCxnSpPr>
            <a:cxnSpLocks/>
          </p:cNvCxnSpPr>
          <p:nvPr/>
        </p:nvCxnSpPr>
        <p:spPr>
          <a:xfrm flipV="1">
            <a:off x="1384798" y="4500748"/>
            <a:ext cx="1157301" cy="9643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57A9C13C-AC3A-EC4F-BCDC-B4328F700EB9}"/>
              </a:ext>
            </a:extLst>
          </p:cNvPr>
          <p:cNvCxnSpPr/>
          <p:nvPr/>
        </p:nvCxnSpPr>
        <p:spPr>
          <a:xfrm flipV="1">
            <a:off x="6686819" y="2773925"/>
            <a:ext cx="1282488" cy="56570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61871624-1F0A-1C49-AE10-9F11FF819D21}"/>
              </a:ext>
            </a:extLst>
          </p:cNvPr>
          <p:cNvCxnSpPr>
            <a:cxnSpLocks/>
            <a:endCxn id="11" idx="1"/>
          </p:cNvCxnSpPr>
          <p:nvPr/>
        </p:nvCxnSpPr>
        <p:spPr>
          <a:xfrm flipV="1">
            <a:off x="6935190" y="3660922"/>
            <a:ext cx="1034117" cy="85174"/>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Cloud 44">
            <a:extLst>
              <a:ext uri="{FF2B5EF4-FFF2-40B4-BE49-F238E27FC236}">
                <a16:creationId xmlns:a16="http://schemas.microsoft.com/office/drawing/2014/main" id="{D6EB81BF-9429-6E4C-80E8-CEEBC6DED533}"/>
              </a:ext>
            </a:extLst>
          </p:cNvPr>
          <p:cNvSpPr/>
          <p:nvPr/>
        </p:nvSpPr>
        <p:spPr>
          <a:xfrm>
            <a:off x="2384737" y="2162942"/>
            <a:ext cx="4889437" cy="3549841"/>
          </a:xfrm>
          <a:prstGeom prst="cloud">
            <a:avLst/>
          </a:prstGeom>
          <a:gradFill>
            <a:gsLst>
              <a:gs pos="0">
                <a:schemeClr val="bg1">
                  <a:lumMod val="50000"/>
                </a:schemeClr>
              </a:gs>
              <a:gs pos="100000">
                <a:schemeClr val="bg1"/>
              </a:gs>
            </a:gsLst>
          </a:gra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10" name="Picture 9"/>
          <p:cNvPicPr/>
          <p:nvPr/>
        </p:nvPicPr>
        <p:blipFill>
          <a:blip r:embed="rId2"/>
          <a:stretch>
            <a:fillRect/>
          </a:stretch>
        </p:blipFill>
        <p:spPr>
          <a:xfrm>
            <a:off x="1130442" y="3346278"/>
            <a:ext cx="508712" cy="799636"/>
          </a:xfrm>
          <a:prstGeom prst="rect">
            <a:avLst/>
          </a:prstGeom>
        </p:spPr>
      </p:pic>
      <p:pic>
        <p:nvPicPr>
          <p:cNvPr id="11" name="Picture 10"/>
          <p:cNvPicPr/>
          <p:nvPr/>
        </p:nvPicPr>
        <p:blipFill>
          <a:blip r:embed="rId3"/>
          <a:stretch>
            <a:fillRect/>
          </a:stretch>
        </p:blipFill>
        <p:spPr>
          <a:xfrm>
            <a:off x="7969307" y="3261104"/>
            <a:ext cx="936054" cy="799636"/>
          </a:xfrm>
          <a:prstGeom prst="rect">
            <a:avLst/>
          </a:prstGeom>
        </p:spPr>
      </p:pic>
      <p:sp>
        <p:nvSpPr>
          <p:cNvPr id="2" name="Slide Number Placeholder 1"/>
          <p:cNvSpPr>
            <a:spLocks noGrp="1"/>
          </p:cNvSpPr>
          <p:nvPr>
            <p:ph type="sldNum" sz="quarter" idx="10"/>
          </p:nvPr>
        </p:nvSpPr>
        <p:spPr/>
        <p:txBody>
          <a:bodyPr/>
          <a:lstStyle/>
          <a:p>
            <a:fld id="{EF79A8D7-8563-1D41-8745-9B17EC07E15F}" type="slidenum">
              <a:rPr lang="en-US" smtClean="0"/>
              <a:pPr/>
              <a:t>3</a:t>
            </a:fld>
            <a:endParaRPr lang="en-US"/>
          </a:p>
        </p:txBody>
      </p:sp>
      <p:sp>
        <p:nvSpPr>
          <p:cNvPr id="33" name="Title 1"/>
          <p:cNvSpPr>
            <a:spLocks noGrp="1"/>
          </p:cNvSpPr>
          <p:nvPr>
            <p:ph type="title"/>
          </p:nvPr>
        </p:nvSpPr>
        <p:spPr/>
        <p:txBody>
          <a:bodyPr>
            <a:normAutofit/>
          </a:bodyPr>
          <a:lstStyle/>
          <a:p>
            <a:r>
              <a:rPr lang="en-US" dirty="0"/>
              <a:t>Tor Background</a:t>
            </a:r>
          </a:p>
        </p:txBody>
      </p:sp>
      <p:pic>
        <p:nvPicPr>
          <p:cNvPr id="23" name="Picture 22"/>
          <p:cNvPicPr/>
          <p:nvPr/>
        </p:nvPicPr>
        <p:blipFill>
          <a:blip r:embed="rId2"/>
          <a:stretch>
            <a:fillRect/>
          </a:stretch>
        </p:blipFill>
        <p:spPr>
          <a:xfrm>
            <a:off x="1121190" y="4198921"/>
            <a:ext cx="508712" cy="799636"/>
          </a:xfrm>
          <a:prstGeom prst="rect">
            <a:avLst/>
          </a:prstGeom>
        </p:spPr>
      </p:pic>
      <p:pic>
        <p:nvPicPr>
          <p:cNvPr id="24" name="Picture 23"/>
          <p:cNvPicPr/>
          <p:nvPr/>
        </p:nvPicPr>
        <p:blipFill>
          <a:blip r:embed="rId3"/>
          <a:stretch>
            <a:fillRect/>
          </a:stretch>
        </p:blipFill>
        <p:spPr>
          <a:xfrm>
            <a:off x="7969307" y="2323481"/>
            <a:ext cx="936054" cy="799636"/>
          </a:xfrm>
          <a:prstGeom prst="rect">
            <a:avLst/>
          </a:prstGeom>
        </p:spPr>
      </p:pic>
      <p:pic>
        <p:nvPicPr>
          <p:cNvPr id="26" name="Picture 25"/>
          <p:cNvPicPr/>
          <p:nvPr/>
        </p:nvPicPr>
        <p:blipFill>
          <a:blip r:embed="rId3"/>
          <a:stretch>
            <a:fillRect/>
          </a:stretch>
        </p:blipFill>
        <p:spPr>
          <a:xfrm>
            <a:off x="7969307" y="4145914"/>
            <a:ext cx="936054" cy="799636"/>
          </a:xfrm>
          <a:prstGeom prst="rect">
            <a:avLst/>
          </a:prstGeom>
        </p:spPr>
      </p:pic>
      <p:sp>
        <p:nvSpPr>
          <p:cNvPr id="37" name="TextBox 36"/>
          <p:cNvSpPr txBox="1"/>
          <p:nvPr/>
        </p:nvSpPr>
        <p:spPr>
          <a:xfrm>
            <a:off x="681576" y="5050037"/>
            <a:ext cx="1387939" cy="595319"/>
          </a:xfrm>
          <a:prstGeom prst="rect">
            <a:avLst/>
          </a:prstGeom>
          <a:noFill/>
        </p:spPr>
        <p:txBody>
          <a:bodyPr wrap="square" lIns="101882" tIns="50941" rIns="101882" bIns="50941" rtlCol="0">
            <a:spAutoFit/>
          </a:bodyPr>
          <a:lstStyle/>
          <a:p>
            <a:pPr algn="ctr"/>
            <a:r>
              <a:rPr lang="en-US" sz="3200" dirty="0">
                <a:solidFill>
                  <a:schemeClr val="tx2"/>
                </a:solidFill>
              </a:rPr>
              <a:t>Users</a:t>
            </a:r>
          </a:p>
        </p:txBody>
      </p:sp>
      <p:sp>
        <p:nvSpPr>
          <p:cNvPr id="38" name="TextBox 37"/>
          <p:cNvSpPr txBox="1"/>
          <p:nvPr/>
        </p:nvSpPr>
        <p:spPr>
          <a:xfrm>
            <a:off x="7028001" y="5050037"/>
            <a:ext cx="2724146" cy="662746"/>
          </a:xfrm>
          <a:prstGeom prst="rect">
            <a:avLst/>
          </a:prstGeom>
          <a:noFill/>
        </p:spPr>
        <p:txBody>
          <a:bodyPr wrap="square" lIns="101882" tIns="50941" rIns="101882" bIns="50941" rtlCol="0">
            <a:spAutoFit/>
          </a:bodyPr>
          <a:lstStyle/>
          <a:p>
            <a:pPr algn="ctr"/>
            <a:r>
              <a:rPr lang="en-US" sz="3600" dirty="0">
                <a:solidFill>
                  <a:schemeClr val="tx2"/>
                </a:solidFill>
              </a:rPr>
              <a:t>Destinations</a:t>
            </a:r>
          </a:p>
        </p:txBody>
      </p:sp>
      <p:pic>
        <p:nvPicPr>
          <p:cNvPr id="21" name="Picture 20"/>
          <p:cNvPicPr/>
          <p:nvPr/>
        </p:nvPicPr>
        <p:blipFill>
          <a:blip r:embed="rId2"/>
          <a:stretch>
            <a:fillRect/>
          </a:stretch>
        </p:blipFill>
        <p:spPr>
          <a:xfrm>
            <a:off x="1121190" y="2522060"/>
            <a:ext cx="508712" cy="799636"/>
          </a:xfrm>
          <a:prstGeom prst="rect">
            <a:avLst/>
          </a:prstGeom>
        </p:spPr>
      </p:pic>
      <p:pic>
        <p:nvPicPr>
          <p:cNvPr id="46" name="Picture 45" descr="Tor_project_logo_hq.png">
            <a:extLst>
              <a:ext uri="{FF2B5EF4-FFF2-40B4-BE49-F238E27FC236}">
                <a16:creationId xmlns:a16="http://schemas.microsoft.com/office/drawing/2014/main" id="{0608E2E2-EA2E-D043-8028-52FE3D8EF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476" y="3123117"/>
            <a:ext cx="2255508" cy="1474063"/>
          </a:xfrm>
          <a:prstGeom prst="rect">
            <a:avLst/>
          </a:prstGeom>
        </p:spPr>
      </p:pic>
      <p:sp>
        <p:nvSpPr>
          <p:cNvPr id="47" name="Content Placeholder 2">
            <a:extLst>
              <a:ext uri="{FF2B5EF4-FFF2-40B4-BE49-F238E27FC236}">
                <a16:creationId xmlns:a16="http://schemas.microsoft.com/office/drawing/2014/main" id="{CBFE7A9A-D096-CE43-B634-133ABBA62286}"/>
              </a:ext>
            </a:extLst>
          </p:cNvPr>
          <p:cNvSpPr>
            <a:spLocks noGrp="1"/>
          </p:cNvSpPr>
          <p:nvPr>
            <p:ph idx="13"/>
          </p:nvPr>
        </p:nvSpPr>
        <p:spPr>
          <a:xfrm>
            <a:off x="1384798" y="6172166"/>
            <a:ext cx="7505207" cy="634944"/>
          </a:xfrm>
        </p:spPr>
        <p:txBody>
          <a:bodyPr>
            <a:noAutofit/>
          </a:bodyPr>
          <a:lstStyle/>
          <a:p>
            <a:pPr algn="ctr">
              <a:lnSpc>
                <a:spcPts val="2800"/>
              </a:lnSpc>
            </a:pPr>
            <a:r>
              <a:rPr lang="en-US" sz="2800" dirty="0"/>
              <a:t>Tor is a popular system for anonymous, censorship-resistant Internet communication.</a:t>
            </a:r>
          </a:p>
        </p:txBody>
      </p:sp>
      <p:sp>
        <p:nvSpPr>
          <p:cNvPr id="3" name="TextBox 2">
            <a:extLst>
              <a:ext uri="{FF2B5EF4-FFF2-40B4-BE49-F238E27FC236}">
                <a16:creationId xmlns:a16="http://schemas.microsoft.com/office/drawing/2014/main" id="{075E0E7D-01DF-7741-B502-5B070AB588BA}"/>
              </a:ext>
            </a:extLst>
          </p:cNvPr>
          <p:cNvSpPr txBox="1"/>
          <p:nvPr/>
        </p:nvSpPr>
        <p:spPr>
          <a:xfrm>
            <a:off x="2542099" y="7045377"/>
            <a:ext cx="4732075" cy="461665"/>
          </a:xfrm>
          <a:prstGeom prst="rect">
            <a:avLst/>
          </a:prstGeom>
          <a:noFill/>
        </p:spPr>
        <p:txBody>
          <a:bodyPr wrap="square" rtlCol="0">
            <a:spAutoFit/>
          </a:bodyPr>
          <a:lstStyle/>
          <a:p>
            <a:pPr algn="ctr"/>
            <a:r>
              <a:rPr lang="en-US" sz="2400" i="1" dirty="0"/>
              <a:t>https://</a:t>
            </a:r>
            <a:r>
              <a:rPr lang="en-US" sz="2400" i="1" dirty="0" err="1"/>
              <a:t>www.torproject.org</a:t>
            </a:r>
            <a:r>
              <a:rPr lang="en-US" sz="2400" i="1" dirty="0"/>
              <a:t>/</a:t>
            </a:r>
          </a:p>
        </p:txBody>
      </p:sp>
    </p:spTree>
    <p:extLst>
      <p:ext uri="{BB962C8B-B14F-4D97-AF65-F5344CB8AC3E}">
        <p14:creationId xmlns:p14="http://schemas.microsoft.com/office/powerpoint/2010/main" val="169949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1395206" y="2793848"/>
            <a:ext cx="1569962" cy="1405073"/>
          </a:xfrm>
          <a:prstGeom prst="line">
            <a:avLst/>
          </a:prstGeom>
          <a:ln w="3048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395206" y="2793848"/>
            <a:ext cx="1569962" cy="1405073"/>
          </a:xfrm>
          <a:prstGeom prst="line">
            <a:avLst/>
          </a:prstGeom>
          <a:ln w="152400">
            <a:solidFill>
              <a:srgbClr val="00FF00"/>
            </a:solidFill>
          </a:ln>
        </p:spPr>
        <p:style>
          <a:lnRef idx="2">
            <a:schemeClr val="accent1"/>
          </a:lnRef>
          <a:fillRef idx="0">
            <a:schemeClr val="accent1"/>
          </a:fillRef>
          <a:effectRef idx="1">
            <a:schemeClr val="accent1"/>
          </a:effectRef>
          <a:fontRef idx="minor">
            <a:schemeClr val="tx1"/>
          </a:fontRef>
        </p:style>
      </p:cxnSp>
      <p:pic>
        <p:nvPicPr>
          <p:cNvPr id="6" name="Picture 5"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762" y="2464992"/>
            <a:ext cx="837327" cy="1052327"/>
          </a:xfrm>
          <a:prstGeom prst="rect">
            <a:avLst/>
          </a:prstGeom>
        </p:spPr>
      </p:pic>
      <p:pic>
        <p:nvPicPr>
          <p:cNvPr id="7" name="Picture 6"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727" y="2464992"/>
            <a:ext cx="837327" cy="1052327"/>
          </a:xfrm>
          <a:prstGeom prst="rect">
            <a:avLst/>
          </a:prstGeom>
        </p:spPr>
      </p:pic>
      <p:pic>
        <p:nvPicPr>
          <p:cNvPr id="10" name="Picture 9"/>
          <p:cNvPicPr/>
          <p:nvPr/>
        </p:nvPicPr>
        <p:blipFill>
          <a:blip r:embed="rId3"/>
          <a:stretch>
            <a:fillRect/>
          </a:stretch>
        </p:blipFill>
        <p:spPr>
          <a:xfrm>
            <a:off x="1130442" y="3346278"/>
            <a:ext cx="508712" cy="799636"/>
          </a:xfrm>
          <a:prstGeom prst="rect">
            <a:avLst/>
          </a:prstGeom>
        </p:spPr>
      </p:pic>
      <p:pic>
        <p:nvPicPr>
          <p:cNvPr id="11" name="Picture 10"/>
          <p:cNvPicPr/>
          <p:nvPr/>
        </p:nvPicPr>
        <p:blipFill>
          <a:blip r:embed="rId4"/>
          <a:stretch>
            <a:fillRect/>
          </a:stretch>
        </p:blipFill>
        <p:spPr>
          <a:xfrm>
            <a:off x="7969307" y="3261104"/>
            <a:ext cx="936054" cy="799636"/>
          </a:xfrm>
          <a:prstGeom prst="rect">
            <a:avLst/>
          </a:prstGeom>
        </p:spPr>
      </p:pic>
      <p:pic>
        <p:nvPicPr>
          <p:cNvPr id="15" name="Picture 14"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570" y="3546412"/>
            <a:ext cx="837327" cy="1052327"/>
          </a:xfrm>
          <a:prstGeom prst="rect">
            <a:avLst/>
          </a:prstGeom>
        </p:spPr>
      </p:pic>
      <p:sp>
        <p:nvSpPr>
          <p:cNvPr id="2" name="Slide Number Placeholder 1"/>
          <p:cNvSpPr>
            <a:spLocks noGrp="1"/>
          </p:cNvSpPr>
          <p:nvPr>
            <p:ph type="sldNum" sz="quarter" idx="10"/>
          </p:nvPr>
        </p:nvSpPr>
        <p:spPr/>
        <p:txBody>
          <a:bodyPr/>
          <a:lstStyle/>
          <a:p>
            <a:fld id="{EF79A8D7-8563-1D41-8745-9B17EC07E15F}" type="slidenum">
              <a:rPr lang="en-US" smtClean="0"/>
              <a:pPr/>
              <a:t>4</a:t>
            </a:fld>
            <a:endParaRPr lang="en-US"/>
          </a:p>
        </p:txBody>
      </p:sp>
      <p:sp>
        <p:nvSpPr>
          <p:cNvPr id="33" name="Title 1"/>
          <p:cNvSpPr>
            <a:spLocks noGrp="1"/>
          </p:cNvSpPr>
          <p:nvPr>
            <p:ph type="title"/>
          </p:nvPr>
        </p:nvSpPr>
        <p:spPr/>
        <p:txBody>
          <a:bodyPr>
            <a:normAutofit/>
          </a:bodyPr>
          <a:lstStyle/>
          <a:p>
            <a:r>
              <a:rPr lang="en-US" dirty="0"/>
              <a:t>Tor Background: Onion Routing</a:t>
            </a:r>
          </a:p>
        </p:txBody>
      </p:sp>
      <p:pic>
        <p:nvPicPr>
          <p:cNvPr id="23" name="Picture 22"/>
          <p:cNvPicPr/>
          <p:nvPr/>
        </p:nvPicPr>
        <p:blipFill>
          <a:blip r:embed="rId3"/>
          <a:stretch>
            <a:fillRect/>
          </a:stretch>
        </p:blipFill>
        <p:spPr>
          <a:xfrm>
            <a:off x="1121190" y="4198921"/>
            <a:ext cx="508712" cy="799636"/>
          </a:xfrm>
          <a:prstGeom prst="rect">
            <a:avLst/>
          </a:prstGeom>
        </p:spPr>
      </p:pic>
      <p:pic>
        <p:nvPicPr>
          <p:cNvPr id="24" name="Picture 23"/>
          <p:cNvPicPr/>
          <p:nvPr/>
        </p:nvPicPr>
        <p:blipFill>
          <a:blip r:embed="rId4"/>
          <a:stretch>
            <a:fillRect/>
          </a:stretch>
        </p:blipFill>
        <p:spPr>
          <a:xfrm>
            <a:off x="7969307" y="2323481"/>
            <a:ext cx="936054" cy="799636"/>
          </a:xfrm>
          <a:prstGeom prst="rect">
            <a:avLst/>
          </a:prstGeom>
        </p:spPr>
      </p:pic>
      <p:pic>
        <p:nvPicPr>
          <p:cNvPr id="26" name="Picture 25"/>
          <p:cNvPicPr/>
          <p:nvPr/>
        </p:nvPicPr>
        <p:blipFill>
          <a:blip r:embed="rId4"/>
          <a:stretch>
            <a:fillRect/>
          </a:stretch>
        </p:blipFill>
        <p:spPr>
          <a:xfrm>
            <a:off x="7969307" y="4145914"/>
            <a:ext cx="936054" cy="799636"/>
          </a:xfrm>
          <a:prstGeom prst="rect">
            <a:avLst/>
          </a:prstGeom>
        </p:spPr>
      </p:pic>
      <p:pic>
        <p:nvPicPr>
          <p:cNvPr id="17" name="Picture 16" descr="witchlines_Simple_key.png"/>
          <p:cNvPicPr>
            <a:picLocks noChangeAspect="1"/>
          </p:cNvPicPr>
          <p:nvPr/>
        </p:nvPicPr>
        <p:blipFill>
          <a:blip r:embed="rId5">
            <a:duotone>
              <a:prstClr val="black"/>
              <a:srgbClr val="FFFF00">
                <a:tint val="45000"/>
                <a:satMod val="400000"/>
              </a:srgbClr>
            </a:duotone>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96447" y="2464993"/>
            <a:ext cx="838333" cy="431869"/>
          </a:xfrm>
          <a:prstGeom prst="rect">
            <a:avLst/>
          </a:prstGeom>
          <a:ln>
            <a:noFill/>
          </a:ln>
        </p:spPr>
      </p:pic>
      <p:pic>
        <p:nvPicPr>
          <p:cNvPr id="22" name="Picture 21" descr="witchlines_Simple_key.png"/>
          <p:cNvPicPr>
            <a:picLocks noChangeAspect="1"/>
          </p:cNvPicPr>
          <p:nvPr/>
        </p:nvPicPr>
        <p:blipFill>
          <a:blip r:embed="rId5">
            <a:duotone>
              <a:prstClr val="black"/>
              <a:srgbClr val="00FF00">
                <a:tint val="45000"/>
                <a:satMod val="400000"/>
              </a:srgbClr>
            </a:duotone>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11546" y="2829235"/>
            <a:ext cx="838333" cy="431869"/>
          </a:xfrm>
          <a:prstGeom prst="rect">
            <a:avLst/>
          </a:prstGeom>
          <a:ln>
            <a:noFill/>
          </a:ln>
        </p:spPr>
      </p:pic>
      <p:pic>
        <p:nvPicPr>
          <p:cNvPr id="25" name="Picture 24" descr="witchlines_Simple_key.png"/>
          <p:cNvPicPr>
            <a:picLocks noChangeAspect="1"/>
          </p:cNvPicPr>
          <p:nvPr/>
        </p:nvPicPr>
        <p:blipFill>
          <a:blip r:embed="rId5">
            <a:duotone>
              <a:prstClr val="black"/>
              <a:srgbClr val="800080">
                <a:tint val="45000"/>
                <a:satMod val="400000"/>
              </a:srgbClr>
            </a:duotone>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204531" y="3130343"/>
            <a:ext cx="838333" cy="431869"/>
          </a:xfrm>
          <a:prstGeom prst="rect">
            <a:avLst/>
          </a:prstGeom>
          <a:ln>
            <a:noFill/>
          </a:ln>
        </p:spPr>
      </p:pic>
      <p:cxnSp>
        <p:nvCxnSpPr>
          <p:cNvPr id="29" name="Straight Connector 28"/>
          <p:cNvCxnSpPr/>
          <p:nvPr/>
        </p:nvCxnSpPr>
        <p:spPr>
          <a:xfrm flipH="1" flipV="1">
            <a:off x="3231263" y="4072576"/>
            <a:ext cx="1703097" cy="208805"/>
          </a:xfrm>
          <a:prstGeom prst="line">
            <a:avLst/>
          </a:prstGeom>
          <a:ln w="1524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345656" y="2736308"/>
            <a:ext cx="1619512" cy="1450778"/>
          </a:xfrm>
          <a:prstGeom prst="line">
            <a:avLst/>
          </a:prstGeom>
          <a:ln w="57150">
            <a:solidFill>
              <a:srgbClr val="B874C5"/>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231264" y="4072576"/>
            <a:ext cx="1703096" cy="208805"/>
          </a:xfrm>
          <a:prstGeom prst="line">
            <a:avLst/>
          </a:prstGeom>
          <a:ln w="57150">
            <a:solidFill>
              <a:srgbClr val="B874C5"/>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9" idx="3"/>
            <a:endCxn id="7" idx="2"/>
          </p:cNvCxnSpPr>
          <p:nvPr/>
        </p:nvCxnSpPr>
        <p:spPr>
          <a:xfrm flipV="1">
            <a:off x="5320746" y="3517319"/>
            <a:ext cx="631645" cy="669766"/>
          </a:xfrm>
          <a:prstGeom prst="line">
            <a:avLst/>
          </a:prstGeom>
          <a:ln w="57150">
            <a:solidFill>
              <a:srgbClr val="B874C5"/>
            </a:solidFill>
          </a:ln>
        </p:spPr>
        <p:style>
          <a:lnRef idx="2">
            <a:schemeClr val="accent1"/>
          </a:lnRef>
          <a:fillRef idx="0">
            <a:schemeClr val="accent1"/>
          </a:fillRef>
          <a:effectRef idx="1">
            <a:schemeClr val="accent1"/>
          </a:effectRef>
          <a:fontRef idx="minor">
            <a:schemeClr val="tx1"/>
          </a:fontRef>
        </p:style>
      </p:cxnSp>
      <p:pic>
        <p:nvPicPr>
          <p:cNvPr id="8" name="Picture 7"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036" y="3546412"/>
            <a:ext cx="837327" cy="1052327"/>
          </a:xfrm>
          <a:prstGeom prst="rect">
            <a:avLst/>
          </a:prstGeom>
        </p:spPr>
      </p:pic>
      <p:pic>
        <p:nvPicPr>
          <p:cNvPr id="27" name="Picture 26" descr="witchlines_Simple_key.png"/>
          <p:cNvPicPr>
            <a:picLocks noChangeAspect="1"/>
          </p:cNvPicPr>
          <p:nvPr/>
        </p:nvPicPr>
        <p:blipFill>
          <a:blip r:embed="rId5">
            <a:duotone>
              <a:prstClr val="black"/>
              <a:srgbClr val="FFFF00">
                <a:tint val="45000"/>
                <a:satMod val="400000"/>
              </a:srgbClr>
            </a:duotone>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240059" y="4281380"/>
            <a:ext cx="838333" cy="431869"/>
          </a:xfrm>
          <a:prstGeom prst="rect">
            <a:avLst/>
          </a:prstGeom>
          <a:ln>
            <a:noFill/>
          </a:ln>
        </p:spPr>
      </p:pic>
      <p:pic>
        <p:nvPicPr>
          <p:cNvPr id="9" name="Picture 8"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3418" y="3660922"/>
            <a:ext cx="837327" cy="1052327"/>
          </a:xfrm>
          <a:prstGeom prst="rect">
            <a:avLst/>
          </a:prstGeom>
        </p:spPr>
      </p:pic>
      <p:pic>
        <p:nvPicPr>
          <p:cNvPr id="30" name="Picture 29" descr="witchlines_Simple_key.png"/>
          <p:cNvPicPr>
            <a:picLocks noChangeAspect="1"/>
          </p:cNvPicPr>
          <p:nvPr/>
        </p:nvPicPr>
        <p:blipFill>
          <a:blip r:embed="rId5">
            <a:duotone>
              <a:prstClr val="black"/>
              <a:srgbClr val="00FF00">
                <a:tint val="45000"/>
                <a:satMod val="400000"/>
              </a:srgbClr>
            </a:duotone>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096027" y="4382805"/>
            <a:ext cx="838333" cy="431869"/>
          </a:xfrm>
          <a:prstGeom prst="rect">
            <a:avLst/>
          </a:prstGeom>
          <a:ln>
            <a:noFill/>
          </a:ln>
        </p:spPr>
      </p:pic>
      <p:pic>
        <p:nvPicPr>
          <p:cNvPr id="59" name="Picture 58" descr="witchlines_Simple_key.png"/>
          <p:cNvPicPr>
            <a:picLocks noChangeAspect="1"/>
          </p:cNvPicPr>
          <p:nvPr/>
        </p:nvPicPr>
        <p:blipFill>
          <a:blip r:embed="rId5">
            <a:duotone>
              <a:prstClr val="black"/>
              <a:srgbClr val="800080">
                <a:tint val="45000"/>
                <a:satMod val="400000"/>
              </a:srgbClr>
            </a:duotone>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11546" y="3220699"/>
            <a:ext cx="838333" cy="431869"/>
          </a:xfrm>
          <a:prstGeom prst="rect">
            <a:avLst/>
          </a:prstGeom>
          <a:ln>
            <a:noFill/>
          </a:ln>
        </p:spPr>
      </p:pic>
      <p:sp>
        <p:nvSpPr>
          <p:cNvPr id="37" name="TextBox 36"/>
          <p:cNvSpPr txBox="1"/>
          <p:nvPr/>
        </p:nvSpPr>
        <p:spPr>
          <a:xfrm>
            <a:off x="681576" y="5050037"/>
            <a:ext cx="1387939" cy="595319"/>
          </a:xfrm>
          <a:prstGeom prst="rect">
            <a:avLst/>
          </a:prstGeom>
          <a:noFill/>
        </p:spPr>
        <p:txBody>
          <a:bodyPr wrap="square" lIns="101882" tIns="50941" rIns="101882" bIns="50941" rtlCol="0">
            <a:spAutoFit/>
          </a:bodyPr>
          <a:lstStyle/>
          <a:p>
            <a:pPr algn="ctr"/>
            <a:r>
              <a:rPr lang="en-US" sz="3200" dirty="0">
                <a:solidFill>
                  <a:schemeClr val="tx2"/>
                </a:solidFill>
              </a:rPr>
              <a:t>Users</a:t>
            </a:r>
          </a:p>
        </p:txBody>
      </p:sp>
      <p:sp>
        <p:nvSpPr>
          <p:cNvPr id="38" name="TextBox 37"/>
          <p:cNvSpPr txBox="1"/>
          <p:nvPr/>
        </p:nvSpPr>
        <p:spPr>
          <a:xfrm>
            <a:off x="7028001" y="5050037"/>
            <a:ext cx="2724146" cy="662746"/>
          </a:xfrm>
          <a:prstGeom prst="rect">
            <a:avLst/>
          </a:prstGeom>
          <a:noFill/>
        </p:spPr>
        <p:txBody>
          <a:bodyPr wrap="square" lIns="101882" tIns="50941" rIns="101882" bIns="50941" rtlCol="0">
            <a:spAutoFit/>
          </a:bodyPr>
          <a:lstStyle/>
          <a:p>
            <a:pPr algn="ctr"/>
            <a:r>
              <a:rPr lang="en-US" sz="3600" dirty="0">
                <a:solidFill>
                  <a:schemeClr val="tx2"/>
                </a:solidFill>
              </a:rPr>
              <a:t>Destinations</a:t>
            </a:r>
          </a:p>
        </p:txBody>
      </p:sp>
      <p:sp>
        <p:nvSpPr>
          <p:cNvPr id="39" name="TextBox 38"/>
          <p:cNvSpPr txBox="1"/>
          <p:nvPr/>
        </p:nvSpPr>
        <p:spPr>
          <a:xfrm>
            <a:off x="2835528" y="5050037"/>
            <a:ext cx="4192473" cy="662746"/>
          </a:xfrm>
          <a:prstGeom prst="rect">
            <a:avLst/>
          </a:prstGeom>
          <a:noFill/>
        </p:spPr>
        <p:txBody>
          <a:bodyPr wrap="square" lIns="101882" tIns="50941" rIns="101882" bIns="50941" rtlCol="0">
            <a:spAutoFit/>
          </a:bodyPr>
          <a:lstStyle/>
          <a:p>
            <a:pPr algn="ctr"/>
            <a:r>
              <a:rPr lang="en-US" sz="3600" dirty="0">
                <a:solidFill>
                  <a:schemeClr val="tx2"/>
                </a:solidFill>
              </a:rPr>
              <a:t>Relays</a:t>
            </a:r>
          </a:p>
        </p:txBody>
      </p:sp>
      <p:cxnSp>
        <p:nvCxnSpPr>
          <p:cNvPr id="40" name="Straight Connector 39"/>
          <p:cNvCxnSpPr/>
          <p:nvPr/>
        </p:nvCxnSpPr>
        <p:spPr>
          <a:xfrm>
            <a:off x="6371054" y="2991156"/>
            <a:ext cx="1598254" cy="669766"/>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9" idx="3"/>
          </p:cNvCxnSpPr>
          <p:nvPr/>
        </p:nvCxnSpPr>
        <p:spPr>
          <a:xfrm flipV="1">
            <a:off x="5320745" y="3522430"/>
            <a:ext cx="636428" cy="664656"/>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8" idx="3"/>
          </p:cNvCxnSpPr>
          <p:nvPr/>
        </p:nvCxnSpPr>
        <p:spPr>
          <a:xfrm>
            <a:off x="3375363" y="4072576"/>
            <a:ext cx="1523429" cy="205740"/>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330536" y="2736308"/>
            <a:ext cx="1738769" cy="1557126"/>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38472" y="6062207"/>
            <a:ext cx="2963467" cy="1375713"/>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574550" y="7090213"/>
            <a:ext cx="1058381" cy="0"/>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77237" y="6124618"/>
            <a:ext cx="1387939" cy="595319"/>
          </a:xfrm>
          <a:prstGeom prst="rect">
            <a:avLst/>
          </a:prstGeom>
          <a:noFill/>
        </p:spPr>
        <p:txBody>
          <a:bodyPr wrap="square" lIns="101882" tIns="50941" rIns="101882" bIns="50941" rtlCol="0">
            <a:spAutoFit/>
          </a:bodyPr>
          <a:lstStyle/>
          <a:p>
            <a:r>
              <a:rPr lang="en-US" sz="3200" dirty="0">
                <a:solidFill>
                  <a:schemeClr val="tx2"/>
                </a:solidFill>
              </a:rPr>
              <a:t>Circuit</a:t>
            </a:r>
          </a:p>
        </p:txBody>
      </p:sp>
      <p:sp>
        <p:nvSpPr>
          <p:cNvPr id="71" name="TextBox 70"/>
          <p:cNvSpPr txBox="1"/>
          <p:nvPr/>
        </p:nvSpPr>
        <p:spPr>
          <a:xfrm>
            <a:off x="1877237" y="6789797"/>
            <a:ext cx="1615421" cy="595319"/>
          </a:xfrm>
          <a:prstGeom prst="rect">
            <a:avLst/>
          </a:prstGeom>
          <a:noFill/>
        </p:spPr>
        <p:txBody>
          <a:bodyPr wrap="square" lIns="101882" tIns="50941" rIns="101882" bIns="50941" rtlCol="0">
            <a:spAutoFit/>
          </a:bodyPr>
          <a:lstStyle/>
          <a:p>
            <a:r>
              <a:rPr lang="en-US" sz="3200" dirty="0">
                <a:solidFill>
                  <a:schemeClr val="tx2"/>
                </a:solidFill>
              </a:rPr>
              <a:t>Stream</a:t>
            </a:r>
          </a:p>
        </p:txBody>
      </p:sp>
      <p:grpSp>
        <p:nvGrpSpPr>
          <p:cNvPr id="72" name="Group 71"/>
          <p:cNvGrpSpPr/>
          <p:nvPr/>
        </p:nvGrpSpPr>
        <p:grpSpPr>
          <a:xfrm>
            <a:off x="544307" y="6409916"/>
            <a:ext cx="1103744" cy="15119"/>
            <a:chOff x="544307" y="6409916"/>
            <a:chExt cx="1103744" cy="15119"/>
          </a:xfrm>
        </p:grpSpPr>
        <p:cxnSp>
          <p:nvCxnSpPr>
            <p:cNvPr id="73" name="Straight Connector 72"/>
            <p:cNvCxnSpPr/>
            <p:nvPr/>
          </p:nvCxnSpPr>
          <p:spPr>
            <a:xfrm>
              <a:off x="549704" y="6423324"/>
              <a:ext cx="1098347" cy="1709"/>
            </a:xfrm>
            <a:prstGeom prst="line">
              <a:avLst/>
            </a:prstGeom>
            <a:ln w="3048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544307" y="6409916"/>
              <a:ext cx="1103741" cy="15117"/>
            </a:xfrm>
            <a:prstGeom prst="line">
              <a:avLst/>
            </a:prstGeom>
            <a:ln w="1524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544311" y="6409916"/>
              <a:ext cx="1088621" cy="15119"/>
            </a:xfrm>
            <a:prstGeom prst="line">
              <a:avLst/>
            </a:prstGeom>
            <a:ln w="57150">
              <a:solidFill>
                <a:srgbClr val="B874C5"/>
              </a:solidFill>
            </a:ln>
          </p:spPr>
          <p:style>
            <a:lnRef idx="2">
              <a:schemeClr val="accent1"/>
            </a:lnRef>
            <a:fillRef idx="0">
              <a:schemeClr val="accent1"/>
            </a:fillRef>
            <a:effectRef idx="1">
              <a:schemeClr val="accent1"/>
            </a:effectRef>
            <a:fontRef idx="minor">
              <a:schemeClr val="tx1"/>
            </a:fontRef>
          </p:style>
        </p:cxnSp>
      </p:grpSp>
      <p:pic>
        <p:nvPicPr>
          <p:cNvPr id="21" name="Picture 20"/>
          <p:cNvPicPr/>
          <p:nvPr/>
        </p:nvPicPr>
        <p:blipFill>
          <a:blip r:embed="rId3"/>
          <a:stretch>
            <a:fillRect/>
          </a:stretch>
        </p:blipFill>
        <p:spPr>
          <a:xfrm>
            <a:off x="1121190" y="2522060"/>
            <a:ext cx="508712" cy="799636"/>
          </a:xfrm>
          <a:prstGeom prst="rect">
            <a:avLst/>
          </a:prstGeom>
        </p:spPr>
      </p:pic>
    </p:spTree>
    <p:extLst>
      <p:ext uri="{BB962C8B-B14F-4D97-AF65-F5344CB8AC3E}">
        <p14:creationId xmlns:p14="http://schemas.microsoft.com/office/powerpoint/2010/main" val="246998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15C39C76-0F04-FF4C-AEBE-76E3C429E167}"/>
              </a:ext>
            </a:extLst>
          </p:cNvPr>
          <p:cNvGrpSpPr/>
          <p:nvPr/>
        </p:nvGrpSpPr>
        <p:grpSpPr>
          <a:xfrm rot="2775792">
            <a:off x="4390514" y="2479977"/>
            <a:ext cx="1450525" cy="1572101"/>
            <a:chOff x="4111399" y="2575759"/>
            <a:chExt cx="696025" cy="741496"/>
          </a:xfrm>
        </p:grpSpPr>
        <p:cxnSp>
          <p:nvCxnSpPr>
            <p:cNvPr id="85" name="Straight Connector 84">
              <a:extLst>
                <a:ext uri="{FF2B5EF4-FFF2-40B4-BE49-F238E27FC236}">
                  <a16:creationId xmlns:a16="http://schemas.microsoft.com/office/drawing/2014/main" id="{C40880AF-8D7C-6F4C-B1B2-BADF3FCB4EAD}"/>
                </a:ext>
              </a:extLst>
            </p:cNvPr>
            <p:cNvCxnSpPr>
              <a:cxnSpLocks/>
            </p:cNvCxnSpPr>
            <p:nvPr/>
          </p:nvCxnSpPr>
          <p:spPr>
            <a:xfrm flipV="1">
              <a:off x="4111400" y="2647488"/>
              <a:ext cx="631645" cy="669766"/>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CD7A010-D765-3B4B-8C75-58FE270D5D6A}"/>
                </a:ext>
              </a:extLst>
            </p:cNvPr>
            <p:cNvCxnSpPr>
              <a:cxnSpLocks/>
            </p:cNvCxnSpPr>
            <p:nvPr/>
          </p:nvCxnSpPr>
          <p:spPr>
            <a:xfrm flipV="1">
              <a:off x="4111399" y="2575759"/>
              <a:ext cx="696025" cy="741496"/>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grpSp>
      <p:cxnSp>
        <p:nvCxnSpPr>
          <p:cNvPr id="69" name="Straight Connector 68">
            <a:extLst>
              <a:ext uri="{FF2B5EF4-FFF2-40B4-BE49-F238E27FC236}">
                <a16:creationId xmlns:a16="http://schemas.microsoft.com/office/drawing/2014/main" id="{BD797803-29B7-A24F-9352-7448CED75A6A}"/>
              </a:ext>
            </a:extLst>
          </p:cNvPr>
          <p:cNvCxnSpPr>
            <a:cxnSpLocks/>
          </p:cNvCxnSpPr>
          <p:nvPr/>
        </p:nvCxnSpPr>
        <p:spPr>
          <a:xfrm flipH="1" flipV="1">
            <a:off x="4046428" y="3265279"/>
            <a:ext cx="2723728" cy="1093050"/>
          </a:xfrm>
          <a:prstGeom prst="line">
            <a:avLst/>
          </a:prstGeom>
          <a:ln w="1524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3DD5B726-C99A-EF4C-9066-E545C8376FB2}"/>
              </a:ext>
            </a:extLst>
          </p:cNvPr>
          <p:cNvCxnSpPr>
            <a:cxnSpLocks/>
          </p:cNvCxnSpPr>
          <p:nvPr/>
        </p:nvCxnSpPr>
        <p:spPr>
          <a:xfrm>
            <a:off x="4220953" y="3315382"/>
            <a:ext cx="2549202" cy="1042947"/>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897183D4-13E4-084E-8E6F-B69D67D6B566}"/>
              </a:ext>
            </a:extLst>
          </p:cNvPr>
          <p:cNvCxnSpPr>
            <a:cxnSpLocks/>
          </p:cNvCxnSpPr>
          <p:nvPr/>
        </p:nvCxnSpPr>
        <p:spPr>
          <a:xfrm>
            <a:off x="4220953" y="3315382"/>
            <a:ext cx="2490208" cy="1023420"/>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518DD2E-95D0-ED4F-88E0-D4072EE72237}"/>
              </a:ext>
            </a:extLst>
          </p:cNvPr>
          <p:cNvCxnSpPr>
            <a:cxnSpLocks/>
          </p:cNvCxnSpPr>
          <p:nvPr/>
        </p:nvCxnSpPr>
        <p:spPr>
          <a:xfrm rot="17654399">
            <a:off x="6696886" y="3317110"/>
            <a:ext cx="1569962" cy="1405073"/>
          </a:xfrm>
          <a:prstGeom prst="line">
            <a:avLst/>
          </a:prstGeom>
          <a:ln w="3048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D990C0D3-A975-A247-B195-4A8BB7CE6E0E}"/>
              </a:ext>
            </a:extLst>
          </p:cNvPr>
          <p:cNvCxnSpPr>
            <a:cxnSpLocks/>
          </p:cNvCxnSpPr>
          <p:nvPr/>
        </p:nvCxnSpPr>
        <p:spPr>
          <a:xfrm flipV="1">
            <a:off x="6814136" y="3592309"/>
            <a:ext cx="1630608" cy="732152"/>
          </a:xfrm>
          <a:prstGeom prst="line">
            <a:avLst/>
          </a:prstGeom>
          <a:ln w="1524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57EB001F-7E36-684B-A6D0-377AA7F415CD}"/>
              </a:ext>
            </a:extLst>
          </p:cNvPr>
          <p:cNvCxnSpPr>
            <a:cxnSpLocks/>
          </p:cNvCxnSpPr>
          <p:nvPr/>
        </p:nvCxnSpPr>
        <p:spPr>
          <a:xfrm flipV="1">
            <a:off x="6753330" y="3587449"/>
            <a:ext cx="1680623" cy="777659"/>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0CAB153-C30D-C44B-9411-AB5BBFCCF448}"/>
              </a:ext>
            </a:extLst>
          </p:cNvPr>
          <p:cNvCxnSpPr>
            <a:cxnSpLocks/>
          </p:cNvCxnSpPr>
          <p:nvPr/>
        </p:nvCxnSpPr>
        <p:spPr>
          <a:xfrm flipV="1">
            <a:off x="6798552" y="3536157"/>
            <a:ext cx="1775128" cy="797323"/>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02E9529F-8ADC-D144-A54D-CD87BB3A6D24}"/>
              </a:ext>
            </a:extLst>
          </p:cNvPr>
          <p:cNvGrpSpPr/>
          <p:nvPr/>
        </p:nvGrpSpPr>
        <p:grpSpPr>
          <a:xfrm>
            <a:off x="7969306" y="2327462"/>
            <a:ext cx="1080304" cy="799636"/>
            <a:chOff x="8619426" y="2951317"/>
            <a:chExt cx="1080304" cy="799636"/>
          </a:xfrm>
        </p:grpSpPr>
        <p:pic>
          <p:nvPicPr>
            <p:cNvPr id="53" name="Picture 52">
              <a:extLst>
                <a:ext uri="{FF2B5EF4-FFF2-40B4-BE49-F238E27FC236}">
                  <a16:creationId xmlns:a16="http://schemas.microsoft.com/office/drawing/2014/main" id="{074B6616-873C-5949-8DE5-322D566ECE7C}"/>
                </a:ext>
              </a:extLst>
            </p:cNvPr>
            <p:cNvPicPr/>
            <p:nvPr/>
          </p:nvPicPr>
          <p:blipFill>
            <a:blip r:embed="rId2"/>
            <a:stretch>
              <a:fillRect/>
            </a:stretch>
          </p:blipFill>
          <p:spPr>
            <a:xfrm>
              <a:off x="8619426" y="2951317"/>
              <a:ext cx="936054" cy="799636"/>
            </a:xfrm>
            <a:prstGeom prst="rect">
              <a:avLst/>
            </a:prstGeom>
          </p:spPr>
        </p:pic>
        <p:pic>
          <p:nvPicPr>
            <p:cNvPr id="54" name="Picture 53" descr="tor-onion.png">
              <a:extLst>
                <a:ext uri="{FF2B5EF4-FFF2-40B4-BE49-F238E27FC236}">
                  <a16:creationId xmlns:a16="http://schemas.microsoft.com/office/drawing/2014/main" id="{3348C7B5-3EBB-2243-8C9E-D7EA79F66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840" y="3053780"/>
              <a:ext cx="501890" cy="694799"/>
            </a:xfrm>
            <a:prstGeom prst="rect">
              <a:avLst/>
            </a:prstGeom>
          </p:spPr>
        </p:pic>
      </p:grpSp>
      <p:grpSp>
        <p:nvGrpSpPr>
          <p:cNvPr id="49" name="Group 48">
            <a:extLst>
              <a:ext uri="{FF2B5EF4-FFF2-40B4-BE49-F238E27FC236}">
                <a16:creationId xmlns:a16="http://schemas.microsoft.com/office/drawing/2014/main" id="{2D80935E-541A-CF4C-9B5A-453D6AB1708D}"/>
              </a:ext>
            </a:extLst>
          </p:cNvPr>
          <p:cNvGrpSpPr/>
          <p:nvPr/>
        </p:nvGrpSpPr>
        <p:grpSpPr>
          <a:xfrm>
            <a:off x="7969306" y="3265279"/>
            <a:ext cx="1080304" cy="799636"/>
            <a:chOff x="8619426" y="2951317"/>
            <a:chExt cx="1080304" cy="799636"/>
          </a:xfrm>
        </p:grpSpPr>
        <p:pic>
          <p:nvPicPr>
            <p:cNvPr id="50" name="Picture 49">
              <a:extLst>
                <a:ext uri="{FF2B5EF4-FFF2-40B4-BE49-F238E27FC236}">
                  <a16:creationId xmlns:a16="http://schemas.microsoft.com/office/drawing/2014/main" id="{FBF9B1D0-0CCD-BD4B-91E4-D79122940A9A}"/>
                </a:ext>
              </a:extLst>
            </p:cNvPr>
            <p:cNvPicPr/>
            <p:nvPr/>
          </p:nvPicPr>
          <p:blipFill>
            <a:blip r:embed="rId2"/>
            <a:stretch>
              <a:fillRect/>
            </a:stretch>
          </p:blipFill>
          <p:spPr>
            <a:xfrm>
              <a:off x="8619426" y="2951317"/>
              <a:ext cx="936054" cy="799636"/>
            </a:xfrm>
            <a:prstGeom prst="rect">
              <a:avLst/>
            </a:prstGeom>
          </p:spPr>
        </p:pic>
        <p:pic>
          <p:nvPicPr>
            <p:cNvPr id="51" name="Picture 50" descr="tor-onion.png">
              <a:extLst>
                <a:ext uri="{FF2B5EF4-FFF2-40B4-BE49-F238E27FC236}">
                  <a16:creationId xmlns:a16="http://schemas.microsoft.com/office/drawing/2014/main" id="{0B4E89BA-04C2-9B41-A3D9-990FA28DB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840" y="3053780"/>
              <a:ext cx="501890" cy="694799"/>
            </a:xfrm>
            <a:prstGeom prst="rect">
              <a:avLst/>
            </a:prstGeom>
          </p:spPr>
        </p:pic>
      </p:grpSp>
      <p:grpSp>
        <p:nvGrpSpPr>
          <p:cNvPr id="45" name="Group 44">
            <a:extLst>
              <a:ext uri="{FF2B5EF4-FFF2-40B4-BE49-F238E27FC236}">
                <a16:creationId xmlns:a16="http://schemas.microsoft.com/office/drawing/2014/main" id="{6741ECC7-80F8-6745-B419-A2608296C177}"/>
              </a:ext>
            </a:extLst>
          </p:cNvPr>
          <p:cNvGrpSpPr/>
          <p:nvPr/>
        </p:nvGrpSpPr>
        <p:grpSpPr>
          <a:xfrm>
            <a:off x="7953722" y="4145914"/>
            <a:ext cx="1080304" cy="799636"/>
            <a:chOff x="8619426" y="2951317"/>
            <a:chExt cx="1080304" cy="799636"/>
          </a:xfrm>
        </p:grpSpPr>
        <p:pic>
          <p:nvPicPr>
            <p:cNvPr id="46" name="Picture 45">
              <a:extLst>
                <a:ext uri="{FF2B5EF4-FFF2-40B4-BE49-F238E27FC236}">
                  <a16:creationId xmlns:a16="http://schemas.microsoft.com/office/drawing/2014/main" id="{195FA9E1-12CC-F742-86F2-FCAAA95B5294}"/>
                </a:ext>
              </a:extLst>
            </p:cNvPr>
            <p:cNvPicPr/>
            <p:nvPr/>
          </p:nvPicPr>
          <p:blipFill>
            <a:blip r:embed="rId2"/>
            <a:stretch>
              <a:fillRect/>
            </a:stretch>
          </p:blipFill>
          <p:spPr>
            <a:xfrm>
              <a:off x="8619426" y="2951317"/>
              <a:ext cx="936054" cy="799636"/>
            </a:xfrm>
            <a:prstGeom prst="rect">
              <a:avLst/>
            </a:prstGeom>
          </p:spPr>
        </p:pic>
        <p:pic>
          <p:nvPicPr>
            <p:cNvPr id="47" name="Picture 46" descr="tor-onion.png">
              <a:extLst>
                <a:ext uri="{FF2B5EF4-FFF2-40B4-BE49-F238E27FC236}">
                  <a16:creationId xmlns:a16="http://schemas.microsoft.com/office/drawing/2014/main" id="{30AA2F40-D1DE-2B44-B23D-0C4FC380C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840" y="3053780"/>
              <a:ext cx="501890" cy="694799"/>
            </a:xfrm>
            <a:prstGeom prst="rect">
              <a:avLst/>
            </a:prstGeom>
          </p:spPr>
        </p:pic>
      </p:grpSp>
      <p:cxnSp>
        <p:nvCxnSpPr>
          <p:cNvPr id="35" name="Straight Connector 34"/>
          <p:cNvCxnSpPr/>
          <p:nvPr/>
        </p:nvCxnSpPr>
        <p:spPr>
          <a:xfrm>
            <a:off x="1395206" y="2793848"/>
            <a:ext cx="1569962" cy="1405073"/>
          </a:xfrm>
          <a:prstGeom prst="line">
            <a:avLst/>
          </a:prstGeom>
          <a:ln w="3048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395206" y="2793848"/>
            <a:ext cx="1569962" cy="1405073"/>
          </a:xfrm>
          <a:prstGeom prst="line">
            <a:avLst/>
          </a:prstGeom>
          <a:ln w="152400">
            <a:solidFill>
              <a:srgbClr val="00FF00"/>
            </a:solidFill>
          </a:ln>
        </p:spPr>
        <p:style>
          <a:lnRef idx="2">
            <a:schemeClr val="accent1"/>
          </a:lnRef>
          <a:fillRef idx="0">
            <a:schemeClr val="accent1"/>
          </a:fillRef>
          <a:effectRef idx="1">
            <a:schemeClr val="accent1"/>
          </a:effectRef>
          <a:fontRef idx="minor">
            <a:schemeClr val="tx1"/>
          </a:fontRef>
        </p:style>
      </p:cxnSp>
      <p:pic>
        <p:nvPicPr>
          <p:cNvPr id="6" name="Picture 5" descr="relay-on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762" y="2464992"/>
            <a:ext cx="837327" cy="1052327"/>
          </a:xfrm>
          <a:prstGeom prst="rect">
            <a:avLst/>
          </a:prstGeom>
        </p:spPr>
      </p:pic>
      <p:pic>
        <p:nvPicPr>
          <p:cNvPr id="7" name="Picture 6" descr="relay-on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3727" y="2464992"/>
            <a:ext cx="837327" cy="1052327"/>
          </a:xfrm>
          <a:prstGeom prst="rect">
            <a:avLst/>
          </a:prstGeom>
        </p:spPr>
      </p:pic>
      <p:pic>
        <p:nvPicPr>
          <p:cNvPr id="10" name="Picture 9"/>
          <p:cNvPicPr/>
          <p:nvPr/>
        </p:nvPicPr>
        <p:blipFill>
          <a:blip r:embed="rId5"/>
          <a:stretch>
            <a:fillRect/>
          </a:stretch>
        </p:blipFill>
        <p:spPr>
          <a:xfrm>
            <a:off x="1130442" y="3346278"/>
            <a:ext cx="508712" cy="799636"/>
          </a:xfrm>
          <a:prstGeom prst="rect">
            <a:avLst/>
          </a:prstGeom>
        </p:spPr>
      </p:pic>
      <p:pic>
        <p:nvPicPr>
          <p:cNvPr id="15" name="Picture 14" descr="relay-on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570" y="3546412"/>
            <a:ext cx="837327" cy="1052327"/>
          </a:xfrm>
          <a:prstGeom prst="rect">
            <a:avLst/>
          </a:prstGeom>
        </p:spPr>
      </p:pic>
      <p:sp>
        <p:nvSpPr>
          <p:cNvPr id="2" name="Slide Number Placeholder 1"/>
          <p:cNvSpPr>
            <a:spLocks noGrp="1"/>
          </p:cNvSpPr>
          <p:nvPr>
            <p:ph type="sldNum" sz="quarter" idx="10"/>
          </p:nvPr>
        </p:nvSpPr>
        <p:spPr/>
        <p:txBody>
          <a:bodyPr/>
          <a:lstStyle/>
          <a:p>
            <a:fld id="{EF79A8D7-8563-1D41-8745-9B17EC07E15F}" type="slidenum">
              <a:rPr lang="en-US" smtClean="0"/>
              <a:pPr/>
              <a:t>5</a:t>
            </a:fld>
            <a:endParaRPr lang="en-US"/>
          </a:p>
        </p:txBody>
      </p:sp>
      <p:sp>
        <p:nvSpPr>
          <p:cNvPr id="33" name="Title 1"/>
          <p:cNvSpPr>
            <a:spLocks noGrp="1"/>
          </p:cNvSpPr>
          <p:nvPr>
            <p:ph type="title"/>
          </p:nvPr>
        </p:nvSpPr>
        <p:spPr/>
        <p:txBody>
          <a:bodyPr>
            <a:normAutofit/>
          </a:bodyPr>
          <a:lstStyle/>
          <a:p>
            <a:r>
              <a:rPr lang="en-US" dirty="0"/>
              <a:t>Tor Background: Onion Routing</a:t>
            </a:r>
          </a:p>
        </p:txBody>
      </p:sp>
      <p:pic>
        <p:nvPicPr>
          <p:cNvPr id="23" name="Picture 22"/>
          <p:cNvPicPr/>
          <p:nvPr/>
        </p:nvPicPr>
        <p:blipFill>
          <a:blip r:embed="rId5"/>
          <a:stretch>
            <a:fillRect/>
          </a:stretch>
        </p:blipFill>
        <p:spPr>
          <a:xfrm>
            <a:off x="1121190" y="4198921"/>
            <a:ext cx="508712" cy="799636"/>
          </a:xfrm>
          <a:prstGeom prst="rect">
            <a:avLst/>
          </a:prstGeom>
        </p:spPr>
      </p:pic>
      <p:cxnSp>
        <p:nvCxnSpPr>
          <p:cNvPr id="29" name="Straight Connector 28"/>
          <p:cNvCxnSpPr/>
          <p:nvPr/>
        </p:nvCxnSpPr>
        <p:spPr>
          <a:xfrm flipH="1" flipV="1">
            <a:off x="3231263" y="4072576"/>
            <a:ext cx="1703097" cy="208805"/>
          </a:xfrm>
          <a:prstGeom prst="line">
            <a:avLst/>
          </a:prstGeom>
          <a:ln w="1524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345656" y="2736308"/>
            <a:ext cx="1619512" cy="1450778"/>
          </a:xfrm>
          <a:prstGeom prst="line">
            <a:avLst/>
          </a:prstGeom>
          <a:ln w="57150">
            <a:solidFill>
              <a:srgbClr val="B874C5"/>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231264" y="4072576"/>
            <a:ext cx="1703096" cy="208805"/>
          </a:xfrm>
          <a:prstGeom prst="line">
            <a:avLst/>
          </a:prstGeom>
          <a:ln w="57150">
            <a:solidFill>
              <a:srgbClr val="B874C5"/>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cxnSpLocks/>
            <a:stCxn id="9" idx="3"/>
            <a:endCxn id="7" idx="2"/>
          </p:cNvCxnSpPr>
          <p:nvPr/>
        </p:nvCxnSpPr>
        <p:spPr>
          <a:xfrm flipV="1">
            <a:off x="5320746" y="3517319"/>
            <a:ext cx="631645" cy="669766"/>
          </a:xfrm>
          <a:prstGeom prst="line">
            <a:avLst/>
          </a:prstGeom>
          <a:ln w="57150">
            <a:solidFill>
              <a:srgbClr val="B874C5"/>
            </a:solidFill>
          </a:ln>
        </p:spPr>
        <p:style>
          <a:lnRef idx="2">
            <a:schemeClr val="accent1"/>
          </a:lnRef>
          <a:fillRef idx="0">
            <a:schemeClr val="accent1"/>
          </a:fillRef>
          <a:effectRef idx="1">
            <a:schemeClr val="accent1"/>
          </a:effectRef>
          <a:fontRef idx="minor">
            <a:schemeClr val="tx1"/>
          </a:fontRef>
        </p:style>
      </p:cxnSp>
      <p:pic>
        <p:nvPicPr>
          <p:cNvPr id="8" name="Picture 7" descr="relay-on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8036" y="3546412"/>
            <a:ext cx="837327" cy="1052327"/>
          </a:xfrm>
          <a:prstGeom prst="rect">
            <a:avLst/>
          </a:prstGeom>
        </p:spPr>
      </p:pic>
      <p:pic>
        <p:nvPicPr>
          <p:cNvPr id="9" name="Picture 8" descr="relay-on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418" y="3660922"/>
            <a:ext cx="837327" cy="1052327"/>
          </a:xfrm>
          <a:prstGeom prst="rect">
            <a:avLst/>
          </a:prstGeom>
        </p:spPr>
      </p:pic>
      <p:sp>
        <p:nvSpPr>
          <p:cNvPr id="37" name="TextBox 36"/>
          <p:cNvSpPr txBox="1"/>
          <p:nvPr/>
        </p:nvSpPr>
        <p:spPr>
          <a:xfrm>
            <a:off x="681576" y="5050037"/>
            <a:ext cx="1387939" cy="595319"/>
          </a:xfrm>
          <a:prstGeom prst="rect">
            <a:avLst/>
          </a:prstGeom>
          <a:noFill/>
        </p:spPr>
        <p:txBody>
          <a:bodyPr wrap="square" lIns="101882" tIns="50941" rIns="101882" bIns="50941" rtlCol="0">
            <a:spAutoFit/>
          </a:bodyPr>
          <a:lstStyle/>
          <a:p>
            <a:pPr algn="ctr"/>
            <a:r>
              <a:rPr lang="en-US" sz="3200" dirty="0">
                <a:solidFill>
                  <a:schemeClr val="tx2"/>
                </a:solidFill>
              </a:rPr>
              <a:t>Users</a:t>
            </a:r>
          </a:p>
        </p:txBody>
      </p:sp>
      <p:sp>
        <p:nvSpPr>
          <p:cNvPr id="38" name="TextBox 37"/>
          <p:cNvSpPr txBox="1"/>
          <p:nvPr/>
        </p:nvSpPr>
        <p:spPr>
          <a:xfrm>
            <a:off x="6638306" y="5050037"/>
            <a:ext cx="3313216" cy="656875"/>
          </a:xfrm>
          <a:prstGeom prst="rect">
            <a:avLst/>
          </a:prstGeom>
          <a:noFill/>
        </p:spPr>
        <p:txBody>
          <a:bodyPr wrap="square" lIns="101882" tIns="50941" rIns="101882" bIns="50941" rtlCol="0">
            <a:spAutoFit/>
          </a:bodyPr>
          <a:lstStyle/>
          <a:p>
            <a:pPr algn="ctr"/>
            <a:r>
              <a:rPr lang="en-US" sz="3600" dirty="0">
                <a:solidFill>
                  <a:schemeClr val="tx2"/>
                </a:solidFill>
              </a:rPr>
              <a:t>Onion Services</a:t>
            </a:r>
          </a:p>
        </p:txBody>
      </p:sp>
      <p:sp>
        <p:nvSpPr>
          <p:cNvPr id="39" name="TextBox 38"/>
          <p:cNvSpPr txBox="1"/>
          <p:nvPr/>
        </p:nvSpPr>
        <p:spPr>
          <a:xfrm>
            <a:off x="2835528" y="5050037"/>
            <a:ext cx="4192473" cy="662746"/>
          </a:xfrm>
          <a:prstGeom prst="rect">
            <a:avLst/>
          </a:prstGeom>
          <a:noFill/>
        </p:spPr>
        <p:txBody>
          <a:bodyPr wrap="square" lIns="101882" tIns="50941" rIns="101882" bIns="50941" rtlCol="0">
            <a:spAutoFit/>
          </a:bodyPr>
          <a:lstStyle/>
          <a:p>
            <a:pPr algn="ctr"/>
            <a:r>
              <a:rPr lang="en-US" sz="3600" dirty="0">
                <a:solidFill>
                  <a:schemeClr val="tx2"/>
                </a:solidFill>
              </a:rPr>
              <a:t>Relays</a:t>
            </a:r>
          </a:p>
        </p:txBody>
      </p:sp>
      <p:cxnSp>
        <p:nvCxnSpPr>
          <p:cNvPr id="41" name="Straight Connector 40"/>
          <p:cNvCxnSpPr>
            <a:stCxn id="9" idx="3"/>
          </p:cNvCxnSpPr>
          <p:nvPr/>
        </p:nvCxnSpPr>
        <p:spPr>
          <a:xfrm flipV="1">
            <a:off x="5320745" y="3522430"/>
            <a:ext cx="636428" cy="664656"/>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8" idx="3"/>
          </p:cNvCxnSpPr>
          <p:nvPr/>
        </p:nvCxnSpPr>
        <p:spPr>
          <a:xfrm>
            <a:off x="3375363" y="4072576"/>
            <a:ext cx="1523429" cy="205740"/>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330536" y="2736308"/>
            <a:ext cx="1738769" cy="1557126"/>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38472" y="6062207"/>
            <a:ext cx="2963467" cy="1375713"/>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574550" y="7090213"/>
            <a:ext cx="1058381" cy="0"/>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877237" y="6124618"/>
            <a:ext cx="1387939" cy="595319"/>
          </a:xfrm>
          <a:prstGeom prst="rect">
            <a:avLst/>
          </a:prstGeom>
          <a:noFill/>
        </p:spPr>
        <p:txBody>
          <a:bodyPr wrap="square" lIns="101882" tIns="50941" rIns="101882" bIns="50941" rtlCol="0">
            <a:spAutoFit/>
          </a:bodyPr>
          <a:lstStyle/>
          <a:p>
            <a:r>
              <a:rPr lang="en-US" sz="3200" dirty="0">
                <a:solidFill>
                  <a:schemeClr val="tx2"/>
                </a:solidFill>
              </a:rPr>
              <a:t>Circuit</a:t>
            </a:r>
          </a:p>
        </p:txBody>
      </p:sp>
      <p:sp>
        <p:nvSpPr>
          <p:cNvPr id="71" name="TextBox 70"/>
          <p:cNvSpPr txBox="1"/>
          <p:nvPr/>
        </p:nvSpPr>
        <p:spPr>
          <a:xfrm>
            <a:off x="1877237" y="6789797"/>
            <a:ext cx="1615421" cy="595319"/>
          </a:xfrm>
          <a:prstGeom prst="rect">
            <a:avLst/>
          </a:prstGeom>
          <a:noFill/>
        </p:spPr>
        <p:txBody>
          <a:bodyPr wrap="square" lIns="101882" tIns="50941" rIns="101882" bIns="50941" rtlCol="0">
            <a:spAutoFit/>
          </a:bodyPr>
          <a:lstStyle/>
          <a:p>
            <a:r>
              <a:rPr lang="en-US" sz="3200" dirty="0">
                <a:solidFill>
                  <a:schemeClr val="tx2"/>
                </a:solidFill>
              </a:rPr>
              <a:t>Stream</a:t>
            </a:r>
          </a:p>
        </p:txBody>
      </p:sp>
      <p:grpSp>
        <p:nvGrpSpPr>
          <p:cNvPr id="72" name="Group 71"/>
          <p:cNvGrpSpPr/>
          <p:nvPr/>
        </p:nvGrpSpPr>
        <p:grpSpPr>
          <a:xfrm>
            <a:off x="544307" y="6409916"/>
            <a:ext cx="1103744" cy="15119"/>
            <a:chOff x="544307" y="6409916"/>
            <a:chExt cx="1103744" cy="15119"/>
          </a:xfrm>
        </p:grpSpPr>
        <p:cxnSp>
          <p:nvCxnSpPr>
            <p:cNvPr id="73" name="Straight Connector 72"/>
            <p:cNvCxnSpPr/>
            <p:nvPr/>
          </p:nvCxnSpPr>
          <p:spPr>
            <a:xfrm>
              <a:off x="549704" y="6423324"/>
              <a:ext cx="1098347" cy="1709"/>
            </a:xfrm>
            <a:prstGeom prst="line">
              <a:avLst/>
            </a:prstGeom>
            <a:ln w="3048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544307" y="6409916"/>
              <a:ext cx="1103741" cy="15117"/>
            </a:xfrm>
            <a:prstGeom prst="line">
              <a:avLst/>
            </a:prstGeom>
            <a:ln w="1524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544311" y="6409916"/>
              <a:ext cx="1088621" cy="15119"/>
            </a:xfrm>
            <a:prstGeom prst="line">
              <a:avLst/>
            </a:prstGeom>
            <a:ln w="57150">
              <a:solidFill>
                <a:srgbClr val="B874C5"/>
              </a:solidFill>
            </a:ln>
          </p:spPr>
          <p:style>
            <a:lnRef idx="2">
              <a:schemeClr val="accent1"/>
            </a:lnRef>
            <a:fillRef idx="0">
              <a:schemeClr val="accent1"/>
            </a:fillRef>
            <a:effectRef idx="1">
              <a:schemeClr val="accent1"/>
            </a:effectRef>
            <a:fontRef idx="minor">
              <a:schemeClr val="tx1"/>
            </a:fontRef>
          </p:style>
        </p:cxnSp>
      </p:grpSp>
      <p:pic>
        <p:nvPicPr>
          <p:cNvPr id="21" name="Picture 20"/>
          <p:cNvPicPr/>
          <p:nvPr/>
        </p:nvPicPr>
        <p:blipFill>
          <a:blip r:embed="rId5"/>
          <a:stretch>
            <a:fillRect/>
          </a:stretch>
        </p:blipFill>
        <p:spPr>
          <a:xfrm>
            <a:off x="1121190" y="2522060"/>
            <a:ext cx="508712" cy="799636"/>
          </a:xfrm>
          <a:prstGeom prst="rect">
            <a:avLst/>
          </a:prstGeom>
        </p:spPr>
      </p:pic>
      <p:sp>
        <p:nvSpPr>
          <p:cNvPr id="106" name="TextBox 105">
            <a:extLst>
              <a:ext uri="{FF2B5EF4-FFF2-40B4-BE49-F238E27FC236}">
                <a16:creationId xmlns:a16="http://schemas.microsoft.com/office/drawing/2014/main" id="{B08161C4-43D9-6F42-BE9C-BECD0FD2306D}"/>
              </a:ext>
            </a:extLst>
          </p:cNvPr>
          <p:cNvSpPr txBox="1"/>
          <p:nvPr/>
        </p:nvSpPr>
        <p:spPr>
          <a:xfrm>
            <a:off x="6185125" y="5659733"/>
            <a:ext cx="3969032" cy="430887"/>
          </a:xfrm>
          <a:prstGeom prst="rect">
            <a:avLst/>
          </a:prstGeom>
          <a:noFill/>
        </p:spPr>
        <p:txBody>
          <a:bodyPr wrap="square" rtlCol="0">
            <a:spAutoFit/>
          </a:bodyPr>
          <a:lstStyle/>
          <a:p>
            <a:r>
              <a:rPr lang="en-US" sz="2200" dirty="0"/>
              <a:t>(e.g. nytimes3xbfgragh.onion)</a:t>
            </a:r>
          </a:p>
        </p:txBody>
      </p:sp>
    </p:spTree>
    <p:extLst>
      <p:ext uri="{BB962C8B-B14F-4D97-AF65-F5344CB8AC3E}">
        <p14:creationId xmlns:p14="http://schemas.microsoft.com/office/powerpoint/2010/main" val="244606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icture 184" descr="MajinCline_Globe.png">
            <a:extLst>
              <a:ext uri="{FF2B5EF4-FFF2-40B4-BE49-F238E27FC236}">
                <a16:creationId xmlns:a16="http://schemas.microsoft.com/office/drawing/2014/main" id="{55D0AEB6-8702-834E-A3DE-8F6B4EA2B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840" y="2816101"/>
            <a:ext cx="2889293" cy="2889293"/>
          </a:xfrm>
          <a:prstGeom prst="rect">
            <a:avLst/>
          </a:prstGeom>
        </p:spPr>
      </p:pic>
      <p:sp>
        <p:nvSpPr>
          <p:cNvPr id="2" name="Slide Number Placeholder 1"/>
          <p:cNvSpPr>
            <a:spLocks noGrp="1"/>
          </p:cNvSpPr>
          <p:nvPr>
            <p:ph type="sldNum" sz="quarter" idx="10"/>
          </p:nvPr>
        </p:nvSpPr>
        <p:spPr/>
        <p:txBody>
          <a:bodyPr/>
          <a:lstStyle/>
          <a:p>
            <a:fld id="{EF79A8D7-8563-1D41-8745-9B17EC07E15F}" type="slidenum">
              <a:rPr lang="en-US" smtClean="0"/>
              <a:pPr/>
              <a:t>6</a:t>
            </a:fld>
            <a:endParaRPr lang="en-US"/>
          </a:p>
        </p:txBody>
      </p:sp>
      <p:sp>
        <p:nvSpPr>
          <p:cNvPr id="33" name="Title 1"/>
          <p:cNvSpPr>
            <a:spLocks noGrp="1"/>
          </p:cNvSpPr>
          <p:nvPr>
            <p:ph type="title"/>
          </p:nvPr>
        </p:nvSpPr>
        <p:spPr/>
        <p:txBody>
          <a:bodyPr>
            <a:normAutofit/>
          </a:bodyPr>
          <a:lstStyle/>
          <a:p>
            <a:r>
              <a:rPr lang="en-US" dirty="0"/>
              <a:t>Tor Background: Who Uses Tor</a:t>
            </a:r>
          </a:p>
        </p:txBody>
      </p:sp>
      <p:pic>
        <p:nvPicPr>
          <p:cNvPr id="46" name="Picture 45" descr="Tor_project_logo_hq.png">
            <a:extLst>
              <a:ext uri="{FF2B5EF4-FFF2-40B4-BE49-F238E27FC236}">
                <a16:creationId xmlns:a16="http://schemas.microsoft.com/office/drawing/2014/main" id="{0608E2E2-EA2E-D043-8028-52FE3D8EF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206" y="3324064"/>
            <a:ext cx="2255508" cy="1474063"/>
          </a:xfrm>
          <a:prstGeom prst="rect">
            <a:avLst/>
          </a:prstGeom>
        </p:spPr>
      </p:pic>
      <p:cxnSp>
        <p:nvCxnSpPr>
          <p:cNvPr id="130" name="Straight Arrow Connector 129">
            <a:extLst>
              <a:ext uri="{FF2B5EF4-FFF2-40B4-BE49-F238E27FC236}">
                <a16:creationId xmlns:a16="http://schemas.microsoft.com/office/drawing/2014/main" id="{EFC19311-18E3-C84D-8990-83F645FE1873}"/>
              </a:ext>
            </a:extLst>
          </p:cNvPr>
          <p:cNvCxnSpPr/>
          <p:nvPr/>
        </p:nvCxnSpPr>
        <p:spPr>
          <a:xfrm flipV="1">
            <a:off x="6133495" y="2876154"/>
            <a:ext cx="2775974" cy="107470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a:extLst>
              <a:ext uri="{FF2B5EF4-FFF2-40B4-BE49-F238E27FC236}">
                <a16:creationId xmlns:a16="http://schemas.microsoft.com/office/drawing/2014/main" id="{9F06FB74-2A87-A545-A180-C4CE0C413510}"/>
              </a:ext>
            </a:extLst>
          </p:cNvPr>
          <p:cNvCxnSpPr/>
          <p:nvPr/>
        </p:nvCxnSpPr>
        <p:spPr>
          <a:xfrm flipV="1">
            <a:off x="5973837" y="1787315"/>
            <a:ext cx="3148508" cy="200036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a:extLst>
              <a:ext uri="{FF2B5EF4-FFF2-40B4-BE49-F238E27FC236}">
                <a16:creationId xmlns:a16="http://schemas.microsoft.com/office/drawing/2014/main" id="{097A33BB-9FBB-F241-B6E1-98C02B203A7A}"/>
              </a:ext>
            </a:extLst>
          </p:cNvPr>
          <p:cNvCxnSpPr>
            <a:endCxn id="174" idx="1"/>
          </p:cNvCxnSpPr>
          <p:nvPr/>
        </p:nvCxnSpPr>
        <p:spPr>
          <a:xfrm flipV="1">
            <a:off x="5973837" y="1957296"/>
            <a:ext cx="2285813" cy="1688337"/>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a:extLst>
              <a:ext uri="{FF2B5EF4-FFF2-40B4-BE49-F238E27FC236}">
                <a16:creationId xmlns:a16="http://schemas.microsoft.com/office/drawing/2014/main" id="{DD906086-9299-1249-AB65-CC4F2681F1D4}"/>
              </a:ext>
            </a:extLst>
          </p:cNvPr>
          <p:cNvCxnSpPr>
            <a:stCxn id="155" idx="3"/>
          </p:cNvCxnSpPr>
          <p:nvPr/>
        </p:nvCxnSpPr>
        <p:spPr>
          <a:xfrm flipV="1">
            <a:off x="1200391" y="4988510"/>
            <a:ext cx="2211450" cy="756416"/>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1D12B979-0387-7348-AE4D-2505EEC55A3F}"/>
              </a:ext>
            </a:extLst>
          </p:cNvPr>
          <p:cNvCxnSpPr>
            <a:stCxn id="161" idx="3"/>
          </p:cNvCxnSpPr>
          <p:nvPr/>
        </p:nvCxnSpPr>
        <p:spPr>
          <a:xfrm flipV="1">
            <a:off x="586974" y="4758664"/>
            <a:ext cx="2646083" cy="73940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a:extLst>
              <a:ext uri="{FF2B5EF4-FFF2-40B4-BE49-F238E27FC236}">
                <a16:creationId xmlns:a16="http://schemas.microsoft.com/office/drawing/2014/main" id="{03E6161F-0224-1A4D-81CE-BADAC8629AF9}"/>
              </a:ext>
            </a:extLst>
          </p:cNvPr>
          <p:cNvCxnSpPr>
            <a:stCxn id="160" idx="3"/>
          </p:cNvCxnSpPr>
          <p:nvPr/>
        </p:nvCxnSpPr>
        <p:spPr>
          <a:xfrm>
            <a:off x="627962" y="4317093"/>
            <a:ext cx="2783878" cy="20328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80C9ADFB-183D-2441-8C75-9C9AE07AB797}"/>
              </a:ext>
            </a:extLst>
          </p:cNvPr>
          <p:cNvCxnSpPr>
            <a:stCxn id="152" idx="3"/>
          </p:cNvCxnSpPr>
          <p:nvPr/>
        </p:nvCxnSpPr>
        <p:spPr>
          <a:xfrm>
            <a:off x="1200391" y="2623507"/>
            <a:ext cx="2378589" cy="102876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8" name="Straight Arrow Connector 137">
            <a:extLst>
              <a:ext uri="{FF2B5EF4-FFF2-40B4-BE49-F238E27FC236}">
                <a16:creationId xmlns:a16="http://schemas.microsoft.com/office/drawing/2014/main" id="{724F7733-B841-3846-859E-159117A35791}"/>
              </a:ext>
            </a:extLst>
          </p:cNvPr>
          <p:cNvCxnSpPr>
            <a:stCxn id="159" idx="3"/>
          </p:cNvCxnSpPr>
          <p:nvPr/>
        </p:nvCxnSpPr>
        <p:spPr>
          <a:xfrm>
            <a:off x="586974" y="3264212"/>
            <a:ext cx="2824866" cy="66482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9" name="Straight Arrow Connector 138">
            <a:extLst>
              <a:ext uri="{FF2B5EF4-FFF2-40B4-BE49-F238E27FC236}">
                <a16:creationId xmlns:a16="http://schemas.microsoft.com/office/drawing/2014/main" id="{9A5B4DC5-8F41-D34A-8D29-2FF9D3500C56}"/>
              </a:ext>
            </a:extLst>
          </p:cNvPr>
          <p:cNvCxnSpPr>
            <a:stCxn id="158" idx="3"/>
          </p:cNvCxnSpPr>
          <p:nvPr/>
        </p:nvCxnSpPr>
        <p:spPr>
          <a:xfrm>
            <a:off x="1709103" y="2208092"/>
            <a:ext cx="1869878" cy="143754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40" name="Picture 139">
            <a:extLst>
              <a:ext uri="{FF2B5EF4-FFF2-40B4-BE49-F238E27FC236}">
                <a16:creationId xmlns:a16="http://schemas.microsoft.com/office/drawing/2014/main" id="{954417BE-5C81-5B42-BA17-5983B5EBBA8A}"/>
              </a:ext>
            </a:extLst>
          </p:cNvPr>
          <p:cNvPicPr/>
          <p:nvPr/>
        </p:nvPicPr>
        <p:blipFill>
          <a:blip r:embed="rId4"/>
          <a:stretch>
            <a:fillRect/>
          </a:stretch>
        </p:blipFill>
        <p:spPr>
          <a:xfrm>
            <a:off x="7969306" y="2708513"/>
            <a:ext cx="936054" cy="776117"/>
          </a:xfrm>
          <a:prstGeom prst="rect">
            <a:avLst/>
          </a:prstGeom>
        </p:spPr>
      </p:pic>
      <p:pic>
        <p:nvPicPr>
          <p:cNvPr id="141" name="Picture 140">
            <a:extLst>
              <a:ext uri="{FF2B5EF4-FFF2-40B4-BE49-F238E27FC236}">
                <a16:creationId xmlns:a16="http://schemas.microsoft.com/office/drawing/2014/main" id="{1F9E235F-04DB-C449-88C9-F48AC91CD54F}"/>
              </a:ext>
            </a:extLst>
          </p:cNvPr>
          <p:cNvPicPr/>
          <p:nvPr/>
        </p:nvPicPr>
        <p:blipFill>
          <a:blip r:embed="rId5"/>
          <a:stretch>
            <a:fillRect/>
          </a:stretch>
        </p:blipFill>
        <p:spPr>
          <a:xfrm>
            <a:off x="1375544" y="2708513"/>
            <a:ext cx="508712" cy="776117"/>
          </a:xfrm>
          <a:prstGeom prst="rect">
            <a:avLst/>
          </a:prstGeom>
        </p:spPr>
      </p:pic>
      <p:pic>
        <p:nvPicPr>
          <p:cNvPr id="142" name="Picture 141">
            <a:extLst>
              <a:ext uri="{FF2B5EF4-FFF2-40B4-BE49-F238E27FC236}">
                <a16:creationId xmlns:a16="http://schemas.microsoft.com/office/drawing/2014/main" id="{78C19397-488B-704D-919D-AAB716DF15C0}"/>
              </a:ext>
            </a:extLst>
          </p:cNvPr>
          <p:cNvPicPr/>
          <p:nvPr/>
        </p:nvPicPr>
        <p:blipFill>
          <a:blip r:embed="rId5"/>
          <a:stretch>
            <a:fillRect/>
          </a:stretch>
        </p:blipFill>
        <p:spPr>
          <a:xfrm>
            <a:off x="1375544" y="3872689"/>
            <a:ext cx="508712" cy="776117"/>
          </a:xfrm>
          <a:prstGeom prst="rect">
            <a:avLst/>
          </a:prstGeom>
        </p:spPr>
      </p:pic>
      <p:pic>
        <p:nvPicPr>
          <p:cNvPr id="143" name="Picture 142">
            <a:extLst>
              <a:ext uri="{FF2B5EF4-FFF2-40B4-BE49-F238E27FC236}">
                <a16:creationId xmlns:a16="http://schemas.microsoft.com/office/drawing/2014/main" id="{82166B86-3BAD-F54D-8E3E-4017630780CA}"/>
              </a:ext>
            </a:extLst>
          </p:cNvPr>
          <p:cNvPicPr/>
          <p:nvPr/>
        </p:nvPicPr>
        <p:blipFill>
          <a:blip r:embed="rId5"/>
          <a:stretch>
            <a:fillRect/>
          </a:stretch>
        </p:blipFill>
        <p:spPr>
          <a:xfrm>
            <a:off x="1375544" y="4988510"/>
            <a:ext cx="508712" cy="776117"/>
          </a:xfrm>
          <a:prstGeom prst="rect">
            <a:avLst/>
          </a:prstGeom>
        </p:spPr>
      </p:pic>
      <p:pic>
        <p:nvPicPr>
          <p:cNvPr id="144" name="Picture 143">
            <a:extLst>
              <a:ext uri="{FF2B5EF4-FFF2-40B4-BE49-F238E27FC236}">
                <a16:creationId xmlns:a16="http://schemas.microsoft.com/office/drawing/2014/main" id="{8FD8A472-CB10-AE41-A3EE-BB57B6285738}"/>
              </a:ext>
            </a:extLst>
          </p:cNvPr>
          <p:cNvPicPr/>
          <p:nvPr/>
        </p:nvPicPr>
        <p:blipFill>
          <a:blip r:embed="rId4"/>
          <a:stretch>
            <a:fillRect/>
          </a:stretch>
        </p:blipFill>
        <p:spPr>
          <a:xfrm>
            <a:off x="7969306" y="3872689"/>
            <a:ext cx="936054" cy="776117"/>
          </a:xfrm>
          <a:prstGeom prst="rect">
            <a:avLst/>
          </a:prstGeom>
        </p:spPr>
      </p:pic>
      <p:pic>
        <p:nvPicPr>
          <p:cNvPr id="145" name="Picture 144">
            <a:extLst>
              <a:ext uri="{FF2B5EF4-FFF2-40B4-BE49-F238E27FC236}">
                <a16:creationId xmlns:a16="http://schemas.microsoft.com/office/drawing/2014/main" id="{90018769-FE16-6F47-9695-15ED2BDE8B77}"/>
              </a:ext>
            </a:extLst>
          </p:cNvPr>
          <p:cNvPicPr/>
          <p:nvPr/>
        </p:nvPicPr>
        <p:blipFill>
          <a:blip r:embed="rId4"/>
          <a:stretch>
            <a:fillRect/>
          </a:stretch>
        </p:blipFill>
        <p:spPr>
          <a:xfrm>
            <a:off x="7969306" y="4988510"/>
            <a:ext cx="936054" cy="776117"/>
          </a:xfrm>
          <a:prstGeom prst="rect">
            <a:avLst/>
          </a:prstGeom>
        </p:spPr>
      </p:pic>
      <p:cxnSp>
        <p:nvCxnSpPr>
          <p:cNvPr id="146" name="Straight Arrow Connector 145">
            <a:extLst>
              <a:ext uri="{FF2B5EF4-FFF2-40B4-BE49-F238E27FC236}">
                <a16:creationId xmlns:a16="http://schemas.microsoft.com/office/drawing/2014/main" id="{67635672-4242-3342-9675-580F214CFCD8}"/>
              </a:ext>
            </a:extLst>
          </p:cNvPr>
          <p:cNvCxnSpPr>
            <a:stCxn id="141" idx="3"/>
          </p:cNvCxnSpPr>
          <p:nvPr/>
        </p:nvCxnSpPr>
        <p:spPr>
          <a:xfrm>
            <a:off x="1884256" y="3096572"/>
            <a:ext cx="1694725" cy="69111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68DEC8A6-F148-F84F-B406-35DDFDE75797}"/>
              </a:ext>
            </a:extLst>
          </p:cNvPr>
          <p:cNvCxnSpPr>
            <a:endCxn id="185" idx="1"/>
          </p:cNvCxnSpPr>
          <p:nvPr/>
        </p:nvCxnSpPr>
        <p:spPr>
          <a:xfrm flipV="1">
            <a:off x="1884255" y="4260748"/>
            <a:ext cx="1527585" cy="2014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A3FF8CE0-4D7F-CD4B-94B4-47FAF94C8733}"/>
              </a:ext>
            </a:extLst>
          </p:cNvPr>
          <p:cNvCxnSpPr>
            <a:stCxn id="143" idx="3"/>
          </p:cNvCxnSpPr>
          <p:nvPr/>
        </p:nvCxnSpPr>
        <p:spPr>
          <a:xfrm flipV="1">
            <a:off x="1884255" y="4758665"/>
            <a:ext cx="1527585" cy="617904"/>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1F51DA47-5684-464B-9B25-C511AF05C3E7}"/>
              </a:ext>
            </a:extLst>
          </p:cNvPr>
          <p:cNvCxnSpPr>
            <a:endCxn id="140" idx="1"/>
          </p:cNvCxnSpPr>
          <p:nvPr/>
        </p:nvCxnSpPr>
        <p:spPr>
          <a:xfrm flipV="1">
            <a:off x="6133495" y="3096572"/>
            <a:ext cx="1835812" cy="69111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301E29CA-78F9-B94C-BA84-34BAECFBDB0C}"/>
              </a:ext>
            </a:extLst>
          </p:cNvPr>
          <p:cNvCxnSpPr>
            <a:endCxn id="144" idx="1"/>
          </p:cNvCxnSpPr>
          <p:nvPr/>
        </p:nvCxnSpPr>
        <p:spPr>
          <a:xfrm flipV="1">
            <a:off x="6240289" y="4260748"/>
            <a:ext cx="1729017" cy="109857"/>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1AD9B253-CCE7-5744-9430-FA83A2511862}"/>
              </a:ext>
            </a:extLst>
          </p:cNvPr>
          <p:cNvCxnSpPr>
            <a:endCxn id="145" idx="1"/>
          </p:cNvCxnSpPr>
          <p:nvPr/>
        </p:nvCxnSpPr>
        <p:spPr>
          <a:xfrm>
            <a:off x="5973838" y="4988510"/>
            <a:ext cx="1995469" cy="38805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52" name="Picture 151">
            <a:extLst>
              <a:ext uri="{FF2B5EF4-FFF2-40B4-BE49-F238E27FC236}">
                <a16:creationId xmlns:a16="http://schemas.microsoft.com/office/drawing/2014/main" id="{DC669FA5-D76B-7240-8081-7ADA6BC507DD}"/>
              </a:ext>
            </a:extLst>
          </p:cNvPr>
          <p:cNvPicPr/>
          <p:nvPr/>
        </p:nvPicPr>
        <p:blipFill>
          <a:blip r:embed="rId5"/>
          <a:stretch>
            <a:fillRect/>
          </a:stretch>
        </p:blipFill>
        <p:spPr>
          <a:xfrm>
            <a:off x="691679" y="2235448"/>
            <a:ext cx="508712" cy="776117"/>
          </a:xfrm>
          <a:prstGeom prst="rect">
            <a:avLst/>
          </a:prstGeom>
        </p:spPr>
      </p:pic>
      <p:pic>
        <p:nvPicPr>
          <p:cNvPr id="153" name="Picture 152">
            <a:extLst>
              <a:ext uri="{FF2B5EF4-FFF2-40B4-BE49-F238E27FC236}">
                <a16:creationId xmlns:a16="http://schemas.microsoft.com/office/drawing/2014/main" id="{438B8888-F25D-AB4B-A8CB-AD7D9E3E91EF}"/>
              </a:ext>
            </a:extLst>
          </p:cNvPr>
          <p:cNvPicPr/>
          <p:nvPr/>
        </p:nvPicPr>
        <p:blipFill>
          <a:blip r:embed="rId5"/>
          <a:stretch>
            <a:fillRect/>
          </a:stretch>
        </p:blipFill>
        <p:spPr>
          <a:xfrm>
            <a:off x="691679" y="3257575"/>
            <a:ext cx="508712" cy="776117"/>
          </a:xfrm>
          <a:prstGeom prst="rect">
            <a:avLst/>
          </a:prstGeom>
        </p:spPr>
      </p:pic>
      <p:pic>
        <p:nvPicPr>
          <p:cNvPr id="154" name="Picture 153">
            <a:extLst>
              <a:ext uri="{FF2B5EF4-FFF2-40B4-BE49-F238E27FC236}">
                <a16:creationId xmlns:a16="http://schemas.microsoft.com/office/drawing/2014/main" id="{F0FE6FA9-7427-044F-A211-0FAB8136DB7D}"/>
              </a:ext>
            </a:extLst>
          </p:cNvPr>
          <p:cNvPicPr/>
          <p:nvPr/>
        </p:nvPicPr>
        <p:blipFill>
          <a:blip r:embed="rId5"/>
          <a:stretch>
            <a:fillRect/>
          </a:stretch>
        </p:blipFill>
        <p:spPr>
          <a:xfrm>
            <a:off x="691679" y="4370606"/>
            <a:ext cx="508712" cy="776117"/>
          </a:xfrm>
          <a:prstGeom prst="rect">
            <a:avLst/>
          </a:prstGeom>
        </p:spPr>
      </p:pic>
      <p:pic>
        <p:nvPicPr>
          <p:cNvPr id="155" name="Picture 154">
            <a:extLst>
              <a:ext uri="{FF2B5EF4-FFF2-40B4-BE49-F238E27FC236}">
                <a16:creationId xmlns:a16="http://schemas.microsoft.com/office/drawing/2014/main" id="{9D0FC2C2-5A09-5B4D-8B09-A8C012E33152}"/>
              </a:ext>
            </a:extLst>
          </p:cNvPr>
          <p:cNvPicPr/>
          <p:nvPr/>
        </p:nvPicPr>
        <p:blipFill>
          <a:blip r:embed="rId5"/>
          <a:stretch>
            <a:fillRect/>
          </a:stretch>
        </p:blipFill>
        <p:spPr>
          <a:xfrm>
            <a:off x="691679" y="5356867"/>
            <a:ext cx="508712" cy="776117"/>
          </a:xfrm>
          <a:prstGeom prst="rect">
            <a:avLst/>
          </a:prstGeom>
        </p:spPr>
      </p:pic>
      <p:pic>
        <p:nvPicPr>
          <p:cNvPr id="156" name="Picture 155">
            <a:extLst>
              <a:ext uri="{FF2B5EF4-FFF2-40B4-BE49-F238E27FC236}">
                <a16:creationId xmlns:a16="http://schemas.microsoft.com/office/drawing/2014/main" id="{8DEFFD65-7501-E247-80EE-E5F35CF10BFE}"/>
              </a:ext>
            </a:extLst>
          </p:cNvPr>
          <p:cNvPicPr/>
          <p:nvPr/>
        </p:nvPicPr>
        <p:blipFill>
          <a:blip r:embed="rId5"/>
          <a:stretch>
            <a:fillRect/>
          </a:stretch>
        </p:blipFill>
        <p:spPr>
          <a:xfrm>
            <a:off x="1953742" y="1932396"/>
            <a:ext cx="508712" cy="776117"/>
          </a:xfrm>
          <a:prstGeom prst="rect">
            <a:avLst/>
          </a:prstGeom>
        </p:spPr>
      </p:pic>
      <p:pic>
        <p:nvPicPr>
          <p:cNvPr id="157" name="Picture 156">
            <a:extLst>
              <a:ext uri="{FF2B5EF4-FFF2-40B4-BE49-F238E27FC236}">
                <a16:creationId xmlns:a16="http://schemas.microsoft.com/office/drawing/2014/main" id="{FBE1B4F5-520B-9243-8DAD-6071AA9F2ED9}"/>
              </a:ext>
            </a:extLst>
          </p:cNvPr>
          <p:cNvPicPr/>
          <p:nvPr/>
        </p:nvPicPr>
        <p:blipFill>
          <a:blip r:embed="rId5"/>
          <a:stretch>
            <a:fillRect/>
          </a:stretch>
        </p:blipFill>
        <p:spPr>
          <a:xfrm>
            <a:off x="1968120" y="5464890"/>
            <a:ext cx="508712" cy="776117"/>
          </a:xfrm>
          <a:prstGeom prst="rect">
            <a:avLst/>
          </a:prstGeom>
        </p:spPr>
      </p:pic>
      <p:pic>
        <p:nvPicPr>
          <p:cNvPr id="158" name="Picture 157">
            <a:extLst>
              <a:ext uri="{FF2B5EF4-FFF2-40B4-BE49-F238E27FC236}">
                <a16:creationId xmlns:a16="http://schemas.microsoft.com/office/drawing/2014/main" id="{B1D100D3-7C55-3C47-8DA2-EFA39F88F28A}"/>
              </a:ext>
            </a:extLst>
          </p:cNvPr>
          <p:cNvPicPr/>
          <p:nvPr/>
        </p:nvPicPr>
        <p:blipFill>
          <a:blip r:embed="rId5"/>
          <a:stretch>
            <a:fillRect/>
          </a:stretch>
        </p:blipFill>
        <p:spPr>
          <a:xfrm>
            <a:off x="1200391" y="1820033"/>
            <a:ext cx="508712" cy="776117"/>
          </a:xfrm>
          <a:prstGeom prst="rect">
            <a:avLst/>
          </a:prstGeom>
        </p:spPr>
      </p:pic>
      <p:pic>
        <p:nvPicPr>
          <p:cNvPr id="159" name="Picture 158">
            <a:extLst>
              <a:ext uri="{FF2B5EF4-FFF2-40B4-BE49-F238E27FC236}">
                <a16:creationId xmlns:a16="http://schemas.microsoft.com/office/drawing/2014/main" id="{8E9BF98E-BF96-B14E-9BFF-AABF18A05347}"/>
              </a:ext>
            </a:extLst>
          </p:cNvPr>
          <p:cNvPicPr/>
          <p:nvPr/>
        </p:nvPicPr>
        <p:blipFill>
          <a:blip r:embed="rId5"/>
          <a:stretch>
            <a:fillRect/>
          </a:stretch>
        </p:blipFill>
        <p:spPr>
          <a:xfrm>
            <a:off x="78263" y="2876153"/>
            <a:ext cx="508712" cy="776117"/>
          </a:xfrm>
          <a:prstGeom prst="rect">
            <a:avLst/>
          </a:prstGeom>
        </p:spPr>
      </p:pic>
      <p:pic>
        <p:nvPicPr>
          <p:cNvPr id="160" name="Picture 159">
            <a:extLst>
              <a:ext uri="{FF2B5EF4-FFF2-40B4-BE49-F238E27FC236}">
                <a16:creationId xmlns:a16="http://schemas.microsoft.com/office/drawing/2014/main" id="{01C77DB6-ECBE-D744-B0AB-11CE3B438800}"/>
              </a:ext>
            </a:extLst>
          </p:cNvPr>
          <p:cNvPicPr/>
          <p:nvPr/>
        </p:nvPicPr>
        <p:blipFill>
          <a:blip r:embed="rId5"/>
          <a:stretch>
            <a:fillRect/>
          </a:stretch>
        </p:blipFill>
        <p:spPr>
          <a:xfrm>
            <a:off x="119251" y="3929035"/>
            <a:ext cx="508712" cy="776117"/>
          </a:xfrm>
          <a:prstGeom prst="rect">
            <a:avLst/>
          </a:prstGeom>
        </p:spPr>
      </p:pic>
      <p:pic>
        <p:nvPicPr>
          <p:cNvPr id="161" name="Picture 160">
            <a:extLst>
              <a:ext uri="{FF2B5EF4-FFF2-40B4-BE49-F238E27FC236}">
                <a16:creationId xmlns:a16="http://schemas.microsoft.com/office/drawing/2014/main" id="{F3A8EDDE-18D1-6341-845B-50D172931EFD}"/>
              </a:ext>
            </a:extLst>
          </p:cNvPr>
          <p:cNvPicPr/>
          <p:nvPr/>
        </p:nvPicPr>
        <p:blipFill>
          <a:blip r:embed="rId5"/>
          <a:stretch>
            <a:fillRect/>
          </a:stretch>
        </p:blipFill>
        <p:spPr>
          <a:xfrm>
            <a:off x="78263" y="5110015"/>
            <a:ext cx="508712" cy="776117"/>
          </a:xfrm>
          <a:prstGeom prst="rect">
            <a:avLst/>
          </a:prstGeom>
        </p:spPr>
      </p:pic>
      <p:cxnSp>
        <p:nvCxnSpPr>
          <p:cNvPr id="162" name="Straight Arrow Connector 161">
            <a:extLst>
              <a:ext uri="{FF2B5EF4-FFF2-40B4-BE49-F238E27FC236}">
                <a16:creationId xmlns:a16="http://schemas.microsoft.com/office/drawing/2014/main" id="{685E4B04-0C0B-BB40-82ED-F787B8781048}"/>
              </a:ext>
            </a:extLst>
          </p:cNvPr>
          <p:cNvCxnSpPr>
            <a:stCxn id="156" idx="3"/>
          </p:cNvCxnSpPr>
          <p:nvPr/>
        </p:nvCxnSpPr>
        <p:spPr>
          <a:xfrm>
            <a:off x="2462454" y="2320455"/>
            <a:ext cx="1284166" cy="11641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6516A93A-D2A0-8E40-B33E-84BAD1E7AC7A}"/>
              </a:ext>
            </a:extLst>
          </p:cNvPr>
          <p:cNvCxnSpPr>
            <a:stCxn id="153" idx="3"/>
          </p:cNvCxnSpPr>
          <p:nvPr/>
        </p:nvCxnSpPr>
        <p:spPr>
          <a:xfrm>
            <a:off x="1200391" y="3645633"/>
            <a:ext cx="2211450" cy="38805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500CD03D-00DD-DF42-A0C6-62C3BE018524}"/>
              </a:ext>
            </a:extLst>
          </p:cNvPr>
          <p:cNvCxnSpPr>
            <a:stCxn id="154" idx="3"/>
          </p:cNvCxnSpPr>
          <p:nvPr/>
        </p:nvCxnSpPr>
        <p:spPr>
          <a:xfrm flipV="1">
            <a:off x="1200391" y="4648807"/>
            <a:ext cx="2211450" cy="10985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2072E88D-35ED-E948-8536-A8ED721F289A}"/>
              </a:ext>
            </a:extLst>
          </p:cNvPr>
          <p:cNvCxnSpPr/>
          <p:nvPr/>
        </p:nvCxnSpPr>
        <p:spPr>
          <a:xfrm flipV="1">
            <a:off x="2476832" y="5066682"/>
            <a:ext cx="1102148" cy="81945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66" name="Picture 165">
            <a:extLst>
              <a:ext uri="{FF2B5EF4-FFF2-40B4-BE49-F238E27FC236}">
                <a16:creationId xmlns:a16="http://schemas.microsoft.com/office/drawing/2014/main" id="{C3ACAD32-34E4-8347-AC4A-47FE23CEF5CA}"/>
              </a:ext>
            </a:extLst>
          </p:cNvPr>
          <p:cNvPicPr/>
          <p:nvPr/>
        </p:nvPicPr>
        <p:blipFill>
          <a:blip r:embed="rId4"/>
          <a:stretch>
            <a:fillRect/>
          </a:stretch>
        </p:blipFill>
        <p:spPr>
          <a:xfrm>
            <a:off x="8909469" y="2235448"/>
            <a:ext cx="936054" cy="776117"/>
          </a:xfrm>
          <a:prstGeom prst="rect">
            <a:avLst/>
          </a:prstGeom>
        </p:spPr>
      </p:pic>
      <p:pic>
        <p:nvPicPr>
          <p:cNvPr id="167" name="Picture 166">
            <a:extLst>
              <a:ext uri="{FF2B5EF4-FFF2-40B4-BE49-F238E27FC236}">
                <a16:creationId xmlns:a16="http://schemas.microsoft.com/office/drawing/2014/main" id="{2FA8AFCD-BF74-A545-8861-CD92A82908FB}"/>
              </a:ext>
            </a:extLst>
          </p:cNvPr>
          <p:cNvPicPr/>
          <p:nvPr/>
        </p:nvPicPr>
        <p:blipFill>
          <a:blip r:embed="rId4"/>
          <a:stretch>
            <a:fillRect/>
          </a:stretch>
        </p:blipFill>
        <p:spPr>
          <a:xfrm>
            <a:off x="8909469" y="3174745"/>
            <a:ext cx="936054" cy="776117"/>
          </a:xfrm>
          <a:prstGeom prst="rect">
            <a:avLst/>
          </a:prstGeom>
        </p:spPr>
      </p:pic>
      <p:pic>
        <p:nvPicPr>
          <p:cNvPr id="168" name="Picture 167">
            <a:extLst>
              <a:ext uri="{FF2B5EF4-FFF2-40B4-BE49-F238E27FC236}">
                <a16:creationId xmlns:a16="http://schemas.microsoft.com/office/drawing/2014/main" id="{C7E5CCDF-2B00-274E-9B68-26C4F1C517F6}"/>
              </a:ext>
            </a:extLst>
          </p:cNvPr>
          <p:cNvPicPr/>
          <p:nvPr/>
        </p:nvPicPr>
        <p:blipFill>
          <a:blip r:embed="rId4"/>
          <a:stretch>
            <a:fillRect/>
          </a:stretch>
        </p:blipFill>
        <p:spPr>
          <a:xfrm>
            <a:off x="8909469" y="4290565"/>
            <a:ext cx="936054" cy="776117"/>
          </a:xfrm>
          <a:prstGeom prst="rect">
            <a:avLst/>
          </a:prstGeom>
        </p:spPr>
      </p:pic>
      <p:pic>
        <p:nvPicPr>
          <p:cNvPr id="169" name="Picture 168">
            <a:extLst>
              <a:ext uri="{FF2B5EF4-FFF2-40B4-BE49-F238E27FC236}">
                <a16:creationId xmlns:a16="http://schemas.microsoft.com/office/drawing/2014/main" id="{DEA3BB9B-9C55-3942-8121-0F6393820D45}"/>
              </a:ext>
            </a:extLst>
          </p:cNvPr>
          <p:cNvPicPr/>
          <p:nvPr/>
        </p:nvPicPr>
        <p:blipFill>
          <a:blip r:embed="rId4"/>
          <a:stretch>
            <a:fillRect/>
          </a:stretch>
        </p:blipFill>
        <p:spPr>
          <a:xfrm>
            <a:off x="7368231" y="1787315"/>
            <a:ext cx="936054" cy="776117"/>
          </a:xfrm>
          <a:prstGeom prst="rect">
            <a:avLst/>
          </a:prstGeom>
        </p:spPr>
      </p:pic>
      <p:pic>
        <p:nvPicPr>
          <p:cNvPr id="171" name="Picture 170">
            <a:extLst>
              <a:ext uri="{FF2B5EF4-FFF2-40B4-BE49-F238E27FC236}">
                <a16:creationId xmlns:a16="http://schemas.microsoft.com/office/drawing/2014/main" id="{EFCB03C8-FDDB-7946-A67F-1986E7A6AE2F}"/>
              </a:ext>
            </a:extLst>
          </p:cNvPr>
          <p:cNvPicPr/>
          <p:nvPr/>
        </p:nvPicPr>
        <p:blipFill>
          <a:blip r:embed="rId4"/>
          <a:stretch>
            <a:fillRect/>
          </a:stretch>
        </p:blipFill>
        <p:spPr>
          <a:xfrm>
            <a:off x="8905360" y="5376568"/>
            <a:ext cx="936054" cy="776117"/>
          </a:xfrm>
          <a:prstGeom prst="rect">
            <a:avLst/>
          </a:prstGeom>
        </p:spPr>
      </p:pic>
      <p:pic>
        <p:nvPicPr>
          <p:cNvPr id="172" name="Picture 171">
            <a:extLst>
              <a:ext uri="{FF2B5EF4-FFF2-40B4-BE49-F238E27FC236}">
                <a16:creationId xmlns:a16="http://schemas.microsoft.com/office/drawing/2014/main" id="{A5A3DEB1-17FA-0140-94A8-F84938CA71F1}"/>
              </a:ext>
            </a:extLst>
          </p:cNvPr>
          <p:cNvPicPr/>
          <p:nvPr/>
        </p:nvPicPr>
        <p:blipFill>
          <a:blip r:embed="rId4"/>
          <a:stretch>
            <a:fillRect/>
          </a:stretch>
        </p:blipFill>
        <p:spPr>
          <a:xfrm>
            <a:off x="7033253" y="5569301"/>
            <a:ext cx="936054" cy="776117"/>
          </a:xfrm>
          <a:prstGeom prst="rect">
            <a:avLst/>
          </a:prstGeom>
        </p:spPr>
      </p:pic>
      <p:pic>
        <p:nvPicPr>
          <p:cNvPr id="173" name="Picture 172">
            <a:extLst>
              <a:ext uri="{FF2B5EF4-FFF2-40B4-BE49-F238E27FC236}">
                <a16:creationId xmlns:a16="http://schemas.microsoft.com/office/drawing/2014/main" id="{1DB87283-4387-B24A-A225-5E3CB1C78E21}"/>
              </a:ext>
            </a:extLst>
          </p:cNvPr>
          <p:cNvPicPr/>
          <p:nvPr/>
        </p:nvPicPr>
        <p:blipFill>
          <a:blip r:embed="rId4"/>
          <a:stretch>
            <a:fillRect/>
          </a:stretch>
        </p:blipFill>
        <p:spPr>
          <a:xfrm>
            <a:off x="6681495" y="1225977"/>
            <a:ext cx="936054" cy="776117"/>
          </a:xfrm>
          <a:prstGeom prst="rect">
            <a:avLst/>
          </a:prstGeom>
        </p:spPr>
      </p:pic>
      <p:pic>
        <p:nvPicPr>
          <p:cNvPr id="174" name="Picture 173">
            <a:extLst>
              <a:ext uri="{FF2B5EF4-FFF2-40B4-BE49-F238E27FC236}">
                <a16:creationId xmlns:a16="http://schemas.microsoft.com/office/drawing/2014/main" id="{956300E1-25AD-C949-9966-B30D805CEEBB}"/>
              </a:ext>
            </a:extLst>
          </p:cNvPr>
          <p:cNvPicPr/>
          <p:nvPr/>
        </p:nvPicPr>
        <p:blipFill>
          <a:blip r:embed="rId4"/>
          <a:stretch>
            <a:fillRect/>
          </a:stretch>
        </p:blipFill>
        <p:spPr>
          <a:xfrm>
            <a:off x="8259650" y="1569238"/>
            <a:ext cx="936054" cy="776117"/>
          </a:xfrm>
          <a:prstGeom prst="rect">
            <a:avLst/>
          </a:prstGeom>
        </p:spPr>
      </p:pic>
      <p:pic>
        <p:nvPicPr>
          <p:cNvPr id="175" name="Picture 174">
            <a:extLst>
              <a:ext uri="{FF2B5EF4-FFF2-40B4-BE49-F238E27FC236}">
                <a16:creationId xmlns:a16="http://schemas.microsoft.com/office/drawing/2014/main" id="{9C7622F9-595B-8D4C-B35C-4F4544F8A171}"/>
              </a:ext>
            </a:extLst>
          </p:cNvPr>
          <p:cNvPicPr/>
          <p:nvPr/>
        </p:nvPicPr>
        <p:blipFill>
          <a:blip r:embed="rId4"/>
          <a:stretch>
            <a:fillRect/>
          </a:stretch>
        </p:blipFill>
        <p:spPr>
          <a:xfrm>
            <a:off x="9110313" y="1278305"/>
            <a:ext cx="936054" cy="776117"/>
          </a:xfrm>
          <a:prstGeom prst="rect">
            <a:avLst/>
          </a:prstGeom>
        </p:spPr>
      </p:pic>
      <p:cxnSp>
        <p:nvCxnSpPr>
          <p:cNvPr id="176" name="Straight Arrow Connector 175">
            <a:extLst>
              <a:ext uri="{FF2B5EF4-FFF2-40B4-BE49-F238E27FC236}">
                <a16:creationId xmlns:a16="http://schemas.microsoft.com/office/drawing/2014/main" id="{B9624EE3-F0E7-8C47-8F33-580DFA17D399}"/>
              </a:ext>
            </a:extLst>
          </p:cNvPr>
          <p:cNvCxnSpPr>
            <a:endCxn id="167" idx="1"/>
          </p:cNvCxnSpPr>
          <p:nvPr/>
        </p:nvCxnSpPr>
        <p:spPr>
          <a:xfrm flipV="1">
            <a:off x="6240290" y="3562803"/>
            <a:ext cx="2669180" cy="47088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id="{94B0FB78-25DB-7C41-AFF4-F36150CB8055}"/>
              </a:ext>
            </a:extLst>
          </p:cNvPr>
          <p:cNvCxnSpPr>
            <a:endCxn id="169" idx="1"/>
          </p:cNvCxnSpPr>
          <p:nvPr/>
        </p:nvCxnSpPr>
        <p:spPr>
          <a:xfrm flipV="1">
            <a:off x="5973838" y="2175374"/>
            <a:ext cx="1394394" cy="1309256"/>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D6038113-0D68-5A4A-8544-B1624021CCB5}"/>
              </a:ext>
            </a:extLst>
          </p:cNvPr>
          <p:cNvCxnSpPr>
            <a:cxnSpLocks/>
          </p:cNvCxnSpPr>
          <p:nvPr/>
        </p:nvCxnSpPr>
        <p:spPr>
          <a:xfrm flipV="1">
            <a:off x="5731932" y="1980759"/>
            <a:ext cx="1031054" cy="127681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D7E4A77D-45C8-3548-9A85-CAD580855D41}"/>
              </a:ext>
            </a:extLst>
          </p:cNvPr>
          <p:cNvCxnSpPr>
            <a:endCxn id="168" idx="1"/>
          </p:cNvCxnSpPr>
          <p:nvPr/>
        </p:nvCxnSpPr>
        <p:spPr>
          <a:xfrm flipV="1">
            <a:off x="6133495" y="4678624"/>
            <a:ext cx="2775974" cy="8004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2CE3CC46-9AAF-D04A-9BBB-C6B0FEA1218A}"/>
              </a:ext>
            </a:extLst>
          </p:cNvPr>
          <p:cNvCxnSpPr>
            <a:endCxn id="171" idx="1"/>
          </p:cNvCxnSpPr>
          <p:nvPr/>
        </p:nvCxnSpPr>
        <p:spPr>
          <a:xfrm>
            <a:off x="5973838" y="5110014"/>
            <a:ext cx="2931523" cy="65461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207802C5-7D77-7343-AB65-191370294986}"/>
              </a:ext>
            </a:extLst>
          </p:cNvPr>
          <p:cNvCxnSpPr>
            <a:endCxn id="172" idx="1"/>
          </p:cNvCxnSpPr>
          <p:nvPr/>
        </p:nvCxnSpPr>
        <p:spPr>
          <a:xfrm>
            <a:off x="5731932" y="5246079"/>
            <a:ext cx="1301321" cy="71128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3" name="Content Placeholder 2">
            <a:extLst>
              <a:ext uri="{FF2B5EF4-FFF2-40B4-BE49-F238E27FC236}">
                <a16:creationId xmlns:a16="http://schemas.microsoft.com/office/drawing/2014/main" id="{3BAF80BD-A65B-9F4F-A0A3-7F8F8390A029}"/>
              </a:ext>
            </a:extLst>
          </p:cNvPr>
          <p:cNvSpPr txBox="1">
            <a:spLocks/>
          </p:cNvSpPr>
          <p:nvPr/>
        </p:nvSpPr>
        <p:spPr>
          <a:xfrm>
            <a:off x="0" y="6951206"/>
            <a:ext cx="5881851" cy="879643"/>
          </a:xfrm>
          <a:prstGeom prst="rect">
            <a:avLst/>
          </a:prstGeom>
        </p:spPr>
        <p:txBody>
          <a:bodyPr vert="horz" lIns="100584" tIns="50292" rIns="100584" bIns="50292"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520" dirty="0"/>
              <a:t>100Gbps aggregate traffic</a:t>
            </a:r>
          </a:p>
          <a:p>
            <a:pPr algn="ctr"/>
            <a:endParaRPr lang="en-US" sz="3520" dirty="0"/>
          </a:p>
        </p:txBody>
      </p:sp>
      <p:sp>
        <p:nvSpPr>
          <p:cNvPr id="184" name="Content Placeholder 2">
            <a:extLst>
              <a:ext uri="{FF2B5EF4-FFF2-40B4-BE49-F238E27FC236}">
                <a16:creationId xmlns:a16="http://schemas.microsoft.com/office/drawing/2014/main" id="{E9DF1464-3EE1-0B43-B281-0C90BDF6DB1D}"/>
              </a:ext>
            </a:extLst>
          </p:cNvPr>
          <p:cNvSpPr txBox="1">
            <a:spLocks/>
          </p:cNvSpPr>
          <p:nvPr/>
        </p:nvSpPr>
        <p:spPr>
          <a:xfrm>
            <a:off x="5605153" y="6331602"/>
            <a:ext cx="4439915" cy="1664373"/>
          </a:xfrm>
          <a:prstGeom prst="rect">
            <a:avLst/>
          </a:prstGeom>
        </p:spPr>
        <p:txBody>
          <a:bodyPr vert="horz" lIns="100584" tIns="50292" rIns="100584" bIns="50292"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520" dirty="0"/>
              <a:t>Over 6000 relays in over 75 countries</a:t>
            </a:r>
          </a:p>
          <a:p>
            <a:pPr algn="ctr"/>
            <a:endParaRPr lang="en-US" sz="3520" dirty="0"/>
          </a:p>
        </p:txBody>
      </p:sp>
      <p:sp>
        <p:nvSpPr>
          <p:cNvPr id="187" name="Content Placeholder 2">
            <a:extLst>
              <a:ext uri="{FF2B5EF4-FFF2-40B4-BE49-F238E27FC236}">
                <a16:creationId xmlns:a16="http://schemas.microsoft.com/office/drawing/2014/main" id="{E532D5E7-92E7-CC4E-9591-373FC236E37A}"/>
              </a:ext>
            </a:extLst>
          </p:cNvPr>
          <p:cNvSpPr txBox="1">
            <a:spLocks/>
          </p:cNvSpPr>
          <p:nvPr/>
        </p:nvSpPr>
        <p:spPr>
          <a:xfrm>
            <a:off x="-1" y="6392535"/>
            <a:ext cx="5881851" cy="879643"/>
          </a:xfrm>
          <a:prstGeom prst="rect">
            <a:avLst/>
          </a:prstGeom>
        </p:spPr>
        <p:txBody>
          <a:bodyPr vert="horz" lIns="100584" tIns="50292" rIns="100584" bIns="50292"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t>Over 2,000,000 daily users</a:t>
            </a:r>
          </a:p>
        </p:txBody>
      </p:sp>
    </p:spTree>
    <p:extLst>
      <p:ext uri="{BB962C8B-B14F-4D97-AF65-F5344CB8AC3E}">
        <p14:creationId xmlns:p14="http://schemas.microsoft.com/office/powerpoint/2010/main" val="501574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1BCB-C6B1-4E40-9CDD-5C8677E46A1F}"/>
              </a:ext>
            </a:extLst>
          </p:cNvPr>
          <p:cNvSpPr>
            <a:spLocks noGrp="1"/>
          </p:cNvSpPr>
          <p:nvPr>
            <p:ph type="title"/>
          </p:nvPr>
        </p:nvSpPr>
        <p:spPr>
          <a:xfrm>
            <a:off x="270164" y="3249892"/>
            <a:ext cx="9518073" cy="457200"/>
          </a:xfrm>
        </p:spPr>
        <p:txBody>
          <a:bodyPr/>
          <a:lstStyle/>
          <a:p>
            <a:r>
              <a:rPr lang="en-US" dirty="0"/>
              <a:t>Problem: Measuring Tor</a:t>
            </a:r>
          </a:p>
        </p:txBody>
      </p:sp>
    </p:spTree>
    <p:extLst>
      <p:ext uri="{BB962C8B-B14F-4D97-AF65-F5344CB8AC3E}">
        <p14:creationId xmlns:p14="http://schemas.microsoft.com/office/powerpoint/2010/main" val="139478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C70C8AAF-A84A-A145-BEF7-E8713D25708E}"/>
              </a:ext>
            </a:extLst>
          </p:cNvPr>
          <p:cNvCxnSpPr>
            <a:cxnSpLocks/>
          </p:cNvCxnSpPr>
          <p:nvPr/>
        </p:nvCxnSpPr>
        <p:spPr>
          <a:xfrm flipV="1">
            <a:off x="6852062" y="3028931"/>
            <a:ext cx="1102096" cy="57204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4FF5D7FC-AE7E-CD43-940B-CD06C8552440}"/>
              </a:ext>
            </a:extLst>
          </p:cNvPr>
          <p:cNvCxnSpPr>
            <a:cxnSpLocks/>
          </p:cNvCxnSpPr>
          <p:nvPr/>
        </p:nvCxnSpPr>
        <p:spPr>
          <a:xfrm>
            <a:off x="1487604" y="2163845"/>
            <a:ext cx="1160593" cy="19543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B41E151B-1237-904F-8DD6-AAFC0A6F4DE8}"/>
              </a:ext>
            </a:extLst>
          </p:cNvPr>
          <p:cNvCxnSpPr>
            <a:cxnSpLocks/>
          </p:cNvCxnSpPr>
          <p:nvPr/>
        </p:nvCxnSpPr>
        <p:spPr>
          <a:xfrm>
            <a:off x="1399862" y="2941110"/>
            <a:ext cx="951452" cy="455956"/>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E8C4923F-835D-F74D-830E-91515B39C115}"/>
              </a:ext>
            </a:extLst>
          </p:cNvPr>
          <p:cNvCxnSpPr>
            <a:cxnSpLocks/>
          </p:cNvCxnSpPr>
          <p:nvPr/>
        </p:nvCxnSpPr>
        <p:spPr>
          <a:xfrm flipV="1">
            <a:off x="6243829" y="1968939"/>
            <a:ext cx="1740542" cy="419434"/>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a:t>Tor Measurement</a:t>
            </a:r>
          </a:p>
        </p:txBody>
      </p:sp>
      <p:pic>
        <p:nvPicPr>
          <p:cNvPr id="34" name="Picture 33"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642" y="1580213"/>
            <a:ext cx="837327" cy="1052327"/>
          </a:xfrm>
          <a:prstGeom prst="rect">
            <a:avLst/>
          </a:prstGeom>
        </p:spPr>
      </p:pic>
      <p:pic>
        <p:nvPicPr>
          <p:cNvPr id="35" name="Picture 34"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607" y="1580213"/>
            <a:ext cx="837327" cy="1052327"/>
          </a:xfrm>
          <a:prstGeom prst="rect">
            <a:avLst/>
          </a:prstGeom>
        </p:spPr>
      </p:pic>
      <p:pic>
        <p:nvPicPr>
          <p:cNvPr id="36" name="Picture 35"/>
          <p:cNvPicPr/>
          <p:nvPr/>
        </p:nvPicPr>
        <p:blipFill>
          <a:blip r:embed="rId3"/>
          <a:stretch>
            <a:fillRect/>
          </a:stretch>
        </p:blipFill>
        <p:spPr>
          <a:xfrm>
            <a:off x="1115322" y="2461499"/>
            <a:ext cx="508712" cy="799636"/>
          </a:xfrm>
          <a:prstGeom prst="rect">
            <a:avLst/>
          </a:prstGeom>
        </p:spPr>
      </p:pic>
      <p:pic>
        <p:nvPicPr>
          <p:cNvPr id="37" name="Picture 36"/>
          <p:cNvPicPr/>
          <p:nvPr/>
        </p:nvPicPr>
        <p:blipFill>
          <a:blip r:embed="rId4"/>
          <a:stretch>
            <a:fillRect/>
          </a:stretch>
        </p:blipFill>
        <p:spPr>
          <a:xfrm>
            <a:off x="7954187" y="2497267"/>
            <a:ext cx="936054" cy="799636"/>
          </a:xfrm>
          <a:prstGeom prst="rect">
            <a:avLst/>
          </a:prstGeom>
        </p:spPr>
      </p:pic>
      <p:pic>
        <p:nvPicPr>
          <p:cNvPr id="38" name="Picture 37"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450" y="2661633"/>
            <a:ext cx="837327" cy="1052327"/>
          </a:xfrm>
          <a:prstGeom prst="rect">
            <a:avLst/>
          </a:prstGeom>
        </p:spPr>
      </p:pic>
      <p:pic>
        <p:nvPicPr>
          <p:cNvPr id="39" name="Picture 38"/>
          <p:cNvPicPr/>
          <p:nvPr/>
        </p:nvPicPr>
        <p:blipFill>
          <a:blip r:embed="rId3"/>
          <a:stretch>
            <a:fillRect/>
          </a:stretch>
        </p:blipFill>
        <p:spPr>
          <a:xfrm>
            <a:off x="1106070" y="3314142"/>
            <a:ext cx="508712" cy="799636"/>
          </a:xfrm>
          <a:prstGeom prst="rect">
            <a:avLst/>
          </a:prstGeom>
        </p:spPr>
      </p:pic>
      <p:pic>
        <p:nvPicPr>
          <p:cNvPr id="40" name="Picture 39"/>
          <p:cNvPicPr/>
          <p:nvPr/>
        </p:nvPicPr>
        <p:blipFill>
          <a:blip r:embed="rId4"/>
          <a:stretch>
            <a:fillRect/>
          </a:stretch>
        </p:blipFill>
        <p:spPr>
          <a:xfrm>
            <a:off x="7954187" y="1559644"/>
            <a:ext cx="936054" cy="799636"/>
          </a:xfrm>
          <a:prstGeom prst="rect">
            <a:avLst/>
          </a:prstGeom>
        </p:spPr>
      </p:pic>
      <p:pic>
        <p:nvPicPr>
          <p:cNvPr id="41" name="Picture 40"/>
          <p:cNvPicPr/>
          <p:nvPr/>
        </p:nvPicPr>
        <p:blipFill>
          <a:blip r:embed="rId3"/>
          <a:stretch>
            <a:fillRect/>
          </a:stretch>
        </p:blipFill>
        <p:spPr>
          <a:xfrm>
            <a:off x="1106070" y="1637281"/>
            <a:ext cx="508712" cy="799636"/>
          </a:xfrm>
          <a:prstGeom prst="rect">
            <a:avLst/>
          </a:prstGeom>
        </p:spPr>
      </p:pic>
      <p:pic>
        <p:nvPicPr>
          <p:cNvPr id="42" name="Picture 41"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916" y="2661633"/>
            <a:ext cx="837327" cy="1052327"/>
          </a:xfrm>
          <a:prstGeom prst="rect">
            <a:avLst/>
          </a:prstGeom>
        </p:spPr>
      </p:pic>
      <p:pic>
        <p:nvPicPr>
          <p:cNvPr id="43" name="Picture 42"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298" y="2776143"/>
            <a:ext cx="837327" cy="1052327"/>
          </a:xfrm>
          <a:prstGeom prst="rect">
            <a:avLst/>
          </a:prstGeom>
        </p:spPr>
      </p:pic>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8</a:t>
            </a:fld>
            <a:endParaRPr lang="en-US" b="1" dirty="0">
              <a:solidFill>
                <a:schemeClr val="tx2"/>
              </a:solidFill>
            </a:endParaRPr>
          </a:p>
        </p:txBody>
      </p:sp>
      <p:sp>
        <p:nvSpPr>
          <p:cNvPr id="2" name="Content Placeholder 1"/>
          <p:cNvSpPr>
            <a:spLocks noGrp="1"/>
          </p:cNvSpPr>
          <p:nvPr>
            <p:ph idx="13"/>
          </p:nvPr>
        </p:nvSpPr>
        <p:spPr>
          <a:xfrm>
            <a:off x="457200" y="4926559"/>
            <a:ext cx="9342488" cy="2277305"/>
          </a:xfrm>
        </p:spPr>
        <p:txBody>
          <a:bodyPr>
            <a:normAutofit/>
          </a:bodyPr>
          <a:lstStyle/>
          <a:p>
            <a:r>
              <a:rPr lang="en-US" sz="3600" dirty="0"/>
              <a:t>Measuring Tor benefits users</a:t>
            </a:r>
            <a:br>
              <a:rPr lang="en-US" sz="3600" dirty="0"/>
            </a:br>
            <a:endParaRPr lang="en-US" sz="3600" dirty="0"/>
          </a:p>
          <a:p>
            <a:pPr marL="1033463" lvl="2" indent="-571500">
              <a:spcAft>
                <a:spcPts val="1500"/>
              </a:spcAft>
              <a:buFont typeface="Wingdings" charset="2"/>
              <a:buChar char="§"/>
            </a:pPr>
            <a:r>
              <a:rPr lang="en-US" sz="2400" dirty="0"/>
              <a:t>Determine anonymity set size (e.g. how many users)</a:t>
            </a:r>
          </a:p>
          <a:p>
            <a:pPr marL="1033463" lvl="2" indent="-571500">
              <a:spcAft>
                <a:spcPts val="1500"/>
              </a:spcAft>
              <a:buFont typeface="Wingdings" charset="2"/>
              <a:buChar char="§"/>
            </a:pPr>
            <a:r>
              <a:rPr lang="en-US" sz="2400" dirty="0"/>
              <a:t>Identify performance problems (e.g. common failures)</a:t>
            </a:r>
          </a:p>
          <a:p>
            <a:pPr marL="1033463" lvl="2" indent="-571500">
              <a:spcAft>
                <a:spcPts val="1500"/>
              </a:spcAft>
              <a:buFont typeface="Wingdings" charset="2"/>
              <a:buChar char="§"/>
            </a:pPr>
            <a:r>
              <a:rPr lang="en-US" sz="2400" dirty="0"/>
              <a:t>Inform policymakers (e.g. what is Tor used for)</a:t>
            </a:r>
          </a:p>
          <a:p>
            <a:pPr marL="1033463" lvl="2" indent="-571500">
              <a:spcAft>
                <a:spcPts val="1500"/>
              </a:spcAft>
              <a:buFont typeface="Wingdings" charset="2"/>
              <a:buChar char="§"/>
            </a:pPr>
            <a:r>
              <a:rPr lang="en-US" sz="2400" dirty="0"/>
              <a:t>Monitor for abuse (e.g. denial of service on Tor)</a:t>
            </a:r>
          </a:p>
          <a:p>
            <a:pPr marL="1033463" lvl="2" indent="-571500">
              <a:spcAft>
                <a:spcPts val="1500"/>
              </a:spcAft>
              <a:buFont typeface="Wingdings" charset="2"/>
              <a:buChar char="§"/>
            </a:pPr>
            <a:endParaRPr lang="en-US" sz="2400" dirty="0"/>
          </a:p>
          <a:p>
            <a:pPr marL="1033463" lvl="2" indent="-571500">
              <a:spcAft>
                <a:spcPts val="1500"/>
              </a:spcAft>
              <a:buFont typeface="Wingdings" charset="2"/>
              <a:buChar char="§"/>
            </a:pPr>
            <a:endParaRPr lang="en-US" sz="2400" dirty="0"/>
          </a:p>
          <a:p>
            <a:pPr marL="1033463" lvl="2" indent="-571500">
              <a:spcAft>
                <a:spcPts val="1500"/>
              </a:spcAft>
              <a:buFont typeface="Wingdings" charset="2"/>
              <a:buChar char="§"/>
            </a:pPr>
            <a:endParaRPr lang="en-US" sz="2400" dirty="0"/>
          </a:p>
        </p:txBody>
      </p:sp>
      <p:sp>
        <p:nvSpPr>
          <p:cNvPr id="19" name="Cloud 18">
            <a:extLst>
              <a:ext uri="{FF2B5EF4-FFF2-40B4-BE49-F238E27FC236}">
                <a16:creationId xmlns:a16="http://schemas.microsoft.com/office/drawing/2014/main" id="{8F9A7994-B651-2C47-A810-855A2DC051A2}"/>
              </a:ext>
            </a:extLst>
          </p:cNvPr>
          <p:cNvSpPr/>
          <p:nvPr/>
        </p:nvSpPr>
        <p:spPr>
          <a:xfrm>
            <a:off x="2154555" y="1412876"/>
            <a:ext cx="5473081" cy="3254850"/>
          </a:xfrm>
          <a:prstGeom prst="cloud">
            <a:avLst/>
          </a:prstGeom>
          <a:gradFill flip="none" rotWithShape="1">
            <a:gsLst>
              <a:gs pos="0">
                <a:schemeClr val="bg1">
                  <a:lumMod val="93000"/>
                </a:schemeClr>
              </a:gs>
              <a:gs pos="100000">
                <a:schemeClr val="accent4">
                  <a:lumMod val="52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grpSp>
        <p:nvGrpSpPr>
          <p:cNvPr id="21" name="Group 20">
            <a:extLst>
              <a:ext uri="{FF2B5EF4-FFF2-40B4-BE49-F238E27FC236}">
                <a16:creationId xmlns:a16="http://schemas.microsoft.com/office/drawing/2014/main" id="{AEC91E18-18AD-6647-920E-6D4244F690CC}"/>
              </a:ext>
            </a:extLst>
          </p:cNvPr>
          <p:cNvGrpSpPr/>
          <p:nvPr/>
        </p:nvGrpSpPr>
        <p:grpSpPr>
          <a:xfrm>
            <a:off x="7954158" y="3457369"/>
            <a:ext cx="1080304" cy="799636"/>
            <a:chOff x="8619426" y="2951317"/>
            <a:chExt cx="1080304" cy="799636"/>
          </a:xfrm>
        </p:grpSpPr>
        <p:pic>
          <p:nvPicPr>
            <p:cNvPr id="22" name="Picture 21">
              <a:extLst>
                <a:ext uri="{FF2B5EF4-FFF2-40B4-BE49-F238E27FC236}">
                  <a16:creationId xmlns:a16="http://schemas.microsoft.com/office/drawing/2014/main" id="{1A76054B-2011-6E43-A229-E3DA806817C8}"/>
                </a:ext>
              </a:extLst>
            </p:cNvPr>
            <p:cNvPicPr/>
            <p:nvPr/>
          </p:nvPicPr>
          <p:blipFill>
            <a:blip r:embed="rId4"/>
            <a:stretch>
              <a:fillRect/>
            </a:stretch>
          </p:blipFill>
          <p:spPr>
            <a:xfrm>
              <a:off x="8619426" y="2951317"/>
              <a:ext cx="936054" cy="799636"/>
            </a:xfrm>
            <a:prstGeom prst="rect">
              <a:avLst/>
            </a:prstGeom>
          </p:spPr>
        </p:pic>
        <p:pic>
          <p:nvPicPr>
            <p:cNvPr id="23" name="Picture 22" descr="tor-onion.png">
              <a:extLst>
                <a:ext uri="{FF2B5EF4-FFF2-40B4-BE49-F238E27FC236}">
                  <a16:creationId xmlns:a16="http://schemas.microsoft.com/office/drawing/2014/main" id="{73D972BB-2132-8140-93BC-F86B541E46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7840" y="3053780"/>
              <a:ext cx="501890" cy="694799"/>
            </a:xfrm>
            <a:prstGeom prst="rect">
              <a:avLst/>
            </a:prstGeom>
          </p:spPr>
        </p:pic>
      </p:grpSp>
      <p:pic>
        <p:nvPicPr>
          <p:cNvPr id="27" name="Graphic 26">
            <a:extLst>
              <a:ext uri="{FF2B5EF4-FFF2-40B4-BE49-F238E27FC236}">
                <a16:creationId xmlns:a16="http://schemas.microsoft.com/office/drawing/2014/main" id="{68C409A9-16CA-0E45-A3FB-C7A7A56081E6}"/>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422" t="3704" r="8046" b="9098"/>
          <a:stretch/>
        </p:blipFill>
        <p:spPr>
          <a:xfrm>
            <a:off x="3930819" y="1830962"/>
            <a:ext cx="2425115" cy="2361914"/>
          </a:xfrm>
          <a:prstGeom prst="rect">
            <a:avLst/>
          </a:prstGeom>
        </p:spPr>
      </p:pic>
    </p:spTree>
    <p:extLst>
      <p:ext uri="{BB962C8B-B14F-4D97-AF65-F5344CB8AC3E}">
        <p14:creationId xmlns:p14="http://schemas.microsoft.com/office/powerpoint/2010/main" val="237594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id="{8F87EA7C-2353-7944-B71A-85CF1A41A586}"/>
              </a:ext>
            </a:extLst>
          </p:cNvPr>
          <p:cNvCxnSpPr>
            <a:cxnSpLocks/>
          </p:cNvCxnSpPr>
          <p:nvPr/>
        </p:nvCxnSpPr>
        <p:spPr>
          <a:xfrm flipV="1">
            <a:off x="3273063" y="2464258"/>
            <a:ext cx="2286753" cy="100386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F765F358-882F-BE40-B1E2-FFD470E9C35E}"/>
              </a:ext>
            </a:extLst>
          </p:cNvPr>
          <p:cNvCxnSpPr>
            <a:cxnSpLocks/>
          </p:cNvCxnSpPr>
          <p:nvPr/>
        </p:nvCxnSpPr>
        <p:spPr>
          <a:xfrm>
            <a:off x="4214107" y="2516148"/>
            <a:ext cx="2020470" cy="94032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55132E3-CDB1-8744-8C5E-E121029AC5E8}"/>
              </a:ext>
            </a:extLst>
          </p:cNvPr>
          <p:cNvCxnSpPr>
            <a:cxnSpLocks/>
          </p:cNvCxnSpPr>
          <p:nvPr/>
        </p:nvCxnSpPr>
        <p:spPr>
          <a:xfrm flipV="1">
            <a:off x="6852062" y="3040083"/>
            <a:ext cx="1102096" cy="57204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5BACF2A-9015-5F45-979A-8CE2D268103E}"/>
              </a:ext>
            </a:extLst>
          </p:cNvPr>
          <p:cNvCxnSpPr>
            <a:cxnSpLocks/>
          </p:cNvCxnSpPr>
          <p:nvPr/>
        </p:nvCxnSpPr>
        <p:spPr>
          <a:xfrm>
            <a:off x="1487604" y="2174997"/>
            <a:ext cx="2032290" cy="24436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826D5A9E-FC30-6E47-B829-B814C359B7F5}"/>
              </a:ext>
            </a:extLst>
          </p:cNvPr>
          <p:cNvCxnSpPr>
            <a:cxnSpLocks/>
          </p:cNvCxnSpPr>
          <p:nvPr/>
        </p:nvCxnSpPr>
        <p:spPr>
          <a:xfrm>
            <a:off x="1399862" y="2952262"/>
            <a:ext cx="1157301" cy="51625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6841BA93-F210-0A45-A839-29B0AB2002D7}"/>
              </a:ext>
            </a:extLst>
          </p:cNvPr>
          <p:cNvCxnSpPr>
            <a:cxnSpLocks/>
          </p:cNvCxnSpPr>
          <p:nvPr/>
        </p:nvCxnSpPr>
        <p:spPr>
          <a:xfrm flipV="1">
            <a:off x="6243829" y="1980091"/>
            <a:ext cx="1740542" cy="419434"/>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a:t>Tor Measurement</a:t>
            </a:r>
          </a:p>
        </p:txBody>
      </p:sp>
      <p:pic>
        <p:nvPicPr>
          <p:cNvPr id="34" name="Picture 33"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642" y="1591365"/>
            <a:ext cx="837327" cy="1052327"/>
          </a:xfrm>
          <a:prstGeom prst="rect">
            <a:avLst/>
          </a:prstGeom>
        </p:spPr>
      </p:pic>
      <p:pic>
        <p:nvPicPr>
          <p:cNvPr id="35" name="Picture 34"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607" y="1591365"/>
            <a:ext cx="837327" cy="1052327"/>
          </a:xfrm>
          <a:prstGeom prst="rect">
            <a:avLst/>
          </a:prstGeom>
        </p:spPr>
      </p:pic>
      <p:pic>
        <p:nvPicPr>
          <p:cNvPr id="36" name="Picture 35"/>
          <p:cNvPicPr/>
          <p:nvPr/>
        </p:nvPicPr>
        <p:blipFill>
          <a:blip r:embed="rId3"/>
          <a:stretch>
            <a:fillRect/>
          </a:stretch>
        </p:blipFill>
        <p:spPr>
          <a:xfrm>
            <a:off x="1115322" y="2472651"/>
            <a:ext cx="508712" cy="799636"/>
          </a:xfrm>
          <a:prstGeom prst="rect">
            <a:avLst/>
          </a:prstGeom>
        </p:spPr>
      </p:pic>
      <p:pic>
        <p:nvPicPr>
          <p:cNvPr id="37" name="Picture 36"/>
          <p:cNvPicPr/>
          <p:nvPr/>
        </p:nvPicPr>
        <p:blipFill>
          <a:blip r:embed="rId4"/>
          <a:stretch>
            <a:fillRect/>
          </a:stretch>
        </p:blipFill>
        <p:spPr>
          <a:xfrm>
            <a:off x="7954187" y="2508419"/>
            <a:ext cx="936054" cy="799636"/>
          </a:xfrm>
          <a:prstGeom prst="rect">
            <a:avLst/>
          </a:prstGeom>
        </p:spPr>
      </p:pic>
      <p:pic>
        <p:nvPicPr>
          <p:cNvPr id="38" name="Picture 37"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450" y="2672785"/>
            <a:ext cx="837327" cy="1052327"/>
          </a:xfrm>
          <a:prstGeom prst="rect">
            <a:avLst/>
          </a:prstGeom>
        </p:spPr>
      </p:pic>
      <p:pic>
        <p:nvPicPr>
          <p:cNvPr id="39" name="Picture 38"/>
          <p:cNvPicPr/>
          <p:nvPr/>
        </p:nvPicPr>
        <p:blipFill>
          <a:blip r:embed="rId3"/>
          <a:stretch>
            <a:fillRect/>
          </a:stretch>
        </p:blipFill>
        <p:spPr>
          <a:xfrm>
            <a:off x="1106070" y="3325294"/>
            <a:ext cx="508712" cy="799636"/>
          </a:xfrm>
          <a:prstGeom prst="rect">
            <a:avLst/>
          </a:prstGeom>
        </p:spPr>
      </p:pic>
      <p:pic>
        <p:nvPicPr>
          <p:cNvPr id="40" name="Picture 39"/>
          <p:cNvPicPr/>
          <p:nvPr/>
        </p:nvPicPr>
        <p:blipFill>
          <a:blip r:embed="rId4"/>
          <a:stretch>
            <a:fillRect/>
          </a:stretch>
        </p:blipFill>
        <p:spPr>
          <a:xfrm>
            <a:off x="7954187" y="1570796"/>
            <a:ext cx="936054" cy="799636"/>
          </a:xfrm>
          <a:prstGeom prst="rect">
            <a:avLst/>
          </a:prstGeom>
        </p:spPr>
      </p:pic>
      <p:pic>
        <p:nvPicPr>
          <p:cNvPr id="41" name="Picture 40"/>
          <p:cNvPicPr/>
          <p:nvPr/>
        </p:nvPicPr>
        <p:blipFill>
          <a:blip r:embed="rId3"/>
          <a:stretch>
            <a:fillRect/>
          </a:stretch>
        </p:blipFill>
        <p:spPr>
          <a:xfrm>
            <a:off x="1106070" y="1648433"/>
            <a:ext cx="508712" cy="799636"/>
          </a:xfrm>
          <a:prstGeom prst="rect">
            <a:avLst/>
          </a:prstGeom>
        </p:spPr>
      </p:pic>
      <p:pic>
        <p:nvPicPr>
          <p:cNvPr id="42" name="Picture 41"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916" y="2672785"/>
            <a:ext cx="837327" cy="1052327"/>
          </a:xfrm>
          <a:prstGeom prst="rect">
            <a:avLst/>
          </a:prstGeom>
        </p:spPr>
      </p:pic>
      <p:pic>
        <p:nvPicPr>
          <p:cNvPr id="43" name="Picture 42" descr="relay-on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298" y="2787295"/>
            <a:ext cx="837327" cy="1052327"/>
          </a:xfrm>
          <a:prstGeom prst="rect">
            <a:avLst/>
          </a:prstGeom>
        </p:spPr>
      </p:pic>
      <p:sp>
        <p:nvSpPr>
          <p:cNvPr id="47" name="Slide Number Placeholder 1"/>
          <p:cNvSpPr>
            <a:spLocks noGrp="1"/>
          </p:cNvSpPr>
          <p:nvPr>
            <p:ph type="sldNum" sz="quarter" idx="10"/>
          </p:nvPr>
        </p:nvSpPr>
        <p:spPr>
          <a:xfrm>
            <a:off x="7315200" y="7203864"/>
            <a:ext cx="2263140" cy="413808"/>
          </a:xfrm>
        </p:spPr>
        <p:txBody>
          <a:bodyPr/>
          <a:lstStyle/>
          <a:p>
            <a:fld id="{EC78876D-F60F-416A-9AB8-0484C938732F}" type="slidenum">
              <a:rPr lang="en-US" b="1" smtClean="0">
                <a:solidFill>
                  <a:schemeClr val="tx2"/>
                </a:solidFill>
              </a:rPr>
              <a:pPr/>
              <a:t>9</a:t>
            </a:fld>
            <a:endParaRPr lang="en-US" b="1" dirty="0">
              <a:solidFill>
                <a:schemeClr val="tx2"/>
              </a:solidFill>
            </a:endParaRPr>
          </a:p>
        </p:txBody>
      </p:sp>
      <p:sp>
        <p:nvSpPr>
          <p:cNvPr id="2" name="Content Placeholder 1"/>
          <p:cNvSpPr>
            <a:spLocks noGrp="1"/>
          </p:cNvSpPr>
          <p:nvPr>
            <p:ph idx="13"/>
          </p:nvPr>
        </p:nvSpPr>
        <p:spPr>
          <a:xfrm>
            <a:off x="457200" y="4937711"/>
            <a:ext cx="9342488" cy="2411633"/>
          </a:xfrm>
        </p:spPr>
        <p:txBody>
          <a:bodyPr/>
          <a:lstStyle/>
          <a:p>
            <a:r>
              <a:rPr lang="en-US" sz="3600" dirty="0"/>
              <a:t>Measuring Tor risks privacy</a:t>
            </a:r>
            <a:br>
              <a:rPr lang="en-US" sz="3600" dirty="0"/>
            </a:br>
            <a:endParaRPr lang="en-US" sz="3600" dirty="0"/>
          </a:p>
          <a:p>
            <a:pPr marL="1033463" lvl="2" indent="-571500">
              <a:spcAft>
                <a:spcPts val="1500"/>
              </a:spcAft>
              <a:buFont typeface="Wingdings" charset="2"/>
              <a:buChar char="§"/>
            </a:pPr>
            <a:r>
              <a:rPr lang="en-US" sz="2400" dirty="0" err="1"/>
              <a:t>Deanonymizing</a:t>
            </a:r>
            <a:r>
              <a:rPr lang="en-US" sz="2400" dirty="0"/>
              <a:t> individual connections</a:t>
            </a:r>
          </a:p>
          <a:p>
            <a:pPr marL="1033463" lvl="2" indent="-571500">
              <a:spcAft>
                <a:spcPts val="1500"/>
              </a:spcAft>
              <a:buFont typeface="Wingdings" charset="2"/>
              <a:buChar char="§"/>
            </a:pPr>
            <a:r>
              <a:rPr lang="en-US" sz="2400" dirty="0"/>
              <a:t>Storing sensitive data at relays risks leaks from compromise</a:t>
            </a:r>
          </a:p>
          <a:p>
            <a:pPr marL="1033463" lvl="2" indent="-571500">
              <a:spcAft>
                <a:spcPts val="1500"/>
              </a:spcAft>
              <a:buFont typeface="Wingdings" charset="2"/>
              <a:buChar char="§"/>
            </a:pPr>
            <a:r>
              <a:rPr lang="en-US" sz="2400" dirty="0"/>
              <a:t>Revealing “interesting” users (e.g. from censored locations)</a:t>
            </a:r>
          </a:p>
          <a:p>
            <a:pPr marL="1033463" lvl="2" indent="-571500">
              <a:spcAft>
                <a:spcPts val="1500"/>
              </a:spcAft>
              <a:buFont typeface="Wingdings" charset="2"/>
              <a:buChar char="§"/>
            </a:pPr>
            <a:r>
              <a:rPr lang="en-US" sz="2400" dirty="0"/>
              <a:t>Revealing private onion services</a:t>
            </a:r>
          </a:p>
          <a:p>
            <a:pPr marL="1033463" lvl="2" indent="-571500">
              <a:spcAft>
                <a:spcPts val="1500"/>
              </a:spcAft>
              <a:buFont typeface="Wingdings" charset="2"/>
              <a:buChar char="§"/>
            </a:pPr>
            <a:endParaRPr lang="en-US" sz="2400" dirty="0"/>
          </a:p>
          <a:p>
            <a:pPr marL="1033463" lvl="2" indent="-571500">
              <a:spcAft>
                <a:spcPts val="1500"/>
              </a:spcAft>
              <a:buFont typeface="Wingdings" charset="2"/>
              <a:buChar char="§"/>
            </a:pPr>
            <a:endParaRPr lang="en-US" sz="2400" dirty="0"/>
          </a:p>
          <a:p>
            <a:pPr marL="1033463" lvl="2" indent="-571500">
              <a:spcAft>
                <a:spcPts val="1500"/>
              </a:spcAft>
              <a:buFont typeface="Wingdings" charset="2"/>
              <a:buChar char="§"/>
            </a:pPr>
            <a:endParaRPr lang="en-US" sz="2400" dirty="0"/>
          </a:p>
        </p:txBody>
      </p:sp>
      <p:grpSp>
        <p:nvGrpSpPr>
          <p:cNvPr id="21" name="Group 20">
            <a:extLst>
              <a:ext uri="{FF2B5EF4-FFF2-40B4-BE49-F238E27FC236}">
                <a16:creationId xmlns:a16="http://schemas.microsoft.com/office/drawing/2014/main" id="{AEC91E18-18AD-6647-920E-6D4244F690CC}"/>
              </a:ext>
            </a:extLst>
          </p:cNvPr>
          <p:cNvGrpSpPr/>
          <p:nvPr/>
        </p:nvGrpSpPr>
        <p:grpSpPr>
          <a:xfrm>
            <a:off x="7954158" y="3468521"/>
            <a:ext cx="1080304" cy="799636"/>
            <a:chOff x="8619426" y="2951317"/>
            <a:chExt cx="1080304" cy="799636"/>
          </a:xfrm>
        </p:grpSpPr>
        <p:pic>
          <p:nvPicPr>
            <p:cNvPr id="22" name="Picture 21">
              <a:extLst>
                <a:ext uri="{FF2B5EF4-FFF2-40B4-BE49-F238E27FC236}">
                  <a16:creationId xmlns:a16="http://schemas.microsoft.com/office/drawing/2014/main" id="{1A76054B-2011-6E43-A229-E3DA806817C8}"/>
                </a:ext>
              </a:extLst>
            </p:cNvPr>
            <p:cNvPicPr/>
            <p:nvPr/>
          </p:nvPicPr>
          <p:blipFill>
            <a:blip r:embed="rId4"/>
            <a:stretch>
              <a:fillRect/>
            </a:stretch>
          </p:blipFill>
          <p:spPr>
            <a:xfrm>
              <a:off x="8619426" y="2951317"/>
              <a:ext cx="936054" cy="799636"/>
            </a:xfrm>
            <a:prstGeom prst="rect">
              <a:avLst/>
            </a:prstGeom>
          </p:spPr>
        </p:pic>
        <p:pic>
          <p:nvPicPr>
            <p:cNvPr id="23" name="Picture 22" descr="tor-onion.png">
              <a:extLst>
                <a:ext uri="{FF2B5EF4-FFF2-40B4-BE49-F238E27FC236}">
                  <a16:creationId xmlns:a16="http://schemas.microsoft.com/office/drawing/2014/main" id="{73D972BB-2132-8140-93BC-F86B541E46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7840" y="3053780"/>
              <a:ext cx="501890" cy="694799"/>
            </a:xfrm>
            <a:prstGeom prst="rect">
              <a:avLst/>
            </a:prstGeom>
          </p:spPr>
        </p:pic>
      </p:grpSp>
    </p:spTree>
    <p:extLst>
      <p:ext uri="{BB962C8B-B14F-4D97-AF65-F5344CB8AC3E}">
        <p14:creationId xmlns:p14="http://schemas.microsoft.com/office/powerpoint/2010/main" val="3994952130"/>
      </p:ext>
    </p:extLst>
  </p:cSld>
  <p:clrMapOvr>
    <a:masterClrMapping/>
  </p:clrMapOvr>
</p:sld>
</file>

<file path=ppt/theme/theme1.xml><?xml version="1.0" encoding="utf-8"?>
<a:theme xmlns:a="http://schemas.openxmlformats.org/drawingml/2006/main" name="NRL_PPT_M10_052616">
  <a:themeElements>
    <a:clrScheme name="NRL_Color Palette">
      <a:dk1>
        <a:srgbClr val="000000"/>
      </a:dk1>
      <a:lt1>
        <a:sysClr val="window" lastClr="FFFFFF"/>
      </a:lt1>
      <a:dk2>
        <a:srgbClr val="002060"/>
      </a:dk2>
      <a:lt2>
        <a:srgbClr val="E7E6E6"/>
      </a:lt2>
      <a:accent1>
        <a:srgbClr val="002060"/>
      </a:accent1>
      <a:accent2>
        <a:srgbClr val="0070C0"/>
      </a:accent2>
      <a:accent3>
        <a:srgbClr val="FFC000"/>
      </a:accent3>
      <a:accent4>
        <a:srgbClr val="A5A5A5"/>
      </a:accent4>
      <a:accent5>
        <a:srgbClr val="5B9BD5"/>
      </a:accent5>
      <a:accent6>
        <a:srgbClr val="FFFF00"/>
      </a:accent6>
      <a:hlink>
        <a:srgbClr val="002060"/>
      </a:hlink>
      <a:folHlink>
        <a:srgbClr val="FFC000"/>
      </a:folHlink>
    </a:clrScheme>
    <a:fontScheme name="US NR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L_PPT_M10_052616" id="{2ADE39D3-BDE3-49AE-919C-C678C3315280}" vid="{69358647-15F7-4DA1-B81D-61451955B6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NRL_PPT_M10_052616.potx</Template>
  <TotalTime>7255</TotalTime>
  <Words>1448</Words>
  <Application>Microsoft Macintosh PowerPoint</Application>
  <PresentationFormat>Custom</PresentationFormat>
  <Paragraphs>368</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Cambria Math</vt:lpstr>
      <vt:lpstr>Wingdings</vt:lpstr>
      <vt:lpstr>NRL_PPT_M10_052616</vt:lpstr>
      <vt:lpstr>Secure Computation in the Tor Network Ryan Wails (U.S. Naval Research Lab) Aaron Johnson (U.S. Naval Research Lab) Daniel Starin (Perspecta Labs) Arkady Yerukhimovich (George Washington University) S. Dov Gordon (George Mason University)</vt:lpstr>
      <vt:lpstr>Background: Tor</vt:lpstr>
      <vt:lpstr>Tor Background</vt:lpstr>
      <vt:lpstr>Tor Background: Onion Routing</vt:lpstr>
      <vt:lpstr>Tor Background: Onion Routing</vt:lpstr>
      <vt:lpstr>Tor Background: Who Uses Tor</vt:lpstr>
      <vt:lpstr>Problem: Measuring Tor</vt:lpstr>
      <vt:lpstr>Tor Measurement</vt:lpstr>
      <vt:lpstr>Tor Measurement</vt:lpstr>
      <vt:lpstr>Tor Measurement</vt:lpstr>
      <vt:lpstr>Tor Measurement</vt:lpstr>
      <vt:lpstr>Stormy: Statistics in Tor by Measuring Securely</vt:lpstr>
      <vt:lpstr>Stormy Overview</vt:lpstr>
      <vt:lpstr>Stormy Overview</vt:lpstr>
      <vt:lpstr>Stormy Overview</vt:lpstr>
      <vt:lpstr>Stormy Overview</vt:lpstr>
      <vt:lpstr>Stormy Deployment Models</vt:lpstr>
      <vt:lpstr>Stormy MPC Protocols</vt:lpstr>
      <vt:lpstr>Stormy MPC Protocols</vt:lpstr>
      <vt:lpstr>Stormy input sharing</vt:lpstr>
      <vt:lpstr>Stormy input sharing</vt:lpstr>
      <vt:lpstr>Stormy Composition: Authority Model</vt:lpstr>
      <vt:lpstr>Stormy Composition: Relay Model</vt:lpstr>
      <vt:lpstr>Experimental Results</vt:lpstr>
      <vt:lpstr>Tor Computations</vt:lpstr>
      <vt:lpstr>Experimental Setup</vt:lpstr>
      <vt:lpstr>Stormy Performance Results</vt:lpstr>
      <vt:lpstr>Conclusions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NRL</dc:title>
  <dc:creator>Joe Graff</dc:creator>
  <cp:lastModifiedBy>Microsoft Office User</cp:lastModifiedBy>
  <cp:revision>382</cp:revision>
  <cp:lastPrinted>2015-08-19T18:26:03Z</cp:lastPrinted>
  <dcterms:created xsi:type="dcterms:W3CDTF">2015-08-18T16:34:21Z</dcterms:created>
  <dcterms:modified xsi:type="dcterms:W3CDTF">2019-03-18T22:07:49Z</dcterms:modified>
</cp:coreProperties>
</file>