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0058400" cy="77724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BD1"/>
          </a:solidFill>
        </a:fill>
      </a:tcStyle>
    </a:wholeTbl>
    <a:band2H>
      <a:tcTxStyle/>
      <a:tcStyle>
        <a:tcBdr/>
        <a:fill>
          <a:solidFill>
            <a:srgbClr val="E6E7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BD1"/>
          </a:solidFill>
        </a:fill>
      </a:tcStyle>
    </a:wholeTbl>
    <a:band2H>
      <a:tcTxStyle/>
      <a:tcStyle>
        <a:tcBdr/>
        <a:fill>
          <a:solidFill>
            <a:srgbClr val="E6E7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E8CA"/>
          </a:solidFill>
        </a:fill>
      </a:tcStyle>
    </a:wholeTbl>
    <a:band2H>
      <a:tcTxStyle/>
      <a:tcStyle>
        <a:tcBdr/>
        <a:fill>
          <a:solidFill>
            <a:srgbClr val="FFF4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CA"/>
          </a:solidFill>
        </a:fill>
      </a:tcStyle>
    </a:wholeTbl>
    <a:band2H>
      <a:tcTxStyle/>
      <a:tcStyle>
        <a:tcBdr/>
        <a:fill>
          <a:solidFill>
            <a:srgbClr val="FFFF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4674"/>
  </p:normalViewPr>
  <p:slideViewPr>
    <p:cSldViewPr snapToGrid="0">
      <p:cViewPr varScale="1">
        <p:scale>
          <a:sx n="109" d="100"/>
          <a:sy n="109" d="100"/>
        </p:scale>
        <p:origin x="164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3" name="Shape 7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8" name="Shape 7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120315" indent="-120315">
              <a:buSzPct val="100000"/>
              <a:buChar char="-"/>
            </a:pPr>
            <a:r>
              <a:t> Short paper</a:t>
            </a:r>
          </a:p>
          <a:p>
            <a:pPr marL="120315" indent="-120315">
              <a:buSzPct val="100000"/>
              <a:buChar char="-"/>
            </a:pPr>
            <a:r>
              <a:t>Work in progress</a:t>
            </a:r>
          </a:p>
          <a:p>
            <a:pPr marL="120315" indent="-120315">
              <a:buSzPct val="100000"/>
              <a:buChar char="-"/>
            </a:pPr>
            <a:r>
              <a:t>Some details deviate from paper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/>
          </p:nvPr>
        </p:nvSpPr>
        <p:spPr>
          <a:xfrm>
            <a:off x="1209675" y="685800"/>
            <a:ext cx="443865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2" name="Shape 10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120315" indent="-120315">
              <a:buSzPct val="100000"/>
              <a:buChar char="-"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/>
          </p:nvPr>
        </p:nvSpPr>
        <p:spPr>
          <a:xfrm>
            <a:off x="1209675" y="685800"/>
            <a:ext cx="443865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>
            <a:spLocks noGrp="1" noRot="1" noChangeAspect="1"/>
          </p:cNvSpPr>
          <p:nvPr>
            <p:ph type="sldImg"/>
          </p:nvPr>
        </p:nvSpPr>
        <p:spPr>
          <a:xfrm>
            <a:off x="1209675" y="685800"/>
            <a:ext cx="443865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4" name="Shape 20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>
            <a:spLocks noGrp="1" noRot="1" noChangeAspect="1"/>
          </p:cNvSpPr>
          <p:nvPr>
            <p:ph type="sldImg"/>
          </p:nvPr>
        </p:nvSpPr>
        <p:spPr>
          <a:xfrm>
            <a:off x="1209675" y="685800"/>
            <a:ext cx="443865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69" name="Shape 26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120315" indent="-120315">
              <a:buSzPct val="100000"/>
              <a:buChar char="-"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 descr="Picture 4"/>
          <p:cNvPicPr>
            <a:picLocks noChangeAspect="1"/>
          </p:cNvPicPr>
          <p:nvPr/>
        </p:nvPicPr>
        <p:blipFill>
          <a:blip r:embed="rId2"/>
          <a:srcRect r="1477"/>
          <a:stretch>
            <a:fillRect/>
          </a:stretch>
        </p:blipFill>
        <p:spPr>
          <a:xfrm>
            <a:off x="0" y="0"/>
            <a:ext cx="10058401" cy="1234440"/>
          </a:xfrm>
          <a:prstGeom prst="rect">
            <a:avLst/>
          </a:prstGeom>
          <a:ln w="12700">
            <a:miter lim="400000"/>
          </a:ln>
        </p:spPr>
      </p:pic>
      <p:sp>
        <p:nvSpPr>
          <p:cNvPr id="1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pic>
        <p:nvPicPr>
          <p:cNvPr id="15" name="Picture 7" descr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34959"/>
            <a:ext cx="1143000" cy="764525"/>
          </a:xfrm>
          <a:prstGeom prst="rect">
            <a:avLst/>
          </a:prstGeom>
          <a:ln w="12700">
            <a:miter lim="400000"/>
          </a:ln>
        </p:spPr>
      </p:pic>
      <p:sp>
        <p:nvSpPr>
          <p:cNvPr id="16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7200" y="1763184"/>
            <a:ext cx="4343400" cy="5257802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Start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>
            <a:spLocks noGrp="1"/>
          </p:cNvSpPr>
          <p:nvPr>
            <p:ph type="title"/>
          </p:nvPr>
        </p:nvSpPr>
        <p:spPr>
          <a:xfrm>
            <a:off x="457200" y="3249890"/>
            <a:ext cx="9121141" cy="457202"/>
          </a:xfrm>
          <a:prstGeom prst="rect">
            <a:avLst/>
          </a:prstGeom>
        </p:spPr>
        <p:txBody>
          <a:bodyPr/>
          <a:lstStyle>
            <a:lvl1pPr>
              <a:defRPr sz="4600"/>
            </a:lvl1pPr>
          </a:lstStyle>
          <a:p>
            <a:r>
              <a:t>Title Text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7200" y="3882430"/>
            <a:ext cx="9121141" cy="2920326"/>
          </a:xfrm>
          <a:prstGeom prst="rect">
            <a:avLst/>
          </a:prstGeom>
        </p:spPr>
        <p:txBody>
          <a:bodyPr/>
          <a:lstStyle>
            <a:lvl1pPr>
              <a:lnSpc>
                <a:spcPts val="2000"/>
              </a:lnSpc>
              <a:defRPr sz="1800" b="1">
                <a:solidFill>
                  <a:srgbClr val="FFFFFF"/>
                </a:solidFill>
              </a:defRPr>
            </a:lvl1pPr>
            <a:lvl2pPr>
              <a:lnSpc>
                <a:spcPts val="2000"/>
              </a:lnSpc>
              <a:defRPr sz="1800" b="1">
                <a:solidFill>
                  <a:srgbClr val="FFFFFF"/>
                </a:solidFill>
              </a:defRPr>
            </a:lvl2pPr>
            <a:lvl3pPr marL="508951" indent="-281940">
              <a:lnSpc>
                <a:spcPts val="2000"/>
              </a:lnSpc>
              <a:defRPr sz="1800" b="1">
                <a:solidFill>
                  <a:srgbClr val="FFFFFF"/>
                </a:solidFill>
              </a:defRPr>
            </a:lvl3pPr>
            <a:lvl4pPr marL="741044" indent="-283844">
              <a:lnSpc>
                <a:spcPts val="2000"/>
              </a:lnSpc>
              <a:defRPr sz="1800" b="1">
                <a:solidFill>
                  <a:srgbClr val="FFFFFF"/>
                </a:solidFill>
              </a:defRPr>
            </a:lvl4pPr>
            <a:lvl5pPr marL="958531" indent="-264794">
              <a:lnSpc>
                <a:spcPts val="2000"/>
              </a:lnSpc>
              <a:defRPr sz="1800" b="1"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7068683" y="7140364"/>
            <a:ext cx="139837" cy="1270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Star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>
            <a:spLocks noGrp="1"/>
          </p:cNvSpPr>
          <p:nvPr>
            <p:ph type="title"/>
          </p:nvPr>
        </p:nvSpPr>
        <p:spPr>
          <a:xfrm>
            <a:off x="457200" y="3249890"/>
            <a:ext cx="9121141" cy="457202"/>
          </a:xfrm>
          <a:prstGeom prst="rect">
            <a:avLst/>
          </a:prstGeom>
        </p:spPr>
        <p:txBody>
          <a:bodyPr/>
          <a:lstStyle>
            <a:lvl1pPr>
              <a:defRPr sz="4600">
                <a:solidFill>
                  <a:schemeClr val="accent1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7200" y="3882430"/>
            <a:ext cx="9121141" cy="2920326"/>
          </a:xfrm>
          <a:prstGeom prst="rect">
            <a:avLst/>
          </a:prstGeom>
        </p:spPr>
        <p:txBody>
          <a:bodyPr/>
          <a:lstStyle>
            <a:lvl1pPr>
              <a:lnSpc>
                <a:spcPts val="2000"/>
              </a:lnSpc>
              <a:defRPr sz="1800" b="1">
                <a:solidFill>
                  <a:srgbClr val="0759FF"/>
                </a:solidFill>
              </a:defRPr>
            </a:lvl1pPr>
            <a:lvl2pPr>
              <a:lnSpc>
                <a:spcPts val="2000"/>
              </a:lnSpc>
              <a:defRPr sz="1800" b="1">
                <a:solidFill>
                  <a:srgbClr val="0759FF"/>
                </a:solidFill>
              </a:defRPr>
            </a:lvl2pPr>
            <a:lvl3pPr marL="508951" indent="-281940">
              <a:lnSpc>
                <a:spcPts val="2000"/>
              </a:lnSpc>
              <a:defRPr sz="1800" b="1">
                <a:solidFill>
                  <a:srgbClr val="0759FF"/>
                </a:solidFill>
              </a:defRPr>
            </a:lvl3pPr>
            <a:lvl4pPr marL="741044" indent="-283844">
              <a:lnSpc>
                <a:spcPts val="2000"/>
              </a:lnSpc>
              <a:defRPr sz="1800" b="1">
                <a:solidFill>
                  <a:srgbClr val="0759FF"/>
                </a:solidFill>
              </a:defRPr>
            </a:lvl4pPr>
            <a:lvl5pPr marL="958531" indent="-264794">
              <a:lnSpc>
                <a:spcPts val="2000"/>
              </a:lnSpc>
              <a:defRPr sz="1800" b="1">
                <a:solidFill>
                  <a:srgbClr val="0759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7068683" y="7140364"/>
            <a:ext cx="139837" cy="1270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ver Blu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1"/>
          <p:cNvSpPr/>
          <p:nvPr/>
        </p:nvSpPr>
        <p:spPr>
          <a:xfrm>
            <a:off x="0" y="6238568"/>
            <a:ext cx="10058400" cy="1533834"/>
          </a:xfrm>
          <a:prstGeom prst="rect">
            <a:avLst/>
          </a:prstGeom>
          <a:solidFill>
            <a:srgbClr val="001236"/>
          </a:solidFill>
          <a:ln w="12700">
            <a:solidFill>
              <a:srgbClr val="001746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52" name="Title Text"/>
          <p:cNvSpPr txBox="1">
            <a:spLocks noGrp="1"/>
          </p:cNvSpPr>
          <p:nvPr>
            <p:ph type="title"/>
          </p:nvPr>
        </p:nvSpPr>
        <p:spPr>
          <a:xfrm>
            <a:off x="457200" y="2743200"/>
            <a:ext cx="9144000" cy="27432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5100"/>
              </a:lnSpc>
              <a:defRPr sz="4600">
                <a:solidFill>
                  <a:srgbClr val="FFFFFF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5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6515492"/>
            <a:ext cx="5257800" cy="952109"/>
          </a:xfrm>
          <a:prstGeom prst="rect">
            <a:avLst/>
          </a:prstGeom>
        </p:spPr>
        <p:txBody>
          <a:bodyPr anchor="b"/>
          <a:lstStyle>
            <a:lvl1pPr>
              <a:lnSpc>
                <a:spcPts val="1900"/>
              </a:lnSpc>
              <a:spcBef>
                <a:spcPts val="0"/>
              </a:spcBef>
              <a:defRPr>
                <a:solidFill>
                  <a:srgbClr val="FFFFFF"/>
                </a:solidFill>
              </a:defRPr>
            </a:lvl1pPr>
            <a:lvl2pPr>
              <a:lnSpc>
                <a:spcPts val="1900"/>
              </a:lnSpc>
              <a:spcBef>
                <a:spcPts val="0"/>
              </a:spcBef>
              <a:defRPr>
                <a:solidFill>
                  <a:srgbClr val="FFFFFF"/>
                </a:solidFill>
              </a:defRPr>
            </a:lvl2pPr>
            <a:lvl3pPr marL="0" indent="0">
              <a:lnSpc>
                <a:spcPts val="1900"/>
              </a:lnSpc>
              <a:spcBef>
                <a:spcPts val="0"/>
              </a:spcBef>
              <a:buSzTx/>
              <a:buNone/>
              <a:defRPr>
                <a:solidFill>
                  <a:srgbClr val="FFFFFF"/>
                </a:solidFill>
              </a:defRPr>
            </a:lvl3pPr>
            <a:lvl4pPr marL="618474" indent="-161274">
              <a:lnSpc>
                <a:spcPts val="1900"/>
              </a:lnSpc>
              <a:spcBef>
                <a:spcPts val="0"/>
              </a:spcBef>
              <a:defRPr>
                <a:solidFill>
                  <a:srgbClr val="FFFFFF"/>
                </a:solidFill>
              </a:defRPr>
            </a:lvl4pPr>
            <a:lvl5pPr>
              <a:lnSpc>
                <a:spcPts val="1900"/>
              </a:lnSpc>
              <a:spcBef>
                <a:spcPts val="0"/>
              </a:spcBef>
              <a:defRPr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54" name="Picture 3" descr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57200"/>
            <a:ext cx="1367075" cy="914400"/>
          </a:xfrm>
          <a:prstGeom prst="rect">
            <a:avLst/>
          </a:prstGeom>
          <a:ln w="12700">
            <a:miter lim="400000"/>
          </a:ln>
        </p:spPr>
      </p:pic>
      <p:sp>
        <p:nvSpPr>
          <p:cNvPr id="5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7068683" y="7140364"/>
            <a:ext cx="139837" cy="1270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v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itle Text"/>
          <p:cNvSpPr txBox="1">
            <a:spLocks noGrp="1"/>
          </p:cNvSpPr>
          <p:nvPr>
            <p:ph type="title"/>
          </p:nvPr>
        </p:nvSpPr>
        <p:spPr>
          <a:xfrm>
            <a:off x="457200" y="1791092"/>
            <a:ext cx="5679650" cy="2601800"/>
          </a:xfrm>
          <a:prstGeom prst="rect">
            <a:avLst/>
          </a:prstGeom>
        </p:spPr>
        <p:txBody>
          <a:bodyPr anchor="b"/>
          <a:lstStyle>
            <a:lvl1pPr>
              <a:lnSpc>
                <a:spcPts val="3900"/>
              </a:lnSpc>
              <a:defRPr sz="3400">
                <a:solidFill>
                  <a:schemeClr val="accent1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6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4722831"/>
            <a:ext cx="5257800" cy="952109"/>
          </a:xfrm>
          <a:prstGeom prst="rect">
            <a:avLst/>
          </a:prstGeom>
        </p:spPr>
        <p:txBody>
          <a:bodyPr/>
          <a:lstStyle>
            <a:lvl1pPr>
              <a:lnSpc>
                <a:spcPts val="1900"/>
              </a:lnSpc>
              <a:spcBef>
                <a:spcPts val="0"/>
              </a:spcBef>
              <a:defRPr b="1"/>
            </a:lvl1pPr>
            <a:lvl2pPr>
              <a:lnSpc>
                <a:spcPts val="1900"/>
              </a:lnSpc>
              <a:spcBef>
                <a:spcPts val="0"/>
              </a:spcBef>
              <a:defRPr b="1"/>
            </a:lvl2pPr>
            <a:lvl3pPr marL="0" indent="0">
              <a:lnSpc>
                <a:spcPts val="1900"/>
              </a:lnSpc>
              <a:spcBef>
                <a:spcPts val="0"/>
              </a:spcBef>
              <a:buSzTx/>
              <a:buNone/>
              <a:defRPr b="1"/>
            </a:lvl3pPr>
            <a:lvl4pPr marL="618474" indent="-161274">
              <a:lnSpc>
                <a:spcPts val="1900"/>
              </a:lnSpc>
              <a:spcBef>
                <a:spcPts val="0"/>
              </a:spcBef>
              <a:defRPr b="1"/>
            </a:lvl4pPr>
            <a:lvl5pPr>
              <a:lnSpc>
                <a:spcPts val="1900"/>
              </a:lnSpc>
              <a:spcBef>
                <a:spcPts val="0"/>
              </a:spcBef>
              <a:defRPr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64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57200"/>
            <a:ext cx="1367075" cy="914400"/>
          </a:xfrm>
          <a:prstGeom prst="rect">
            <a:avLst/>
          </a:prstGeom>
          <a:ln w="12700">
            <a:miter lim="400000"/>
          </a:ln>
        </p:spPr>
      </p:pic>
      <p:sp>
        <p:nvSpPr>
          <p:cNvPr id="65" name="Picture Placeholder 2"/>
          <p:cNvSpPr>
            <a:spLocks noGrp="1"/>
          </p:cNvSpPr>
          <p:nvPr>
            <p:ph type="pic" idx="21"/>
          </p:nvPr>
        </p:nvSpPr>
        <p:spPr>
          <a:xfrm>
            <a:off x="4562571" y="-9427"/>
            <a:ext cx="5495829" cy="778182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7068683" y="7140364"/>
            <a:ext cx="139837" cy="1270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Picture 4"/>
          <p:cNvPicPr>
            <a:picLocks noChangeAspect="1"/>
          </p:cNvPicPr>
          <p:nvPr/>
        </p:nvPicPr>
        <p:blipFill>
          <a:blip r:embed="rId8"/>
          <a:srcRect r="1477"/>
          <a:stretch>
            <a:fillRect/>
          </a:stretch>
        </p:blipFill>
        <p:spPr>
          <a:xfrm>
            <a:off x="0" y="0"/>
            <a:ext cx="10058401" cy="1234440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Picture 7" descr="Picture 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57200" y="234959"/>
            <a:ext cx="1143000" cy="764525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2057400" y="640080"/>
            <a:ext cx="7315200" cy="4572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763184"/>
            <a:ext cx="9121141" cy="52578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438503" y="7347268"/>
            <a:ext cx="139838" cy="1270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algn="r"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ransition spd="med"/>
  <p:txStyles>
    <p:titleStyle>
      <a:lvl1pPr marL="0" marR="0" indent="0" algn="l" defTabSz="10362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solidFill>
            <a:srgbClr val="FABE07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10362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solidFill>
            <a:srgbClr val="FABE07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10362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solidFill>
            <a:srgbClr val="FABE07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10362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solidFill>
            <a:srgbClr val="FABE07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10362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solidFill>
            <a:srgbClr val="FABE07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l" defTabSz="10362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solidFill>
            <a:srgbClr val="FABE07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l" defTabSz="10362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solidFill>
            <a:srgbClr val="FABE07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l" defTabSz="10362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solidFill>
            <a:srgbClr val="FABE07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l" defTabSz="10362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solidFill>
            <a:srgbClr val="FABE07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0" marR="0" indent="0" algn="l" defTabSz="1036290" rtl="0" latinLnBrk="0">
        <a:lnSpc>
          <a:spcPts val="18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1500" b="0" i="0" u="none" strike="noStrike" cap="none" spc="0" baseline="0">
          <a:solidFill>
            <a:schemeClr val="accent1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1036290" rtl="0" latinLnBrk="0">
        <a:lnSpc>
          <a:spcPts val="18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1500" b="0" i="0" u="none" strike="noStrike" cap="none" spc="0" baseline="0">
          <a:solidFill>
            <a:schemeClr val="accent1"/>
          </a:solidFill>
          <a:uFillTx/>
          <a:latin typeface="Arial"/>
          <a:ea typeface="Arial"/>
          <a:cs typeface="Arial"/>
          <a:sym typeface="Arial"/>
        </a:defRPr>
      </a:lvl2pPr>
      <a:lvl3pPr marL="461962" marR="0" indent="-234950" algn="l" defTabSz="1036290" rtl="0" latinLnBrk="0">
        <a:lnSpc>
          <a:spcPts val="18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sz="1500" b="0" i="0" u="none" strike="noStrike" cap="none" spc="0" baseline="0">
          <a:solidFill>
            <a:schemeClr val="accent1"/>
          </a:solidFill>
          <a:uFillTx/>
          <a:latin typeface="Arial"/>
          <a:ea typeface="Arial"/>
          <a:cs typeface="Arial"/>
          <a:sym typeface="Arial"/>
        </a:defRPr>
      </a:lvl3pPr>
      <a:lvl4pPr marL="693737" marR="0" indent="-236537" algn="l" defTabSz="1036290" rtl="0" latinLnBrk="0">
        <a:lnSpc>
          <a:spcPts val="1800"/>
        </a:lnSpc>
        <a:spcBef>
          <a:spcPts val="600"/>
        </a:spcBef>
        <a:spcAft>
          <a:spcPts val="0"/>
        </a:spcAft>
        <a:buClrTx/>
        <a:buSzPct val="100000"/>
        <a:buFontTx/>
        <a:buChar char="−"/>
        <a:tabLst/>
        <a:defRPr sz="1500" b="0" i="0" u="none" strike="noStrike" cap="none" spc="0" baseline="0">
          <a:solidFill>
            <a:schemeClr val="accent1"/>
          </a:solidFill>
          <a:uFillTx/>
          <a:latin typeface="Arial"/>
          <a:ea typeface="Arial"/>
          <a:cs typeface="Arial"/>
          <a:sym typeface="Arial"/>
        </a:defRPr>
      </a:lvl4pPr>
      <a:lvl5pPr marL="914400" marR="0" indent="-220662" algn="l" defTabSz="1036290" rtl="0" latinLnBrk="0">
        <a:lnSpc>
          <a:spcPts val="18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sz="1500" b="0" i="0" u="none" strike="noStrike" cap="none" spc="0" baseline="0">
          <a:solidFill>
            <a:schemeClr val="accent1"/>
          </a:solidFill>
          <a:uFillTx/>
          <a:latin typeface="Arial"/>
          <a:ea typeface="Arial"/>
          <a:cs typeface="Arial"/>
          <a:sym typeface="Arial"/>
        </a:defRPr>
      </a:lvl5pPr>
      <a:lvl6pPr marL="2785028" marR="0" indent="-194304" algn="l" defTabSz="1036290" rtl="0" latinLnBrk="0">
        <a:lnSpc>
          <a:spcPts val="18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sz="1500" b="0" i="0" u="none" strike="noStrike" cap="none" spc="0" baseline="0">
          <a:solidFill>
            <a:schemeClr val="accent1"/>
          </a:solidFill>
          <a:uFillTx/>
          <a:latin typeface="Arial"/>
          <a:ea typeface="Arial"/>
          <a:cs typeface="Arial"/>
          <a:sym typeface="Arial"/>
        </a:defRPr>
      </a:lvl6pPr>
      <a:lvl7pPr marL="3303172" marR="0" indent="-194303" algn="l" defTabSz="1036290" rtl="0" latinLnBrk="0">
        <a:lnSpc>
          <a:spcPts val="18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sz="1500" b="0" i="0" u="none" strike="noStrike" cap="none" spc="0" baseline="0">
          <a:solidFill>
            <a:schemeClr val="accent1"/>
          </a:solidFill>
          <a:uFillTx/>
          <a:latin typeface="Arial"/>
          <a:ea typeface="Arial"/>
          <a:cs typeface="Arial"/>
          <a:sym typeface="Arial"/>
        </a:defRPr>
      </a:lvl7pPr>
      <a:lvl8pPr marL="3821317" marR="0" indent="-194304" algn="l" defTabSz="1036290" rtl="0" latinLnBrk="0">
        <a:lnSpc>
          <a:spcPts val="18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sz="1500" b="0" i="0" u="none" strike="noStrike" cap="none" spc="0" baseline="0">
          <a:solidFill>
            <a:schemeClr val="accent1"/>
          </a:solidFill>
          <a:uFillTx/>
          <a:latin typeface="Arial"/>
          <a:ea typeface="Arial"/>
          <a:cs typeface="Arial"/>
          <a:sym typeface="Arial"/>
        </a:defRPr>
      </a:lvl8pPr>
      <a:lvl9pPr marL="4339461" marR="0" indent="-194304" algn="l" defTabSz="1036290" rtl="0" latinLnBrk="0">
        <a:lnSpc>
          <a:spcPts val="18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sz="1500" b="0" i="0" u="none" strike="noStrike" cap="none" spc="0" baseline="0">
          <a:solidFill>
            <a:schemeClr val="accent1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arxiv.org/abs/2405.1331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arxiv.org/abs/2405.1331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itle 3"/>
          <p:cNvSpPr txBox="1">
            <a:spLocks noGrp="1"/>
          </p:cNvSpPr>
          <p:nvPr>
            <p:ph type="title"/>
          </p:nvPr>
        </p:nvSpPr>
        <p:spPr>
          <a:xfrm>
            <a:off x="179880" y="2323475"/>
            <a:ext cx="9623688" cy="2743202"/>
          </a:xfrm>
          <a:prstGeom prst="rect">
            <a:avLst/>
          </a:prstGeom>
        </p:spPr>
        <p:txBody>
          <a:bodyPr/>
          <a:lstStyle/>
          <a:p>
            <a:pPr defTabSz="735765">
              <a:lnSpc>
                <a:spcPts val="3600"/>
              </a:lnSpc>
              <a:defRPr sz="2800"/>
            </a:pPr>
            <a:r>
              <a:t>Bytes to Schlep? Use a FEP:</a:t>
            </a:r>
            <a:br/>
            <a:r>
              <a:t>Hiding Protocol Metadata with Fully Encrypted Protocols</a:t>
            </a:r>
          </a:p>
          <a:p>
            <a:pPr defTabSz="735765">
              <a:lnSpc>
                <a:spcPts val="3600"/>
              </a:lnSpc>
              <a:defRPr sz="2800"/>
            </a:pPr>
            <a:r>
              <a:rPr sz="1900" i="1"/>
              <a:t>Ellis Fenske (U.S. Naval Academy)</a:t>
            </a:r>
            <a:br>
              <a:rPr sz="1900" i="1"/>
            </a:br>
            <a:r>
              <a:rPr sz="1900" i="1">
                <a:solidFill>
                  <a:schemeClr val="accent3"/>
                </a:solidFill>
              </a:rPr>
              <a:t>Aaron Johnson (U.S. Naval Research Laboratory)</a:t>
            </a:r>
          </a:p>
        </p:txBody>
      </p:sp>
      <p:sp>
        <p:nvSpPr>
          <p:cNvPr id="76" name="Content Placeholder 4"/>
          <p:cNvSpPr txBox="1">
            <a:spLocks noGrp="1"/>
          </p:cNvSpPr>
          <p:nvPr>
            <p:ph type="body" sz="quarter" idx="1"/>
          </p:nvPr>
        </p:nvSpPr>
        <p:spPr>
          <a:xfrm>
            <a:off x="179879" y="6515492"/>
            <a:ext cx="9878523" cy="952109"/>
          </a:xfrm>
          <a:prstGeom prst="rect">
            <a:avLst/>
          </a:prstGeom>
        </p:spPr>
        <p:txBody>
          <a:bodyPr/>
          <a:lstStyle/>
          <a:p>
            <a:pPr lvl="1" defTabSz="1025927">
              <a:lnSpc>
                <a:spcPts val="1800"/>
              </a:lnSpc>
              <a:defRPr b="1">
                <a:solidFill>
                  <a:schemeClr val="accent3"/>
                </a:solidFill>
              </a:defRPr>
            </a:pPr>
            <a:r>
              <a:t>May 26</a:t>
            </a:r>
            <a:r>
              <a:rPr baseline="29978"/>
              <a:t>th</a:t>
            </a:r>
            <a:r>
              <a:t>, 2024</a:t>
            </a:r>
          </a:p>
          <a:p>
            <a:pPr defTabSz="1025927">
              <a:lnSpc>
                <a:spcPts val="1800"/>
              </a:lnSpc>
              <a:defRPr sz="1400" b="1"/>
            </a:pPr>
            <a:r>
              <a:t>Cryptographic Applications Workshop (CAW 2024)</a:t>
            </a:r>
          </a:p>
          <a:p>
            <a:pPr defTabSz="1025927">
              <a:lnSpc>
                <a:spcPts val="1800"/>
              </a:lnSpc>
              <a:defRPr sz="1400"/>
            </a:pPr>
            <a:br>
              <a:rPr b="1"/>
            </a:br>
            <a:endParaRPr b="1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lide Number Placeholder 1"/>
          <p:cNvSpPr txBox="1">
            <a:spLocks noGrp="1"/>
          </p:cNvSpPr>
          <p:nvPr>
            <p:ph type="sldNum" sz="quarter" idx="4294967295"/>
          </p:nvPr>
        </p:nvSpPr>
        <p:spPr>
          <a:xfrm>
            <a:off x="9438503" y="7347267"/>
            <a:ext cx="139838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t>10</a:t>
            </a:fld>
            <a:endParaRPr/>
          </a:p>
        </p:txBody>
      </p:sp>
      <p:sp>
        <p:nvSpPr>
          <p:cNvPr id="141" name="Title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Why FEP?</a:t>
            </a:r>
          </a:p>
        </p:txBody>
      </p:sp>
      <p:sp>
        <p:nvSpPr>
          <p:cNvPr id="142" name="FEP Reason #2: Maximally protects metadata…"/>
          <p:cNvSpPr txBox="1"/>
          <p:nvPr/>
        </p:nvSpPr>
        <p:spPr>
          <a:xfrm>
            <a:off x="72245" y="2114417"/>
            <a:ext cx="9913910" cy="43527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defTabSz="1036290">
              <a:lnSpc>
                <a:spcPts val="3200"/>
              </a:lnSpc>
              <a:spcBef>
                <a:spcPts val="600"/>
              </a:spcBef>
              <a:defRPr sz="28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FEP Reason #2: Maximally protects metadata</a:t>
            </a:r>
          </a:p>
          <a:p>
            <a:pPr marL="457200" lvl="1" indent="-4572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Protocols increasingly protect metadata</a:t>
            </a:r>
          </a:p>
          <a:p>
            <a:pPr marL="919162" lvl="2" indent="-4572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QUIC</a:t>
            </a:r>
          </a:p>
          <a:p>
            <a:pPr marL="919162" lvl="2" indent="-4572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TLS 1.3 Encrypted Client Hello</a:t>
            </a:r>
          </a:p>
          <a:p>
            <a:pPr marL="919162" lvl="2" indent="-4572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Cryptocurrencies (Ethereum’s RPLx, Lightning’s Bolt)</a:t>
            </a:r>
          </a:p>
          <a:p>
            <a:pPr marL="457200" lvl="1" indent="-4572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Metadata can be sensitive</a:t>
            </a:r>
          </a:p>
          <a:p>
            <a:pPr marL="919162" lvl="2" indent="-4572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Application(e.g. application-specific protocols)</a:t>
            </a:r>
          </a:p>
          <a:p>
            <a:pPr marL="919162" lvl="2" indent="-4572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Domain of the destination (e.g. SNI TLS extension)</a:t>
            </a:r>
          </a:p>
          <a:p>
            <a:pPr marL="919162" lvl="2" indent="-4572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Ciphertext primitives in use (some might be vulnerable)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lide Number Placeholder 1"/>
          <p:cNvSpPr txBox="1">
            <a:spLocks noGrp="1"/>
          </p:cNvSpPr>
          <p:nvPr>
            <p:ph type="sldNum" sz="quarter" idx="4294967295"/>
          </p:nvPr>
        </p:nvSpPr>
        <p:spPr>
          <a:xfrm>
            <a:off x="9444810" y="7347267"/>
            <a:ext cx="133531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t>11</a:t>
            </a:fld>
            <a:endParaRPr/>
          </a:p>
        </p:txBody>
      </p:sp>
      <p:sp>
        <p:nvSpPr>
          <p:cNvPr id="145" name="Title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Why FEP?</a:t>
            </a:r>
          </a:p>
        </p:txBody>
      </p:sp>
      <p:sp>
        <p:nvSpPr>
          <p:cNvPr id="146" name="FEP Reason #3: Prevents Internet ossification…"/>
          <p:cNvSpPr txBox="1"/>
          <p:nvPr/>
        </p:nvSpPr>
        <p:spPr>
          <a:xfrm>
            <a:off x="134093" y="2600876"/>
            <a:ext cx="9790214" cy="32351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defTabSz="1036290">
              <a:lnSpc>
                <a:spcPts val="3200"/>
              </a:lnSpc>
              <a:spcBef>
                <a:spcPts val="600"/>
              </a:spcBef>
              <a:defRPr sz="28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FEP Reason #3: Prevents Internet ossification</a:t>
            </a:r>
          </a:p>
          <a:p>
            <a:pPr marL="457200" lvl="1" indent="-4572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Middleboxes develop around observable protocol features</a:t>
            </a:r>
          </a:p>
          <a:p>
            <a:pPr marL="919162" lvl="2" indent="-4572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Security firewalls</a:t>
            </a:r>
          </a:p>
          <a:p>
            <a:pPr marL="919162" lvl="2" indent="-4572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Traffic shapers</a:t>
            </a:r>
          </a:p>
          <a:p>
            <a:pPr marL="457200" lvl="1" indent="-4572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Alternate solution: David Benjamin. 2020. RFC 8701 Applying Generate Random Extensions And Sustain Extensibility (GREASE) to TLS Extensibility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lide Number Placeholder 1"/>
          <p:cNvSpPr txBox="1">
            <a:spLocks noGrp="1"/>
          </p:cNvSpPr>
          <p:nvPr>
            <p:ph type="sldNum" sz="quarter" idx="4294967295"/>
          </p:nvPr>
        </p:nvSpPr>
        <p:spPr>
          <a:xfrm>
            <a:off x="9438503" y="7347267"/>
            <a:ext cx="139838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t>12</a:t>
            </a:fld>
            <a:endParaRPr/>
          </a:p>
        </p:txBody>
      </p:sp>
      <p:sp>
        <p:nvSpPr>
          <p:cNvPr id="149" name="Title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Why FEP?</a:t>
            </a:r>
          </a:p>
        </p:txBody>
      </p:sp>
      <p:sp>
        <p:nvSpPr>
          <p:cNvPr id="150" name="“Privacy: A third party… cannot tell whether two connections are using the same pseudorandom cTLS template”…"/>
          <p:cNvSpPr txBox="1"/>
          <p:nvPr/>
        </p:nvSpPr>
        <p:spPr>
          <a:xfrm>
            <a:off x="212912" y="4212095"/>
            <a:ext cx="9884459" cy="34891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914400" lvl="3" indent="-4572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“</a:t>
            </a:r>
            <a:r>
              <a:rPr b="1"/>
              <a:t>Privacy</a:t>
            </a:r>
            <a:r>
              <a:t>: A third party… cannot tell whether two connections are using the same pseudorandom cTLS template”</a:t>
            </a:r>
          </a:p>
          <a:p>
            <a:pPr marL="914400" lvl="3" indent="-4572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“</a:t>
            </a:r>
            <a:r>
              <a:rPr b="1"/>
              <a:t>Ossification risk</a:t>
            </a:r>
            <a:r>
              <a:t>”</a:t>
            </a:r>
          </a:p>
          <a:p>
            <a:pPr marL="914400" lvl="3" indent="-4572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“</a:t>
            </a:r>
            <a:r>
              <a:rPr b="1"/>
              <a:t>TODO</a:t>
            </a:r>
            <a:r>
              <a:t>: More precise security properties and security proof. The goal we're after hasn't been widely considered in the literature so far, at least as far as we can tell.”</a:t>
            </a:r>
          </a:p>
        </p:txBody>
      </p:sp>
      <p:pic>
        <p:nvPicPr>
          <p:cNvPr id="151" name="pseudorandom ctls.png" descr="pseudorandom ctl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1800" y="1295077"/>
            <a:ext cx="6654801" cy="2971801"/>
          </a:xfrm>
          <a:prstGeom prst="rect">
            <a:avLst/>
          </a:prstGeom>
          <a:ln w="25400">
            <a:solidFill>
              <a:srgbClr val="000000"/>
            </a:solidFill>
          </a:ln>
        </p:spPr>
      </p:pic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Encrypted Protocol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Encrypted Protocols</a:t>
            </a:r>
          </a:p>
        </p:txBody>
      </p:sp>
      <p:sp>
        <p:nvSpPr>
          <p:cNvPr id="154" name="Non-FEP encrypted protocols innovation is still occurring:…"/>
          <p:cNvSpPr txBox="1"/>
          <p:nvPr/>
        </p:nvSpPr>
        <p:spPr>
          <a:xfrm>
            <a:off x="134093" y="2469385"/>
            <a:ext cx="9790214" cy="29049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defTabSz="1036290">
              <a:lnSpc>
                <a:spcPts val="3200"/>
              </a:lnSpc>
              <a:spcBef>
                <a:spcPts val="600"/>
              </a:spcBef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Non-FEP encrypted protocols innovation is still occurring:</a:t>
            </a:r>
          </a:p>
          <a:p>
            <a:pPr marL="914400" lvl="3" indent="-4572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OSCORE: IoT-optimized (2019)</a:t>
            </a:r>
          </a:p>
          <a:p>
            <a:pPr marL="914400" lvl="3" indent="-4572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NoiseSocket: generic framework (2017)</a:t>
            </a:r>
          </a:p>
          <a:p>
            <a:pPr marL="914400" lvl="3" indent="-4572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WireGuard: VPN (2017)</a:t>
            </a:r>
          </a:p>
          <a:p>
            <a:pPr marL="914400" lvl="3" indent="-4572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Bolt: Lightning network (2016)</a:t>
            </a:r>
          </a:p>
          <a:p>
            <a:pPr marL="914400" lvl="3" indent="-4572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RLPx: Ethereum (2015)</a:t>
            </a:r>
          </a:p>
        </p:txBody>
      </p:sp>
      <p:sp>
        <p:nvSpPr>
          <p:cNvPr id="155" name="Why couldn’t these all be FEPs?"/>
          <p:cNvSpPr txBox="1"/>
          <p:nvPr/>
        </p:nvSpPr>
        <p:spPr>
          <a:xfrm>
            <a:off x="1197563" y="5556892"/>
            <a:ext cx="7663274" cy="4862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28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b="0"/>
            </a:pPr>
            <a:r>
              <a:rPr b="1"/>
              <a:t>Why couldn’t these all be FEPs?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lide Number Placeholder 1"/>
          <p:cNvSpPr txBox="1">
            <a:spLocks noGrp="1"/>
          </p:cNvSpPr>
          <p:nvPr>
            <p:ph type="sldNum" sz="quarter" idx="4294967295"/>
          </p:nvPr>
        </p:nvSpPr>
        <p:spPr>
          <a:xfrm>
            <a:off x="9438503" y="7347267"/>
            <a:ext cx="139838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t>14</a:t>
            </a:fld>
            <a:endParaRPr/>
          </a:p>
        </p:txBody>
      </p:sp>
      <p:sp>
        <p:nvSpPr>
          <p:cNvPr id="158" name="Title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FEPs in the Network Stack</a:t>
            </a:r>
          </a:p>
        </p:txBody>
      </p:sp>
      <p:sp>
        <p:nvSpPr>
          <p:cNvPr id="159" name="Generally assume over TCP or UDP…"/>
          <p:cNvSpPr txBox="1"/>
          <p:nvPr/>
        </p:nvSpPr>
        <p:spPr>
          <a:xfrm>
            <a:off x="3088325" y="1290534"/>
            <a:ext cx="6947613" cy="6529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defTabSz="1036290">
              <a:lnSpc>
                <a:spcPts val="3200"/>
              </a:lnSpc>
              <a:spcBef>
                <a:spcPts val="600"/>
              </a:spcBef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Generally assume over TCP or UDP</a:t>
            </a:r>
          </a:p>
          <a:p>
            <a:pPr marL="457200" indent="-4572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Below transport layer limits developer agility</a:t>
            </a:r>
          </a:p>
          <a:p>
            <a:pPr marL="914400" lvl="3" indent="-4572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Requires permissions for raw-socket access (e.g. iOS jailbreak)</a:t>
            </a:r>
          </a:p>
          <a:p>
            <a:pPr marL="457200" lvl="1" indent="-4572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TCP and UDP are the common transport protocols</a:t>
            </a:r>
          </a:p>
          <a:p>
            <a:pPr marL="914400" lvl="3" indent="-4572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New reliable transports over UDP</a:t>
            </a:r>
          </a:p>
          <a:p>
            <a:pPr marL="1150937" lvl="4" indent="-4572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e.g. QUIC, </a:t>
            </a:r>
            <a:r>
              <a:rPr dirty="0" err="1"/>
              <a:t>kcp</a:t>
            </a:r>
            <a:endParaRPr dirty="0"/>
          </a:p>
          <a:p>
            <a:pPr marL="1150937" lvl="4" indent="-4572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Difficult to accomplish while protecting metadata</a:t>
            </a:r>
          </a:p>
          <a:p>
            <a:pPr marL="457200" lvl="1" indent="-4572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FEP terms</a:t>
            </a:r>
          </a:p>
          <a:p>
            <a:pPr marL="919162" lvl="2" indent="-4572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i="1" dirty="0" err="1"/>
              <a:t>Datastream</a:t>
            </a:r>
            <a:r>
              <a:rPr i="1" dirty="0"/>
              <a:t> FEP (e.g. </a:t>
            </a:r>
            <a:r>
              <a:rPr lang="en-US" dirty="0"/>
              <a:t>using </a:t>
            </a:r>
            <a:r>
              <a:rPr dirty="0"/>
              <a:t>TCP)</a:t>
            </a:r>
            <a:endParaRPr i="1" dirty="0"/>
          </a:p>
          <a:p>
            <a:pPr marL="914400" lvl="3" indent="-4572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i="1" dirty="0"/>
              <a:t>Datagram FEP</a:t>
            </a:r>
            <a:r>
              <a:rPr dirty="0"/>
              <a:t> (e.g. </a:t>
            </a:r>
            <a:r>
              <a:rPr lang="en-US" dirty="0"/>
              <a:t>using </a:t>
            </a:r>
            <a:r>
              <a:rPr dirty="0"/>
              <a:t>UDP)</a:t>
            </a:r>
          </a:p>
        </p:txBody>
      </p:sp>
      <p:sp>
        <p:nvSpPr>
          <p:cNvPr id="160" name="Application Layer"/>
          <p:cNvSpPr/>
          <p:nvPr/>
        </p:nvSpPr>
        <p:spPr>
          <a:xfrm>
            <a:off x="1143280" y="2711909"/>
            <a:ext cx="1978933" cy="739125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/>
          <a:lstStyle>
            <a:lvl1pPr algn="ctr"/>
          </a:lstStyle>
          <a:p>
            <a:r>
              <a:t>Application Layer</a:t>
            </a:r>
          </a:p>
        </p:txBody>
      </p:sp>
      <p:sp>
        <p:nvSpPr>
          <p:cNvPr id="161" name="Transport Layer"/>
          <p:cNvSpPr/>
          <p:nvPr/>
        </p:nvSpPr>
        <p:spPr>
          <a:xfrm>
            <a:off x="1143280" y="3422407"/>
            <a:ext cx="1978933" cy="739125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/>
          <a:lstStyle>
            <a:lvl1pPr algn="ctr"/>
          </a:lstStyle>
          <a:p>
            <a:r>
              <a:t>Transport Layer</a:t>
            </a:r>
          </a:p>
        </p:txBody>
      </p:sp>
      <p:sp>
        <p:nvSpPr>
          <p:cNvPr id="162" name="Internet Layer"/>
          <p:cNvSpPr/>
          <p:nvPr/>
        </p:nvSpPr>
        <p:spPr>
          <a:xfrm>
            <a:off x="1143280" y="4151429"/>
            <a:ext cx="1978933" cy="739125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/>
          <a:lstStyle>
            <a:lvl1pPr algn="ctr"/>
          </a:lstStyle>
          <a:p>
            <a:r>
              <a:t>Internet Layer</a:t>
            </a:r>
          </a:p>
        </p:txBody>
      </p:sp>
      <p:sp>
        <p:nvSpPr>
          <p:cNvPr id="163" name="Data-Link Layer"/>
          <p:cNvSpPr/>
          <p:nvPr/>
        </p:nvSpPr>
        <p:spPr>
          <a:xfrm>
            <a:off x="1140614" y="4885790"/>
            <a:ext cx="1978932" cy="739125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/>
          <a:lstStyle>
            <a:lvl1pPr algn="ctr"/>
          </a:lstStyle>
          <a:p>
            <a:r>
              <a:t>Data-Link Layer</a:t>
            </a:r>
          </a:p>
        </p:txBody>
      </p:sp>
      <p:sp>
        <p:nvSpPr>
          <p:cNvPr id="164" name="Physical Layer"/>
          <p:cNvSpPr/>
          <p:nvPr/>
        </p:nvSpPr>
        <p:spPr>
          <a:xfrm>
            <a:off x="1137947" y="5605550"/>
            <a:ext cx="1978933" cy="739125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/>
          <a:lstStyle>
            <a:lvl1pPr algn="ctr"/>
          </a:lstStyle>
          <a:p>
            <a:r>
              <a:t>Physical Layer</a:t>
            </a:r>
          </a:p>
        </p:txBody>
      </p:sp>
      <p:sp>
        <p:nvSpPr>
          <p:cNvPr id="165" name="Line"/>
          <p:cNvSpPr/>
          <p:nvPr/>
        </p:nvSpPr>
        <p:spPr>
          <a:xfrm>
            <a:off x="711212" y="2696292"/>
            <a:ext cx="419790" cy="721279"/>
          </a:xfrm>
          <a:prstGeom prst="line">
            <a:avLst/>
          </a:prstGeom>
          <a:ln w="25400">
            <a:solidFill>
              <a:schemeClr val="accent1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66" name="FEP here"/>
          <p:cNvSpPr txBox="1"/>
          <p:nvPr/>
        </p:nvSpPr>
        <p:spPr>
          <a:xfrm>
            <a:off x="69294" y="2224644"/>
            <a:ext cx="1918812" cy="4862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b="0"/>
            </a:pPr>
            <a:r>
              <a:rPr b="1"/>
              <a:t>FEP here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Looking at a FEP: obfs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Looking at a FEP: obfs4</a:t>
            </a:r>
          </a:p>
        </p:txBody>
      </p:sp>
      <p:sp>
        <p:nvSpPr>
          <p:cNvPr id="169" name="Tor’s obfs4 (aka lyrebird) is a sophisticated FEP…"/>
          <p:cNvSpPr txBox="1"/>
          <p:nvPr/>
        </p:nvSpPr>
        <p:spPr>
          <a:xfrm>
            <a:off x="67035" y="1416873"/>
            <a:ext cx="9790214" cy="19397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defTabSz="1036290">
              <a:lnSpc>
                <a:spcPts val="3200"/>
              </a:lnSpc>
              <a:spcBef>
                <a:spcPts val="600"/>
              </a:spcBef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Tor’s obfs4 (aka lyrebird) is a sophisticated FEP</a:t>
            </a:r>
          </a:p>
          <a:p>
            <a:pPr marL="914400" lvl="3" indent="-4572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Uses TCP</a:t>
            </a:r>
          </a:p>
          <a:p>
            <a:pPr marL="914400" lvl="3" indent="-4572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Key exchange for forward secrecy</a:t>
            </a:r>
          </a:p>
          <a:p>
            <a:pPr marL="914400" lvl="3" indent="-4572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Padding for message-length variation</a:t>
            </a:r>
          </a:p>
        </p:txBody>
      </p:sp>
      <p:sp>
        <p:nvSpPr>
          <p:cNvPr id="170" name="Handshake…"/>
          <p:cNvSpPr txBox="1"/>
          <p:nvPr/>
        </p:nvSpPr>
        <p:spPr>
          <a:xfrm>
            <a:off x="-22" y="3290861"/>
            <a:ext cx="9924329" cy="1939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457200" lvl="1" indent="-4572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Handshake</a:t>
            </a:r>
          </a:p>
          <a:p>
            <a:pPr marL="685800" lvl="3" indent="-228600" defTabSz="1036290">
              <a:lnSpc>
                <a:spcPts val="3200"/>
              </a:lnSpc>
              <a:spcBef>
                <a:spcPts val="600"/>
              </a:spcBef>
              <a:buSzPct val="100000"/>
              <a:buAutoNum type="arabicPeriod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Client sends: Elligator-encoded key + random padding</a:t>
            </a:r>
            <a:endParaRPr b="1"/>
          </a:p>
          <a:p>
            <a:pPr marL="685800" lvl="3" indent="-228600" defTabSz="1036290">
              <a:lnSpc>
                <a:spcPts val="3200"/>
              </a:lnSpc>
              <a:spcBef>
                <a:spcPts val="600"/>
              </a:spcBef>
              <a:buSzPct val="100000"/>
              <a:buAutoNum type="arabicPeriod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b="1"/>
              <a:t> </a:t>
            </a:r>
            <a:r>
              <a:t>Server sends: Elligator-encoded key + random padding</a:t>
            </a:r>
            <a:endParaRPr b="1"/>
          </a:p>
          <a:p>
            <a:pPr marL="457200" lvl="1" indent="-4572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Data-phase messages</a:t>
            </a:r>
          </a:p>
        </p:txBody>
      </p:sp>
      <p:sp>
        <p:nvSpPr>
          <p:cNvPr id="171" name="2 bytes…"/>
          <p:cNvSpPr/>
          <p:nvPr/>
        </p:nvSpPr>
        <p:spPr>
          <a:xfrm>
            <a:off x="541890" y="5584868"/>
            <a:ext cx="1561135" cy="657270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/>
          <a:lstStyle/>
          <a:p>
            <a:pPr algn="ctr"/>
            <a:r>
              <a:t>2 bytes</a:t>
            </a:r>
          </a:p>
          <a:p>
            <a:pPr algn="ctr"/>
            <a:r>
              <a:t>Frame length</a:t>
            </a:r>
          </a:p>
        </p:txBody>
      </p:sp>
      <p:sp>
        <p:nvSpPr>
          <p:cNvPr id="172" name="16 bytes…"/>
          <p:cNvSpPr/>
          <p:nvPr/>
        </p:nvSpPr>
        <p:spPr>
          <a:xfrm>
            <a:off x="2095219" y="5582202"/>
            <a:ext cx="1561135" cy="657270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/>
          <a:lstStyle/>
          <a:p>
            <a:pPr algn="ctr"/>
            <a:r>
              <a:t>16 bytes</a:t>
            </a:r>
          </a:p>
          <a:p>
            <a:pPr algn="ctr"/>
            <a:r>
              <a:t>MAC Tag</a:t>
            </a:r>
          </a:p>
        </p:txBody>
      </p:sp>
      <p:sp>
        <p:nvSpPr>
          <p:cNvPr id="173" name="1 byte…"/>
          <p:cNvSpPr/>
          <p:nvPr/>
        </p:nvSpPr>
        <p:spPr>
          <a:xfrm>
            <a:off x="3648548" y="5584868"/>
            <a:ext cx="970546" cy="657270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/>
          <a:lstStyle/>
          <a:p>
            <a:pPr algn="ctr"/>
            <a:r>
              <a:t>1 byte</a:t>
            </a:r>
          </a:p>
          <a:p>
            <a:pPr algn="ctr"/>
            <a:r>
              <a:t>Type</a:t>
            </a:r>
          </a:p>
        </p:txBody>
      </p:sp>
      <p:sp>
        <p:nvSpPr>
          <p:cNvPr id="174" name="2 bytes…"/>
          <p:cNvSpPr/>
          <p:nvPr/>
        </p:nvSpPr>
        <p:spPr>
          <a:xfrm>
            <a:off x="4609117" y="5584868"/>
            <a:ext cx="1785719" cy="657270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/>
          <a:lstStyle/>
          <a:p>
            <a:pPr algn="ctr"/>
            <a:r>
              <a:t>2 bytes</a:t>
            </a:r>
          </a:p>
          <a:p>
            <a:pPr algn="ctr"/>
            <a:r>
              <a:t>Payload length</a:t>
            </a:r>
          </a:p>
        </p:txBody>
      </p:sp>
      <p:sp>
        <p:nvSpPr>
          <p:cNvPr id="175" name="(optional)…"/>
          <p:cNvSpPr/>
          <p:nvPr/>
        </p:nvSpPr>
        <p:spPr>
          <a:xfrm>
            <a:off x="6384732" y="5584868"/>
            <a:ext cx="1561135" cy="657270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/>
          <a:lstStyle/>
          <a:p>
            <a:pPr algn="ctr"/>
            <a:r>
              <a:t>(optional)</a:t>
            </a:r>
          </a:p>
          <a:p>
            <a:pPr algn="ctr"/>
            <a:r>
              <a:t>Payload</a:t>
            </a:r>
          </a:p>
        </p:txBody>
      </p:sp>
      <p:sp>
        <p:nvSpPr>
          <p:cNvPr id="176" name="(optional)…"/>
          <p:cNvSpPr/>
          <p:nvPr/>
        </p:nvSpPr>
        <p:spPr>
          <a:xfrm>
            <a:off x="7938061" y="5584868"/>
            <a:ext cx="1785719" cy="657270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/>
          <a:lstStyle/>
          <a:p>
            <a:pPr algn="ctr"/>
            <a:r>
              <a:t>(optional)</a:t>
            </a:r>
          </a:p>
          <a:p>
            <a:pPr algn="ctr"/>
            <a:r>
              <a:t>Padding</a:t>
            </a:r>
          </a:p>
        </p:txBody>
      </p:sp>
      <p:sp>
        <p:nvSpPr>
          <p:cNvPr id="181" name="Connection Line"/>
          <p:cNvSpPr/>
          <p:nvPr/>
        </p:nvSpPr>
        <p:spPr>
          <a:xfrm>
            <a:off x="2119030" y="6344533"/>
            <a:ext cx="7584610" cy="23088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0" extrusionOk="0">
                <a:moveTo>
                  <a:pt x="21600" y="0"/>
                </a:moveTo>
                <a:cubicBezTo>
                  <a:pt x="13852" y="21559"/>
                  <a:pt x="6652" y="21600"/>
                  <a:pt x="0" y="124"/>
                </a:cubicBezTo>
              </a:path>
            </a:pathLst>
          </a:custGeom>
          <a:ln w="25400">
            <a:solidFill>
              <a:schemeClr val="accent1"/>
            </a:solidFill>
          </a:ln>
        </p:spPr>
        <p:txBody>
          <a:bodyPr/>
          <a:lstStyle/>
          <a:p>
            <a:endParaRPr/>
          </a:p>
        </p:txBody>
      </p:sp>
      <p:sp>
        <p:nvSpPr>
          <p:cNvPr id="178" name="Encrypted (Poly1305/XSalsa20)"/>
          <p:cNvSpPr txBox="1"/>
          <p:nvPr/>
        </p:nvSpPr>
        <p:spPr>
          <a:xfrm>
            <a:off x="3597412" y="6591098"/>
            <a:ext cx="4424620" cy="459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/>
            </a:lvl1pPr>
          </a:lstStyle>
          <a:p>
            <a:r>
              <a:t>Encrypted (Poly1305/XSalsa20)</a:t>
            </a:r>
          </a:p>
        </p:txBody>
      </p:sp>
      <p:sp>
        <p:nvSpPr>
          <p:cNvPr id="182" name="Connection Line"/>
          <p:cNvSpPr/>
          <p:nvPr/>
        </p:nvSpPr>
        <p:spPr>
          <a:xfrm>
            <a:off x="551106" y="6325114"/>
            <a:ext cx="1519310" cy="2398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8" extrusionOk="0">
                <a:moveTo>
                  <a:pt x="21600" y="1372"/>
                </a:moveTo>
                <a:cubicBezTo>
                  <a:pt x="13793" y="21600"/>
                  <a:pt x="6593" y="21143"/>
                  <a:pt x="0" y="0"/>
                </a:cubicBezTo>
              </a:path>
            </a:pathLst>
          </a:custGeom>
          <a:ln w="25400">
            <a:solidFill>
              <a:schemeClr val="accent1"/>
            </a:solidFill>
          </a:ln>
        </p:spPr>
        <p:txBody>
          <a:bodyPr/>
          <a:lstStyle/>
          <a:p>
            <a:endParaRPr/>
          </a:p>
        </p:txBody>
      </p:sp>
      <p:sp>
        <p:nvSpPr>
          <p:cNvPr id="180" name="XOR with PRG"/>
          <p:cNvSpPr txBox="1"/>
          <p:nvPr/>
        </p:nvSpPr>
        <p:spPr>
          <a:xfrm>
            <a:off x="353089" y="6596430"/>
            <a:ext cx="2136536" cy="459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/>
            </a:lvl1pPr>
          </a:lstStyle>
          <a:p>
            <a:r>
              <a:t>XOR with PRG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Looking at a FEP: obfs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Looking at a FEP: obfs4</a:t>
            </a:r>
          </a:p>
        </p:txBody>
      </p:sp>
      <p:sp>
        <p:nvSpPr>
          <p:cNvPr id="185" name="2 bytes…"/>
          <p:cNvSpPr/>
          <p:nvPr/>
        </p:nvSpPr>
        <p:spPr>
          <a:xfrm>
            <a:off x="513335" y="1855103"/>
            <a:ext cx="1561136" cy="657270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/>
          <a:lstStyle/>
          <a:p>
            <a:pPr algn="ctr"/>
            <a:r>
              <a:t>2 bytes</a:t>
            </a:r>
          </a:p>
          <a:p>
            <a:pPr algn="ctr"/>
            <a:r>
              <a:t>Frame length</a:t>
            </a:r>
          </a:p>
        </p:txBody>
      </p:sp>
      <p:sp>
        <p:nvSpPr>
          <p:cNvPr id="186" name="16 bytes…"/>
          <p:cNvSpPr/>
          <p:nvPr/>
        </p:nvSpPr>
        <p:spPr>
          <a:xfrm>
            <a:off x="2066665" y="1852437"/>
            <a:ext cx="1561135" cy="657270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/>
          <a:lstStyle/>
          <a:p>
            <a:pPr algn="ctr"/>
            <a:r>
              <a:t>16 bytes</a:t>
            </a:r>
          </a:p>
          <a:p>
            <a:pPr algn="ctr"/>
            <a:r>
              <a:t>MAC Tag</a:t>
            </a:r>
          </a:p>
        </p:txBody>
      </p:sp>
      <p:sp>
        <p:nvSpPr>
          <p:cNvPr id="187" name="1 byte…"/>
          <p:cNvSpPr/>
          <p:nvPr/>
        </p:nvSpPr>
        <p:spPr>
          <a:xfrm>
            <a:off x="3619994" y="1855103"/>
            <a:ext cx="970546" cy="657270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/>
          <a:lstStyle/>
          <a:p>
            <a:pPr algn="ctr"/>
            <a:r>
              <a:t>1 byte</a:t>
            </a:r>
          </a:p>
          <a:p>
            <a:pPr algn="ctr"/>
            <a:r>
              <a:t>Type</a:t>
            </a:r>
          </a:p>
        </p:txBody>
      </p:sp>
      <p:sp>
        <p:nvSpPr>
          <p:cNvPr id="188" name="2 bytes…"/>
          <p:cNvSpPr/>
          <p:nvPr/>
        </p:nvSpPr>
        <p:spPr>
          <a:xfrm>
            <a:off x="4580563" y="1855103"/>
            <a:ext cx="1785719" cy="657270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/>
          <a:lstStyle/>
          <a:p>
            <a:pPr algn="ctr"/>
            <a:r>
              <a:t>2 bytes</a:t>
            </a:r>
          </a:p>
          <a:p>
            <a:pPr algn="ctr"/>
            <a:r>
              <a:t>Payload length</a:t>
            </a:r>
          </a:p>
        </p:txBody>
      </p:sp>
      <p:sp>
        <p:nvSpPr>
          <p:cNvPr id="189" name="(optional)…"/>
          <p:cNvSpPr/>
          <p:nvPr/>
        </p:nvSpPr>
        <p:spPr>
          <a:xfrm>
            <a:off x="6356177" y="1855103"/>
            <a:ext cx="1561136" cy="657270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/>
          <a:lstStyle/>
          <a:p>
            <a:pPr algn="ctr"/>
            <a:r>
              <a:t>(optional)</a:t>
            </a:r>
          </a:p>
          <a:p>
            <a:pPr algn="ctr"/>
            <a:r>
              <a:t>Payload</a:t>
            </a:r>
          </a:p>
        </p:txBody>
      </p:sp>
      <p:sp>
        <p:nvSpPr>
          <p:cNvPr id="190" name="(optional)…"/>
          <p:cNvSpPr/>
          <p:nvPr/>
        </p:nvSpPr>
        <p:spPr>
          <a:xfrm>
            <a:off x="7909507" y="1855103"/>
            <a:ext cx="1785718" cy="657270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/>
          <a:lstStyle/>
          <a:p>
            <a:pPr algn="ctr"/>
            <a:r>
              <a:t>(optional)</a:t>
            </a:r>
          </a:p>
          <a:p>
            <a:pPr algn="ctr"/>
            <a:r>
              <a:t>Padding</a:t>
            </a:r>
          </a:p>
        </p:txBody>
      </p:sp>
      <p:sp>
        <p:nvSpPr>
          <p:cNvPr id="197" name="Connection Line"/>
          <p:cNvSpPr/>
          <p:nvPr/>
        </p:nvSpPr>
        <p:spPr>
          <a:xfrm>
            <a:off x="2090476" y="2614767"/>
            <a:ext cx="7584610" cy="23088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0" extrusionOk="0">
                <a:moveTo>
                  <a:pt x="21600" y="0"/>
                </a:moveTo>
                <a:cubicBezTo>
                  <a:pt x="13852" y="21559"/>
                  <a:pt x="6652" y="21600"/>
                  <a:pt x="0" y="124"/>
                </a:cubicBezTo>
              </a:path>
            </a:pathLst>
          </a:custGeom>
          <a:ln w="25400">
            <a:solidFill>
              <a:schemeClr val="accent1"/>
            </a:solidFill>
          </a:ln>
        </p:spPr>
        <p:txBody>
          <a:bodyPr/>
          <a:lstStyle/>
          <a:p>
            <a:endParaRPr/>
          </a:p>
        </p:txBody>
      </p:sp>
      <p:sp>
        <p:nvSpPr>
          <p:cNvPr id="192" name="Encrypted (Poly1305/XSalsa20)"/>
          <p:cNvSpPr txBox="1"/>
          <p:nvPr/>
        </p:nvSpPr>
        <p:spPr>
          <a:xfrm>
            <a:off x="3568858" y="2861332"/>
            <a:ext cx="4424620" cy="459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/>
            </a:lvl1pPr>
          </a:lstStyle>
          <a:p>
            <a:r>
              <a:t>Encrypted (Poly1305/XSalsa20)</a:t>
            </a:r>
          </a:p>
        </p:txBody>
      </p:sp>
      <p:sp>
        <p:nvSpPr>
          <p:cNvPr id="198" name="Connection Line"/>
          <p:cNvSpPr/>
          <p:nvPr/>
        </p:nvSpPr>
        <p:spPr>
          <a:xfrm>
            <a:off x="522552" y="2595349"/>
            <a:ext cx="1519310" cy="2398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8" extrusionOk="0">
                <a:moveTo>
                  <a:pt x="21600" y="1372"/>
                </a:moveTo>
                <a:cubicBezTo>
                  <a:pt x="13793" y="21600"/>
                  <a:pt x="6593" y="21143"/>
                  <a:pt x="0" y="0"/>
                </a:cubicBezTo>
              </a:path>
            </a:pathLst>
          </a:custGeom>
          <a:ln w="25400">
            <a:solidFill>
              <a:schemeClr val="accent1"/>
            </a:solidFill>
          </a:ln>
        </p:spPr>
        <p:txBody>
          <a:bodyPr/>
          <a:lstStyle/>
          <a:p>
            <a:endParaRPr/>
          </a:p>
        </p:txBody>
      </p:sp>
      <p:sp>
        <p:nvSpPr>
          <p:cNvPr id="194" name="XOR with PRG"/>
          <p:cNvSpPr txBox="1"/>
          <p:nvPr/>
        </p:nvSpPr>
        <p:spPr>
          <a:xfrm>
            <a:off x="324535" y="2866665"/>
            <a:ext cx="2136536" cy="459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/>
            </a:lvl1pPr>
          </a:lstStyle>
          <a:p>
            <a:r>
              <a:t>XOR with PRG</a:t>
            </a:r>
          </a:p>
        </p:txBody>
      </p:sp>
      <p:sp>
        <p:nvSpPr>
          <p:cNvPr id="195" name="Security issues…"/>
          <p:cNvSpPr txBox="1"/>
          <p:nvPr/>
        </p:nvSpPr>
        <p:spPr>
          <a:xfrm>
            <a:off x="80005" y="3657331"/>
            <a:ext cx="9898390" cy="24223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defTabSz="1036290">
              <a:lnSpc>
                <a:spcPts val="3200"/>
              </a:lnSpc>
              <a:spcBef>
                <a:spcPts val="600"/>
              </a:spcBef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Security issues</a:t>
            </a:r>
          </a:p>
          <a:p>
            <a:pPr marL="685800" lvl="3" indent="-228600" defTabSz="1036290">
              <a:lnSpc>
                <a:spcPts val="3200"/>
              </a:lnSpc>
              <a:spcBef>
                <a:spcPts val="600"/>
              </a:spcBef>
              <a:buSzPct val="100000"/>
              <a:buAutoNum type="arabicPeriod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Length field is malleable</a:t>
            </a:r>
          </a:p>
          <a:p>
            <a:pPr marL="685800" lvl="3" indent="-228600" defTabSz="1036290">
              <a:lnSpc>
                <a:spcPts val="3200"/>
              </a:lnSpc>
              <a:spcBef>
                <a:spcPts val="600"/>
              </a:spcBef>
              <a:buSzPct val="100000"/>
              <a:buAutoNum type="arabicPeriod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obfs4 closes connection upon decryption error</a:t>
            </a:r>
          </a:p>
          <a:p>
            <a:pPr marL="685800" lvl="3" indent="-228600" defTabSz="1036290">
              <a:lnSpc>
                <a:spcPts val="3200"/>
              </a:lnSpc>
              <a:spcBef>
                <a:spcPts val="600"/>
              </a:spcBef>
              <a:buSzPct val="100000"/>
              <a:buAutoNum type="arabicPeriod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#1 + #2 = active attack reveals obfs4 message structure</a:t>
            </a:r>
          </a:p>
          <a:p>
            <a:pPr marL="685800" lvl="3" indent="-228600" defTabSz="1036290">
              <a:lnSpc>
                <a:spcPts val="3200"/>
              </a:lnSpc>
              <a:spcBef>
                <a:spcPts val="600"/>
              </a:spcBef>
              <a:buSzPct val="100000"/>
              <a:buAutoNum type="arabicPeriod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Specific minimum message length despite padding</a:t>
            </a:r>
          </a:p>
        </p:txBody>
      </p:sp>
      <p:sp>
        <p:nvSpPr>
          <p:cNvPr id="196" name="Let’s define FEP security to rule out such issues."/>
          <p:cNvSpPr txBox="1"/>
          <p:nvPr/>
        </p:nvSpPr>
        <p:spPr>
          <a:xfrm>
            <a:off x="779422" y="6625350"/>
            <a:ext cx="8499556" cy="4862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28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b="0"/>
            </a:pPr>
            <a:r>
              <a:rPr b="1"/>
              <a:t>Let’s define FEP security to rule out such issues.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lide Number Placeholder 1"/>
          <p:cNvSpPr txBox="1">
            <a:spLocks noGrp="1"/>
          </p:cNvSpPr>
          <p:nvPr>
            <p:ph type="sldNum" sz="quarter" idx="4294967295"/>
          </p:nvPr>
        </p:nvSpPr>
        <p:spPr>
          <a:xfrm>
            <a:off x="9438503" y="7347267"/>
            <a:ext cx="139838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t>17</a:t>
            </a:fld>
            <a:endParaRPr/>
          </a:p>
        </p:txBody>
      </p:sp>
      <p:sp>
        <p:nvSpPr>
          <p:cNvPr id="201" name="Title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New FEP Security Definitions</a:t>
            </a:r>
          </a:p>
        </p:txBody>
      </p:sp>
      <p:sp>
        <p:nvSpPr>
          <p:cNvPr id="202" name="Content Placeholder 4"/>
          <p:cNvSpPr txBox="1"/>
          <p:nvPr/>
        </p:nvSpPr>
        <p:spPr>
          <a:xfrm>
            <a:off x="40114" y="2100943"/>
            <a:ext cx="9792934" cy="4379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pPr marL="776437" lvl="1" indent="-329397" defTabSz="911935">
              <a:lnSpc>
                <a:spcPts val="2800"/>
              </a:lnSpc>
              <a:spcBef>
                <a:spcPts val="500"/>
              </a:spcBef>
              <a:buSzPct val="100000"/>
              <a:buAutoNum type="arabicPeriod"/>
              <a:defRPr sz="2992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Passive security:</a:t>
            </a:r>
          </a:p>
          <a:p>
            <a:pPr marL="1223477" lvl="2" indent="-329397" defTabSz="911935">
              <a:lnSpc>
                <a:spcPts val="2800"/>
              </a:lnSpc>
              <a:spcBef>
                <a:spcPts val="500"/>
              </a:spcBef>
              <a:buSzPct val="100000"/>
              <a:buAutoNum type="alphaLcPeriod"/>
              <a:defRPr sz="2992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Datastream: </a:t>
            </a:r>
            <a:r>
              <a:rPr b="1"/>
              <a:t>FEP-CPFA</a:t>
            </a:r>
            <a:br>
              <a:rPr i="1"/>
            </a:br>
            <a:r>
              <a:t>(FEP under Chosen Plaintext-Fragment Attacks)</a:t>
            </a:r>
          </a:p>
          <a:p>
            <a:pPr marL="1223477" lvl="2" indent="-329397" defTabSz="911935">
              <a:lnSpc>
                <a:spcPts val="2800"/>
              </a:lnSpc>
              <a:spcBef>
                <a:spcPts val="500"/>
              </a:spcBef>
              <a:buSzPct val="100000"/>
              <a:buAutoNum type="alphaLcPeriod"/>
              <a:defRPr sz="2992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Datagram: </a:t>
            </a:r>
            <a:r>
              <a:rPr b="1"/>
              <a:t>FEP-CPA</a:t>
            </a:r>
            <a:br>
              <a:rPr i="1"/>
            </a:br>
            <a:r>
              <a:t>(FEP under Chosen Plaintext Attacks)</a:t>
            </a:r>
          </a:p>
          <a:p>
            <a:pPr marL="776437" lvl="1" indent="-329397" defTabSz="911935">
              <a:lnSpc>
                <a:spcPts val="2800"/>
              </a:lnSpc>
              <a:spcBef>
                <a:spcPts val="500"/>
              </a:spcBef>
              <a:buSzPct val="100000"/>
              <a:buAutoNum type="arabicPeriod"/>
              <a:defRPr sz="2992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Active security:</a:t>
            </a:r>
          </a:p>
          <a:p>
            <a:pPr marL="1223477" lvl="2" indent="-329397" defTabSz="911935">
              <a:lnSpc>
                <a:spcPts val="2800"/>
              </a:lnSpc>
              <a:spcBef>
                <a:spcPts val="500"/>
              </a:spcBef>
              <a:buSzPct val="100000"/>
              <a:buAutoNum type="alphaLcPeriod"/>
              <a:defRPr sz="2992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Datastream: </a:t>
            </a:r>
            <a:r>
              <a:rPr b="1"/>
              <a:t>FEP-CCFA</a:t>
            </a:r>
            <a:br>
              <a:rPr i="1"/>
            </a:br>
            <a:r>
              <a:t>(FEP under Chosen Ciphertext-Fragment Attacks)</a:t>
            </a:r>
          </a:p>
          <a:p>
            <a:pPr marL="1223477" lvl="2" indent="-329397" defTabSz="911935">
              <a:lnSpc>
                <a:spcPts val="2800"/>
              </a:lnSpc>
              <a:spcBef>
                <a:spcPts val="500"/>
              </a:spcBef>
              <a:buSzPct val="100000"/>
              <a:buAutoNum type="alphaLcPeriod"/>
              <a:defRPr sz="2992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Datagram: </a:t>
            </a:r>
            <a:r>
              <a:rPr b="1"/>
              <a:t>FEP-CCA</a:t>
            </a:r>
            <a:br>
              <a:rPr i="1"/>
            </a:br>
            <a:r>
              <a:t>(FEP under Chosen Ciphertext Attacks)</a:t>
            </a:r>
          </a:p>
          <a:p>
            <a:pPr marL="776437" lvl="1" indent="-329397" defTabSz="911935">
              <a:lnSpc>
                <a:spcPts val="2800"/>
              </a:lnSpc>
              <a:spcBef>
                <a:spcPts val="500"/>
              </a:spcBef>
              <a:buSzPct val="100000"/>
              <a:buAutoNum type="arabicPeriod"/>
              <a:defRPr sz="2992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Message sizes: </a:t>
            </a:r>
            <a:r>
              <a:rPr b="1"/>
              <a:t>Traffic Shaping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Line"/>
          <p:cNvSpPr/>
          <p:nvPr/>
        </p:nvSpPr>
        <p:spPr>
          <a:xfrm flipH="1" flipV="1">
            <a:off x="1955065" y="4516744"/>
            <a:ext cx="1347053" cy="684609"/>
          </a:xfrm>
          <a:prstGeom prst="line">
            <a:avLst/>
          </a:prstGeom>
          <a:ln w="25400">
            <a:solidFill>
              <a:srgbClr val="000000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07" name="Slide Number Placeholder 1"/>
          <p:cNvSpPr txBox="1">
            <a:spLocks noGrp="1"/>
          </p:cNvSpPr>
          <p:nvPr>
            <p:ph type="sldNum" sz="quarter" idx="4294967295"/>
          </p:nvPr>
        </p:nvSpPr>
        <p:spPr>
          <a:xfrm>
            <a:off x="9438503" y="7347267"/>
            <a:ext cx="139838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t>18</a:t>
            </a:fld>
            <a:endParaRPr/>
          </a:p>
        </p:txBody>
      </p:sp>
      <p:sp>
        <p:nvSpPr>
          <p:cNvPr id="208" name="Title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Datastream Setting</a:t>
            </a:r>
          </a:p>
        </p:txBody>
      </p:sp>
      <p:sp>
        <p:nvSpPr>
          <p:cNvPr id="209" name="Content Placeholder 4"/>
          <p:cNvSpPr txBox="1">
            <a:spLocks noGrp="1"/>
          </p:cNvSpPr>
          <p:nvPr>
            <p:ph type="body" sz="half" idx="1"/>
          </p:nvPr>
        </p:nvSpPr>
        <p:spPr>
          <a:xfrm>
            <a:off x="4318665" y="2083723"/>
            <a:ext cx="5553008" cy="3957883"/>
          </a:xfrm>
          <a:prstGeom prst="rect">
            <a:avLst/>
          </a:prstGeom>
        </p:spPr>
        <p:txBody>
          <a:bodyPr/>
          <a:lstStyle/>
          <a:p>
            <a:pPr marL="919162" lvl="2" indent="-457200">
              <a:lnSpc>
                <a:spcPts val="3200"/>
              </a:lnSpc>
              <a:buChar char="▪"/>
              <a:defRPr sz="2800"/>
            </a:pPr>
            <a:r>
              <a:t>Unidirectional channel</a:t>
            </a:r>
          </a:p>
          <a:p>
            <a:pPr marL="919162" lvl="2" indent="-457200">
              <a:lnSpc>
                <a:spcPts val="3200"/>
              </a:lnSpc>
              <a:buChar char="▪"/>
              <a:defRPr sz="2800"/>
            </a:pPr>
            <a:r>
              <a:t>Model allows pre-shared state</a:t>
            </a:r>
          </a:p>
          <a:p>
            <a:pPr marL="914400" lvl="3" indent="-457200">
              <a:lnSpc>
                <a:spcPts val="3200"/>
              </a:lnSpc>
              <a:buChar char="▪"/>
              <a:defRPr sz="2800"/>
            </a:pPr>
            <a:r>
              <a:t>Datastream semantics*</a:t>
            </a:r>
          </a:p>
          <a:p>
            <a:pPr marL="1150937" lvl="4" indent="-457200">
              <a:lnSpc>
                <a:spcPts val="3200"/>
              </a:lnSpc>
              <a:buChar char="▪"/>
              <a:defRPr sz="2800"/>
            </a:pPr>
            <a:r>
              <a:t>Inputs and outputs treated as byte streams</a:t>
            </a:r>
          </a:p>
          <a:p>
            <a:pPr marL="1150937" lvl="4" indent="-457200">
              <a:lnSpc>
                <a:spcPts val="3200"/>
              </a:lnSpc>
              <a:buChar char="▪"/>
              <a:defRPr sz="2800"/>
            </a:pPr>
            <a:r>
              <a:t>Reliable, in-order delivery</a:t>
            </a:r>
          </a:p>
          <a:p>
            <a:pPr marL="1150937" lvl="4" indent="-457200">
              <a:lnSpc>
                <a:spcPts val="3200"/>
              </a:lnSpc>
              <a:buChar char="▪"/>
              <a:defRPr sz="2800"/>
            </a:pPr>
            <a:r>
              <a:t>Models TCP</a:t>
            </a:r>
          </a:p>
        </p:txBody>
      </p:sp>
      <p:sp>
        <p:nvSpPr>
          <p:cNvPr id="210" name="SEND"/>
          <p:cNvSpPr/>
          <p:nvPr/>
        </p:nvSpPr>
        <p:spPr>
          <a:xfrm>
            <a:off x="756237" y="4025253"/>
            <a:ext cx="1117601" cy="739125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/>
          <a:lstStyle>
            <a:lvl1pPr algn="ctr">
              <a:defRPr sz="2800"/>
            </a:lvl1pPr>
          </a:lstStyle>
          <a:p>
            <a:r>
              <a:t>SEND</a:t>
            </a:r>
          </a:p>
        </p:txBody>
      </p:sp>
      <p:sp>
        <p:nvSpPr>
          <p:cNvPr id="211" name="RECV"/>
          <p:cNvSpPr/>
          <p:nvPr/>
        </p:nvSpPr>
        <p:spPr>
          <a:xfrm>
            <a:off x="3124307" y="4025448"/>
            <a:ext cx="1117601" cy="739125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/>
          <a:lstStyle>
            <a:lvl1pPr algn="ctr">
              <a:defRPr sz="2800"/>
            </a:lvl1pPr>
          </a:lstStyle>
          <a:p>
            <a:r>
              <a:t>RECV</a:t>
            </a:r>
          </a:p>
        </p:txBody>
      </p:sp>
      <p:sp>
        <p:nvSpPr>
          <p:cNvPr id="212" name="Line"/>
          <p:cNvSpPr/>
          <p:nvPr/>
        </p:nvSpPr>
        <p:spPr>
          <a:xfrm flipV="1">
            <a:off x="1341444" y="3225961"/>
            <a:ext cx="1" cy="789764"/>
          </a:xfrm>
          <a:prstGeom prst="line">
            <a:avLst/>
          </a:prstGeom>
          <a:ln w="25400"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13" name="Line"/>
          <p:cNvSpPr/>
          <p:nvPr/>
        </p:nvSpPr>
        <p:spPr>
          <a:xfrm flipV="1">
            <a:off x="3683107" y="3225961"/>
            <a:ext cx="1" cy="789764"/>
          </a:xfrm>
          <a:prstGeom prst="line">
            <a:avLst/>
          </a:prstGeom>
          <a:ln w="25400"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14" name="Line"/>
          <p:cNvSpPr/>
          <p:nvPr/>
        </p:nvSpPr>
        <p:spPr>
          <a:xfrm>
            <a:off x="1869779" y="4385835"/>
            <a:ext cx="1258587" cy="1"/>
          </a:xfrm>
          <a:prstGeom prst="line">
            <a:avLst/>
          </a:prstGeom>
          <a:ln w="25400"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215" name="devil.png" descr="devi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50" y="4337573"/>
            <a:ext cx="711845" cy="690490"/>
          </a:xfrm>
          <a:prstGeom prst="rect">
            <a:avLst/>
          </a:prstGeom>
          <a:ln w="12700">
            <a:miter lim="400000"/>
          </a:ln>
        </p:spPr>
      </p:pic>
      <p:pic>
        <p:nvPicPr>
          <p:cNvPr id="216" name="page.png" descr="pag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3264" y="3392242"/>
            <a:ext cx="338330" cy="457202"/>
          </a:xfrm>
          <a:prstGeom prst="rect">
            <a:avLst/>
          </a:prstGeom>
          <a:ln w="12700">
            <a:miter lim="400000"/>
          </a:ln>
        </p:spPr>
      </p:pic>
      <p:sp>
        <p:nvSpPr>
          <p:cNvPr id="217" name="Rectangle"/>
          <p:cNvSpPr/>
          <p:nvPr/>
        </p:nvSpPr>
        <p:spPr>
          <a:xfrm>
            <a:off x="2269912" y="4068270"/>
            <a:ext cx="101602" cy="254973"/>
          </a:xfrm>
          <a:prstGeom prst="rect">
            <a:avLst/>
          </a:prstGeom>
          <a:solidFill>
            <a:schemeClr val="accent4">
              <a:lumOff val="-12941"/>
            </a:schemeClr>
          </a:solidFill>
          <a:ln w="12700">
            <a:solidFill>
              <a:schemeClr val="accent1"/>
            </a:solidFill>
            <a:miter lim="400000"/>
          </a:ln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218" name="Rectangle"/>
          <p:cNvSpPr/>
          <p:nvPr/>
        </p:nvSpPr>
        <p:spPr>
          <a:xfrm>
            <a:off x="2448271" y="4068270"/>
            <a:ext cx="101602" cy="254973"/>
          </a:xfrm>
          <a:prstGeom prst="rect">
            <a:avLst/>
          </a:prstGeom>
          <a:solidFill>
            <a:schemeClr val="accent4">
              <a:lumOff val="-12941"/>
            </a:schemeClr>
          </a:solidFill>
          <a:ln w="12700">
            <a:solidFill>
              <a:schemeClr val="accent1"/>
            </a:solidFill>
            <a:miter lim="400000"/>
          </a:ln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219" name="Rectangle"/>
          <p:cNvSpPr/>
          <p:nvPr/>
        </p:nvSpPr>
        <p:spPr>
          <a:xfrm>
            <a:off x="2626631" y="4068270"/>
            <a:ext cx="101602" cy="254973"/>
          </a:xfrm>
          <a:prstGeom prst="rect">
            <a:avLst/>
          </a:prstGeom>
          <a:solidFill>
            <a:schemeClr val="accent4">
              <a:lumOff val="-12941"/>
            </a:schemeClr>
          </a:solidFill>
          <a:ln w="12700">
            <a:solidFill>
              <a:schemeClr val="accent1"/>
            </a:solidFill>
            <a:miter lim="400000"/>
          </a:ln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220" name="Line"/>
          <p:cNvSpPr/>
          <p:nvPr/>
        </p:nvSpPr>
        <p:spPr>
          <a:xfrm>
            <a:off x="1778835" y="3275598"/>
            <a:ext cx="1" cy="690490"/>
          </a:xfrm>
          <a:prstGeom prst="line">
            <a:avLst/>
          </a:prstGeom>
          <a:ln w="19050">
            <a:solidFill>
              <a:srgbClr val="000000"/>
            </a:solidFill>
            <a:prstDash val="dash"/>
            <a:miter/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21" name="Line"/>
          <p:cNvSpPr/>
          <p:nvPr/>
        </p:nvSpPr>
        <p:spPr>
          <a:xfrm>
            <a:off x="1955065" y="4205396"/>
            <a:ext cx="1088015" cy="1"/>
          </a:xfrm>
          <a:prstGeom prst="line">
            <a:avLst/>
          </a:prstGeom>
          <a:ln w="19050">
            <a:solidFill>
              <a:srgbClr val="000000"/>
            </a:solidFill>
            <a:prstDash val="dash"/>
            <a:miter/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22" name="Line"/>
          <p:cNvSpPr/>
          <p:nvPr/>
        </p:nvSpPr>
        <p:spPr>
          <a:xfrm flipV="1">
            <a:off x="1493316" y="4441977"/>
            <a:ext cx="431227" cy="758286"/>
          </a:xfrm>
          <a:prstGeom prst="line">
            <a:avLst/>
          </a:prstGeom>
          <a:ln w="25400">
            <a:solidFill>
              <a:srgbClr val="000000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23" name="Plaintext fragmentation"/>
          <p:cNvSpPr txBox="1"/>
          <p:nvPr/>
        </p:nvSpPr>
        <p:spPr>
          <a:xfrm>
            <a:off x="832425" y="5179188"/>
            <a:ext cx="1892820" cy="751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200"/>
            </a:lvl1pPr>
          </a:lstStyle>
          <a:p>
            <a:r>
              <a:t>Plaintext fragmentation</a:t>
            </a:r>
          </a:p>
        </p:txBody>
      </p:sp>
      <p:sp>
        <p:nvSpPr>
          <p:cNvPr id="224" name="Line"/>
          <p:cNvSpPr/>
          <p:nvPr/>
        </p:nvSpPr>
        <p:spPr>
          <a:xfrm flipH="1" flipV="1">
            <a:off x="3106088" y="4442078"/>
            <a:ext cx="195320" cy="761206"/>
          </a:xfrm>
          <a:prstGeom prst="line">
            <a:avLst/>
          </a:prstGeom>
          <a:ln w="25400">
            <a:solidFill>
              <a:srgbClr val="000000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25" name="Ciphertext fragmentation"/>
          <p:cNvSpPr txBox="1"/>
          <p:nvPr/>
        </p:nvSpPr>
        <p:spPr>
          <a:xfrm>
            <a:off x="2925726" y="5179188"/>
            <a:ext cx="2447892" cy="751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200"/>
            </a:lvl1pPr>
          </a:lstStyle>
          <a:p>
            <a:r>
              <a:t>Ciphertext fragmentation</a:t>
            </a:r>
          </a:p>
        </p:txBody>
      </p:sp>
      <p:pic>
        <p:nvPicPr>
          <p:cNvPr id="226" name="key.png" descr="key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194000" flipH="1">
            <a:off x="994688" y="4421971"/>
            <a:ext cx="147146" cy="455375"/>
          </a:xfrm>
          <a:prstGeom prst="rect">
            <a:avLst/>
          </a:prstGeom>
          <a:ln w="12700">
            <a:miter lim="400000"/>
          </a:ln>
        </p:spPr>
      </p:pic>
      <p:pic>
        <p:nvPicPr>
          <p:cNvPr id="227" name="key.png" descr="key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194000" flipH="1">
            <a:off x="3355825" y="4412012"/>
            <a:ext cx="147146" cy="455375"/>
          </a:xfrm>
          <a:prstGeom prst="rect">
            <a:avLst/>
          </a:prstGeom>
          <a:ln w="12700">
            <a:miter lim="400000"/>
          </a:ln>
        </p:spPr>
      </p:pic>
      <p:sp>
        <p:nvSpPr>
          <p:cNvPr id="228" name="*Marc Fischlin, Felix Günther, Giorgia Azzurra Marson, and Kenneth G. Paterson. “Data is a stream: Security of stream-based channels”. CRYPTO 2015."/>
          <p:cNvSpPr txBox="1"/>
          <p:nvPr/>
        </p:nvSpPr>
        <p:spPr>
          <a:xfrm>
            <a:off x="151766" y="6711681"/>
            <a:ext cx="8384664" cy="6463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baseline="31999" dirty="0"/>
              <a:t>*</a:t>
            </a:r>
            <a:r>
              <a:rPr dirty="0"/>
              <a:t>Marc </a:t>
            </a:r>
            <a:r>
              <a:rPr dirty="0" err="1"/>
              <a:t>Fischlin</a:t>
            </a:r>
            <a:r>
              <a:rPr dirty="0"/>
              <a:t>, Felix Günther, </a:t>
            </a:r>
            <a:r>
              <a:rPr dirty="0" err="1"/>
              <a:t>Giorgia</a:t>
            </a:r>
            <a:r>
              <a:rPr dirty="0"/>
              <a:t> </a:t>
            </a:r>
            <a:r>
              <a:rPr dirty="0" err="1"/>
              <a:t>Azzurra</a:t>
            </a:r>
            <a:r>
              <a:rPr dirty="0"/>
              <a:t> Marson, and Kenneth G. Paterson.</a:t>
            </a:r>
            <a:br>
              <a:rPr lang="en-US" dirty="0"/>
            </a:br>
            <a:r>
              <a:rPr dirty="0"/>
              <a:t>“Data is a stream: Security of stream-based channels”. CRYPTO 2015.</a:t>
            </a:r>
          </a:p>
        </p:txBody>
      </p:sp>
      <p:pic>
        <p:nvPicPr>
          <p:cNvPr id="229" name="page.png" descr="pag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0462" y="3392242"/>
            <a:ext cx="338330" cy="457202"/>
          </a:xfrm>
          <a:prstGeom prst="rect">
            <a:avLst/>
          </a:prstGeom>
          <a:ln w="12700">
            <a:miter lim="400000"/>
          </a:ln>
        </p:spPr>
      </p:pic>
      <p:sp>
        <p:nvSpPr>
          <p:cNvPr id="230" name="Line"/>
          <p:cNvSpPr/>
          <p:nvPr/>
        </p:nvSpPr>
        <p:spPr>
          <a:xfrm>
            <a:off x="4136032" y="3275598"/>
            <a:ext cx="1" cy="690490"/>
          </a:xfrm>
          <a:prstGeom prst="line">
            <a:avLst/>
          </a:prstGeom>
          <a:ln w="19050">
            <a:solidFill>
              <a:srgbClr val="000000"/>
            </a:solidFill>
            <a:prstDash val="dash"/>
            <a:miter/>
            <a:head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31" name="Appclient"/>
          <p:cNvSpPr/>
          <p:nvPr/>
        </p:nvSpPr>
        <p:spPr>
          <a:xfrm>
            <a:off x="599811" y="2468567"/>
            <a:ext cx="1430453" cy="739125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/>
          <a:lstStyle/>
          <a:p>
            <a:pPr algn="ctr">
              <a:defRPr sz="2800"/>
            </a:pPr>
            <a:r>
              <a:t>App</a:t>
            </a:r>
            <a:r>
              <a:rPr baseline="-5999"/>
              <a:t>client</a:t>
            </a:r>
          </a:p>
        </p:txBody>
      </p:sp>
      <p:sp>
        <p:nvSpPr>
          <p:cNvPr id="232" name="Appserver"/>
          <p:cNvSpPr/>
          <p:nvPr/>
        </p:nvSpPr>
        <p:spPr>
          <a:xfrm>
            <a:off x="2828743" y="2468567"/>
            <a:ext cx="1708729" cy="739907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/>
          <a:lstStyle/>
          <a:p>
            <a:pPr algn="ctr">
              <a:defRPr sz="2800"/>
            </a:pPr>
            <a:r>
              <a:t>App</a:t>
            </a:r>
            <a:r>
              <a:rPr baseline="-5999"/>
              <a:t>server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lide Number Placeholder 1"/>
          <p:cNvSpPr txBox="1">
            <a:spLocks noGrp="1"/>
          </p:cNvSpPr>
          <p:nvPr>
            <p:ph type="sldNum" sz="quarter" idx="4294967295"/>
          </p:nvPr>
        </p:nvSpPr>
        <p:spPr>
          <a:xfrm>
            <a:off x="9438503" y="7347267"/>
            <a:ext cx="139838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t>19</a:t>
            </a:fld>
            <a:endParaRPr/>
          </a:p>
        </p:txBody>
      </p:sp>
      <p:sp>
        <p:nvSpPr>
          <p:cNvPr id="235" name="Title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Datagram Setting</a:t>
            </a:r>
          </a:p>
        </p:txBody>
      </p:sp>
      <p:sp>
        <p:nvSpPr>
          <p:cNvPr id="236" name="Content Placeholder 4"/>
          <p:cNvSpPr txBox="1">
            <a:spLocks noGrp="1"/>
          </p:cNvSpPr>
          <p:nvPr>
            <p:ph type="body" sz="half" idx="1"/>
          </p:nvPr>
        </p:nvSpPr>
        <p:spPr>
          <a:xfrm>
            <a:off x="4466509" y="2083723"/>
            <a:ext cx="5405164" cy="3957883"/>
          </a:xfrm>
          <a:prstGeom prst="rect">
            <a:avLst/>
          </a:prstGeom>
        </p:spPr>
        <p:txBody>
          <a:bodyPr/>
          <a:lstStyle/>
          <a:p>
            <a:pPr marL="900778" lvl="2" indent="-448055" defTabSz="1015564">
              <a:lnSpc>
                <a:spcPts val="3100"/>
              </a:lnSpc>
              <a:spcBef>
                <a:spcPts val="500"/>
              </a:spcBef>
              <a:buChar char="▪"/>
              <a:defRPr sz="2744"/>
            </a:pPr>
            <a:r>
              <a:t>Unidirectional channel</a:t>
            </a:r>
          </a:p>
          <a:p>
            <a:pPr marL="900778" lvl="2" indent="-448055" defTabSz="1015564">
              <a:lnSpc>
                <a:spcPts val="3100"/>
              </a:lnSpc>
              <a:spcBef>
                <a:spcPts val="500"/>
              </a:spcBef>
              <a:buChar char="▪"/>
              <a:defRPr sz="2744"/>
            </a:pPr>
            <a:r>
              <a:t>Model allows pre-shared state</a:t>
            </a:r>
          </a:p>
          <a:p>
            <a:pPr marL="896111" lvl="3" indent="-448055" defTabSz="1015564">
              <a:lnSpc>
                <a:spcPts val="3100"/>
              </a:lnSpc>
              <a:spcBef>
                <a:spcPts val="500"/>
              </a:spcBef>
              <a:buChar char="▪"/>
              <a:defRPr sz="2744"/>
            </a:pPr>
            <a:r>
              <a:t>Datagram semantics*</a:t>
            </a:r>
          </a:p>
          <a:p>
            <a:pPr marL="1127919" lvl="4" indent="-448055" defTabSz="1015564">
              <a:lnSpc>
                <a:spcPts val="3100"/>
              </a:lnSpc>
              <a:spcBef>
                <a:spcPts val="500"/>
              </a:spcBef>
              <a:buChar char="▪"/>
              <a:defRPr sz="2744"/>
            </a:pPr>
            <a:r>
              <a:t>Inputs and outputs treated as atomic messages</a:t>
            </a:r>
          </a:p>
          <a:p>
            <a:pPr marL="1127919" lvl="4" indent="-448055" defTabSz="1015564">
              <a:lnSpc>
                <a:spcPts val="3100"/>
              </a:lnSpc>
              <a:spcBef>
                <a:spcPts val="500"/>
              </a:spcBef>
              <a:buChar char="▪"/>
              <a:defRPr sz="2744"/>
            </a:pPr>
            <a:r>
              <a:t>Messages may be dropped or reordered</a:t>
            </a:r>
          </a:p>
          <a:p>
            <a:pPr marL="1127919" lvl="4" indent="-448055" defTabSz="1015564">
              <a:lnSpc>
                <a:spcPts val="3100"/>
              </a:lnSpc>
              <a:spcBef>
                <a:spcPts val="500"/>
              </a:spcBef>
              <a:buChar char="▪"/>
              <a:defRPr sz="2744"/>
            </a:pPr>
            <a:r>
              <a:t>Models UDP</a:t>
            </a:r>
          </a:p>
        </p:txBody>
      </p:sp>
      <p:sp>
        <p:nvSpPr>
          <p:cNvPr id="237" name="SEND"/>
          <p:cNvSpPr/>
          <p:nvPr/>
        </p:nvSpPr>
        <p:spPr>
          <a:xfrm>
            <a:off x="756237" y="4025253"/>
            <a:ext cx="1117601" cy="739125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/>
          <a:lstStyle>
            <a:lvl1pPr algn="ctr">
              <a:defRPr sz="2800"/>
            </a:lvl1pPr>
          </a:lstStyle>
          <a:p>
            <a:r>
              <a:rPr dirty="0"/>
              <a:t>SEND</a:t>
            </a:r>
          </a:p>
        </p:txBody>
      </p:sp>
      <p:sp>
        <p:nvSpPr>
          <p:cNvPr id="238" name="RECV"/>
          <p:cNvSpPr/>
          <p:nvPr/>
        </p:nvSpPr>
        <p:spPr>
          <a:xfrm>
            <a:off x="3124307" y="4025448"/>
            <a:ext cx="1117601" cy="739125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/>
          <a:lstStyle>
            <a:lvl1pPr algn="ctr">
              <a:defRPr sz="2800"/>
            </a:lvl1pPr>
          </a:lstStyle>
          <a:p>
            <a:r>
              <a:t>RECV</a:t>
            </a:r>
          </a:p>
        </p:txBody>
      </p:sp>
      <p:sp>
        <p:nvSpPr>
          <p:cNvPr id="239" name="Line"/>
          <p:cNvSpPr/>
          <p:nvPr/>
        </p:nvSpPr>
        <p:spPr>
          <a:xfrm flipV="1">
            <a:off x="1341444" y="3225961"/>
            <a:ext cx="1" cy="789764"/>
          </a:xfrm>
          <a:prstGeom prst="line">
            <a:avLst/>
          </a:prstGeom>
          <a:ln w="25400"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40" name="Line"/>
          <p:cNvSpPr/>
          <p:nvPr/>
        </p:nvSpPr>
        <p:spPr>
          <a:xfrm flipV="1">
            <a:off x="3683107" y="3225961"/>
            <a:ext cx="1" cy="789764"/>
          </a:xfrm>
          <a:prstGeom prst="line">
            <a:avLst/>
          </a:prstGeom>
          <a:ln w="25400"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41" name="Line"/>
          <p:cNvSpPr/>
          <p:nvPr/>
        </p:nvSpPr>
        <p:spPr>
          <a:xfrm>
            <a:off x="1869779" y="4385835"/>
            <a:ext cx="1258587" cy="1"/>
          </a:xfrm>
          <a:prstGeom prst="line">
            <a:avLst/>
          </a:prstGeom>
          <a:ln w="25400"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242" name="devil.png" descr="devi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50" y="4337573"/>
            <a:ext cx="711845" cy="690490"/>
          </a:xfrm>
          <a:prstGeom prst="rect">
            <a:avLst/>
          </a:prstGeom>
          <a:ln w="12700">
            <a:miter lim="400000"/>
          </a:ln>
        </p:spPr>
      </p:pic>
      <p:pic>
        <p:nvPicPr>
          <p:cNvPr id="243" name="page.png" descr="pag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3264" y="3392242"/>
            <a:ext cx="338330" cy="457202"/>
          </a:xfrm>
          <a:prstGeom prst="rect">
            <a:avLst/>
          </a:prstGeom>
          <a:ln w="12700">
            <a:miter lim="400000"/>
          </a:ln>
        </p:spPr>
      </p:pic>
      <p:sp>
        <p:nvSpPr>
          <p:cNvPr id="244" name="Rectangle"/>
          <p:cNvSpPr/>
          <p:nvPr/>
        </p:nvSpPr>
        <p:spPr>
          <a:xfrm>
            <a:off x="2336258" y="4077910"/>
            <a:ext cx="325629" cy="254973"/>
          </a:xfrm>
          <a:prstGeom prst="rect">
            <a:avLst/>
          </a:prstGeom>
          <a:solidFill>
            <a:schemeClr val="accent4">
              <a:lumOff val="-12941"/>
            </a:schemeClr>
          </a:solidFill>
          <a:ln w="12700">
            <a:solidFill>
              <a:schemeClr val="accent1"/>
            </a:solidFill>
            <a:miter lim="400000"/>
          </a:ln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245" name="Line"/>
          <p:cNvSpPr/>
          <p:nvPr/>
        </p:nvSpPr>
        <p:spPr>
          <a:xfrm>
            <a:off x="1778835" y="3275598"/>
            <a:ext cx="1" cy="690490"/>
          </a:xfrm>
          <a:prstGeom prst="line">
            <a:avLst/>
          </a:prstGeom>
          <a:ln w="19050">
            <a:solidFill>
              <a:srgbClr val="000000"/>
            </a:solidFill>
            <a:prstDash val="dash"/>
            <a:miter/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46" name="Line"/>
          <p:cNvSpPr/>
          <p:nvPr/>
        </p:nvSpPr>
        <p:spPr>
          <a:xfrm>
            <a:off x="1955065" y="4205396"/>
            <a:ext cx="1088015" cy="1"/>
          </a:xfrm>
          <a:prstGeom prst="line">
            <a:avLst/>
          </a:prstGeom>
          <a:ln w="19050">
            <a:solidFill>
              <a:srgbClr val="000000"/>
            </a:solidFill>
            <a:prstDash val="dash"/>
            <a:miter/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247" name="key.png" descr="key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194000" flipH="1">
            <a:off x="994688" y="4421971"/>
            <a:ext cx="147146" cy="455375"/>
          </a:xfrm>
          <a:prstGeom prst="rect">
            <a:avLst/>
          </a:prstGeom>
          <a:ln w="12700">
            <a:miter lim="400000"/>
          </a:ln>
        </p:spPr>
      </p:pic>
      <p:pic>
        <p:nvPicPr>
          <p:cNvPr id="248" name="key.png" descr="key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194000" flipH="1">
            <a:off x="3355825" y="4412012"/>
            <a:ext cx="147146" cy="455375"/>
          </a:xfrm>
          <a:prstGeom prst="rect">
            <a:avLst/>
          </a:prstGeom>
          <a:ln w="12700">
            <a:miter lim="400000"/>
          </a:ln>
        </p:spPr>
      </p:pic>
      <p:sp>
        <p:nvSpPr>
          <p:cNvPr id="249" name="*Similar to: Mihir Bellare, Tadayoshi Kohno, and Chanathip Namprempre. “Authenticated encryption in SSH: provably fixing the SSH binary packet protocol”. ACM CCS 2002."/>
          <p:cNvSpPr txBox="1"/>
          <p:nvPr/>
        </p:nvSpPr>
        <p:spPr>
          <a:xfrm>
            <a:off x="151766" y="6711681"/>
            <a:ext cx="9102809" cy="6463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baseline="31999" dirty="0"/>
              <a:t>*</a:t>
            </a:r>
            <a:r>
              <a:rPr dirty="0"/>
              <a:t>Similar to: Mihir </a:t>
            </a:r>
            <a:r>
              <a:rPr dirty="0" err="1"/>
              <a:t>Bellare</a:t>
            </a:r>
            <a:r>
              <a:rPr dirty="0"/>
              <a:t>, Tadayoshi Kohno, and </a:t>
            </a:r>
            <a:r>
              <a:rPr dirty="0" err="1"/>
              <a:t>Chanathip</a:t>
            </a:r>
            <a:r>
              <a:rPr dirty="0"/>
              <a:t> </a:t>
            </a:r>
            <a:r>
              <a:rPr dirty="0" err="1"/>
              <a:t>Namprempre</a:t>
            </a:r>
            <a:r>
              <a:rPr dirty="0"/>
              <a:t>.</a:t>
            </a:r>
            <a:r>
              <a:rPr lang="en-US" dirty="0"/>
              <a:t> </a:t>
            </a:r>
            <a:r>
              <a:rPr dirty="0"/>
              <a:t>“Authenticated</a:t>
            </a:r>
            <a:br>
              <a:rPr lang="en-US" dirty="0"/>
            </a:br>
            <a:r>
              <a:rPr dirty="0"/>
              <a:t>encryption in SSH: provably fixing the SSH binary packet protocol”. ACM CCS 2002.</a:t>
            </a:r>
          </a:p>
        </p:txBody>
      </p:sp>
      <p:pic>
        <p:nvPicPr>
          <p:cNvPr id="250" name="page.png" descr="pag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0462" y="3392242"/>
            <a:ext cx="338330" cy="457202"/>
          </a:xfrm>
          <a:prstGeom prst="rect">
            <a:avLst/>
          </a:prstGeom>
          <a:ln w="12700">
            <a:miter lim="400000"/>
          </a:ln>
        </p:spPr>
      </p:pic>
      <p:sp>
        <p:nvSpPr>
          <p:cNvPr id="251" name="Line"/>
          <p:cNvSpPr/>
          <p:nvPr/>
        </p:nvSpPr>
        <p:spPr>
          <a:xfrm>
            <a:off x="4136033" y="3275598"/>
            <a:ext cx="1" cy="690490"/>
          </a:xfrm>
          <a:prstGeom prst="line">
            <a:avLst/>
          </a:prstGeom>
          <a:ln w="19050">
            <a:solidFill>
              <a:srgbClr val="000000"/>
            </a:solidFill>
            <a:prstDash val="dash"/>
            <a:miter/>
            <a:head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52" name="Appclient"/>
          <p:cNvSpPr/>
          <p:nvPr/>
        </p:nvSpPr>
        <p:spPr>
          <a:xfrm>
            <a:off x="599811" y="2468567"/>
            <a:ext cx="1430453" cy="739125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/>
          <a:lstStyle/>
          <a:p>
            <a:pPr algn="ctr">
              <a:defRPr sz="2800"/>
            </a:pPr>
            <a:r>
              <a:t>App</a:t>
            </a:r>
            <a:r>
              <a:rPr baseline="-5999"/>
              <a:t>client</a:t>
            </a:r>
          </a:p>
        </p:txBody>
      </p:sp>
      <p:sp>
        <p:nvSpPr>
          <p:cNvPr id="253" name="Appserver"/>
          <p:cNvSpPr/>
          <p:nvPr/>
        </p:nvSpPr>
        <p:spPr>
          <a:xfrm>
            <a:off x="2828743" y="2468567"/>
            <a:ext cx="1708729" cy="739907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/>
          <a:lstStyle/>
          <a:p>
            <a:pPr algn="ctr">
              <a:defRPr sz="2800"/>
            </a:pPr>
            <a:r>
              <a:t>App</a:t>
            </a:r>
            <a:r>
              <a:rPr baseline="-5999"/>
              <a:t>server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lide Number Placeholder 1"/>
          <p:cNvSpPr txBox="1">
            <a:spLocks noGrp="1"/>
          </p:cNvSpPr>
          <p:nvPr>
            <p:ph type="sldNum" sz="quarter" idx="4294967295"/>
          </p:nvPr>
        </p:nvSpPr>
        <p:spPr>
          <a:xfrm>
            <a:off x="9451339" y="7347267"/>
            <a:ext cx="127001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t>2</a:t>
            </a:fld>
            <a:endParaRPr/>
          </a:p>
        </p:txBody>
      </p:sp>
      <p:sp>
        <p:nvSpPr>
          <p:cNvPr id="81" name="Title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Fully Encrypted Protocols (FEPs)</a:t>
            </a:r>
          </a:p>
        </p:txBody>
      </p:sp>
      <p:sp>
        <p:nvSpPr>
          <p:cNvPr id="82" name="Content Placeholder 4"/>
          <p:cNvSpPr txBox="1">
            <a:spLocks noGrp="1"/>
          </p:cNvSpPr>
          <p:nvPr>
            <p:ph type="body" sz="quarter" idx="1"/>
          </p:nvPr>
        </p:nvSpPr>
        <p:spPr>
          <a:xfrm>
            <a:off x="5340976" y="2775266"/>
            <a:ext cx="4589720" cy="2221868"/>
          </a:xfrm>
          <a:prstGeom prst="rect">
            <a:avLst/>
          </a:prstGeom>
        </p:spPr>
        <p:txBody>
          <a:bodyPr/>
          <a:lstStyle/>
          <a:p>
            <a:pPr marL="228600" lvl="1" indent="-228600">
              <a:lnSpc>
                <a:spcPts val="3200"/>
              </a:lnSpc>
              <a:buSzPct val="100000"/>
              <a:buAutoNum type="arabicPeriod"/>
              <a:defRPr sz="2800"/>
            </a:pPr>
            <a:r>
              <a:t> All bytes look random</a:t>
            </a:r>
          </a:p>
          <a:p>
            <a:pPr marL="228600" lvl="1" indent="-228600">
              <a:lnSpc>
                <a:spcPts val="3200"/>
              </a:lnSpc>
              <a:buSzPct val="100000"/>
              <a:buAutoNum type="arabicPeriod"/>
              <a:defRPr sz="2800"/>
            </a:pPr>
            <a:r>
              <a:t> Message lengths variable</a:t>
            </a:r>
          </a:p>
        </p:txBody>
      </p:sp>
      <p:sp>
        <p:nvSpPr>
          <p:cNvPr id="83" name="Appclient"/>
          <p:cNvSpPr/>
          <p:nvPr/>
        </p:nvSpPr>
        <p:spPr>
          <a:xfrm>
            <a:off x="457698" y="2283853"/>
            <a:ext cx="1430452" cy="739125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/>
          <a:lstStyle/>
          <a:p>
            <a:pPr algn="ctr">
              <a:defRPr sz="2800"/>
            </a:pPr>
            <a:r>
              <a:t>App</a:t>
            </a:r>
            <a:r>
              <a:rPr baseline="-5999"/>
              <a:t>client</a:t>
            </a:r>
          </a:p>
        </p:txBody>
      </p:sp>
      <p:sp>
        <p:nvSpPr>
          <p:cNvPr id="84" name="Appserver"/>
          <p:cNvSpPr/>
          <p:nvPr/>
        </p:nvSpPr>
        <p:spPr>
          <a:xfrm>
            <a:off x="3138619" y="2283462"/>
            <a:ext cx="1708729" cy="739907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/>
          <a:lstStyle/>
          <a:p>
            <a:pPr algn="ctr">
              <a:defRPr sz="2800"/>
            </a:pPr>
            <a:r>
              <a:t>App</a:t>
            </a:r>
            <a:r>
              <a:rPr baseline="-5999"/>
              <a:t>server</a:t>
            </a:r>
          </a:p>
        </p:txBody>
      </p:sp>
      <p:sp>
        <p:nvSpPr>
          <p:cNvPr id="85" name="FEPclient"/>
          <p:cNvSpPr/>
          <p:nvPr/>
        </p:nvSpPr>
        <p:spPr>
          <a:xfrm>
            <a:off x="457698" y="3831212"/>
            <a:ext cx="1430452" cy="739125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/>
          <a:lstStyle/>
          <a:p>
            <a:pPr algn="ctr">
              <a:defRPr sz="2800"/>
            </a:pPr>
            <a:r>
              <a:t>FEP</a:t>
            </a:r>
            <a:r>
              <a:rPr baseline="-5999"/>
              <a:t>client</a:t>
            </a:r>
          </a:p>
        </p:txBody>
      </p:sp>
      <p:sp>
        <p:nvSpPr>
          <p:cNvPr id="86" name="FEPserver"/>
          <p:cNvSpPr/>
          <p:nvPr/>
        </p:nvSpPr>
        <p:spPr>
          <a:xfrm>
            <a:off x="3138619" y="3831408"/>
            <a:ext cx="1708729" cy="739125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/>
          <a:lstStyle/>
          <a:p>
            <a:pPr algn="ctr">
              <a:defRPr sz="2800"/>
            </a:pPr>
            <a:r>
              <a:t>FEP</a:t>
            </a:r>
            <a:r>
              <a:rPr baseline="-5999"/>
              <a:t>server</a:t>
            </a:r>
          </a:p>
        </p:txBody>
      </p:sp>
      <p:sp>
        <p:nvSpPr>
          <p:cNvPr id="87" name="Line"/>
          <p:cNvSpPr/>
          <p:nvPr/>
        </p:nvSpPr>
        <p:spPr>
          <a:xfrm flipV="1">
            <a:off x="1172923" y="3031920"/>
            <a:ext cx="1" cy="789764"/>
          </a:xfrm>
          <a:prstGeom prst="line">
            <a:avLst/>
          </a:prstGeom>
          <a:ln w="25400"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88" name="Line"/>
          <p:cNvSpPr/>
          <p:nvPr/>
        </p:nvSpPr>
        <p:spPr>
          <a:xfrm flipV="1">
            <a:off x="4048257" y="3031920"/>
            <a:ext cx="1" cy="789764"/>
          </a:xfrm>
          <a:prstGeom prst="line">
            <a:avLst/>
          </a:prstGeom>
          <a:ln w="25400"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89" name="Line"/>
          <p:cNvSpPr/>
          <p:nvPr/>
        </p:nvSpPr>
        <p:spPr>
          <a:xfrm>
            <a:off x="1884091" y="4191794"/>
            <a:ext cx="1258587" cy="1"/>
          </a:xfrm>
          <a:prstGeom prst="line">
            <a:avLst/>
          </a:prstGeom>
          <a:ln w="25400"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0" name="devil.png" descr="devil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7462" y="4143532"/>
            <a:ext cx="711845" cy="690490"/>
          </a:xfrm>
          <a:prstGeom prst="rect">
            <a:avLst/>
          </a:prstGeom>
          <a:ln w="12700">
            <a:miter lim="400000"/>
          </a:ln>
        </p:spPr>
      </p:pic>
      <p:pic>
        <p:nvPicPr>
          <p:cNvPr id="91" name="page.png" descr="pag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5456" y="3198201"/>
            <a:ext cx="338329" cy="457202"/>
          </a:xfrm>
          <a:prstGeom prst="rect">
            <a:avLst/>
          </a:prstGeom>
          <a:ln w="12700">
            <a:miter lim="400000"/>
          </a:ln>
        </p:spPr>
      </p:pic>
      <p:sp>
        <p:nvSpPr>
          <p:cNvPr id="92" name="Rectangle"/>
          <p:cNvSpPr/>
          <p:nvPr/>
        </p:nvSpPr>
        <p:spPr>
          <a:xfrm>
            <a:off x="2284224" y="3883869"/>
            <a:ext cx="101602" cy="254973"/>
          </a:xfrm>
          <a:prstGeom prst="rect">
            <a:avLst/>
          </a:prstGeom>
          <a:solidFill>
            <a:schemeClr val="accent4">
              <a:lumOff val="-12941"/>
            </a:schemeClr>
          </a:solidFill>
          <a:ln w="12700">
            <a:solidFill>
              <a:schemeClr val="accent1"/>
            </a:solidFill>
            <a:miter lim="400000"/>
          </a:ln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93" name="Rectangle"/>
          <p:cNvSpPr/>
          <p:nvPr/>
        </p:nvSpPr>
        <p:spPr>
          <a:xfrm>
            <a:off x="2462583" y="3883869"/>
            <a:ext cx="101602" cy="254973"/>
          </a:xfrm>
          <a:prstGeom prst="rect">
            <a:avLst/>
          </a:prstGeom>
          <a:solidFill>
            <a:schemeClr val="accent4">
              <a:lumOff val="-12941"/>
            </a:schemeClr>
          </a:solidFill>
          <a:ln w="12700">
            <a:solidFill>
              <a:schemeClr val="accent1"/>
            </a:solidFill>
            <a:miter lim="400000"/>
          </a:ln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94" name="Rectangle"/>
          <p:cNvSpPr/>
          <p:nvPr/>
        </p:nvSpPr>
        <p:spPr>
          <a:xfrm>
            <a:off x="2640943" y="3883869"/>
            <a:ext cx="101602" cy="254973"/>
          </a:xfrm>
          <a:prstGeom prst="rect">
            <a:avLst/>
          </a:prstGeom>
          <a:solidFill>
            <a:schemeClr val="accent4">
              <a:lumOff val="-12941"/>
            </a:schemeClr>
          </a:solidFill>
          <a:ln w="12700">
            <a:solidFill>
              <a:schemeClr val="accent1"/>
            </a:solidFill>
            <a:miter lim="400000"/>
          </a:ln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95" name="Line"/>
          <p:cNvSpPr/>
          <p:nvPr/>
        </p:nvSpPr>
        <p:spPr>
          <a:xfrm>
            <a:off x="1793146" y="3081557"/>
            <a:ext cx="1" cy="690490"/>
          </a:xfrm>
          <a:prstGeom prst="line">
            <a:avLst/>
          </a:prstGeom>
          <a:ln w="19050">
            <a:solidFill>
              <a:srgbClr val="000000"/>
            </a:solidFill>
            <a:prstDash val="dash"/>
            <a:miter/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96" name="Line"/>
          <p:cNvSpPr/>
          <p:nvPr/>
        </p:nvSpPr>
        <p:spPr>
          <a:xfrm>
            <a:off x="1969377" y="4011355"/>
            <a:ext cx="1088015" cy="1"/>
          </a:xfrm>
          <a:prstGeom prst="line">
            <a:avLst/>
          </a:prstGeom>
          <a:ln w="19050">
            <a:solidFill>
              <a:srgbClr val="000000"/>
            </a:solidFill>
            <a:prstDash val="dash"/>
            <a:miter/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7" name="page.png" descr="pag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74656" y="3198201"/>
            <a:ext cx="338330" cy="457202"/>
          </a:xfrm>
          <a:prstGeom prst="rect">
            <a:avLst/>
          </a:prstGeom>
          <a:ln w="12700">
            <a:miter lim="400000"/>
          </a:ln>
        </p:spPr>
      </p:pic>
      <p:sp>
        <p:nvSpPr>
          <p:cNvPr id="98" name="Line"/>
          <p:cNvSpPr/>
          <p:nvPr/>
        </p:nvSpPr>
        <p:spPr>
          <a:xfrm>
            <a:off x="4570227" y="3081557"/>
            <a:ext cx="1" cy="690490"/>
          </a:xfrm>
          <a:prstGeom prst="line">
            <a:avLst/>
          </a:prstGeom>
          <a:ln w="19050">
            <a:solidFill>
              <a:srgbClr val="000000"/>
            </a:solidFill>
            <a:prstDash val="dash"/>
            <a:miter/>
            <a:head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99" name="What is a Fully Encrypted Protocol (FEP)?"/>
          <p:cNvSpPr txBox="1"/>
          <p:nvPr/>
        </p:nvSpPr>
        <p:spPr>
          <a:xfrm>
            <a:off x="1541247" y="1509615"/>
            <a:ext cx="7663275" cy="4862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b="0"/>
            </a:pPr>
            <a:r>
              <a:rPr b="1"/>
              <a:t>What is a Fully Encrypted Protocol (FEP)?</a:t>
            </a:r>
          </a:p>
        </p:txBody>
      </p:sp>
      <p:sp>
        <p:nvSpPr>
          <p:cNvPr id="100" name="Real-world examples:…"/>
          <p:cNvSpPr txBox="1"/>
          <p:nvPr/>
        </p:nvSpPr>
        <p:spPr>
          <a:xfrm>
            <a:off x="2613889" y="4857783"/>
            <a:ext cx="4988281" cy="29049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defTabSz="1036290">
              <a:lnSpc>
                <a:spcPts val="3200"/>
              </a:lnSpc>
              <a:spcBef>
                <a:spcPts val="600"/>
              </a:spcBef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Real-world examples:</a:t>
            </a:r>
          </a:p>
          <a:p>
            <a:pPr marL="457200" indent="-4572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obfs4 / lyrebird (Tor)</a:t>
            </a:r>
          </a:p>
          <a:p>
            <a:pPr marL="457200" indent="-4572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shadowsocks (Outline VPN)</a:t>
            </a:r>
          </a:p>
          <a:p>
            <a:pPr marL="457200" indent="-4572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Obfuscated SSH (Psiphon)</a:t>
            </a:r>
          </a:p>
          <a:p>
            <a:pPr marL="457200" indent="-4572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OpenVPN + XOR patch</a:t>
            </a:r>
          </a:p>
          <a:p>
            <a:pPr marL="457200" indent="-4572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Vmess (V2Ray)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lide Number Placeholder 1"/>
          <p:cNvSpPr txBox="1">
            <a:spLocks noGrp="1"/>
          </p:cNvSpPr>
          <p:nvPr>
            <p:ph type="sldNum" sz="quarter" idx="4294967295"/>
          </p:nvPr>
        </p:nvSpPr>
        <p:spPr>
          <a:xfrm>
            <a:off x="9438503" y="7347267"/>
            <a:ext cx="139838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t>20</a:t>
            </a:fld>
            <a:endParaRPr/>
          </a:p>
        </p:txBody>
      </p:sp>
      <p:sp>
        <p:nvSpPr>
          <p:cNvPr id="256" name="Title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Protocol Model</a:t>
            </a:r>
          </a:p>
        </p:txBody>
      </p:sp>
      <p:sp>
        <p:nvSpPr>
          <p:cNvPr id="257" name="SEND"/>
          <p:cNvSpPr/>
          <p:nvPr/>
        </p:nvSpPr>
        <p:spPr>
          <a:xfrm>
            <a:off x="1734221" y="2337818"/>
            <a:ext cx="1117601" cy="739125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/>
          <a:lstStyle>
            <a:lvl1pPr algn="ctr">
              <a:defRPr sz="2800"/>
            </a:lvl1pPr>
          </a:lstStyle>
          <a:p>
            <a:r>
              <a:t>SEND</a:t>
            </a:r>
          </a:p>
        </p:txBody>
      </p:sp>
      <p:sp>
        <p:nvSpPr>
          <p:cNvPr id="258" name="RECV"/>
          <p:cNvSpPr/>
          <p:nvPr/>
        </p:nvSpPr>
        <p:spPr>
          <a:xfrm>
            <a:off x="6161205" y="2406458"/>
            <a:ext cx="1117601" cy="739125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/>
          <a:lstStyle>
            <a:lvl1pPr algn="ctr">
              <a:defRPr sz="2800"/>
            </a:lvl1pPr>
          </a:lstStyle>
          <a:p>
            <a:r>
              <a:t>RECV</a:t>
            </a:r>
          </a:p>
        </p:txBody>
      </p:sp>
      <p:sp>
        <p:nvSpPr>
          <p:cNvPr id="259" name="Input"/>
          <p:cNvSpPr txBox="1"/>
          <p:nvPr/>
        </p:nvSpPr>
        <p:spPr>
          <a:xfrm>
            <a:off x="1522147" y="3251611"/>
            <a:ext cx="848875" cy="459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 b="1"/>
            </a:lvl1pPr>
          </a:lstStyle>
          <a:p>
            <a:r>
              <a:t>Input</a:t>
            </a:r>
          </a:p>
        </p:txBody>
      </p:sp>
      <p:sp>
        <p:nvSpPr>
          <p:cNvPr id="260" name="m : plaintext message…"/>
          <p:cNvSpPr txBox="1"/>
          <p:nvPr/>
        </p:nvSpPr>
        <p:spPr>
          <a:xfrm>
            <a:off x="1674497" y="3666008"/>
            <a:ext cx="3475245" cy="11963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/>
            </a:pPr>
            <a:r>
              <a:rPr i="1"/>
              <a:t>m </a:t>
            </a:r>
            <a:r>
              <a:t>: plaintext message</a:t>
            </a:r>
          </a:p>
          <a:p>
            <a:pPr>
              <a:defRPr sz="2400"/>
            </a:pPr>
            <a:r>
              <a:rPr i="1"/>
              <a:t>p </a:t>
            </a:r>
            <a:r>
              <a:t>: packet length</a:t>
            </a:r>
          </a:p>
          <a:p>
            <a:pPr>
              <a:defRPr sz="2400"/>
            </a:pPr>
            <a:r>
              <a:rPr i="1"/>
              <a:t>f </a:t>
            </a:r>
            <a:r>
              <a:t>: flush flag (datastream)</a:t>
            </a:r>
          </a:p>
        </p:txBody>
      </p:sp>
      <p:sp>
        <p:nvSpPr>
          <p:cNvPr id="261" name="Output"/>
          <p:cNvSpPr txBox="1"/>
          <p:nvPr/>
        </p:nvSpPr>
        <p:spPr>
          <a:xfrm>
            <a:off x="1489692" y="4760479"/>
            <a:ext cx="1102776" cy="459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 b="1"/>
            </a:lvl1pPr>
          </a:lstStyle>
          <a:p>
            <a:r>
              <a:t>Output</a:t>
            </a:r>
          </a:p>
        </p:txBody>
      </p:sp>
      <p:sp>
        <p:nvSpPr>
          <p:cNvPr id="262" name="c : ciphertext"/>
          <p:cNvSpPr txBox="1"/>
          <p:nvPr/>
        </p:nvSpPr>
        <p:spPr>
          <a:xfrm>
            <a:off x="1676357" y="5126004"/>
            <a:ext cx="1832034" cy="459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/>
            </a:pPr>
            <a:r>
              <a:rPr i="1"/>
              <a:t>c </a:t>
            </a:r>
            <a:r>
              <a:t>: ciphertext</a:t>
            </a:r>
          </a:p>
        </p:txBody>
      </p:sp>
      <p:sp>
        <p:nvSpPr>
          <p:cNvPr id="263" name="Input"/>
          <p:cNvSpPr txBox="1"/>
          <p:nvPr/>
        </p:nvSpPr>
        <p:spPr>
          <a:xfrm>
            <a:off x="5929972" y="3440049"/>
            <a:ext cx="848875" cy="459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 b="1"/>
            </a:lvl1pPr>
          </a:lstStyle>
          <a:p>
            <a:r>
              <a:t>Input</a:t>
            </a:r>
          </a:p>
        </p:txBody>
      </p:sp>
      <p:sp>
        <p:nvSpPr>
          <p:cNvPr id="264" name="c : ciphertext"/>
          <p:cNvSpPr txBox="1"/>
          <p:nvPr/>
        </p:nvSpPr>
        <p:spPr>
          <a:xfrm>
            <a:off x="6116637" y="3805573"/>
            <a:ext cx="1832034" cy="459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/>
            </a:pPr>
            <a:r>
              <a:rPr i="1"/>
              <a:t>c </a:t>
            </a:r>
            <a:r>
              <a:t>: ciphertext</a:t>
            </a:r>
          </a:p>
        </p:txBody>
      </p:sp>
      <p:sp>
        <p:nvSpPr>
          <p:cNvPr id="265" name="Output"/>
          <p:cNvSpPr txBox="1"/>
          <p:nvPr/>
        </p:nvSpPr>
        <p:spPr>
          <a:xfrm>
            <a:off x="5919711" y="4257447"/>
            <a:ext cx="1102776" cy="459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 b="1"/>
            </a:lvl1pPr>
          </a:lstStyle>
          <a:p>
            <a:r>
              <a:t>Output</a:t>
            </a:r>
          </a:p>
        </p:txBody>
      </p:sp>
      <p:sp>
        <p:nvSpPr>
          <p:cNvPr id="266" name="m : plaintext message…"/>
          <p:cNvSpPr txBox="1"/>
          <p:nvPr/>
        </p:nvSpPr>
        <p:spPr>
          <a:xfrm>
            <a:off x="6106376" y="4622972"/>
            <a:ext cx="3068796" cy="11963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/>
            </a:pPr>
            <a:r>
              <a:rPr i="1"/>
              <a:t>m </a:t>
            </a:r>
            <a:r>
              <a:t>: plaintext message</a:t>
            </a:r>
          </a:p>
          <a:p>
            <a:pPr>
              <a:defRPr sz="2400" i="1"/>
            </a:pPr>
            <a:r>
              <a:t>C </a:t>
            </a:r>
            <a:r>
              <a:rPr i="0"/>
              <a:t>: channel close flag</a:t>
            </a:r>
            <a:br>
              <a:rPr i="0"/>
            </a:br>
            <a:r>
              <a:rPr i="0"/>
              <a:t>     (datastream)</a:t>
            </a:r>
          </a:p>
        </p:txBody>
      </p:sp>
      <p:sp>
        <p:nvSpPr>
          <p:cNvPr id="267" name="In implementation, SEND and RECV would interact with sockets."/>
          <p:cNvSpPr txBox="1"/>
          <p:nvPr/>
        </p:nvSpPr>
        <p:spPr>
          <a:xfrm>
            <a:off x="452366" y="6269348"/>
            <a:ext cx="8845559" cy="459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solidFill>
                  <a:schemeClr val="accent1"/>
                </a:solidFill>
              </a:defRPr>
            </a:pPr>
            <a:r>
              <a:t>In implementation, SEND and RECV would interact with </a:t>
            </a:r>
            <a:r>
              <a:rPr i="1"/>
              <a:t>sockets</a:t>
            </a:r>
            <a:r>
              <a:t>.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Slide Number Placeholder 1"/>
          <p:cNvSpPr txBox="1">
            <a:spLocks noGrp="1"/>
          </p:cNvSpPr>
          <p:nvPr>
            <p:ph type="sldNum" sz="quarter" idx="4294967295"/>
          </p:nvPr>
        </p:nvSpPr>
        <p:spPr>
          <a:xfrm>
            <a:off x="9438503" y="7347267"/>
            <a:ext cx="139838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t>21</a:t>
            </a:fld>
            <a:endParaRPr/>
          </a:p>
        </p:txBody>
      </p:sp>
      <p:sp>
        <p:nvSpPr>
          <p:cNvPr id="272" name="O0SEND(m,p,[f])"/>
          <p:cNvSpPr/>
          <p:nvPr/>
        </p:nvSpPr>
        <p:spPr>
          <a:xfrm>
            <a:off x="4112380" y="2797671"/>
            <a:ext cx="2588421" cy="914104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/>
          <a:lstStyle/>
          <a:p>
            <a:pPr algn="ctr">
              <a:defRPr sz="2800">
                <a:latin typeface="Zapfino"/>
                <a:ea typeface="Zapfino"/>
                <a:cs typeface="Zapfino"/>
                <a:sym typeface="Zapfino"/>
              </a:defRPr>
            </a:pPr>
            <a:r>
              <a:rPr i="1">
                <a:latin typeface="Arial"/>
                <a:ea typeface="Arial"/>
                <a:cs typeface="Arial"/>
                <a:sym typeface="Arial"/>
              </a:rPr>
              <a:t>O</a:t>
            </a:r>
            <a:r>
              <a:rPr baseline="56999">
                <a:latin typeface="Arial"/>
                <a:ea typeface="Arial"/>
                <a:cs typeface="Arial"/>
                <a:sym typeface="Arial"/>
              </a:rPr>
              <a:t>0</a:t>
            </a:r>
            <a:r>
              <a:rPr sz="2600" baseline="-21384">
                <a:latin typeface="Arial"/>
                <a:ea typeface="Arial"/>
                <a:cs typeface="Arial"/>
                <a:sym typeface="Arial"/>
              </a:rPr>
              <a:t>SEND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(</a:t>
            </a:r>
            <a:r>
              <a:rPr sz="2600" i="1">
                <a:latin typeface="Arial"/>
                <a:ea typeface="Arial"/>
                <a:cs typeface="Arial"/>
                <a:sym typeface="Arial"/>
              </a:rPr>
              <a:t>m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,</a:t>
            </a:r>
            <a:r>
              <a:rPr sz="2600" i="1">
                <a:latin typeface="Arial"/>
                <a:ea typeface="Arial"/>
                <a:cs typeface="Arial"/>
                <a:sym typeface="Arial"/>
              </a:rPr>
              <a:t>p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,[</a:t>
            </a:r>
            <a:r>
              <a:rPr sz="2600" i="1">
                <a:latin typeface="Arial"/>
                <a:ea typeface="Arial"/>
                <a:cs typeface="Arial"/>
                <a:sym typeface="Arial"/>
              </a:rPr>
              <a:t>f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])</a:t>
            </a:r>
          </a:p>
        </p:txBody>
      </p:sp>
      <p:sp>
        <p:nvSpPr>
          <p:cNvPr id="273" name="Content Placeholder 4"/>
          <p:cNvSpPr txBox="1">
            <a:spLocks noGrp="1"/>
          </p:cNvSpPr>
          <p:nvPr>
            <p:ph type="body" sz="quarter" idx="1"/>
          </p:nvPr>
        </p:nvSpPr>
        <p:spPr>
          <a:xfrm>
            <a:off x="156667" y="2654661"/>
            <a:ext cx="3812076" cy="2635616"/>
          </a:xfrm>
          <a:prstGeom prst="rect">
            <a:avLst/>
          </a:prstGeom>
        </p:spPr>
        <p:txBody>
          <a:bodyPr/>
          <a:lstStyle/>
          <a:p>
            <a:pPr marL="196596" lvl="1" indent="-196596" defTabSz="891209">
              <a:lnSpc>
                <a:spcPts val="2700"/>
              </a:lnSpc>
              <a:spcBef>
                <a:spcPts val="500"/>
              </a:spcBef>
              <a:buSzPct val="100000"/>
              <a:buAutoNum type="arabicPeriod"/>
              <a:defRPr sz="2408"/>
            </a:pPr>
            <a:r>
              <a:t> Challenger chooses bit </a:t>
            </a:r>
            <a:r>
              <a:rPr i="1"/>
              <a:t>b</a:t>
            </a:r>
            <a:r>
              <a:t>.</a:t>
            </a:r>
          </a:p>
          <a:p>
            <a:pPr marL="196596" lvl="1" indent="-196596" defTabSz="891209">
              <a:lnSpc>
                <a:spcPts val="2700"/>
              </a:lnSpc>
              <a:spcBef>
                <a:spcPts val="500"/>
              </a:spcBef>
              <a:buSzPct val="100000"/>
              <a:buAutoNum type="arabicPeriod"/>
              <a:defRPr sz="2408"/>
            </a:pPr>
            <a:r>
              <a:t> Adversary can query stateful oracle </a:t>
            </a:r>
            <a:r>
              <a:rPr i="1"/>
              <a:t>O</a:t>
            </a:r>
            <a:r>
              <a:rPr baseline="61069"/>
              <a:t>b</a:t>
            </a:r>
            <a:r>
              <a:rPr sz="2236" baseline="-23889"/>
              <a:t>SEND</a:t>
            </a:r>
            <a:r>
              <a:rPr sz="2236"/>
              <a:t>.</a:t>
            </a:r>
          </a:p>
          <a:p>
            <a:pPr marL="182553" lvl="1" indent="-182553" defTabSz="891209">
              <a:lnSpc>
                <a:spcPts val="2700"/>
              </a:lnSpc>
              <a:spcBef>
                <a:spcPts val="500"/>
              </a:spcBef>
              <a:buSzPct val="100000"/>
              <a:buAutoNum type="arabicPeriod"/>
              <a:defRPr sz="2408"/>
            </a:pPr>
            <a:r>
              <a:rPr sz="2236"/>
              <a:t> Adversary outputs guess </a:t>
            </a:r>
            <a:r>
              <a:rPr sz="2236" i="1"/>
              <a:t>b</a:t>
            </a:r>
            <a:r>
              <a:rPr sz="2236"/>
              <a:t>’.</a:t>
            </a:r>
          </a:p>
          <a:p>
            <a:pPr marL="182553" lvl="1" indent="-182553" defTabSz="891209">
              <a:lnSpc>
                <a:spcPts val="2700"/>
              </a:lnSpc>
              <a:spcBef>
                <a:spcPts val="500"/>
              </a:spcBef>
              <a:buSzPct val="100000"/>
              <a:buAutoNum type="arabicPeriod"/>
              <a:defRPr sz="2408"/>
            </a:pPr>
            <a:r>
              <a:rPr sz="2236"/>
              <a:t> Success if </a:t>
            </a:r>
            <a:r>
              <a:rPr sz="2236" i="1"/>
              <a:t>b</a:t>
            </a:r>
            <a:r>
              <a:rPr sz="2236"/>
              <a:t>’=</a:t>
            </a:r>
            <a:r>
              <a:rPr sz="2236" i="1"/>
              <a:t>b</a:t>
            </a:r>
            <a:r>
              <a:rPr sz="2236"/>
              <a:t>.</a:t>
            </a:r>
          </a:p>
        </p:txBody>
      </p:sp>
      <p:sp>
        <p:nvSpPr>
          <p:cNvPr id="274" name="Security experiment"/>
          <p:cNvSpPr txBox="1"/>
          <p:nvPr/>
        </p:nvSpPr>
        <p:spPr>
          <a:xfrm>
            <a:off x="58130" y="2153089"/>
            <a:ext cx="4438246" cy="4862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b="0"/>
            </a:pPr>
            <a:r>
              <a:rPr b="1"/>
              <a:t>Security experiment</a:t>
            </a:r>
          </a:p>
        </p:txBody>
      </p:sp>
      <p:sp>
        <p:nvSpPr>
          <p:cNvPr id="275" name="Real World"/>
          <p:cNvSpPr txBox="1"/>
          <p:nvPr/>
        </p:nvSpPr>
        <p:spPr>
          <a:xfrm>
            <a:off x="4482272" y="2246937"/>
            <a:ext cx="2056789" cy="4862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b="0"/>
            </a:pPr>
            <a:r>
              <a:rPr b="1"/>
              <a:t>Real World</a:t>
            </a:r>
          </a:p>
        </p:txBody>
      </p:sp>
      <p:sp>
        <p:nvSpPr>
          <p:cNvPr id="276" name="Random World"/>
          <p:cNvSpPr txBox="1"/>
          <p:nvPr/>
        </p:nvSpPr>
        <p:spPr>
          <a:xfrm>
            <a:off x="7052591" y="2245255"/>
            <a:ext cx="2683980" cy="4862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b="0"/>
            </a:pPr>
            <a:r>
              <a:rPr b="1"/>
              <a:t>Random World</a:t>
            </a:r>
          </a:p>
        </p:txBody>
      </p:sp>
      <p:sp>
        <p:nvSpPr>
          <p:cNvPr id="277" name="Definition: Protocol is passively FEP secure if advantage over random guessing is negligible."/>
          <p:cNvSpPr txBox="1"/>
          <p:nvPr/>
        </p:nvSpPr>
        <p:spPr>
          <a:xfrm>
            <a:off x="103909" y="4793793"/>
            <a:ext cx="3812076" cy="1564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/>
            </a:pPr>
            <a:r>
              <a:rPr b="1"/>
              <a:t>Definition:</a:t>
            </a:r>
            <a:r>
              <a:t> </a:t>
            </a:r>
            <a:r>
              <a:rPr i="1"/>
              <a:t>Protocol is passively FEP secure if advantage over random guessing is negligible.</a:t>
            </a:r>
          </a:p>
        </p:txBody>
      </p:sp>
      <p:sp>
        <p:nvSpPr>
          <p:cNvPr id="278" name="Line"/>
          <p:cNvSpPr/>
          <p:nvPr/>
        </p:nvSpPr>
        <p:spPr>
          <a:xfrm flipV="1">
            <a:off x="6805348" y="2054098"/>
            <a:ext cx="1" cy="3836742"/>
          </a:xfrm>
          <a:prstGeom prst="line">
            <a:avLst/>
          </a:prstGeom>
          <a:ln w="19050">
            <a:solidFill>
              <a:srgbClr val="000000"/>
            </a:solidFill>
            <a:prstDash val="dash"/>
            <a:miter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79" name="Content Placeholder 4"/>
          <p:cNvSpPr txBox="1"/>
          <p:nvPr/>
        </p:nvSpPr>
        <p:spPr>
          <a:xfrm>
            <a:off x="4092323" y="3999851"/>
            <a:ext cx="2628535" cy="9395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pPr marL="228600" lvl="1" indent="-2286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Outputs </a:t>
            </a:r>
            <a:r>
              <a:rPr sz="2600"/>
              <a:t>SEND(</a:t>
            </a:r>
            <a:r>
              <a:rPr sz="2600" i="1"/>
              <a:t>m</a:t>
            </a:r>
            <a:r>
              <a:rPr sz="2600"/>
              <a:t>,</a:t>
            </a:r>
            <a:r>
              <a:rPr sz="2600" i="1"/>
              <a:t>p</a:t>
            </a:r>
            <a:r>
              <a:rPr sz="2600"/>
              <a:t>,[</a:t>
            </a:r>
            <a:r>
              <a:rPr sz="2600" i="1"/>
              <a:t>f</a:t>
            </a:r>
            <a:r>
              <a:rPr sz="2600"/>
              <a:t>])</a:t>
            </a:r>
          </a:p>
        </p:txBody>
      </p:sp>
      <p:sp>
        <p:nvSpPr>
          <p:cNvPr id="280" name="Content Placeholder 4"/>
          <p:cNvSpPr txBox="1"/>
          <p:nvPr/>
        </p:nvSpPr>
        <p:spPr>
          <a:xfrm>
            <a:off x="6897196" y="3938117"/>
            <a:ext cx="3104438" cy="13301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pPr marL="228600" lvl="1" indent="-2286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Outputs</a:t>
            </a:r>
            <a:br/>
            <a:r>
              <a:t>|</a:t>
            </a:r>
            <a:r>
              <a:rPr sz="2600"/>
              <a:t>SEND(</a:t>
            </a:r>
            <a:r>
              <a:rPr sz="2600" i="1"/>
              <a:t>m</a:t>
            </a:r>
            <a:r>
              <a:rPr sz="2600"/>
              <a:t>,</a:t>
            </a:r>
            <a:r>
              <a:rPr sz="2600" i="1"/>
              <a:t>p</a:t>
            </a:r>
            <a:r>
              <a:rPr sz="2600"/>
              <a:t>,[</a:t>
            </a:r>
            <a:r>
              <a:rPr sz="2600" i="1"/>
              <a:t>f</a:t>
            </a:r>
            <a:r>
              <a:rPr sz="2600"/>
              <a:t>])| random bytes</a:t>
            </a:r>
          </a:p>
        </p:txBody>
      </p:sp>
      <p:sp>
        <p:nvSpPr>
          <p:cNvPr id="281" name="O1SEND(m,p,[f])"/>
          <p:cNvSpPr/>
          <p:nvPr/>
        </p:nvSpPr>
        <p:spPr>
          <a:xfrm>
            <a:off x="7155205" y="2797671"/>
            <a:ext cx="2588420" cy="914104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/>
          <a:lstStyle/>
          <a:p>
            <a:pPr algn="ctr">
              <a:defRPr sz="2800">
                <a:latin typeface="Zapfino"/>
                <a:ea typeface="Zapfino"/>
                <a:cs typeface="Zapfino"/>
                <a:sym typeface="Zapfino"/>
              </a:defRPr>
            </a:pPr>
            <a:r>
              <a:rPr i="1">
                <a:latin typeface="Arial"/>
                <a:ea typeface="Arial"/>
                <a:cs typeface="Arial"/>
                <a:sym typeface="Arial"/>
              </a:rPr>
              <a:t>O</a:t>
            </a:r>
            <a:r>
              <a:rPr baseline="56999">
                <a:latin typeface="Arial"/>
                <a:ea typeface="Arial"/>
                <a:cs typeface="Arial"/>
                <a:sym typeface="Arial"/>
              </a:rPr>
              <a:t>1</a:t>
            </a:r>
            <a:r>
              <a:rPr sz="2600" baseline="-21384">
                <a:latin typeface="Arial"/>
                <a:ea typeface="Arial"/>
                <a:cs typeface="Arial"/>
                <a:sym typeface="Arial"/>
              </a:rPr>
              <a:t>SEND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(</a:t>
            </a:r>
            <a:r>
              <a:rPr sz="2600" i="1">
                <a:latin typeface="Arial"/>
                <a:ea typeface="Arial"/>
                <a:cs typeface="Arial"/>
                <a:sym typeface="Arial"/>
              </a:rPr>
              <a:t>m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,</a:t>
            </a:r>
            <a:r>
              <a:rPr sz="2600" i="1">
                <a:latin typeface="Arial"/>
                <a:ea typeface="Arial"/>
                <a:cs typeface="Arial"/>
                <a:sym typeface="Arial"/>
              </a:rPr>
              <a:t>p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,[</a:t>
            </a:r>
            <a:r>
              <a:rPr sz="2600" i="1">
                <a:latin typeface="Arial"/>
                <a:ea typeface="Arial"/>
                <a:cs typeface="Arial"/>
                <a:sym typeface="Arial"/>
              </a:rPr>
              <a:t>f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])</a:t>
            </a:r>
          </a:p>
        </p:txBody>
      </p:sp>
      <p:sp>
        <p:nvSpPr>
          <p:cNvPr id="282" name="Title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69959">
              <a:defRPr sz="2475"/>
            </a:lvl1pPr>
          </a:lstStyle>
          <a:p>
            <a:r>
              <a:t>Passive FEP Security (datagram and datastream)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lide Number Placeholder 1"/>
          <p:cNvSpPr txBox="1">
            <a:spLocks noGrp="1"/>
          </p:cNvSpPr>
          <p:nvPr>
            <p:ph type="sldNum" sz="quarter" idx="4294967295"/>
          </p:nvPr>
        </p:nvSpPr>
        <p:spPr>
          <a:xfrm>
            <a:off x="9438503" y="7347267"/>
            <a:ext cx="139838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t>22</a:t>
            </a:fld>
            <a:endParaRPr/>
          </a:p>
        </p:txBody>
      </p:sp>
      <p:sp>
        <p:nvSpPr>
          <p:cNvPr id="285" name="Title 3"/>
          <p:cNvSpPr txBox="1">
            <a:spLocks noGrp="1"/>
          </p:cNvSpPr>
          <p:nvPr>
            <p:ph type="title"/>
          </p:nvPr>
        </p:nvSpPr>
        <p:spPr>
          <a:xfrm>
            <a:off x="2057400" y="332757"/>
            <a:ext cx="7315200" cy="764525"/>
          </a:xfrm>
          <a:prstGeom prst="rect">
            <a:avLst/>
          </a:prstGeom>
        </p:spPr>
        <p:txBody>
          <a:bodyPr/>
          <a:lstStyle/>
          <a:p>
            <a:pPr defTabSz="559596">
              <a:defRPr sz="2430"/>
            </a:pPr>
            <a:r>
              <a:t>Active security (datastream): </a:t>
            </a:r>
          </a:p>
          <a:p>
            <a:pPr defTabSz="559596">
              <a:defRPr sz="2430"/>
            </a:pPr>
            <a:r>
              <a:t>FEP-CCFA (Chosen Ciphertext-Fragment Attacks)</a:t>
            </a:r>
          </a:p>
        </p:txBody>
      </p:sp>
      <p:sp>
        <p:nvSpPr>
          <p:cNvPr id="286" name="O0SEND(m,p,f)"/>
          <p:cNvSpPr/>
          <p:nvPr/>
        </p:nvSpPr>
        <p:spPr>
          <a:xfrm>
            <a:off x="4059757" y="1905475"/>
            <a:ext cx="2588421" cy="914104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/>
          <a:lstStyle/>
          <a:p>
            <a:pPr algn="ctr">
              <a:defRPr sz="2800">
                <a:latin typeface="Zapfino"/>
                <a:ea typeface="Zapfino"/>
                <a:cs typeface="Zapfino"/>
                <a:sym typeface="Zapfino"/>
              </a:defRPr>
            </a:pPr>
            <a:r>
              <a:rPr i="1">
                <a:latin typeface="Arial"/>
                <a:ea typeface="Arial"/>
                <a:cs typeface="Arial"/>
                <a:sym typeface="Arial"/>
              </a:rPr>
              <a:t>O</a:t>
            </a:r>
            <a:r>
              <a:rPr baseline="56999">
                <a:latin typeface="Arial"/>
                <a:ea typeface="Arial"/>
                <a:cs typeface="Arial"/>
                <a:sym typeface="Arial"/>
              </a:rPr>
              <a:t>0</a:t>
            </a:r>
            <a:r>
              <a:rPr sz="2600" baseline="-21384">
                <a:latin typeface="Arial"/>
                <a:ea typeface="Arial"/>
                <a:cs typeface="Arial"/>
                <a:sym typeface="Arial"/>
              </a:rPr>
              <a:t>SEND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(</a:t>
            </a:r>
            <a:r>
              <a:rPr sz="2600" i="1">
                <a:latin typeface="Arial"/>
                <a:ea typeface="Arial"/>
                <a:cs typeface="Arial"/>
                <a:sym typeface="Arial"/>
              </a:rPr>
              <a:t>m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,</a:t>
            </a:r>
            <a:r>
              <a:rPr sz="2600" i="1">
                <a:latin typeface="Arial"/>
                <a:ea typeface="Arial"/>
                <a:cs typeface="Arial"/>
                <a:sym typeface="Arial"/>
              </a:rPr>
              <a:t>p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,</a:t>
            </a:r>
            <a:r>
              <a:rPr sz="2600" i="1">
                <a:latin typeface="Arial"/>
                <a:ea typeface="Arial"/>
                <a:cs typeface="Arial"/>
                <a:sym typeface="Arial"/>
              </a:rPr>
              <a:t>f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)</a:t>
            </a:r>
          </a:p>
        </p:txBody>
      </p:sp>
      <p:sp>
        <p:nvSpPr>
          <p:cNvPr id="287" name="Content Placeholder 4"/>
          <p:cNvSpPr txBox="1">
            <a:spLocks noGrp="1"/>
          </p:cNvSpPr>
          <p:nvPr>
            <p:ph type="body" sz="quarter" idx="1"/>
          </p:nvPr>
        </p:nvSpPr>
        <p:spPr>
          <a:xfrm>
            <a:off x="78172" y="3366221"/>
            <a:ext cx="3812076" cy="2635617"/>
          </a:xfrm>
          <a:prstGeom prst="rect">
            <a:avLst/>
          </a:prstGeom>
        </p:spPr>
        <p:txBody>
          <a:bodyPr/>
          <a:lstStyle/>
          <a:p>
            <a:pPr marL="196596" lvl="1" indent="-196596" defTabSz="891209">
              <a:lnSpc>
                <a:spcPts val="2700"/>
              </a:lnSpc>
              <a:spcBef>
                <a:spcPts val="500"/>
              </a:spcBef>
              <a:buSzPct val="100000"/>
              <a:buAutoNum type="arabicPeriod"/>
              <a:defRPr sz="2408"/>
            </a:pPr>
            <a:r>
              <a:t> Challenger chooses bit </a:t>
            </a:r>
            <a:r>
              <a:rPr i="1"/>
              <a:t>b</a:t>
            </a:r>
            <a:r>
              <a:t>.</a:t>
            </a:r>
          </a:p>
          <a:p>
            <a:pPr marL="196596" lvl="1" indent="-196596" defTabSz="891209">
              <a:lnSpc>
                <a:spcPts val="2700"/>
              </a:lnSpc>
              <a:spcBef>
                <a:spcPts val="500"/>
              </a:spcBef>
              <a:buSzPct val="100000"/>
              <a:buAutoNum type="arabicPeriod"/>
              <a:defRPr sz="2408"/>
            </a:pPr>
            <a:r>
              <a:t> Adversary can query stateful oracles </a:t>
            </a:r>
            <a:r>
              <a:rPr i="1"/>
              <a:t>O</a:t>
            </a:r>
            <a:r>
              <a:rPr baseline="61069"/>
              <a:t>b</a:t>
            </a:r>
            <a:r>
              <a:rPr sz="2236" baseline="-23889"/>
              <a:t>SEND</a:t>
            </a:r>
            <a:r>
              <a:rPr sz="2236"/>
              <a:t> and </a:t>
            </a:r>
            <a:r>
              <a:rPr i="1"/>
              <a:t>O</a:t>
            </a:r>
            <a:r>
              <a:rPr baseline="61069"/>
              <a:t>b</a:t>
            </a:r>
            <a:r>
              <a:rPr sz="2236" baseline="-23889"/>
              <a:t>RECV</a:t>
            </a:r>
            <a:r>
              <a:rPr sz="2236"/>
              <a:t>.</a:t>
            </a:r>
          </a:p>
          <a:p>
            <a:pPr marL="182553" lvl="1" indent="-182553" defTabSz="891209">
              <a:lnSpc>
                <a:spcPts val="2700"/>
              </a:lnSpc>
              <a:spcBef>
                <a:spcPts val="500"/>
              </a:spcBef>
              <a:buSzPct val="100000"/>
              <a:buAutoNum type="arabicPeriod"/>
              <a:defRPr sz="2408"/>
            </a:pPr>
            <a:r>
              <a:rPr sz="2236"/>
              <a:t> Adversary outputs guess </a:t>
            </a:r>
            <a:r>
              <a:rPr sz="2236" i="1"/>
              <a:t>b</a:t>
            </a:r>
            <a:r>
              <a:rPr sz="2236"/>
              <a:t>’.</a:t>
            </a:r>
          </a:p>
          <a:p>
            <a:pPr marL="182553" lvl="1" indent="-182553" defTabSz="891209">
              <a:lnSpc>
                <a:spcPts val="2700"/>
              </a:lnSpc>
              <a:spcBef>
                <a:spcPts val="500"/>
              </a:spcBef>
              <a:buSzPct val="100000"/>
              <a:buAutoNum type="arabicPeriod"/>
              <a:defRPr sz="2408"/>
            </a:pPr>
            <a:r>
              <a:rPr sz="2236"/>
              <a:t> Success if </a:t>
            </a:r>
            <a:r>
              <a:rPr sz="2236" i="1"/>
              <a:t>b</a:t>
            </a:r>
            <a:r>
              <a:rPr sz="2236"/>
              <a:t>’=</a:t>
            </a:r>
            <a:r>
              <a:rPr sz="2236" i="1"/>
              <a:t>b</a:t>
            </a:r>
            <a:r>
              <a:rPr sz="2236"/>
              <a:t>.</a:t>
            </a:r>
          </a:p>
        </p:txBody>
      </p:sp>
      <p:sp>
        <p:nvSpPr>
          <p:cNvPr id="288" name="Security experiment"/>
          <p:cNvSpPr txBox="1"/>
          <p:nvPr/>
        </p:nvSpPr>
        <p:spPr>
          <a:xfrm>
            <a:off x="59104" y="1320425"/>
            <a:ext cx="4438246" cy="4862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b="0"/>
            </a:pPr>
            <a:r>
              <a:rPr b="1"/>
              <a:t>Security experiment</a:t>
            </a:r>
          </a:p>
        </p:txBody>
      </p:sp>
      <p:sp>
        <p:nvSpPr>
          <p:cNvPr id="289" name="Real World"/>
          <p:cNvSpPr txBox="1"/>
          <p:nvPr/>
        </p:nvSpPr>
        <p:spPr>
          <a:xfrm>
            <a:off x="4395220" y="1320425"/>
            <a:ext cx="2056789" cy="4862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b="0"/>
            </a:pPr>
            <a:r>
              <a:rPr b="1"/>
              <a:t>Real World</a:t>
            </a:r>
          </a:p>
        </p:txBody>
      </p:sp>
      <p:sp>
        <p:nvSpPr>
          <p:cNvPr id="290" name="Random World"/>
          <p:cNvSpPr txBox="1"/>
          <p:nvPr/>
        </p:nvSpPr>
        <p:spPr>
          <a:xfrm>
            <a:off x="7019249" y="1320425"/>
            <a:ext cx="2683980" cy="4862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b="0"/>
            </a:pPr>
            <a:r>
              <a:rPr b="1"/>
              <a:t>Random World</a:t>
            </a:r>
          </a:p>
        </p:txBody>
      </p:sp>
      <p:sp>
        <p:nvSpPr>
          <p:cNvPr id="291" name="Definition: Protocol is FEP-CCFA if advantage over random guessing is negligible."/>
          <p:cNvSpPr txBox="1"/>
          <p:nvPr/>
        </p:nvSpPr>
        <p:spPr>
          <a:xfrm>
            <a:off x="141498" y="5869933"/>
            <a:ext cx="3685424" cy="1564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/>
            </a:pPr>
            <a:r>
              <a:rPr b="1"/>
              <a:t>Definition:</a:t>
            </a:r>
            <a:r>
              <a:t> </a:t>
            </a:r>
            <a:r>
              <a:rPr i="1"/>
              <a:t>Protocol is FEP-CCFA if advantage over random guessing is negligible.</a:t>
            </a:r>
          </a:p>
        </p:txBody>
      </p:sp>
      <p:sp>
        <p:nvSpPr>
          <p:cNvPr id="292" name="Line"/>
          <p:cNvSpPr/>
          <p:nvPr/>
        </p:nvSpPr>
        <p:spPr>
          <a:xfrm flipV="1">
            <a:off x="6789165" y="1320425"/>
            <a:ext cx="1" cy="6207962"/>
          </a:xfrm>
          <a:prstGeom prst="line">
            <a:avLst/>
          </a:prstGeom>
          <a:ln w="19050">
            <a:solidFill>
              <a:srgbClr val="000000"/>
            </a:solidFill>
            <a:prstDash val="dash"/>
            <a:miter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93" name="Content Placeholder 4"/>
          <p:cNvSpPr txBox="1"/>
          <p:nvPr/>
        </p:nvSpPr>
        <p:spPr>
          <a:xfrm>
            <a:off x="4039700" y="5017800"/>
            <a:ext cx="2628535" cy="26774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pPr marL="208026" lvl="1" indent="-208026" defTabSz="943023">
              <a:lnSpc>
                <a:spcPts val="2900"/>
              </a:lnSpc>
              <a:spcBef>
                <a:spcPts val="500"/>
              </a:spcBef>
              <a:buSzPct val="100000"/>
              <a:buChar char="▪"/>
              <a:defRPr sz="2548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Always returns channel close flag </a:t>
            </a:r>
            <a:r>
              <a:rPr i="1"/>
              <a:t>C</a:t>
            </a:r>
            <a:r>
              <a:t>.</a:t>
            </a:r>
          </a:p>
          <a:p>
            <a:pPr marL="208026" lvl="1" indent="-208026" defTabSz="943023">
              <a:lnSpc>
                <a:spcPts val="2900"/>
              </a:lnSpc>
              <a:spcBef>
                <a:spcPts val="500"/>
              </a:spcBef>
              <a:buSzPct val="100000"/>
              <a:buChar char="▪"/>
              <a:defRPr sz="2548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Does not return output message </a:t>
            </a:r>
            <a:r>
              <a:rPr i="1"/>
              <a:t>m </a:t>
            </a:r>
            <a:r>
              <a:t>unless out of sync.</a:t>
            </a:r>
          </a:p>
        </p:txBody>
      </p:sp>
      <p:sp>
        <p:nvSpPr>
          <p:cNvPr id="294" name="Content Placeholder 4"/>
          <p:cNvSpPr txBox="1"/>
          <p:nvPr/>
        </p:nvSpPr>
        <p:spPr>
          <a:xfrm>
            <a:off x="7019249" y="5051646"/>
            <a:ext cx="3104438" cy="24787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pPr marL="224027" lvl="1" indent="-224027" defTabSz="1015564">
              <a:lnSpc>
                <a:spcPts val="3100"/>
              </a:lnSpc>
              <a:spcBef>
                <a:spcPts val="500"/>
              </a:spcBef>
              <a:buSzPct val="100000"/>
              <a:buChar char="▪"/>
              <a:defRPr sz="2744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Returns channel close flag CLOSE(||C</a:t>
            </a:r>
            <a:r>
              <a:rPr baseline="-5999"/>
              <a:t>S</a:t>
            </a:r>
            <a:r>
              <a:t>, C</a:t>
            </a:r>
            <a:r>
              <a:rPr baseline="-5999"/>
              <a:t>R</a:t>
            </a:r>
            <a:r>
              <a:t>).</a:t>
            </a:r>
          </a:p>
          <a:p>
            <a:pPr marL="224027" lvl="1" indent="-224027" defTabSz="1015564">
              <a:lnSpc>
                <a:spcPts val="3100"/>
              </a:lnSpc>
              <a:spcBef>
                <a:spcPts val="500"/>
              </a:spcBef>
              <a:buSzPct val="100000"/>
              <a:buChar char="▪"/>
              <a:defRPr sz="2744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Does not return output message </a:t>
            </a:r>
            <a:r>
              <a:rPr i="1"/>
              <a:t>m</a:t>
            </a:r>
            <a:r>
              <a:t>.</a:t>
            </a:r>
          </a:p>
        </p:txBody>
      </p:sp>
      <p:sp>
        <p:nvSpPr>
          <p:cNvPr id="295" name="O1SEND(m,p,f)"/>
          <p:cNvSpPr/>
          <p:nvPr/>
        </p:nvSpPr>
        <p:spPr>
          <a:xfrm>
            <a:off x="7067029" y="1905475"/>
            <a:ext cx="2588421" cy="914104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/>
          <a:lstStyle/>
          <a:p>
            <a:pPr algn="ctr">
              <a:defRPr sz="2800">
                <a:latin typeface="Zapfino"/>
                <a:ea typeface="Zapfino"/>
                <a:cs typeface="Zapfino"/>
                <a:sym typeface="Zapfino"/>
              </a:defRPr>
            </a:pPr>
            <a:r>
              <a:rPr i="1">
                <a:latin typeface="Arial"/>
                <a:ea typeface="Arial"/>
                <a:cs typeface="Arial"/>
                <a:sym typeface="Arial"/>
              </a:rPr>
              <a:t>O</a:t>
            </a:r>
            <a:r>
              <a:rPr baseline="56999">
                <a:latin typeface="Arial"/>
                <a:ea typeface="Arial"/>
                <a:cs typeface="Arial"/>
                <a:sym typeface="Arial"/>
              </a:rPr>
              <a:t>1</a:t>
            </a:r>
            <a:r>
              <a:rPr sz="2600" baseline="-21384">
                <a:latin typeface="Arial"/>
                <a:ea typeface="Arial"/>
                <a:cs typeface="Arial"/>
                <a:sym typeface="Arial"/>
              </a:rPr>
              <a:t>SEND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(</a:t>
            </a:r>
            <a:r>
              <a:rPr sz="2600" i="1">
                <a:latin typeface="Arial"/>
                <a:ea typeface="Arial"/>
                <a:cs typeface="Arial"/>
                <a:sym typeface="Arial"/>
              </a:rPr>
              <a:t>m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,</a:t>
            </a:r>
            <a:r>
              <a:rPr sz="2600" i="1">
                <a:latin typeface="Arial"/>
                <a:ea typeface="Arial"/>
                <a:cs typeface="Arial"/>
                <a:sym typeface="Arial"/>
              </a:rPr>
              <a:t>p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,</a:t>
            </a:r>
            <a:r>
              <a:rPr sz="2600" i="1">
                <a:latin typeface="Arial"/>
                <a:ea typeface="Arial"/>
                <a:cs typeface="Arial"/>
                <a:sym typeface="Arial"/>
              </a:rPr>
              <a:t>f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)</a:t>
            </a:r>
          </a:p>
        </p:txBody>
      </p:sp>
      <p:sp>
        <p:nvSpPr>
          <p:cNvPr id="296" name="O0RECV(c)"/>
          <p:cNvSpPr/>
          <p:nvPr/>
        </p:nvSpPr>
        <p:spPr>
          <a:xfrm>
            <a:off x="4059757" y="4046822"/>
            <a:ext cx="2588421" cy="914104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/>
          <a:lstStyle/>
          <a:p>
            <a:pPr algn="ctr">
              <a:defRPr sz="2800">
                <a:latin typeface="Zapfino"/>
                <a:ea typeface="Zapfino"/>
                <a:cs typeface="Zapfino"/>
                <a:sym typeface="Zapfino"/>
              </a:defRPr>
            </a:pPr>
            <a:r>
              <a:rPr i="1">
                <a:latin typeface="Arial"/>
                <a:ea typeface="Arial"/>
                <a:cs typeface="Arial"/>
                <a:sym typeface="Arial"/>
              </a:rPr>
              <a:t>O</a:t>
            </a:r>
            <a:r>
              <a:rPr baseline="56999">
                <a:latin typeface="Arial"/>
                <a:ea typeface="Arial"/>
                <a:cs typeface="Arial"/>
                <a:sym typeface="Arial"/>
              </a:rPr>
              <a:t>0</a:t>
            </a:r>
            <a:r>
              <a:rPr sz="2600" baseline="-21384">
                <a:latin typeface="Arial"/>
                <a:ea typeface="Arial"/>
                <a:cs typeface="Arial"/>
                <a:sym typeface="Arial"/>
              </a:rPr>
              <a:t>RECV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(</a:t>
            </a:r>
            <a:r>
              <a:rPr sz="2600" i="1">
                <a:latin typeface="Arial"/>
                <a:ea typeface="Arial"/>
                <a:cs typeface="Arial"/>
                <a:sym typeface="Arial"/>
              </a:rPr>
              <a:t>c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)</a:t>
            </a:r>
          </a:p>
        </p:txBody>
      </p:sp>
      <p:sp>
        <p:nvSpPr>
          <p:cNvPr id="297" name="O1RECV(c)"/>
          <p:cNvSpPr/>
          <p:nvPr/>
        </p:nvSpPr>
        <p:spPr>
          <a:xfrm>
            <a:off x="7024168" y="4057133"/>
            <a:ext cx="2588421" cy="914104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/>
          <a:lstStyle/>
          <a:p>
            <a:pPr algn="ctr">
              <a:defRPr sz="2800">
                <a:latin typeface="Zapfino"/>
                <a:ea typeface="Zapfino"/>
                <a:cs typeface="Zapfino"/>
                <a:sym typeface="Zapfino"/>
              </a:defRPr>
            </a:pPr>
            <a:r>
              <a:rPr i="1">
                <a:latin typeface="Arial"/>
                <a:ea typeface="Arial"/>
                <a:cs typeface="Arial"/>
                <a:sym typeface="Arial"/>
              </a:rPr>
              <a:t>O</a:t>
            </a:r>
            <a:r>
              <a:rPr baseline="56999">
                <a:latin typeface="Arial"/>
                <a:ea typeface="Arial"/>
                <a:cs typeface="Arial"/>
                <a:sym typeface="Arial"/>
              </a:rPr>
              <a:t>1</a:t>
            </a:r>
            <a:r>
              <a:rPr sz="2600" baseline="-21384">
                <a:latin typeface="Arial"/>
                <a:ea typeface="Arial"/>
                <a:cs typeface="Arial"/>
                <a:sym typeface="Arial"/>
              </a:rPr>
              <a:t>RECV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(</a:t>
            </a:r>
            <a:r>
              <a:rPr sz="2600" i="1">
                <a:latin typeface="Arial"/>
                <a:ea typeface="Arial"/>
                <a:cs typeface="Arial"/>
                <a:sym typeface="Arial"/>
              </a:rPr>
              <a:t>c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)</a:t>
            </a:r>
          </a:p>
        </p:txBody>
      </p:sp>
      <p:sp>
        <p:nvSpPr>
          <p:cNvPr id="298" name="Content Placeholder 4"/>
          <p:cNvSpPr txBox="1"/>
          <p:nvPr/>
        </p:nvSpPr>
        <p:spPr>
          <a:xfrm>
            <a:off x="4066587" y="2916114"/>
            <a:ext cx="2628534" cy="9395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pPr marL="228600" lvl="1" indent="-2286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Outputs </a:t>
            </a:r>
            <a:r>
              <a:rPr sz="2600"/>
              <a:t>SEND(</a:t>
            </a:r>
            <a:r>
              <a:rPr sz="2600" i="1"/>
              <a:t>m</a:t>
            </a:r>
            <a:r>
              <a:rPr sz="2600"/>
              <a:t>,</a:t>
            </a:r>
            <a:r>
              <a:rPr sz="2600" i="1"/>
              <a:t>p</a:t>
            </a:r>
            <a:r>
              <a:rPr sz="2600"/>
              <a:t>,</a:t>
            </a:r>
            <a:r>
              <a:rPr sz="2600" i="1"/>
              <a:t>f</a:t>
            </a:r>
            <a:r>
              <a:rPr sz="2600"/>
              <a:t>)</a:t>
            </a:r>
          </a:p>
        </p:txBody>
      </p:sp>
      <p:sp>
        <p:nvSpPr>
          <p:cNvPr id="299" name="Content Placeholder 4"/>
          <p:cNvSpPr txBox="1"/>
          <p:nvPr/>
        </p:nvSpPr>
        <p:spPr>
          <a:xfrm>
            <a:off x="6871460" y="2854379"/>
            <a:ext cx="3104437" cy="13301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pPr marL="228600" lvl="1" indent="-2286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Outputs</a:t>
            </a:r>
            <a:br/>
            <a:r>
              <a:t>|</a:t>
            </a:r>
            <a:r>
              <a:rPr sz="2600"/>
              <a:t>SEND(</a:t>
            </a:r>
            <a:r>
              <a:rPr sz="2600" i="1"/>
              <a:t>m</a:t>
            </a:r>
            <a:r>
              <a:rPr sz="2600"/>
              <a:t>,</a:t>
            </a:r>
            <a:r>
              <a:rPr sz="2600" i="1"/>
              <a:t>p</a:t>
            </a:r>
            <a:r>
              <a:rPr sz="2600"/>
              <a:t>,</a:t>
            </a:r>
            <a:r>
              <a:rPr sz="2600" i="1"/>
              <a:t>f</a:t>
            </a:r>
            <a:r>
              <a:rPr sz="2600"/>
              <a:t>)| random bytes</a:t>
            </a:r>
          </a:p>
        </p:txBody>
      </p:sp>
      <p:sp>
        <p:nvSpPr>
          <p:cNvPr id="300" name="Content Placeholder 4"/>
          <p:cNvSpPr txBox="1"/>
          <p:nvPr/>
        </p:nvSpPr>
        <p:spPr>
          <a:xfrm>
            <a:off x="14846" y="1764750"/>
            <a:ext cx="4052744" cy="16033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pPr marL="166878" lvl="1" indent="-166878" defTabSz="756491">
              <a:lnSpc>
                <a:spcPts val="2300"/>
              </a:lnSpc>
              <a:spcBef>
                <a:spcPts val="400"/>
              </a:spcBef>
              <a:buSzPct val="100000"/>
              <a:buChar char="▪"/>
              <a:defRPr sz="2044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CLOSE(||C</a:t>
            </a:r>
            <a:r>
              <a:rPr baseline="-5999"/>
              <a:t>S</a:t>
            </a:r>
            <a:r>
              <a:t>, C</a:t>
            </a:r>
            <a:r>
              <a:rPr baseline="-5999"/>
              <a:t>R</a:t>
            </a:r>
            <a:r>
              <a:t>): Secure close function</a:t>
            </a:r>
          </a:p>
          <a:p>
            <a:pPr marL="166878" lvl="1" indent="-166878" defTabSz="756491">
              <a:lnSpc>
                <a:spcPts val="2300"/>
              </a:lnSpc>
              <a:spcBef>
                <a:spcPts val="400"/>
              </a:spcBef>
              <a:buSzPct val="100000"/>
              <a:buChar char="▪"/>
              <a:defRPr sz="2044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||C</a:t>
            </a:r>
            <a:r>
              <a:rPr baseline="-5999"/>
              <a:t>S</a:t>
            </a:r>
            <a:r>
              <a:t>: concatenated </a:t>
            </a:r>
            <a:r>
              <a:rPr i="1"/>
              <a:t>O</a:t>
            </a:r>
            <a:r>
              <a:rPr baseline="66246"/>
              <a:t>b</a:t>
            </a:r>
            <a:r>
              <a:rPr sz="1898" baseline="-27074"/>
              <a:t>SEND </a:t>
            </a:r>
            <a:r>
              <a:t>outputs</a:t>
            </a:r>
          </a:p>
          <a:p>
            <a:pPr marL="166878" lvl="1" indent="-166878" defTabSz="756491">
              <a:lnSpc>
                <a:spcPts val="2300"/>
              </a:lnSpc>
              <a:spcBef>
                <a:spcPts val="400"/>
              </a:spcBef>
              <a:buSzPct val="100000"/>
              <a:buChar char="▪"/>
              <a:defRPr sz="2044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</a:t>
            </a:r>
            <a:r>
              <a:rPr baseline="-5999"/>
              <a:t>R</a:t>
            </a:r>
            <a:r>
              <a:t>: </a:t>
            </a:r>
            <a:r>
              <a:rPr i="1"/>
              <a:t>O</a:t>
            </a:r>
            <a:r>
              <a:rPr baseline="66246"/>
              <a:t>b</a:t>
            </a:r>
            <a:r>
              <a:rPr sz="1898" baseline="-27074"/>
              <a:t>RECV </a:t>
            </a:r>
            <a:r>
              <a:t>inputs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lide Number Placeholder 1"/>
          <p:cNvSpPr txBox="1">
            <a:spLocks noGrp="1"/>
          </p:cNvSpPr>
          <p:nvPr>
            <p:ph type="sldNum" sz="quarter" idx="4294967295"/>
          </p:nvPr>
        </p:nvSpPr>
        <p:spPr>
          <a:xfrm>
            <a:off x="9438503" y="7347267"/>
            <a:ext cx="139838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t>23</a:t>
            </a:fld>
            <a:endParaRPr/>
          </a:p>
        </p:txBody>
      </p:sp>
      <p:sp>
        <p:nvSpPr>
          <p:cNvPr id="303" name="Title 3"/>
          <p:cNvSpPr txBox="1">
            <a:spLocks noGrp="1"/>
          </p:cNvSpPr>
          <p:nvPr>
            <p:ph type="title"/>
          </p:nvPr>
        </p:nvSpPr>
        <p:spPr>
          <a:xfrm>
            <a:off x="2057400" y="332757"/>
            <a:ext cx="7315200" cy="764525"/>
          </a:xfrm>
          <a:prstGeom prst="rect">
            <a:avLst/>
          </a:prstGeom>
        </p:spPr>
        <p:txBody>
          <a:bodyPr/>
          <a:lstStyle/>
          <a:p>
            <a:pPr defTabSz="642499">
              <a:defRPr sz="2790"/>
            </a:pPr>
            <a:r>
              <a:t>Active security (datagram): </a:t>
            </a:r>
          </a:p>
          <a:p>
            <a:pPr defTabSz="642499">
              <a:defRPr sz="2790"/>
            </a:pPr>
            <a:r>
              <a:t>FEP-CCA (Chosen Ciphertext Attacks)</a:t>
            </a:r>
          </a:p>
        </p:txBody>
      </p:sp>
      <p:sp>
        <p:nvSpPr>
          <p:cNvPr id="304" name="O0SEND(m,p)"/>
          <p:cNvSpPr/>
          <p:nvPr/>
        </p:nvSpPr>
        <p:spPr>
          <a:xfrm>
            <a:off x="4059757" y="1905475"/>
            <a:ext cx="2588421" cy="914104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/>
          <a:lstStyle/>
          <a:p>
            <a:pPr algn="ctr">
              <a:defRPr sz="2800">
                <a:latin typeface="Zapfino"/>
                <a:ea typeface="Zapfino"/>
                <a:cs typeface="Zapfino"/>
                <a:sym typeface="Zapfino"/>
              </a:defRPr>
            </a:pPr>
            <a:r>
              <a:rPr i="1">
                <a:latin typeface="Arial"/>
                <a:ea typeface="Arial"/>
                <a:cs typeface="Arial"/>
                <a:sym typeface="Arial"/>
              </a:rPr>
              <a:t>O</a:t>
            </a:r>
            <a:r>
              <a:rPr baseline="56999">
                <a:latin typeface="Arial"/>
                <a:ea typeface="Arial"/>
                <a:cs typeface="Arial"/>
                <a:sym typeface="Arial"/>
              </a:rPr>
              <a:t>0</a:t>
            </a:r>
            <a:r>
              <a:rPr sz="2600" baseline="-21384">
                <a:latin typeface="Arial"/>
                <a:ea typeface="Arial"/>
                <a:cs typeface="Arial"/>
                <a:sym typeface="Arial"/>
              </a:rPr>
              <a:t>SEND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(</a:t>
            </a:r>
            <a:r>
              <a:rPr sz="2600" i="1">
                <a:latin typeface="Arial"/>
                <a:ea typeface="Arial"/>
                <a:cs typeface="Arial"/>
                <a:sym typeface="Arial"/>
              </a:rPr>
              <a:t>m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,</a:t>
            </a:r>
            <a:r>
              <a:rPr sz="2600" i="1">
                <a:latin typeface="Arial"/>
                <a:ea typeface="Arial"/>
                <a:cs typeface="Arial"/>
                <a:sym typeface="Arial"/>
              </a:rPr>
              <a:t>p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)</a:t>
            </a:r>
          </a:p>
        </p:txBody>
      </p:sp>
      <p:sp>
        <p:nvSpPr>
          <p:cNvPr id="305" name="Content Placeholder 4"/>
          <p:cNvSpPr txBox="1">
            <a:spLocks noGrp="1"/>
          </p:cNvSpPr>
          <p:nvPr>
            <p:ph type="body" sz="quarter" idx="1"/>
          </p:nvPr>
        </p:nvSpPr>
        <p:spPr>
          <a:xfrm>
            <a:off x="78172" y="3366221"/>
            <a:ext cx="3812076" cy="2635617"/>
          </a:xfrm>
          <a:prstGeom prst="rect">
            <a:avLst/>
          </a:prstGeom>
        </p:spPr>
        <p:txBody>
          <a:bodyPr/>
          <a:lstStyle/>
          <a:p>
            <a:pPr marL="196596" lvl="1" indent="-196596" defTabSz="891209">
              <a:lnSpc>
                <a:spcPts val="2700"/>
              </a:lnSpc>
              <a:spcBef>
                <a:spcPts val="500"/>
              </a:spcBef>
              <a:buSzPct val="100000"/>
              <a:buAutoNum type="arabicPeriod"/>
              <a:defRPr sz="2408"/>
            </a:pPr>
            <a:r>
              <a:t> Challenger chooses bit </a:t>
            </a:r>
            <a:r>
              <a:rPr i="1"/>
              <a:t>b</a:t>
            </a:r>
            <a:r>
              <a:t>.</a:t>
            </a:r>
          </a:p>
          <a:p>
            <a:pPr marL="196596" lvl="1" indent="-196596" defTabSz="891209">
              <a:lnSpc>
                <a:spcPts val="2700"/>
              </a:lnSpc>
              <a:spcBef>
                <a:spcPts val="500"/>
              </a:spcBef>
              <a:buSzPct val="100000"/>
              <a:buAutoNum type="arabicPeriod"/>
              <a:defRPr sz="2408"/>
            </a:pPr>
            <a:r>
              <a:t> Adversary can query stateful oracles </a:t>
            </a:r>
            <a:r>
              <a:rPr i="1"/>
              <a:t>O</a:t>
            </a:r>
            <a:r>
              <a:rPr baseline="61069"/>
              <a:t>b</a:t>
            </a:r>
            <a:r>
              <a:rPr sz="2236" baseline="-23889"/>
              <a:t>SEND</a:t>
            </a:r>
            <a:r>
              <a:rPr sz="2236"/>
              <a:t> and </a:t>
            </a:r>
            <a:r>
              <a:rPr i="1"/>
              <a:t>O</a:t>
            </a:r>
            <a:r>
              <a:rPr baseline="61069"/>
              <a:t>b</a:t>
            </a:r>
            <a:r>
              <a:rPr sz="2236" baseline="-23889"/>
              <a:t>RECV</a:t>
            </a:r>
            <a:r>
              <a:rPr sz="2236"/>
              <a:t>.</a:t>
            </a:r>
          </a:p>
          <a:p>
            <a:pPr marL="182553" lvl="1" indent="-182553" defTabSz="891209">
              <a:lnSpc>
                <a:spcPts val="2700"/>
              </a:lnSpc>
              <a:spcBef>
                <a:spcPts val="500"/>
              </a:spcBef>
              <a:buSzPct val="100000"/>
              <a:buAutoNum type="arabicPeriod"/>
              <a:defRPr sz="2408"/>
            </a:pPr>
            <a:r>
              <a:rPr sz="2236"/>
              <a:t> Adversary outputs guess </a:t>
            </a:r>
            <a:r>
              <a:rPr sz="2236" i="1"/>
              <a:t>b</a:t>
            </a:r>
            <a:r>
              <a:rPr sz="2236"/>
              <a:t>’.</a:t>
            </a:r>
          </a:p>
          <a:p>
            <a:pPr marL="182553" lvl="1" indent="-182553" defTabSz="891209">
              <a:lnSpc>
                <a:spcPts val="2700"/>
              </a:lnSpc>
              <a:spcBef>
                <a:spcPts val="500"/>
              </a:spcBef>
              <a:buSzPct val="100000"/>
              <a:buAutoNum type="arabicPeriod"/>
              <a:defRPr sz="2408"/>
            </a:pPr>
            <a:r>
              <a:rPr sz="2236"/>
              <a:t> Success if </a:t>
            </a:r>
            <a:r>
              <a:rPr sz="2236" i="1"/>
              <a:t>b</a:t>
            </a:r>
            <a:r>
              <a:rPr sz="2236"/>
              <a:t>’=</a:t>
            </a:r>
            <a:r>
              <a:rPr sz="2236" i="1"/>
              <a:t>b</a:t>
            </a:r>
            <a:r>
              <a:rPr sz="2236"/>
              <a:t>.</a:t>
            </a:r>
          </a:p>
        </p:txBody>
      </p:sp>
      <p:sp>
        <p:nvSpPr>
          <p:cNvPr id="306" name="Security experiment"/>
          <p:cNvSpPr txBox="1"/>
          <p:nvPr/>
        </p:nvSpPr>
        <p:spPr>
          <a:xfrm>
            <a:off x="59104" y="1320425"/>
            <a:ext cx="4438246" cy="4862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b="0"/>
            </a:pPr>
            <a:r>
              <a:rPr b="1"/>
              <a:t>Security experiment</a:t>
            </a:r>
          </a:p>
        </p:txBody>
      </p:sp>
      <p:sp>
        <p:nvSpPr>
          <p:cNvPr id="307" name="Real World"/>
          <p:cNvSpPr txBox="1"/>
          <p:nvPr/>
        </p:nvSpPr>
        <p:spPr>
          <a:xfrm>
            <a:off x="4395220" y="1320425"/>
            <a:ext cx="2056789" cy="4862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b="0"/>
            </a:pPr>
            <a:r>
              <a:rPr b="1"/>
              <a:t>Real World</a:t>
            </a:r>
          </a:p>
        </p:txBody>
      </p:sp>
      <p:sp>
        <p:nvSpPr>
          <p:cNvPr id="308" name="Random World"/>
          <p:cNvSpPr txBox="1"/>
          <p:nvPr/>
        </p:nvSpPr>
        <p:spPr>
          <a:xfrm>
            <a:off x="7019249" y="1320425"/>
            <a:ext cx="2683980" cy="4862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b="0"/>
            </a:pPr>
            <a:r>
              <a:rPr b="1"/>
              <a:t>Random World</a:t>
            </a:r>
          </a:p>
        </p:txBody>
      </p:sp>
      <p:sp>
        <p:nvSpPr>
          <p:cNvPr id="309" name="Definition: Protocol is FEP-CCA if advantage over random guessing is negligible."/>
          <p:cNvSpPr txBox="1"/>
          <p:nvPr/>
        </p:nvSpPr>
        <p:spPr>
          <a:xfrm>
            <a:off x="141498" y="5869933"/>
            <a:ext cx="3685424" cy="1564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/>
            </a:pPr>
            <a:r>
              <a:rPr b="1"/>
              <a:t>Definition:</a:t>
            </a:r>
            <a:r>
              <a:t> </a:t>
            </a:r>
            <a:r>
              <a:rPr i="1"/>
              <a:t>Protocol is FEP-CCA if advantage over random guessing is negligible.</a:t>
            </a:r>
          </a:p>
        </p:txBody>
      </p:sp>
      <p:sp>
        <p:nvSpPr>
          <p:cNvPr id="310" name="Line"/>
          <p:cNvSpPr/>
          <p:nvPr/>
        </p:nvSpPr>
        <p:spPr>
          <a:xfrm flipV="1">
            <a:off x="6789165" y="1320425"/>
            <a:ext cx="1" cy="6207962"/>
          </a:xfrm>
          <a:prstGeom prst="line">
            <a:avLst/>
          </a:prstGeom>
          <a:ln w="19050">
            <a:solidFill>
              <a:srgbClr val="000000"/>
            </a:solidFill>
            <a:prstDash val="dash"/>
            <a:miter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311" name="Content Placeholder 4"/>
          <p:cNvSpPr txBox="1"/>
          <p:nvPr/>
        </p:nvSpPr>
        <p:spPr>
          <a:xfrm>
            <a:off x="4039700" y="5017800"/>
            <a:ext cx="2682308" cy="26774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pPr marL="210311" lvl="1" indent="-210311" defTabSz="953386">
              <a:lnSpc>
                <a:spcPts val="2900"/>
              </a:lnSpc>
              <a:spcBef>
                <a:spcPts val="500"/>
              </a:spcBef>
              <a:buSzPct val="100000"/>
              <a:buChar char="▪"/>
              <a:defRPr sz="2576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Output </a:t>
            </a:r>
            <a:r>
              <a:rPr i="1"/>
              <a:t>m </a:t>
            </a:r>
            <a:r>
              <a:t>returned if:</a:t>
            </a:r>
          </a:p>
          <a:p>
            <a:pPr marL="210311" lvl="1" indent="-210311" defTabSz="953386">
              <a:lnSpc>
                <a:spcPts val="2900"/>
              </a:lnSpc>
              <a:spcBef>
                <a:spcPts val="500"/>
              </a:spcBef>
              <a:buSzPct val="100000"/>
              <a:buAutoNum type="arabicPeriod"/>
              <a:defRPr sz="2576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</a:t>
            </a:r>
            <a:r>
              <a:rPr i="1"/>
              <a:t>c</a:t>
            </a:r>
            <a:r>
              <a:t> not Send output,</a:t>
            </a:r>
          </a:p>
          <a:p>
            <a:pPr marL="210311" lvl="1" indent="-210311" defTabSz="953386">
              <a:lnSpc>
                <a:spcPts val="2900"/>
              </a:lnSpc>
              <a:spcBef>
                <a:spcPts val="500"/>
              </a:spcBef>
              <a:buSzPct val="100000"/>
              <a:buAutoNum type="arabicPeriod"/>
              <a:defRPr sz="2576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</a:t>
            </a:r>
            <a:r>
              <a:rPr i="1"/>
              <a:t>m</a:t>
            </a:r>
            <a:r>
              <a:t> not error, and</a:t>
            </a:r>
          </a:p>
          <a:p>
            <a:pPr marL="210311" lvl="1" indent="-210311" defTabSz="953386">
              <a:lnSpc>
                <a:spcPts val="2900"/>
              </a:lnSpc>
              <a:spcBef>
                <a:spcPts val="500"/>
              </a:spcBef>
              <a:buSzPct val="100000"/>
              <a:buAutoNum type="arabicPeriod"/>
              <a:defRPr sz="2576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</a:t>
            </a:r>
            <a:r>
              <a:rPr i="1"/>
              <a:t>m</a:t>
            </a:r>
            <a:r>
              <a:t> not </a:t>
            </a:r>
            <a:r>
              <a:rPr i="1"/>
              <a:t>null</a:t>
            </a:r>
          </a:p>
        </p:txBody>
      </p:sp>
      <p:sp>
        <p:nvSpPr>
          <p:cNvPr id="312" name="Content Placeholder 4"/>
          <p:cNvSpPr txBox="1"/>
          <p:nvPr/>
        </p:nvSpPr>
        <p:spPr>
          <a:xfrm>
            <a:off x="7019249" y="5051646"/>
            <a:ext cx="3104438" cy="24787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pPr marL="228600" lvl="1" indent="-2286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Does not return output </a:t>
            </a:r>
            <a:r>
              <a:rPr i="1"/>
              <a:t>m</a:t>
            </a:r>
            <a:r>
              <a:t>.</a:t>
            </a:r>
          </a:p>
        </p:txBody>
      </p:sp>
      <p:sp>
        <p:nvSpPr>
          <p:cNvPr id="313" name="O1SEND(m,p)"/>
          <p:cNvSpPr/>
          <p:nvPr/>
        </p:nvSpPr>
        <p:spPr>
          <a:xfrm>
            <a:off x="7067029" y="1905475"/>
            <a:ext cx="2588421" cy="914104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/>
          <a:lstStyle/>
          <a:p>
            <a:pPr algn="ctr">
              <a:defRPr sz="2800">
                <a:latin typeface="Zapfino"/>
                <a:ea typeface="Zapfino"/>
                <a:cs typeface="Zapfino"/>
                <a:sym typeface="Zapfino"/>
              </a:defRPr>
            </a:pPr>
            <a:r>
              <a:rPr i="1">
                <a:latin typeface="Arial"/>
                <a:ea typeface="Arial"/>
                <a:cs typeface="Arial"/>
                <a:sym typeface="Arial"/>
              </a:rPr>
              <a:t>O</a:t>
            </a:r>
            <a:r>
              <a:rPr baseline="56999">
                <a:latin typeface="Arial"/>
                <a:ea typeface="Arial"/>
                <a:cs typeface="Arial"/>
                <a:sym typeface="Arial"/>
              </a:rPr>
              <a:t>1</a:t>
            </a:r>
            <a:r>
              <a:rPr sz="2600" baseline="-21384">
                <a:latin typeface="Arial"/>
                <a:ea typeface="Arial"/>
                <a:cs typeface="Arial"/>
                <a:sym typeface="Arial"/>
              </a:rPr>
              <a:t>SEND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(</a:t>
            </a:r>
            <a:r>
              <a:rPr sz="2600" i="1">
                <a:latin typeface="Arial"/>
                <a:ea typeface="Arial"/>
                <a:cs typeface="Arial"/>
                <a:sym typeface="Arial"/>
              </a:rPr>
              <a:t>m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,</a:t>
            </a:r>
            <a:r>
              <a:rPr sz="2600" i="1">
                <a:latin typeface="Arial"/>
                <a:ea typeface="Arial"/>
                <a:cs typeface="Arial"/>
                <a:sym typeface="Arial"/>
              </a:rPr>
              <a:t>p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)</a:t>
            </a:r>
          </a:p>
        </p:txBody>
      </p:sp>
      <p:sp>
        <p:nvSpPr>
          <p:cNvPr id="314" name="O0RECV(c)"/>
          <p:cNvSpPr/>
          <p:nvPr/>
        </p:nvSpPr>
        <p:spPr>
          <a:xfrm>
            <a:off x="4059757" y="4046822"/>
            <a:ext cx="2588421" cy="914104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/>
          <a:lstStyle/>
          <a:p>
            <a:pPr algn="ctr">
              <a:defRPr sz="2800">
                <a:latin typeface="Zapfino"/>
                <a:ea typeface="Zapfino"/>
                <a:cs typeface="Zapfino"/>
                <a:sym typeface="Zapfino"/>
              </a:defRPr>
            </a:pPr>
            <a:r>
              <a:rPr i="1">
                <a:latin typeface="Arial"/>
                <a:ea typeface="Arial"/>
                <a:cs typeface="Arial"/>
                <a:sym typeface="Arial"/>
              </a:rPr>
              <a:t>O</a:t>
            </a:r>
            <a:r>
              <a:rPr baseline="56999">
                <a:latin typeface="Arial"/>
                <a:ea typeface="Arial"/>
                <a:cs typeface="Arial"/>
                <a:sym typeface="Arial"/>
              </a:rPr>
              <a:t>0</a:t>
            </a:r>
            <a:r>
              <a:rPr sz="2600" baseline="-21384">
                <a:latin typeface="Arial"/>
                <a:ea typeface="Arial"/>
                <a:cs typeface="Arial"/>
                <a:sym typeface="Arial"/>
              </a:rPr>
              <a:t>RECV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(</a:t>
            </a:r>
            <a:r>
              <a:rPr sz="2600" i="1">
                <a:latin typeface="Arial"/>
                <a:ea typeface="Arial"/>
                <a:cs typeface="Arial"/>
                <a:sym typeface="Arial"/>
              </a:rPr>
              <a:t>c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)</a:t>
            </a:r>
          </a:p>
        </p:txBody>
      </p:sp>
      <p:sp>
        <p:nvSpPr>
          <p:cNvPr id="315" name="O1RECV(c)"/>
          <p:cNvSpPr/>
          <p:nvPr/>
        </p:nvSpPr>
        <p:spPr>
          <a:xfrm>
            <a:off x="7024168" y="4057133"/>
            <a:ext cx="2588421" cy="914104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/>
          <a:lstStyle/>
          <a:p>
            <a:pPr algn="ctr">
              <a:defRPr sz="2800">
                <a:latin typeface="Zapfino"/>
                <a:ea typeface="Zapfino"/>
                <a:cs typeface="Zapfino"/>
                <a:sym typeface="Zapfino"/>
              </a:defRPr>
            </a:pPr>
            <a:r>
              <a:rPr i="1">
                <a:latin typeface="Arial"/>
                <a:ea typeface="Arial"/>
                <a:cs typeface="Arial"/>
                <a:sym typeface="Arial"/>
              </a:rPr>
              <a:t>O</a:t>
            </a:r>
            <a:r>
              <a:rPr baseline="56999">
                <a:latin typeface="Arial"/>
                <a:ea typeface="Arial"/>
                <a:cs typeface="Arial"/>
                <a:sym typeface="Arial"/>
              </a:rPr>
              <a:t>1</a:t>
            </a:r>
            <a:r>
              <a:rPr sz="2600" baseline="-21384">
                <a:latin typeface="Arial"/>
                <a:ea typeface="Arial"/>
                <a:cs typeface="Arial"/>
                <a:sym typeface="Arial"/>
              </a:rPr>
              <a:t>RECV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(</a:t>
            </a:r>
            <a:r>
              <a:rPr sz="2600" i="1">
                <a:latin typeface="Arial"/>
                <a:ea typeface="Arial"/>
                <a:cs typeface="Arial"/>
                <a:sym typeface="Arial"/>
              </a:rPr>
              <a:t>c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)</a:t>
            </a:r>
          </a:p>
        </p:txBody>
      </p:sp>
      <p:sp>
        <p:nvSpPr>
          <p:cNvPr id="316" name="Content Placeholder 4"/>
          <p:cNvSpPr txBox="1"/>
          <p:nvPr/>
        </p:nvSpPr>
        <p:spPr>
          <a:xfrm>
            <a:off x="4066587" y="2916114"/>
            <a:ext cx="2628534" cy="9395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pPr marL="228600" lvl="1" indent="-2286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Outputs </a:t>
            </a:r>
            <a:r>
              <a:rPr sz="2600"/>
              <a:t>SEND(</a:t>
            </a:r>
            <a:r>
              <a:rPr sz="2600" i="1"/>
              <a:t>m</a:t>
            </a:r>
            <a:r>
              <a:rPr sz="2600"/>
              <a:t>,</a:t>
            </a:r>
            <a:r>
              <a:rPr sz="2600" i="1"/>
              <a:t>p</a:t>
            </a:r>
            <a:r>
              <a:rPr sz="2600"/>
              <a:t>)</a:t>
            </a:r>
          </a:p>
        </p:txBody>
      </p:sp>
      <p:sp>
        <p:nvSpPr>
          <p:cNvPr id="317" name="Content Placeholder 4"/>
          <p:cNvSpPr txBox="1"/>
          <p:nvPr/>
        </p:nvSpPr>
        <p:spPr>
          <a:xfrm>
            <a:off x="6871460" y="2854379"/>
            <a:ext cx="3104437" cy="13301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pPr marL="228600" lvl="1" indent="-2286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Outputs</a:t>
            </a:r>
            <a:br/>
            <a:r>
              <a:t>|</a:t>
            </a:r>
            <a:r>
              <a:rPr sz="2600"/>
              <a:t>SEND(</a:t>
            </a:r>
            <a:r>
              <a:rPr sz="2600" i="1"/>
              <a:t>m</a:t>
            </a:r>
            <a:r>
              <a:rPr sz="2600"/>
              <a:t>,</a:t>
            </a:r>
            <a:r>
              <a:rPr sz="2600" i="1"/>
              <a:t>p</a:t>
            </a:r>
            <a:r>
              <a:rPr sz="2600"/>
              <a:t>)| random bytes</a:t>
            </a:r>
          </a:p>
        </p:txBody>
      </p:sp>
      <p:sp>
        <p:nvSpPr>
          <p:cNvPr id="318" name="Content Placeholder 4"/>
          <p:cNvSpPr txBox="1"/>
          <p:nvPr/>
        </p:nvSpPr>
        <p:spPr>
          <a:xfrm>
            <a:off x="83188" y="1764750"/>
            <a:ext cx="3743734" cy="16033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pPr marL="224027" lvl="1" indent="-224027" defTabSz="1015564">
              <a:lnSpc>
                <a:spcPts val="3100"/>
              </a:lnSpc>
              <a:spcBef>
                <a:spcPts val="500"/>
              </a:spcBef>
              <a:buSzPct val="100000"/>
              <a:buChar char="▪"/>
              <a:defRPr sz="2744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i="1"/>
              <a:t>null</a:t>
            </a:r>
            <a:r>
              <a:t> message output allowed to be ignored to enable short chaff messages w/o MAC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lide Number Placeholder 1"/>
          <p:cNvSpPr txBox="1">
            <a:spLocks noGrp="1"/>
          </p:cNvSpPr>
          <p:nvPr>
            <p:ph type="sldNum" sz="quarter" idx="4294967295"/>
          </p:nvPr>
        </p:nvSpPr>
        <p:spPr>
          <a:xfrm>
            <a:off x="9438503" y="7347267"/>
            <a:ext cx="139838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t>24</a:t>
            </a:fld>
            <a:endParaRPr/>
          </a:p>
        </p:txBody>
      </p:sp>
      <p:sp>
        <p:nvSpPr>
          <p:cNvPr id="321" name="Title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Secure Close Functions</a:t>
            </a:r>
          </a:p>
        </p:txBody>
      </p:sp>
      <p:sp>
        <p:nvSpPr>
          <p:cNvPr id="322" name="Content Placeholder 4"/>
          <p:cNvSpPr txBox="1">
            <a:spLocks noGrp="1"/>
          </p:cNvSpPr>
          <p:nvPr>
            <p:ph type="body" idx="1"/>
          </p:nvPr>
        </p:nvSpPr>
        <p:spPr>
          <a:xfrm>
            <a:off x="240560" y="1586348"/>
            <a:ext cx="9410567" cy="5671939"/>
          </a:xfrm>
          <a:prstGeom prst="rect">
            <a:avLst/>
          </a:prstGeom>
        </p:spPr>
        <p:txBody>
          <a:bodyPr/>
          <a:lstStyle/>
          <a:p>
            <a:pPr marL="457200" indent="-457200">
              <a:lnSpc>
                <a:spcPts val="3200"/>
              </a:lnSpc>
              <a:buSzPct val="100000"/>
              <a:buChar char="▪"/>
              <a:defRPr sz="2800"/>
            </a:pPr>
            <a:r>
              <a:t>Secure close function CLOSE(||C</a:t>
            </a:r>
            <a:r>
              <a:rPr baseline="-5999"/>
              <a:t>S</a:t>
            </a:r>
            <a:r>
              <a:t>, C</a:t>
            </a:r>
            <a:r>
              <a:rPr baseline="-5999"/>
              <a:t>R</a:t>
            </a:r>
            <a:r>
              <a:t>)</a:t>
            </a:r>
          </a:p>
          <a:p>
            <a:pPr marL="690562" lvl="2" indent="-228600">
              <a:lnSpc>
                <a:spcPts val="3200"/>
              </a:lnSpc>
              <a:buChar char="▪"/>
              <a:defRPr sz="2800"/>
            </a:pPr>
            <a:r>
              <a:t>||C</a:t>
            </a:r>
            <a:r>
              <a:rPr baseline="-5999"/>
              <a:t>S</a:t>
            </a:r>
            <a:r>
              <a:t>: concatenated SEND</a:t>
            </a:r>
            <a:r>
              <a:rPr sz="2600" baseline="-21384"/>
              <a:t> </a:t>
            </a:r>
            <a:r>
              <a:t>outputs</a:t>
            </a:r>
          </a:p>
          <a:p>
            <a:pPr marL="690562" lvl="2" indent="-228600">
              <a:lnSpc>
                <a:spcPts val="3200"/>
              </a:lnSpc>
              <a:buChar char="▪"/>
              <a:defRPr sz="2800"/>
            </a:pPr>
            <a:r>
              <a:t>C</a:t>
            </a:r>
            <a:r>
              <a:rPr baseline="-5999"/>
              <a:t>R</a:t>
            </a:r>
            <a:r>
              <a:t>: RECV</a:t>
            </a:r>
            <a:r>
              <a:rPr sz="2600" baseline="-21384"/>
              <a:t> </a:t>
            </a:r>
            <a:r>
              <a:t>inputs </a:t>
            </a:r>
          </a:p>
          <a:p>
            <a:pPr marL="690562" lvl="2" indent="-228600">
              <a:lnSpc>
                <a:spcPts val="3200"/>
              </a:lnSpc>
              <a:buChar char="▪"/>
              <a:defRPr sz="2800"/>
            </a:pPr>
            <a:r>
              <a:t>Ensures closures give no more information than network observations</a:t>
            </a:r>
          </a:p>
          <a:p>
            <a:pPr marL="1150937" lvl="4" indent="-457200">
              <a:lnSpc>
                <a:spcPts val="3200"/>
              </a:lnSpc>
              <a:buChar char="▪"/>
              <a:defRPr sz="2800"/>
            </a:pPr>
            <a:r>
              <a:t>E.g. No closure based on plaintext value</a:t>
            </a:r>
          </a:p>
          <a:p>
            <a:pPr marL="914400" lvl="3" indent="-457200">
              <a:lnSpc>
                <a:spcPts val="3200"/>
              </a:lnSpc>
              <a:buChar char="▪"/>
              <a:defRPr sz="2800"/>
            </a:pPr>
            <a:r>
              <a:t>Rules out obfs4 behavior because length fields cannot be identified in concatenated byte sequence</a:t>
            </a:r>
          </a:p>
          <a:p>
            <a:pPr marL="457200" indent="-457200">
              <a:lnSpc>
                <a:spcPts val="3200"/>
              </a:lnSpc>
              <a:buSzPct val="100000"/>
              <a:buChar char="▪"/>
              <a:defRPr sz="2800"/>
            </a:pPr>
            <a:r>
              <a:t>Examples of secure close functions</a:t>
            </a:r>
          </a:p>
          <a:p>
            <a:pPr marL="919162" lvl="2" indent="-457200">
              <a:lnSpc>
                <a:spcPts val="3200"/>
              </a:lnSpc>
              <a:buChar char="▪"/>
              <a:defRPr sz="2800"/>
            </a:pPr>
            <a:r>
              <a:t>Never close (e.g. shadowsocks requests)</a:t>
            </a:r>
          </a:p>
          <a:p>
            <a:pPr marL="919162" lvl="2" indent="-457200">
              <a:lnSpc>
                <a:spcPts val="3200"/>
              </a:lnSpc>
              <a:buChar char="▪"/>
              <a:defRPr sz="2800"/>
            </a:pPr>
            <a:r>
              <a:t>Close after timeout</a:t>
            </a:r>
          </a:p>
          <a:p>
            <a:pPr marL="919162" lvl="2" indent="-457200">
              <a:lnSpc>
                <a:spcPts val="3200"/>
              </a:lnSpc>
              <a:buChar char="▪"/>
              <a:defRPr sz="2800"/>
            </a:pPr>
            <a:r>
              <a:t>Close at first “sync” byte position after modified byte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lide Number Placeholder 1"/>
          <p:cNvSpPr txBox="1">
            <a:spLocks noGrp="1"/>
          </p:cNvSpPr>
          <p:nvPr>
            <p:ph type="sldNum" sz="quarter" idx="4294967295"/>
          </p:nvPr>
        </p:nvSpPr>
        <p:spPr>
          <a:xfrm>
            <a:off x="9438503" y="7347267"/>
            <a:ext cx="139838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t>25</a:t>
            </a:fld>
            <a:endParaRPr/>
          </a:p>
        </p:txBody>
      </p:sp>
      <p:sp>
        <p:nvSpPr>
          <p:cNvPr id="325" name="Title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Traffic Shaping</a:t>
            </a:r>
          </a:p>
        </p:txBody>
      </p:sp>
      <p:sp>
        <p:nvSpPr>
          <p:cNvPr id="326" name="Content Placeholder 4"/>
          <p:cNvSpPr txBox="1">
            <a:spLocks noGrp="1"/>
          </p:cNvSpPr>
          <p:nvPr>
            <p:ph type="body" sz="half" idx="1"/>
          </p:nvPr>
        </p:nvSpPr>
        <p:spPr>
          <a:xfrm>
            <a:off x="499892" y="5308711"/>
            <a:ext cx="9410567" cy="2080401"/>
          </a:xfrm>
          <a:prstGeom prst="rect">
            <a:avLst/>
          </a:prstGeom>
        </p:spPr>
        <p:txBody>
          <a:bodyPr/>
          <a:lstStyle/>
          <a:p>
            <a:pPr marL="457200" indent="-457200">
              <a:lnSpc>
                <a:spcPts val="3200"/>
              </a:lnSpc>
              <a:buSzPct val="100000"/>
              <a:buChar char="▪"/>
              <a:defRPr sz="2800"/>
            </a:pPr>
            <a:r>
              <a:t>Enables arbitrary-length messages</a:t>
            </a:r>
          </a:p>
          <a:p>
            <a:pPr marL="457200" indent="-457200">
              <a:lnSpc>
                <a:spcPts val="3200"/>
              </a:lnSpc>
              <a:buSzPct val="100000"/>
              <a:buChar char="▪"/>
              <a:defRPr sz="2800"/>
            </a:pPr>
            <a:r>
              <a:t>Generalizes padding functionality of existing FEPs</a:t>
            </a:r>
          </a:p>
          <a:p>
            <a:pPr marL="457200" indent="-457200">
              <a:lnSpc>
                <a:spcPts val="3200"/>
              </a:lnSpc>
              <a:buSzPct val="100000"/>
              <a:buChar char="▪"/>
              <a:defRPr sz="2800"/>
            </a:pPr>
            <a:r>
              <a:t>Avoids protocol-specific minimum-message sizes</a:t>
            </a:r>
          </a:p>
        </p:txBody>
      </p:sp>
      <p:sp>
        <p:nvSpPr>
          <p:cNvPr id="327" name="Definition (datastream): Protocol satisfies Traffic Shaping if, for all messages m and p ≥ 0,      |SEND(m,p,f=0)| = p, and…"/>
          <p:cNvSpPr txBox="1"/>
          <p:nvPr/>
        </p:nvSpPr>
        <p:spPr>
          <a:xfrm>
            <a:off x="434300" y="1720648"/>
            <a:ext cx="7026214" cy="1564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lvl="1">
              <a:defRPr sz="2400"/>
            </a:pPr>
            <a:r>
              <a:rPr b="1"/>
              <a:t>Definition (datastream):</a:t>
            </a:r>
            <a:r>
              <a:t> </a:t>
            </a:r>
            <a:r>
              <a:rPr i="1"/>
              <a:t>Protocol satisfies </a:t>
            </a:r>
            <a:r>
              <a:t>Traffic Shaping</a:t>
            </a:r>
            <a:r>
              <a:rPr i="1"/>
              <a:t> if, for all messages m and p ≥ 0,</a:t>
            </a:r>
            <a:br>
              <a:rPr i="1"/>
            </a:br>
            <a:r>
              <a:rPr i="1"/>
              <a:t>     </a:t>
            </a:r>
            <a:r>
              <a:t>|SEND(</a:t>
            </a:r>
            <a:r>
              <a:rPr i="1"/>
              <a:t>m</a:t>
            </a:r>
            <a:r>
              <a:t>,</a:t>
            </a:r>
            <a:r>
              <a:rPr i="1"/>
              <a:t>p</a:t>
            </a:r>
            <a:r>
              <a:t>,</a:t>
            </a:r>
            <a:r>
              <a:rPr i="1"/>
              <a:t>f</a:t>
            </a:r>
            <a:r>
              <a:t>=0)| = </a:t>
            </a:r>
            <a:r>
              <a:rPr i="1"/>
              <a:t>p</a:t>
            </a:r>
            <a:r>
              <a:t>, and</a:t>
            </a:r>
          </a:p>
          <a:p>
            <a:pPr lvl="1">
              <a:defRPr sz="2400"/>
            </a:pPr>
            <a:r>
              <a:rPr i="1"/>
              <a:t>     </a:t>
            </a:r>
            <a:r>
              <a:t>|SEND(</a:t>
            </a:r>
            <a:r>
              <a:rPr i="1"/>
              <a:t>m</a:t>
            </a:r>
            <a:r>
              <a:t>,</a:t>
            </a:r>
            <a:r>
              <a:rPr i="1"/>
              <a:t>p</a:t>
            </a:r>
            <a:r>
              <a:t>,</a:t>
            </a:r>
            <a:r>
              <a:rPr i="1"/>
              <a:t>f</a:t>
            </a:r>
            <a:r>
              <a:t>=1)| </a:t>
            </a:r>
            <a:r>
              <a:rPr i="1"/>
              <a:t>≥</a:t>
            </a:r>
            <a:r>
              <a:t> </a:t>
            </a:r>
            <a:r>
              <a:rPr i="1"/>
              <a:t>p</a:t>
            </a:r>
            <a:r>
              <a:t>.</a:t>
            </a:r>
          </a:p>
        </p:txBody>
      </p:sp>
      <p:sp>
        <p:nvSpPr>
          <p:cNvPr id="328" name="Definition (datagram): Protocol satisfies Traffic Shaping if, for all messages m and L≥p≥0, with c ← SEND(m,p),      If 𝑐 is not an error, then |c| = p, and…"/>
          <p:cNvSpPr txBox="1"/>
          <p:nvPr/>
        </p:nvSpPr>
        <p:spPr>
          <a:xfrm>
            <a:off x="431634" y="3389640"/>
            <a:ext cx="8020635" cy="16457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lvl="1">
              <a:defRPr sz="2400"/>
            </a:pPr>
            <a:r>
              <a:rPr b="1"/>
              <a:t>Definition (datagram):</a:t>
            </a:r>
            <a:r>
              <a:t> </a:t>
            </a:r>
            <a:r>
              <a:rPr i="1"/>
              <a:t>Protocol satisfies </a:t>
            </a:r>
            <a:r>
              <a:t>Traffic Shaping</a:t>
            </a:r>
            <a:r>
              <a:rPr i="1"/>
              <a:t> if, for all messages m and L≥p≥0, with c ← </a:t>
            </a:r>
            <a:r>
              <a:t>SEND(</a:t>
            </a:r>
            <a:r>
              <a:rPr i="1"/>
              <a:t>m</a:t>
            </a:r>
            <a:r>
              <a:t>,</a:t>
            </a:r>
            <a:r>
              <a:rPr i="1"/>
              <a:t>p</a:t>
            </a:r>
            <a:r>
              <a:t>),</a:t>
            </a:r>
            <a:br>
              <a:rPr i="1"/>
            </a:br>
            <a:r>
              <a:rPr i="1"/>
              <a:t>     </a:t>
            </a:r>
            <a:r>
              <a:t>If </a:t>
            </a:r>
            <a:r>
              <a:rPr i="1"/>
              <a:t>𝑐</a:t>
            </a:r>
            <a:r>
              <a:t> is not an error, then</a:t>
            </a:r>
            <a:r>
              <a:rPr i="1"/>
              <a:t> </a:t>
            </a:r>
            <a:r>
              <a:t>|</a:t>
            </a:r>
            <a:r>
              <a:rPr i="1"/>
              <a:t>c</a:t>
            </a:r>
            <a:r>
              <a:t>| = </a:t>
            </a:r>
            <a:r>
              <a:rPr i="1"/>
              <a:t>p</a:t>
            </a:r>
            <a:r>
              <a:t>, and</a:t>
            </a:r>
          </a:p>
          <a:p>
            <a:pPr lvl="1">
              <a:defRPr sz="2400"/>
            </a:pPr>
            <a:r>
              <a:rPr i="1"/>
              <a:t>     </a:t>
            </a:r>
            <a:r>
              <a:t>If </a:t>
            </a:r>
            <a:r>
              <a:rPr i="1"/>
              <a:t>𝑚 </a:t>
            </a:r>
            <a:r>
              <a:t>is null</a:t>
            </a:r>
            <a:r>
              <a:rPr i="1"/>
              <a:t>, </a:t>
            </a:r>
            <a:r>
              <a:t>then </a:t>
            </a:r>
            <a:r>
              <a:rPr i="1"/>
              <a:t>c</a:t>
            </a:r>
            <a:r>
              <a:t> is not an error.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lide Number Placeholder 1"/>
          <p:cNvSpPr txBox="1">
            <a:spLocks noGrp="1"/>
          </p:cNvSpPr>
          <p:nvPr>
            <p:ph type="sldNum" sz="quarter" idx="4294967295"/>
          </p:nvPr>
        </p:nvSpPr>
        <p:spPr>
          <a:xfrm>
            <a:off x="9438503" y="7347267"/>
            <a:ext cx="139838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t>26</a:t>
            </a:fld>
            <a:endParaRPr/>
          </a:p>
        </p:txBody>
      </p:sp>
      <p:sp>
        <p:nvSpPr>
          <p:cNvPr id="331" name="Title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Other FEP security requirements</a:t>
            </a:r>
            <a:r>
              <a:rPr baseline="31999"/>
              <a:t>*</a:t>
            </a:r>
          </a:p>
        </p:txBody>
      </p:sp>
      <p:sp>
        <p:nvSpPr>
          <p:cNvPr id="332" name="Content Placeholder 4"/>
          <p:cNvSpPr txBox="1">
            <a:spLocks noGrp="1"/>
          </p:cNvSpPr>
          <p:nvPr>
            <p:ph type="body" idx="1"/>
          </p:nvPr>
        </p:nvSpPr>
        <p:spPr>
          <a:xfrm>
            <a:off x="323917" y="1945132"/>
            <a:ext cx="9410566" cy="4691285"/>
          </a:xfrm>
          <a:prstGeom prst="rect">
            <a:avLst/>
          </a:prstGeom>
        </p:spPr>
        <p:txBody>
          <a:bodyPr/>
          <a:lstStyle/>
          <a:p>
            <a:pPr marL="457200" indent="-457200">
              <a:lnSpc>
                <a:spcPts val="3200"/>
              </a:lnSpc>
              <a:buSzPct val="100000"/>
              <a:buChar char="▪"/>
              <a:defRPr sz="2800"/>
            </a:pPr>
            <a:r>
              <a:t>Confidentiality</a:t>
            </a:r>
          </a:p>
          <a:p>
            <a:pPr marL="919162" lvl="2" indent="-457200">
              <a:lnSpc>
                <a:spcPts val="3200"/>
              </a:lnSpc>
              <a:buChar char="▪"/>
              <a:defRPr sz="2800"/>
            </a:pPr>
            <a:r>
              <a:t>IND-CCFA/IND-CCA (Datastream/Datagram)</a:t>
            </a:r>
          </a:p>
          <a:p>
            <a:pPr marL="919162" lvl="2" indent="-457200">
              <a:lnSpc>
                <a:spcPts val="3200"/>
              </a:lnSpc>
              <a:buChar char="▪"/>
              <a:defRPr sz="2800"/>
            </a:pPr>
            <a:r>
              <a:t>Not implied by FEP-CCFA/CCA because ciphertext lengths can leak plaintexts</a:t>
            </a:r>
          </a:p>
          <a:p>
            <a:pPr marL="919162" lvl="2" indent="-457200">
              <a:lnSpc>
                <a:spcPts val="3200"/>
              </a:lnSpc>
              <a:buChar char="▪"/>
              <a:defRPr sz="2800"/>
            </a:pPr>
            <a:r>
              <a:t>With length regularity, implied by FEP-CCFA/CCA</a:t>
            </a:r>
          </a:p>
          <a:p>
            <a:pPr marL="457200" lvl="1" indent="-457200">
              <a:lnSpc>
                <a:spcPts val="3200"/>
              </a:lnSpc>
              <a:buSzPct val="100000"/>
              <a:buChar char="▪"/>
              <a:defRPr sz="2800"/>
            </a:pPr>
            <a:r>
              <a:t>Integrity</a:t>
            </a:r>
          </a:p>
          <a:p>
            <a:pPr marL="919162" lvl="2" indent="-457200">
              <a:lnSpc>
                <a:spcPts val="3200"/>
              </a:lnSpc>
              <a:buChar char="▪"/>
              <a:defRPr sz="2800"/>
            </a:pPr>
            <a:r>
              <a:t>INT-CST/INT-CTXT (Datastream/Datagram)</a:t>
            </a:r>
          </a:p>
          <a:p>
            <a:pPr marL="919162" lvl="2" indent="-457200">
              <a:lnSpc>
                <a:spcPts val="3200"/>
              </a:lnSpc>
              <a:buChar char="▪"/>
              <a:defRPr sz="2800"/>
            </a:pPr>
            <a:r>
              <a:t>Implied by FEP-CCFA/CCA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Slide Number Placeholder 1"/>
          <p:cNvSpPr txBox="1">
            <a:spLocks noGrp="1"/>
          </p:cNvSpPr>
          <p:nvPr>
            <p:ph type="sldNum" sz="quarter" idx="4294967295"/>
          </p:nvPr>
        </p:nvSpPr>
        <p:spPr>
          <a:xfrm>
            <a:off x="9438503" y="7347267"/>
            <a:ext cx="139838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t>27</a:t>
            </a:fld>
            <a:endParaRPr/>
          </a:p>
        </p:txBody>
      </p:sp>
      <p:sp>
        <p:nvSpPr>
          <p:cNvPr id="335" name="Title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974112">
              <a:defRPr sz="2820"/>
            </a:lvl1pPr>
          </a:lstStyle>
          <a:p>
            <a:r>
              <a:t>Experimental Analysis of Datastream FEPs</a:t>
            </a:r>
          </a:p>
        </p:txBody>
      </p:sp>
      <p:graphicFrame>
        <p:nvGraphicFramePr>
          <p:cNvPr id="336" name="Table 2"/>
          <p:cNvGraphicFramePr/>
          <p:nvPr/>
        </p:nvGraphicFramePr>
        <p:xfrm>
          <a:off x="71422" y="1332286"/>
          <a:ext cx="9915552" cy="4825170"/>
        </p:xfrm>
        <a:graphic>
          <a:graphicData uri="http://schemas.openxmlformats.org/drawingml/2006/table">
            <a:tbl>
              <a:tblPr firstRow="1" firstCol="1" bandRow="1">
                <a:tableStyleId>{4C3C2611-4C71-4FC5-86AE-919BDF0F9419}</a:tableStyleId>
              </a:tblPr>
              <a:tblGrid>
                <a:gridCol w="20569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53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08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08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08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608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6130"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  <a:sym typeface="Helvetica"/>
                        </a:rPr>
                        <a:t>Datastream Protocol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  <a:sym typeface="Helvetica"/>
                        </a:rPr>
                        <a:t>Close Behavior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  <a:sym typeface="Helvetica"/>
                        </a:rPr>
                        <a:t>FEP-CPFA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  <a:sym typeface="Helvetica"/>
                        </a:rPr>
                        <a:t>FEP-CCFA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  <a:sym typeface="Helvetica"/>
                        </a:rPr>
                        <a:t>Length Obfuscation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  <a:sym typeface="Helvetica"/>
                        </a:rPr>
                        <a:t>Minimum Message Size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6130"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  <a:sym typeface="Helvetica"/>
                        </a:rPr>
                        <a:t>Shadowsocks-libev
(request/response)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Helvetica"/>
                        </a:rPr>
                        <a:t>Never / Auth Fail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>
                          <a:sym typeface="Helvetica"/>
                        </a:rPr>
                        <a:t>✅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sym typeface="Helvetica"/>
                        </a:defRPr>
                      </a:pPr>
                      <a:r>
                        <a:t>✅</a:t>
                      </a:r>
                      <a:r>
                        <a:rPr sz="1800"/>
                        <a:t> /</a:t>
                      </a:r>
                      <a:r>
                        <a:t> ❌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Helvetica"/>
                        </a:rPr>
                        <a:t>None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Helvetica"/>
                        </a:rPr>
                        <a:t>35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6130"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  <a:sym typeface="Helvetica"/>
                        </a:rPr>
                        <a:t>V2Ray-Shadowsocks
(request/response)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Helvetica"/>
                        </a:rPr>
                        <a:t>Drain / Auth Fail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>
                          <a:sym typeface="Helvetica"/>
                        </a:rPr>
                        <a:t>✅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>
                          <a:sym typeface="Helvetica"/>
                        </a:rPr>
                        <a:t>❌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Helvetica"/>
                        </a:rPr>
                        <a:t>None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Helvetica"/>
                        </a:rPr>
                        <a:t>35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6130"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  <a:sym typeface="Helvetica"/>
                        </a:rPr>
                        <a:t>V2Ray-VMess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Helvetica"/>
                        </a:rPr>
                        <a:t>Drain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>
                          <a:sym typeface="Helvetica"/>
                        </a:rPr>
                        <a:t>✅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>
                          <a:sym typeface="Helvetica"/>
                        </a:rPr>
                        <a:t>❌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Helvetica"/>
                        </a:rPr>
                        <a:t>Padding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Helvetica"/>
                        </a:rPr>
                        <a:t>18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6130"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  <a:sym typeface="Helvetica"/>
                        </a:rPr>
                        <a:t>Obfs4/Lyrebird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Helvetica"/>
                        </a:rPr>
                        <a:t>Auth Fail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>
                          <a:sym typeface="Helvetica"/>
                        </a:rPr>
                        <a:t>✅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>
                          <a:sym typeface="Helvetica"/>
                        </a:rPr>
                        <a:t>❌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Helvetica"/>
                        </a:rPr>
                        <a:t>Padding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Helvetica"/>
                        </a:rPr>
                        <a:t>44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6130"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  <a:sym typeface="Helvetica"/>
                        </a:rPr>
                        <a:t>OpenVPN-XOR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Helvetica"/>
                        </a:rPr>
                        <a:t>Auth Fail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>
                          <a:sym typeface="Helvetica"/>
                        </a:rPr>
                        <a:t>❌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>
                          <a:sym typeface="Helvetica"/>
                        </a:rPr>
                        <a:t>❌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Helvetica"/>
                        </a:rPr>
                        <a:t>None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Helvetica"/>
                        </a:rPr>
                        <a:t>42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6130"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  <a:sym typeface="Helvetica"/>
                        </a:rPr>
                        <a:t>Obfuscated-OpenSSH (-PSK)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Helvetica"/>
                        </a:rPr>
                        <a:t>Auth Fail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sym typeface="Helvetica"/>
                        </a:defRPr>
                      </a:pPr>
                      <a:r>
                        <a:t>❌</a:t>
                      </a:r>
                      <a:r>
                        <a:rPr sz="1800"/>
                        <a:t> (</a:t>
                      </a:r>
                      <a:r>
                        <a:t>✅)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>
                          <a:sym typeface="Helvetica"/>
                        </a:rPr>
                        <a:t>❌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Helvetica"/>
                        </a:rPr>
                        <a:t>None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Helvetica"/>
                        </a:rPr>
                        <a:t>16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6130"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  <a:sym typeface="Helvetica"/>
                        </a:rPr>
                        <a:t>kcptun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Helvetica"/>
                        </a:rPr>
                        <a:t>Never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>
                          <a:sym typeface="Helvetica"/>
                        </a:rPr>
                        <a:t>✅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>
                          <a:sym typeface="Helvetica"/>
                        </a:rPr>
                        <a:t>❌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Helvetica"/>
                        </a:rPr>
                        <a:t>None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Helvetica"/>
                        </a:rPr>
                        <a:t>52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6130"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  <a:sym typeface="Helvetica"/>
                        </a:rPr>
                        <a:t>Our construction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Helvetica"/>
                        </a:rPr>
                        <a:t>Never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>
                          <a:sym typeface="Helvetica"/>
                        </a:rPr>
                        <a:t>✅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>
                          <a:sym typeface="Helvetica"/>
                        </a:rPr>
                        <a:t>✅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Helvetica"/>
                        </a:rPr>
                        <a:t>Traffic Shaping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37" name="Content Placeholder 4"/>
          <p:cNvSpPr txBox="1"/>
          <p:nvPr/>
        </p:nvSpPr>
        <p:spPr>
          <a:xfrm>
            <a:off x="182370" y="6392461"/>
            <a:ext cx="9693660" cy="12342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pPr marL="157734" lvl="1" indent="-157734" defTabSz="715040">
              <a:lnSpc>
                <a:spcPts val="2200"/>
              </a:lnSpc>
              <a:spcBef>
                <a:spcPts val="400"/>
              </a:spcBef>
              <a:buSzPct val="100000"/>
              <a:buChar char="▪"/>
              <a:defRPr sz="1932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Generally close behavior is identifying, even when they tried to avoid that</a:t>
            </a:r>
          </a:p>
          <a:p>
            <a:pPr marL="157734" lvl="1" indent="-157734" defTabSz="715040">
              <a:lnSpc>
                <a:spcPts val="2200"/>
              </a:lnSpc>
              <a:spcBef>
                <a:spcPts val="400"/>
              </a:spcBef>
              <a:buSzPct val="100000"/>
              <a:buChar char="▪"/>
              <a:defRPr sz="1932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Minimum message size may not appear in practice, although protocols with keepalives </a:t>
            </a:r>
            <a:r>
              <a:rPr i="1"/>
              <a:t>do</a:t>
            </a:r>
            <a:r>
              <a:t> generate them</a:t>
            </a:r>
          </a:p>
          <a:p>
            <a:pPr marL="157734" lvl="1" indent="-157734" defTabSz="715040">
              <a:lnSpc>
                <a:spcPts val="2200"/>
              </a:lnSpc>
              <a:spcBef>
                <a:spcPts val="400"/>
              </a:spcBef>
              <a:buSzPct val="100000"/>
              <a:buChar char="▪"/>
              <a:defRPr sz="1932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Our experiments uncovered an integrity attack in VMess (now fixed)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Slide Number Placeholder 1"/>
          <p:cNvSpPr txBox="1">
            <a:spLocks noGrp="1"/>
          </p:cNvSpPr>
          <p:nvPr>
            <p:ph type="sldNum" sz="quarter" idx="4294967295"/>
          </p:nvPr>
        </p:nvSpPr>
        <p:spPr>
          <a:xfrm>
            <a:off x="9438503" y="7347267"/>
            <a:ext cx="139838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t>28</a:t>
            </a:fld>
            <a:endParaRPr/>
          </a:p>
        </p:txBody>
      </p:sp>
      <p:sp>
        <p:nvSpPr>
          <p:cNvPr id="340" name="Title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015564">
              <a:defRPr sz="2940"/>
            </a:lvl1pPr>
          </a:lstStyle>
          <a:p>
            <a:r>
              <a:t>Experimental Analysis of Datagram FEPs</a:t>
            </a:r>
          </a:p>
        </p:txBody>
      </p:sp>
      <p:graphicFrame>
        <p:nvGraphicFramePr>
          <p:cNvPr id="341" name="Table 2"/>
          <p:cNvGraphicFramePr/>
          <p:nvPr/>
        </p:nvGraphicFramePr>
        <p:xfrm>
          <a:off x="129876" y="2024227"/>
          <a:ext cx="9798642" cy="2684015"/>
        </p:xfrm>
        <a:graphic>
          <a:graphicData uri="http://schemas.openxmlformats.org/drawingml/2006/table">
            <a:tbl>
              <a:tblPr firstRow="1" firstCol="1" bandRow="1">
                <a:tableStyleId>{4C3C2611-4C71-4FC5-86AE-919BDF0F9419}</a:tableStyleId>
              </a:tblPr>
              <a:tblGrid>
                <a:gridCol w="23166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05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05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0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05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6803"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  <a:sym typeface="Helvetica"/>
                        </a:rPr>
                        <a:t>Datagram Protocol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  <a:sym typeface="Helvetica"/>
                        </a:rPr>
                        <a:t>FEP-CPA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  <a:sym typeface="Helvetica"/>
                        </a:rPr>
                        <a:t>FEP-CCA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  <a:sym typeface="Helvetica"/>
                        </a:rPr>
                        <a:t>Length Obfuscation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  <a:sym typeface="Helvetica"/>
                        </a:rPr>
                        <a:t>Minimum Message Size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6803"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  <a:sym typeface="Helvetica"/>
                        </a:rPr>
                        <a:t>Shadowsocks-libev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>
                          <a:sym typeface="Helvetica"/>
                        </a:rPr>
                        <a:t>✅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>
                          <a:sym typeface="Helvetica"/>
                        </a:rPr>
                        <a:t>✅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Helvetica"/>
                        </a:rPr>
                        <a:t>None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Helvetica"/>
                        </a:rPr>
                        <a:t>55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6803"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  <a:sym typeface="Helvetica"/>
                        </a:rPr>
                        <a:t>WireGuard-SWGP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>
                          <a:sym typeface="Helvetica"/>
                        </a:rPr>
                        <a:t>✅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>
                          <a:sym typeface="Helvetica"/>
                        </a:rPr>
                        <a:t>✅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Helvetica"/>
                        </a:rPr>
                        <a:t>Padding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Helvetica"/>
                        </a:rPr>
                        <a:t>75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6803"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  <a:sym typeface="Helvetica"/>
                        </a:rPr>
                        <a:t>OpenVPN-XOR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>
                          <a:sym typeface="Helvetica"/>
                        </a:rPr>
                        <a:t>❌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>
                          <a:sym typeface="Helvetica"/>
                        </a:rPr>
                        <a:t>❌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Helvetica"/>
                        </a:rPr>
                        <a:t>None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Helvetica"/>
                        </a:rPr>
                        <a:t>40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6803"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  <a:sym typeface="Helvetica"/>
                        </a:rPr>
                        <a:t>Our construction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>
                          <a:sym typeface="Helvetica"/>
                        </a:rPr>
                        <a:t>✅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>
                          <a:sym typeface="Helvetica"/>
                        </a:rPr>
                        <a:t>✅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Helvetica"/>
                        </a:rPr>
                        <a:t>Traffic Shaping 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ym typeface="Helvetica"/>
                        </a:rPr>
                        <a:t>0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42" name="Content Placeholder 4"/>
          <p:cNvSpPr txBox="1"/>
          <p:nvPr/>
        </p:nvSpPr>
        <p:spPr>
          <a:xfrm>
            <a:off x="479002" y="5654267"/>
            <a:ext cx="8513647" cy="19357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pPr marL="228600" lvl="1" indent="-2286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FEP security easier to achieve without closures</a:t>
            </a:r>
          </a:p>
          <a:p>
            <a:pPr marL="228600" lvl="1" indent="-2286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We observe larger minimum message size due to more required metadata in the datagram setting.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Slide Number Placeholder 1"/>
          <p:cNvSpPr txBox="1">
            <a:spLocks noGrp="1"/>
          </p:cNvSpPr>
          <p:nvPr>
            <p:ph type="sldNum" sz="quarter" idx="4294967295"/>
          </p:nvPr>
        </p:nvSpPr>
        <p:spPr>
          <a:xfrm>
            <a:off x="9438503" y="7347267"/>
            <a:ext cx="139838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t>29</a:t>
            </a:fld>
            <a:endParaRPr/>
          </a:p>
        </p:txBody>
      </p:sp>
      <p:sp>
        <p:nvSpPr>
          <p:cNvPr id="345" name="Title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Future Work</a:t>
            </a:r>
          </a:p>
        </p:txBody>
      </p:sp>
      <p:sp>
        <p:nvSpPr>
          <p:cNvPr id="346" name="Content Placeholder 4"/>
          <p:cNvSpPr txBox="1">
            <a:spLocks noGrp="1"/>
          </p:cNvSpPr>
          <p:nvPr>
            <p:ph type="body" sz="half" idx="1"/>
          </p:nvPr>
        </p:nvSpPr>
        <p:spPr>
          <a:xfrm>
            <a:off x="81029" y="1711602"/>
            <a:ext cx="9410567" cy="3282564"/>
          </a:xfrm>
          <a:prstGeom prst="rect">
            <a:avLst/>
          </a:prstGeom>
        </p:spPr>
        <p:txBody>
          <a:bodyPr/>
          <a:lstStyle/>
          <a:p>
            <a:pPr marL="457200" indent="-457200">
              <a:lnSpc>
                <a:spcPts val="3200"/>
              </a:lnSpc>
              <a:buSzPct val="100000"/>
              <a:buChar char="▪"/>
              <a:defRPr sz="2800"/>
            </a:pPr>
            <a:r>
              <a:t>FEP research ideas</a:t>
            </a:r>
          </a:p>
          <a:p>
            <a:pPr marL="919162" lvl="2" indent="-457200">
              <a:lnSpc>
                <a:spcPts val="3200"/>
              </a:lnSpc>
              <a:buChar char="▪"/>
              <a:defRPr sz="2800"/>
            </a:pPr>
            <a:r>
              <a:t>Forward secrecy</a:t>
            </a:r>
          </a:p>
          <a:p>
            <a:pPr marL="919162" lvl="2" indent="-457200">
              <a:lnSpc>
                <a:spcPts val="3200"/>
              </a:lnSpc>
              <a:buChar char="▪"/>
              <a:defRPr sz="2800"/>
            </a:pPr>
            <a:r>
              <a:t>Forward metadata secrecy</a:t>
            </a:r>
          </a:p>
          <a:p>
            <a:pPr marL="919162" lvl="2" indent="-457200">
              <a:lnSpc>
                <a:spcPts val="3200"/>
              </a:lnSpc>
              <a:buChar char="▪"/>
              <a:defRPr sz="2800"/>
            </a:pPr>
            <a:r>
              <a:t>High-performance FEPs</a:t>
            </a:r>
          </a:p>
          <a:p>
            <a:pPr marL="919162" lvl="2" indent="-457200">
              <a:lnSpc>
                <a:spcPts val="3200"/>
              </a:lnSpc>
              <a:buChar char="▪"/>
              <a:defRPr sz="2800"/>
            </a:pPr>
            <a:r>
              <a:t>Other TCP metadata leaks (e.g. congestion window)</a:t>
            </a:r>
          </a:p>
          <a:p>
            <a:pPr marL="919162" lvl="2" indent="-457200">
              <a:lnSpc>
                <a:spcPts val="3200"/>
              </a:lnSpc>
              <a:buChar char="▪"/>
              <a:defRPr sz="2800"/>
            </a:pPr>
            <a:r>
              <a:t>Versioning / protocol negotiation</a:t>
            </a:r>
          </a:p>
        </p:txBody>
      </p:sp>
      <p:sp>
        <p:nvSpPr>
          <p:cNvPr id="347" name="Paper available:…"/>
          <p:cNvSpPr txBox="1"/>
          <p:nvPr/>
        </p:nvSpPr>
        <p:spPr>
          <a:xfrm>
            <a:off x="36136" y="4748317"/>
            <a:ext cx="9986128" cy="22699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marL="228600" lvl="1" indent="-2286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Paper available:</a:t>
            </a:r>
          </a:p>
          <a:p>
            <a:pPr marL="690562" lvl="2" indent="-2286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Ellis Fenske and Aaron Johnson. “Bytes to Schlep? Use a FEP: Hiding Protocol Metadata with Fully Encrypted Protocols”. May 2024.</a:t>
            </a:r>
          </a:p>
          <a:p>
            <a:pPr marL="690562" lvl="2" indent="-2286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&lt;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https://arxiv.org/abs/2405.13310</a:t>
            </a:r>
            <a:r>
              <a:t>&gt;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lide Number Placeholder 1"/>
          <p:cNvSpPr txBox="1">
            <a:spLocks noGrp="1"/>
          </p:cNvSpPr>
          <p:nvPr>
            <p:ph type="sldNum" sz="quarter" idx="4294967295"/>
          </p:nvPr>
        </p:nvSpPr>
        <p:spPr>
          <a:xfrm>
            <a:off x="9451339" y="7347267"/>
            <a:ext cx="127001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105" name="Title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Summary of Our Work</a:t>
            </a:r>
          </a:p>
        </p:txBody>
      </p:sp>
      <p:sp>
        <p:nvSpPr>
          <p:cNvPr id="106" name="Content Placeholder 4"/>
          <p:cNvSpPr txBox="1">
            <a:spLocks noGrp="1"/>
          </p:cNvSpPr>
          <p:nvPr>
            <p:ph type="body" sz="half" idx="1"/>
          </p:nvPr>
        </p:nvSpPr>
        <p:spPr>
          <a:xfrm>
            <a:off x="713596" y="2255173"/>
            <a:ext cx="8353351" cy="1998779"/>
          </a:xfrm>
          <a:prstGeom prst="rect">
            <a:avLst/>
          </a:prstGeom>
        </p:spPr>
        <p:txBody>
          <a:bodyPr/>
          <a:lstStyle/>
          <a:p>
            <a:pPr marL="457200" lvl="1" indent="-457200">
              <a:lnSpc>
                <a:spcPts val="3200"/>
              </a:lnSpc>
              <a:buSzPct val="100000"/>
              <a:buChar char="▪"/>
              <a:defRPr sz="2800"/>
            </a:pPr>
            <a:r>
              <a:t>Goals not formalized mathematically</a:t>
            </a:r>
          </a:p>
          <a:p>
            <a:pPr marL="457200" lvl="1" indent="-457200">
              <a:lnSpc>
                <a:spcPts val="3200"/>
              </a:lnSpc>
              <a:buSzPct val="100000"/>
              <a:buChar char="▪"/>
              <a:defRPr sz="2800"/>
            </a:pPr>
            <a:r>
              <a:t>Security cannot be proven</a:t>
            </a:r>
          </a:p>
          <a:p>
            <a:pPr marL="457200" lvl="1" indent="-457200">
              <a:lnSpc>
                <a:spcPts val="3200"/>
              </a:lnSpc>
              <a:buSzPct val="100000"/>
              <a:buChar char="▪"/>
              <a:defRPr sz="2800"/>
            </a:pPr>
            <a:r>
              <a:t>Existing FEPs continually present security flaws</a:t>
            </a:r>
          </a:p>
          <a:p>
            <a:pPr marL="457200" lvl="1" indent="-457200">
              <a:lnSpc>
                <a:spcPts val="3200"/>
              </a:lnSpc>
              <a:buSzPct val="100000"/>
              <a:buChar char="▪"/>
              <a:defRPr sz="2800"/>
            </a:pPr>
            <a:r>
              <a:t>IND$-CPA: similar goal but for atomic messaging</a:t>
            </a:r>
          </a:p>
        </p:txBody>
      </p:sp>
      <p:sp>
        <p:nvSpPr>
          <p:cNvPr id="107" name="Problem: No precise understanding of FEPs"/>
          <p:cNvSpPr txBox="1"/>
          <p:nvPr/>
        </p:nvSpPr>
        <p:spPr>
          <a:xfrm>
            <a:off x="615060" y="1753602"/>
            <a:ext cx="7663274" cy="4862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rPr b="1"/>
              <a:t>Problem</a:t>
            </a:r>
            <a:r>
              <a:t>: No precise understanding of FEPs</a:t>
            </a:r>
          </a:p>
        </p:txBody>
      </p:sp>
      <p:sp>
        <p:nvSpPr>
          <p:cNvPr id="108" name="Solutions:"/>
          <p:cNvSpPr txBox="1"/>
          <p:nvPr/>
        </p:nvSpPr>
        <p:spPr>
          <a:xfrm>
            <a:off x="638772" y="4609966"/>
            <a:ext cx="8503000" cy="4862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rPr b="1"/>
              <a:t>Solutions</a:t>
            </a:r>
            <a:r>
              <a:t>:</a:t>
            </a:r>
          </a:p>
        </p:txBody>
      </p:sp>
      <p:sp>
        <p:nvSpPr>
          <p:cNvPr id="109" name="Content Placeholder 4"/>
          <p:cNvSpPr txBox="1"/>
          <p:nvPr/>
        </p:nvSpPr>
        <p:spPr>
          <a:xfrm>
            <a:off x="132733" y="5111381"/>
            <a:ext cx="9792934" cy="2305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pPr marL="882315" lvl="1" indent="-374315" defTabSz="1036290">
              <a:lnSpc>
                <a:spcPts val="3200"/>
              </a:lnSpc>
              <a:spcBef>
                <a:spcPts val="600"/>
              </a:spcBef>
              <a:buSzPct val="100000"/>
              <a:buAutoNum type="arabicPeriod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New security definitions for FEPs</a:t>
            </a:r>
          </a:p>
          <a:p>
            <a:pPr marL="882315" lvl="1" indent="-374315" defTabSz="1036290">
              <a:lnSpc>
                <a:spcPts val="3200"/>
              </a:lnSpc>
              <a:spcBef>
                <a:spcPts val="600"/>
              </a:spcBef>
              <a:buSzPct val="100000"/>
              <a:buAutoNum type="arabicPeriod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Relations among new and existing security definitions</a:t>
            </a:r>
          </a:p>
          <a:p>
            <a:pPr marL="882315" lvl="1" indent="-374315" defTabSz="1036290">
              <a:lnSpc>
                <a:spcPts val="3200"/>
              </a:lnSpc>
              <a:spcBef>
                <a:spcPts val="600"/>
              </a:spcBef>
              <a:buSzPct val="100000"/>
              <a:buAutoNum type="arabicPeriod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Secure constructions of FEPs</a:t>
            </a:r>
          </a:p>
          <a:p>
            <a:pPr marL="882315" lvl="1" indent="-374315" defTabSz="1036290">
              <a:lnSpc>
                <a:spcPts val="3200"/>
              </a:lnSpc>
              <a:spcBef>
                <a:spcPts val="600"/>
              </a:spcBef>
              <a:buSzPct val="100000"/>
              <a:buAutoNum type="arabicPeriod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Analysis of existing FEPs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lide Number Placeholder 1"/>
          <p:cNvSpPr txBox="1">
            <a:spLocks noGrp="1"/>
          </p:cNvSpPr>
          <p:nvPr>
            <p:ph type="sldNum" sz="quarter" idx="4294967295"/>
          </p:nvPr>
        </p:nvSpPr>
        <p:spPr>
          <a:xfrm>
            <a:off x="9451339" y="7347267"/>
            <a:ext cx="127001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t>4</a:t>
            </a:fld>
            <a:endParaRPr/>
          </a:p>
        </p:txBody>
      </p:sp>
      <p:sp>
        <p:nvSpPr>
          <p:cNvPr id="114" name="Title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Status of this Work</a:t>
            </a:r>
          </a:p>
        </p:txBody>
      </p:sp>
      <p:sp>
        <p:nvSpPr>
          <p:cNvPr id="115" name="Content Placeholder 4"/>
          <p:cNvSpPr txBox="1">
            <a:spLocks noGrp="1"/>
          </p:cNvSpPr>
          <p:nvPr>
            <p:ph type="body" idx="1"/>
          </p:nvPr>
        </p:nvSpPr>
        <p:spPr>
          <a:xfrm>
            <a:off x="64584" y="1343738"/>
            <a:ext cx="9410567" cy="6236415"/>
          </a:xfrm>
          <a:prstGeom prst="rect">
            <a:avLst/>
          </a:prstGeom>
        </p:spPr>
        <p:txBody>
          <a:bodyPr/>
          <a:lstStyle/>
          <a:p>
            <a:pPr marL="457200" indent="-457200">
              <a:lnSpc>
                <a:spcPts val="3200"/>
              </a:lnSpc>
              <a:buSzPct val="100000"/>
              <a:buChar char="▪"/>
              <a:defRPr sz="2800"/>
            </a:pPr>
            <a:r>
              <a:t>Presented early version of this work at FOCI 2023</a:t>
            </a:r>
          </a:p>
          <a:p>
            <a:pPr marL="919162" lvl="2" indent="-457200">
              <a:lnSpc>
                <a:spcPts val="3200"/>
              </a:lnSpc>
              <a:buChar char="▪"/>
              <a:defRPr sz="2800"/>
            </a:pPr>
            <a:r>
              <a:t>Future Work from that talk:</a:t>
            </a:r>
          </a:p>
          <a:p>
            <a:pPr marL="922337" lvl="4" indent="-228600">
              <a:lnSpc>
                <a:spcPts val="3200"/>
              </a:lnSpc>
              <a:buAutoNum type="arabicPeriod"/>
              <a:defRPr sz="2800"/>
            </a:pPr>
            <a:r>
              <a:t> Proving security of our construction</a:t>
            </a:r>
          </a:p>
          <a:p>
            <a:pPr marL="922337" lvl="4" indent="-228600">
              <a:lnSpc>
                <a:spcPts val="3200"/>
              </a:lnSpc>
              <a:buAutoNum type="arabicPeriod"/>
              <a:defRPr sz="2800"/>
            </a:pPr>
            <a:r>
              <a:t> Deriving relations between the security definitions</a:t>
            </a:r>
          </a:p>
          <a:p>
            <a:pPr marL="922337" lvl="4" indent="-228600">
              <a:lnSpc>
                <a:spcPts val="3200"/>
              </a:lnSpc>
              <a:buAutoNum type="arabicPeriod"/>
              <a:defRPr sz="2800"/>
            </a:pPr>
            <a:r>
              <a:t> Addressing forward secrecy via key exchange in the protocol</a:t>
            </a:r>
          </a:p>
          <a:p>
            <a:pPr marL="922337" lvl="4" indent="-228600">
              <a:lnSpc>
                <a:spcPts val="3200"/>
              </a:lnSpc>
              <a:buAutoNum type="arabicPeriod"/>
              <a:defRPr sz="2800"/>
            </a:pPr>
            <a:r>
              <a:t> Extending our definitions to the datagram setting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lide Number Placeholder 1"/>
          <p:cNvSpPr txBox="1">
            <a:spLocks noGrp="1"/>
          </p:cNvSpPr>
          <p:nvPr>
            <p:ph type="sldNum" sz="quarter" idx="4294967295"/>
          </p:nvPr>
        </p:nvSpPr>
        <p:spPr>
          <a:xfrm>
            <a:off x="9451339" y="7347267"/>
            <a:ext cx="127001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t>5</a:t>
            </a:fld>
            <a:endParaRPr/>
          </a:p>
        </p:txBody>
      </p:sp>
      <p:sp>
        <p:nvSpPr>
          <p:cNvPr id="118" name="Title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Status of this Work</a:t>
            </a:r>
          </a:p>
        </p:txBody>
      </p:sp>
      <p:sp>
        <p:nvSpPr>
          <p:cNvPr id="119" name="Content Placeholder 4"/>
          <p:cNvSpPr txBox="1">
            <a:spLocks noGrp="1"/>
          </p:cNvSpPr>
          <p:nvPr>
            <p:ph type="body" idx="1"/>
          </p:nvPr>
        </p:nvSpPr>
        <p:spPr>
          <a:xfrm>
            <a:off x="64584" y="1343738"/>
            <a:ext cx="9410567" cy="6236415"/>
          </a:xfrm>
          <a:prstGeom prst="rect">
            <a:avLst/>
          </a:prstGeom>
        </p:spPr>
        <p:txBody>
          <a:bodyPr/>
          <a:lstStyle/>
          <a:p>
            <a:pPr marL="457200" indent="-457200">
              <a:lnSpc>
                <a:spcPts val="3200"/>
              </a:lnSpc>
              <a:buSzPct val="100000"/>
              <a:buChar char="▪"/>
              <a:defRPr sz="2800"/>
            </a:pPr>
            <a:r>
              <a:t>Presented early version of this work at FOCI 2023</a:t>
            </a:r>
          </a:p>
          <a:p>
            <a:pPr marL="919162" lvl="2" indent="-457200">
              <a:lnSpc>
                <a:spcPts val="3200"/>
              </a:lnSpc>
              <a:buChar char="▪"/>
              <a:defRPr sz="2800"/>
            </a:pPr>
            <a:r>
              <a:t>Future Work from that talk:</a:t>
            </a:r>
          </a:p>
          <a:p>
            <a:pPr marL="922337" lvl="4" indent="-228600">
              <a:lnSpc>
                <a:spcPts val="3200"/>
              </a:lnSpc>
              <a:buAutoNum type="arabicPeriod"/>
              <a:defRPr sz="2800" strike="sngStrike"/>
            </a:pPr>
            <a:r>
              <a:t> Proving security of our construction</a:t>
            </a:r>
          </a:p>
          <a:p>
            <a:pPr marL="922337" lvl="4" indent="-228600">
              <a:lnSpc>
                <a:spcPts val="3200"/>
              </a:lnSpc>
              <a:buAutoNum type="arabicPeriod"/>
              <a:defRPr sz="2800" strike="sngStrike"/>
            </a:pPr>
            <a:r>
              <a:t> Deriving relations between the security definitions</a:t>
            </a:r>
          </a:p>
          <a:p>
            <a:pPr marL="922337" lvl="4" indent="-228600">
              <a:lnSpc>
                <a:spcPts val="3200"/>
              </a:lnSpc>
              <a:buAutoNum type="arabicPeriod"/>
              <a:defRPr sz="2800"/>
            </a:pPr>
            <a:r>
              <a:t> Addressing forward secrecy via key exchange in the protocol</a:t>
            </a:r>
          </a:p>
          <a:p>
            <a:pPr marL="922337" lvl="4" indent="-228600">
              <a:lnSpc>
                <a:spcPts val="3200"/>
              </a:lnSpc>
              <a:buAutoNum type="arabicPeriod"/>
              <a:defRPr sz="2800" strike="sngStrike"/>
            </a:pPr>
            <a:r>
              <a:t> Extending our definitions to the datagram setting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lide Number Placeholder 1"/>
          <p:cNvSpPr txBox="1">
            <a:spLocks noGrp="1"/>
          </p:cNvSpPr>
          <p:nvPr>
            <p:ph type="sldNum" sz="quarter" idx="4294967295"/>
          </p:nvPr>
        </p:nvSpPr>
        <p:spPr>
          <a:xfrm>
            <a:off x="9451339" y="7347267"/>
            <a:ext cx="127001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t>6</a:t>
            </a:fld>
            <a:endParaRPr/>
          </a:p>
        </p:txBody>
      </p:sp>
      <p:sp>
        <p:nvSpPr>
          <p:cNvPr id="122" name="Title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Status of this Work</a:t>
            </a:r>
          </a:p>
        </p:txBody>
      </p:sp>
      <p:sp>
        <p:nvSpPr>
          <p:cNvPr id="123" name="Content Placeholder 4"/>
          <p:cNvSpPr txBox="1">
            <a:spLocks noGrp="1"/>
          </p:cNvSpPr>
          <p:nvPr>
            <p:ph type="body" idx="1"/>
          </p:nvPr>
        </p:nvSpPr>
        <p:spPr>
          <a:xfrm>
            <a:off x="64584" y="1343738"/>
            <a:ext cx="9410567" cy="6236415"/>
          </a:xfrm>
          <a:prstGeom prst="rect">
            <a:avLst/>
          </a:prstGeom>
        </p:spPr>
        <p:txBody>
          <a:bodyPr/>
          <a:lstStyle/>
          <a:p>
            <a:pPr marL="457200" indent="-457200">
              <a:lnSpc>
                <a:spcPts val="3200"/>
              </a:lnSpc>
              <a:buSzPct val="100000"/>
              <a:buChar char="▪"/>
              <a:defRPr sz="2800"/>
            </a:pPr>
            <a:r>
              <a:t>Presented early version of this work at FOCI 2023</a:t>
            </a:r>
          </a:p>
          <a:p>
            <a:pPr marL="919162" lvl="2" indent="-457200">
              <a:lnSpc>
                <a:spcPts val="3200"/>
              </a:lnSpc>
              <a:buChar char="▪"/>
              <a:defRPr sz="2800"/>
            </a:pPr>
            <a:r>
              <a:t>Future Work from that talk:</a:t>
            </a:r>
          </a:p>
          <a:p>
            <a:pPr marL="922337" lvl="4" indent="-228600">
              <a:lnSpc>
                <a:spcPts val="3200"/>
              </a:lnSpc>
              <a:buAutoNum type="arabicPeriod"/>
              <a:defRPr sz="2800" strike="sngStrike"/>
            </a:pPr>
            <a:r>
              <a:t> Proving security of our construction</a:t>
            </a:r>
          </a:p>
          <a:p>
            <a:pPr marL="922337" lvl="4" indent="-228600">
              <a:lnSpc>
                <a:spcPts val="3200"/>
              </a:lnSpc>
              <a:buAutoNum type="arabicPeriod"/>
              <a:defRPr sz="2800" strike="sngStrike"/>
            </a:pPr>
            <a:r>
              <a:t> Deriving relations between the security definitions</a:t>
            </a:r>
          </a:p>
          <a:p>
            <a:pPr marL="922337" lvl="4" indent="-228600">
              <a:lnSpc>
                <a:spcPts val="3200"/>
              </a:lnSpc>
              <a:buAutoNum type="arabicPeriod"/>
              <a:defRPr sz="2800"/>
            </a:pPr>
            <a:r>
              <a:t> Addressing forward secrecy via key exchange in the protocol</a:t>
            </a:r>
          </a:p>
          <a:p>
            <a:pPr marL="922337" lvl="4" indent="-228600">
              <a:lnSpc>
                <a:spcPts val="3200"/>
              </a:lnSpc>
              <a:buAutoNum type="arabicPeriod"/>
              <a:defRPr sz="2800" strike="sngStrike"/>
            </a:pPr>
            <a:r>
              <a:t> Extending our definitions to the datagram setting</a:t>
            </a:r>
          </a:p>
          <a:p>
            <a:pPr marL="690562" lvl="2" indent="-228600">
              <a:lnSpc>
                <a:spcPts val="3200"/>
              </a:lnSpc>
              <a:buChar char="▪"/>
              <a:defRPr sz="2800" strike="sngStrike"/>
            </a:pPr>
            <a:r>
              <a:rPr strike="noStrike"/>
              <a:t>Added experimental analysis of existing FEP security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lide Number Placeholder 1"/>
          <p:cNvSpPr txBox="1">
            <a:spLocks noGrp="1"/>
          </p:cNvSpPr>
          <p:nvPr>
            <p:ph type="sldNum" sz="quarter" idx="4294967295"/>
          </p:nvPr>
        </p:nvSpPr>
        <p:spPr>
          <a:xfrm>
            <a:off x="9451339" y="7347267"/>
            <a:ext cx="127001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t>7</a:t>
            </a:fld>
            <a:endParaRPr/>
          </a:p>
        </p:txBody>
      </p:sp>
      <p:sp>
        <p:nvSpPr>
          <p:cNvPr id="126" name="Title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Status of this Work</a:t>
            </a:r>
          </a:p>
        </p:txBody>
      </p:sp>
      <p:sp>
        <p:nvSpPr>
          <p:cNvPr id="127" name="Content Placeholder 4"/>
          <p:cNvSpPr txBox="1">
            <a:spLocks noGrp="1"/>
          </p:cNvSpPr>
          <p:nvPr>
            <p:ph type="body" idx="1"/>
          </p:nvPr>
        </p:nvSpPr>
        <p:spPr>
          <a:xfrm>
            <a:off x="64584" y="1343738"/>
            <a:ext cx="9410567" cy="6236415"/>
          </a:xfrm>
          <a:prstGeom prst="rect">
            <a:avLst/>
          </a:prstGeom>
        </p:spPr>
        <p:txBody>
          <a:bodyPr/>
          <a:lstStyle/>
          <a:p>
            <a:pPr marL="457200" indent="-457200">
              <a:lnSpc>
                <a:spcPts val="3200"/>
              </a:lnSpc>
              <a:buSzPct val="100000"/>
              <a:buChar char="▪"/>
              <a:defRPr sz="2800"/>
            </a:pPr>
            <a:r>
              <a:t>Presented early version of this work at FOCI 2023</a:t>
            </a:r>
          </a:p>
          <a:p>
            <a:pPr marL="919162" lvl="2" indent="-457200">
              <a:lnSpc>
                <a:spcPts val="3200"/>
              </a:lnSpc>
              <a:buChar char="▪"/>
              <a:defRPr sz="2800"/>
            </a:pPr>
            <a:r>
              <a:t>Future Work from that talk:</a:t>
            </a:r>
          </a:p>
          <a:p>
            <a:pPr marL="922337" lvl="4" indent="-228600">
              <a:lnSpc>
                <a:spcPts val="3200"/>
              </a:lnSpc>
              <a:buAutoNum type="arabicPeriod"/>
              <a:defRPr sz="2800" strike="sngStrike"/>
            </a:pPr>
            <a:r>
              <a:t> Proving security of our construction</a:t>
            </a:r>
          </a:p>
          <a:p>
            <a:pPr marL="922337" lvl="4" indent="-228600">
              <a:lnSpc>
                <a:spcPts val="3200"/>
              </a:lnSpc>
              <a:buAutoNum type="arabicPeriod"/>
              <a:defRPr sz="2800" strike="sngStrike"/>
            </a:pPr>
            <a:r>
              <a:t> Deriving relations between the security definitions</a:t>
            </a:r>
          </a:p>
          <a:p>
            <a:pPr marL="922337" lvl="4" indent="-228600">
              <a:lnSpc>
                <a:spcPts val="3200"/>
              </a:lnSpc>
              <a:buAutoNum type="arabicPeriod"/>
              <a:defRPr sz="2800"/>
            </a:pPr>
            <a:r>
              <a:t> Addressing forward secrecy via key exchange in the protocol</a:t>
            </a:r>
          </a:p>
          <a:p>
            <a:pPr marL="922337" lvl="4" indent="-228600">
              <a:lnSpc>
                <a:spcPts val="3200"/>
              </a:lnSpc>
              <a:buAutoNum type="arabicPeriod"/>
              <a:defRPr sz="2800" strike="sngStrike"/>
            </a:pPr>
            <a:r>
              <a:t> Extending our definitions to the datagram setting</a:t>
            </a:r>
          </a:p>
          <a:p>
            <a:pPr marL="690562" lvl="2" indent="-228600">
              <a:lnSpc>
                <a:spcPts val="3200"/>
              </a:lnSpc>
              <a:buChar char="▪"/>
              <a:defRPr sz="2800" strike="sngStrike"/>
            </a:pPr>
            <a:r>
              <a:rPr strike="noStrike"/>
              <a:t>Added experimental analysis of existing FEP security</a:t>
            </a:r>
          </a:p>
          <a:p>
            <a:pPr marL="228600" lvl="1" indent="-228600">
              <a:lnSpc>
                <a:spcPts val="3200"/>
              </a:lnSpc>
              <a:buSzPct val="100000"/>
              <a:buChar char="▪"/>
              <a:defRPr sz="2800"/>
            </a:pPr>
            <a:r>
              <a:t>Paper available:</a:t>
            </a:r>
          </a:p>
          <a:p>
            <a:pPr marL="690562" lvl="2" indent="-228600">
              <a:lnSpc>
                <a:spcPts val="3200"/>
              </a:lnSpc>
              <a:buChar char="▪"/>
              <a:defRPr sz="2800"/>
            </a:pPr>
            <a:r>
              <a:t>Ellis Fenske and Aaron Johnson. “Bytes to Schlep? Use a FEP: Hiding Protocol Metadata with Fully Encrypted Protocols”. May 2024.</a:t>
            </a:r>
          </a:p>
          <a:p>
            <a:pPr marL="690562" lvl="2" indent="-228600">
              <a:lnSpc>
                <a:spcPts val="3200"/>
              </a:lnSpc>
              <a:buChar char="▪"/>
              <a:defRPr sz="2800"/>
            </a:pPr>
            <a:r>
              <a:t>&lt;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https://arxiv.org/abs/2405.13310</a:t>
            </a:r>
            <a:r>
              <a:t>&gt;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Why FEP?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Why FEP?</a:t>
            </a:r>
          </a:p>
        </p:txBody>
      </p:sp>
      <p:pic>
        <p:nvPicPr>
          <p:cNvPr id="130" name="TLS-record-format.png" descr="TLS-record-forma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665" y="4233049"/>
            <a:ext cx="4986061" cy="3247150"/>
          </a:xfrm>
          <a:prstGeom prst="rect">
            <a:avLst/>
          </a:prstGeom>
          <a:ln w="12700">
            <a:miter lim="400000"/>
          </a:ln>
        </p:spPr>
      </p:pic>
      <p:sp>
        <p:nvSpPr>
          <p:cNvPr id="131" name="Existing encrypted protocols reveal metadata…"/>
          <p:cNvSpPr txBox="1"/>
          <p:nvPr/>
        </p:nvSpPr>
        <p:spPr>
          <a:xfrm>
            <a:off x="1502463" y="1238366"/>
            <a:ext cx="7200165" cy="1939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defTabSz="1036290">
              <a:lnSpc>
                <a:spcPts val="3200"/>
              </a:lnSpc>
              <a:spcBef>
                <a:spcPts val="600"/>
              </a:spcBef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Existing encrypted protocols reveal metadata</a:t>
            </a:r>
          </a:p>
          <a:p>
            <a:pPr marL="457200" indent="-4572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Protocol identity and version</a:t>
            </a:r>
          </a:p>
          <a:p>
            <a:pPr marL="457200" indent="-4572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Amount of payload data</a:t>
            </a:r>
          </a:p>
          <a:p>
            <a:pPr marL="457200" indent="-4572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Cryptographic primitives being used</a:t>
            </a:r>
          </a:p>
        </p:txBody>
      </p:sp>
      <p:sp>
        <p:nvSpPr>
          <p:cNvPr id="132" name="Example 1: TLS Record"/>
          <p:cNvSpPr txBox="1"/>
          <p:nvPr/>
        </p:nvSpPr>
        <p:spPr>
          <a:xfrm>
            <a:off x="1365272" y="3319167"/>
            <a:ext cx="3957727" cy="8926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rPr b="1"/>
              <a:t>Example 1:</a:t>
            </a:r>
            <a:br>
              <a:rPr b="1"/>
            </a:br>
            <a:r>
              <a:rPr b="1"/>
              <a:t>TLS Record</a:t>
            </a:r>
          </a:p>
        </p:txBody>
      </p:sp>
      <p:pic>
        <p:nvPicPr>
          <p:cNvPr id="133" name="wireguard-data.png" descr="wireguard-data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8077" y="4862393"/>
            <a:ext cx="4986061" cy="1575637"/>
          </a:xfrm>
          <a:prstGeom prst="rect">
            <a:avLst/>
          </a:prstGeom>
          <a:ln w="12700">
            <a:miter lim="400000"/>
          </a:ln>
        </p:spPr>
      </p:pic>
      <p:sp>
        <p:nvSpPr>
          <p:cNvPr id="134" name="Example 2: WireGuard Datagram"/>
          <p:cNvSpPr txBox="1"/>
          <p:nvPr/>
        </p:nvSpPr>
        <p:spPr>
          <a:xfrm>
            <a:off x="5666612" y="3319167"/>
            <a:ext cx="3868991" cy="8926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rPr b="1"/>
              <a:t>Example 2:</a:t>
            </a:r>
            <a:br>
              <a:rPr b="1"/>
            </a:br>
            <a:r>
              <a:rPr b="1"/>
              <a:t>WireGuard Datagram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lide Number Placeholder 1"/>
          <p:cNvSpPr txBox="1">
            <a:spLocks noGrp="1"/>
          </p:cNvSpPr>
          <p:nvPr>
            <p:ph type="sldNum" sz="quarter" idx="4294967295"/>
          </p:nvPr>
        </p:nvSpPr>
        <p:spPr>
          <a:xfrm>
            <a:off x="9451339" y="7347267"/>
            <a:ext cx="127001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t>9</a:t>
            </a:fld>
            <a:endParaRPr/>
          </a:p>
        </p:txBody>
      </p:sp>
      <p:sp>
        <p:nvSpPr>
          <p:cNvPr id="137" name="Title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Why FEP?</a:t>
            </a:r>
          </a:p>
        </p:txBody>
      </p:sp>
      <p:sp>
        <p:nvSpPr>
          <p:cNvPr id="138" name="FEP Reason #1: Censorship circumvention…"/>
          <p:cNvSpPr txBox="1"/>
          <p:nvPr/>
        </p:nvSpPr>
        <p:spPr>
          <a:xfrm>
            <a:off x="520867" y="1619117"/>
            <a:ext cx="9016666" cy="53433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defTabSz="1036290">
              <a:lnSpc>
                <a:spcPts val="3200"/>
              </a:lnSpc>
              <a:spcBef>
                <a:spcPts val="600"/>
              </a:spcBef>
              <a:defRPr sz="28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FEP Reason #1: Censorship circumvention</a:t>
            </a:r>
          </a:p>
          <a:p>
            <a:pPr marL="457200" indent="-4572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Typical VPN protocols can easily be identified and blocked</a:t>
            </a:r>
          </a:p>
          <a:p>
            <a:pPr marL="919162" lvl="2" indent="-4572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e.g. OpenVPN, WireGuard, IPSec</a:t>
            </a:r>
          </a:p>
          <a:p>
            <a:pPr marL="919162" lvl="2" indent="-4572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Censors have blocked VPN protocols (e.g. China, Russia)</a:t>
            </a:r>
          </a:p>
          <a:p>
            <a:pPr marL="457200" indent="-4572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FEPs have been invented multiple times to eliminate simple protocol fingerprints (e.g. obfs4, shadow socks, Obfuscated SSH, Vmess)</a:t>
            </a:r>
          </a:p>
          <a:p>
            <a:pPr marL="457200" lvl="1" indent="-4572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China has blocked FEPs: Wu et al. “How the Great Firewall of China Detects and Blocks Fully Encrypted Traffic”. USENIX Security 2023.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NRL_PPT_M10_052616">
  <a:themeElements>
    <a:clrScheme name="NRL_PPT_M10_052616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2060"/>
      </a:accent1>
      <a:accent2>
        <a:srgbClr val="0070C0"/>
      </a:accent2>
      <a:accent3>
        <a:srgbClr val="FFC000"/>
      </a:accent3>
      <a:accent4>
        <a:srgbClr val="A5A5A5"/>
      </a:accent4>
      <a:accent5>
        <a:srgbClr val="5B9BD5"/>
      </a:accent5>
      <a:accent6>
        <a:srgbClr val="FFFF00"/>
      </a:accent6>
      <a:hlink>
        <a:srgbClr val="0000FF"/>
      </a:hlink>
      <a:folHlink>
        <a:srgbClr val="FF00FF"/>
      </a:folHlink>
    </a:clrScheme>
    <a:fontScheme name="NRL_PPT_M10_052616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NRL_PPT_M10_0526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NRL_PPT_M10_052616">
  <a:themeElements>
    <a:clrScheme name="NRL_PPT_M10_052616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2060"/>
      </a:accent1>
      <a:accent2>
        <a:srgbClr val="0070C0"/>
      </a:accent2>
      <a:accent3>
        <a:srgbClr val="FFC000"/>
      </a:accent3>
      <a:accent4>
        <a:srgbClr val="A5A5A5"/>
      </a:accent4>
      <a:accent5>
        <a:srgbClr val="5B9BD5"/>
      </a:accent5>
      <a:accent6>
        <a:srgbClr val="FFFF00"/>
      </a:accent6>
      <a:hlink>
        <a:srgbClr val="0000FF"/>
      </a:hlink>
      <a:folHlink>
        <a:srgbClr val="FF00FF"/>
      </a:folHlink>
    </a:clrScheme>
    <a:fontScheme name="NRL_PPT_M10_052616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NRL_PPT_M10_0526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2212</Words>
  <Application>Microsoft Macintosh PowerPoint</Application>
  <PresentationFormat>Custom</PresentationFormat>
  <Paragraphs>423</Paragraphs>
  <Slides>29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Helvetica</vt:lpstr>
      <vt:lpstr>NRL_PPT_M10_052616</vt:lpstr>
      <vt:lpstr>Bytes to Schlep? Use a FEP: Hiding Protocol Metadata with Fully Encrypted Protocols Ellis Fenske (U.S. Naval Academy) Aaron Johnson (U.S. Naval Research Laboratory)</vt:lpstr>
      <vt:lpstr>Fully Encrypted Protocols (FEPs)</vt:lpstr>
      <vt:lpstr>Summary of Our Work</vt:lpstr>
      <vt:lpstr>Status of this Work</vt:lpstr>
      <vt:lpstr>Status of this Work</vt:lpstr>
      <vt:lpstr>Status of this Work</vt:lpstr>
      <vt:lpstr>Status of this Work</vt:lpstr>
      <vt:lpstr>Why FEP?</vt:lpstr>
      <vt:lpstr>Why FEP?</vt:lpstr>
      <vt:lpstr>Why FEP?</vt:lpstr>
      <vt:lpstr>Why FEP?</vt:lpstr>
      <vt:lpstr>Why FEP?</vt:lpstr>
      <vt:lpstr>Encrypted Protocols</vt:lpstr>
      <vt:lpstr>FEPs in the Network Stack</vt:lpstr>
      <vt:lpstr>Looking at a FEP: obfs4</vt:lpstr>
      <vt:lpstr>Looking at a FEP: obfs4</vt:lpstr>
      <vt:lpstr>New FEP Security Definitions</vt:lpstr>
      <vt:lpstr>Datastream Setting</vt:lpstr>
      <vt:lpstr>Datagram Setting</vt:lpstr>
      <vt:lpstr>Protocol Model</vt:lpstr>
      <vt:lpstr>Passive FEP Security (datagram and datastream)</vt:lpstr>
      <vt:lpstr>Active security (datastream):  FEP-CCFA (Chosen Ciphertext-Fragment Attacks)</vt:lpstr>
      <vt:lpstr>Active security (datagram):  FEP-CCA (Chosen Ciphertext Attacks)</vt:lpstr>
      <vt:lpstr>Secure Close Functions</vt:lpstr>
      <vt:lpstr>Traffic Shaping</vt:lpstr>
      <vt:lpstr>Other FEP security requirements*</vt:lpstr>
      <vt:lpstr>Experimental Analysis of Datastream FEPs</vt:lpstr>
      <vt:lpstr>Experimental Analysis of Datagram FEPs</vt:lpstr>
      <vt:lpstr>Future 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Bytes to Schlep? Use a FEP: Hiding Protocol Metadata with Fully Encrypted Protocols Ellis Fenske (U.S. Naval Academy) Aaron Johnson (U.S. Naval Research Laboratory)</dc:title>
  <cp:lastModifiedBy>Johnson, Aaron M CIV USN NRL WASHINGTON DC (USA)</cp:lastModifiedBy>
  <cp:revision>4</cp:revision>
  <dcterms:modified xsi:type="dcterms:W3CDTF">2024-05-27T11:55:55Z</dcterms:modified>
</cp:coreProperties>
</file>