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00584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 b="def" i="def"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 b="def" i="def"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8CA"/>
          </a:solidFill>
        </a:fill>
      </a:tcStyle>
    </a:wholeTbl>
    <a:band2H>
      <a:tcTxStyle b="def" i="def"/>
      <a:tcStyle>
        <a:tcBdr/>
        <a:fill>
          <a:solidFill>
            <a:srgbClr val="FFF4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CA"/>
          </a:solidFill>
        </a:fill>
      </a:tcStyle>
    </a:wholeTbl>
    <a:band2H>
      <a:tcTxStyle b="def" i="def"/>
      <a:tcStyle>
        <a:tcBdr/>
        <a:fill>
          <a:solidFill>
            <a:srgbClr val="FFFF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" name="Shape 7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8" name="Shape 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 Short paper</a:t>
            </a:r>
          </a:p>
          <a:p>
            <a:pPr marL="120315" indent="-120315">
              <a:buSzPct val="100000"/>
              <a:buChar char="-"/>
            </a:pPr>
            <a:r>
              <a:t>Work in progress</a:t>
            </a:r>
          </a:p>
          <a:p>
            <a:pPr marL="120315" indent="-120315">
              <a:buSzPct val="100000"/>
              <a:buChar char="-"/>
            </a:pPr>
            <a:r>
              <a:t>Some details deviate from paper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8" name="Shape 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No content</a:t>
            </a:r>
          </a:p>
          <a:p>
            <a:pPr marL="120315" indent="-120315">
              <a:buSzPct val="100000"/>
              <a:buChar char="-"/>
            </a:pPr>
            <a:r>
              <a:t>No metadata</a:t>
            </a:r>
          </a:p>
          <a:p>
            <a:pPr/>
            <a:r>
              <a:t>  - No observable length indicator</a:t>
            </a:r>
          </a:p>
          <a:p>
            <a:pPr/>
            <a:r>
              <a:t>  - No version indicator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- Will also highlight how existing FEPs fail to satisfy our new security definitions.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6" name="Shape 15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Flush flag needed for correctness requirement</a:t>
            </a:r>
          </a:p>
          <a:p>
            <a:pPr marL="120315" indent="-120315">
              <a:buSzPct val="100000"/>
              <a:buChar char="-"/>
            </a:pPr>
            <a:r>
              <a:t>Channel close is model addition to capture potential information leak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7" b="0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pic>
        <p:nvPicPr>
          <p:cNvPr id="15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Body Level One…"/>
          <p:cNvSpPr txBox="1"/>
          <p:nvPr>
            <p:ph type="body" sz="half" idx="1"/>
          </p:nvPr>
        </p:nvSpPr>
        <p:spPr>
          <a:xfrm>
            <a:off x="457200" y="1763184"/>
            <a:ext cx="4343400" cy="52578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Start Blue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2pPr>
            <a:lvl3pPr marL="508951" indent="-281940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3pPr>
            <a:lvl4pPr marL="741044" indent="-283844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4pPr>
            <a:lvl5pPr marL="958531" indent="-264794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St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1pPr>
            <a:lvl2pPr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2pPr>
            <a:lvl3pPr marL="508951" indent="-281940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3pPr>
            <a:lvl4pPr marL="741044" indent="-283844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4pPr>
            <a:lvl5pPr marL="958531" indent="-264794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ver Blu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"/>
          <p:cNvSpPr/>
          <p:nvPr/>
        </p:nvSpPr>
        <p:spPr>
          <a:xfrm>
            <a:off x="0" y="6238568"/>
            <a:ext cx="10058400" cy="1533834"/>
          </a:xfrm>
          <a:prstGeom prst="rect">
            <a:avLst/>
          </a:prstGeom>
          <a:solidFill>
            <a:srgbClr val="001236"/>
          </a:solidFill>
          <a:ln w="12700">
            <a:solidFill>
              <a:srgbClr val="001746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" name="Title Text"/>
          <p:cNvSpPr txBox="1"/>
          <p:nvPr>
            <p:ph type="title"/>
          </p:nvPr>
        </p:nvSpPr>
        <p:spPr>
          <a:xfrm>
            <a:off x="457200" y="2743200"/>
            <a:ext cx="9144000" cy="27432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5100"/>
              </a:lnSpc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457200" y="6515492"/>
            <a:ext cx="5257800" cy="952109"/>
          </a:xfrm>
          <a:prstGeom prst="rect">
            <a:avLst/>
          </a:prstGeom>
        </p:spPr>
        <p:txBody>
          <a:bodyPr anchor="b"/>
          <a:lstStyle>
            <a:lvl1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1pPr>
            <a:lvl2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>
                <a:solidFill>
                  <a:srgbClr val="FFFFFF"/>
                </a:solidFill>
              </a:defRPr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4pPr>
            <a:lvl5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v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/>
          <p:nvPr>
            <p:ph type="title"/>
          </p:nvPr>
        </p:nvSpPr>
        <p:spPr>
          <a:xfrm>
            <a:off x="457200" y="1791092"/>
            <a:ext cx="5679650" cy="2601800"/>
          </a:xfrm>
          <a:prstGeom prst="rect">
            <a:avLst/>
          </a:prstGeom>
        </p:spPr>
        <p:txBody>
          <a:bodyPr anchor="b"/>
          <a:lstStyle>
            <a:lvl1pPr>
              <a:lnSpc>
                <a:spcPts val="3900"/>
              </a:lnSpc>
              <a:defRPr sz="34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3" name="Body Level One…"/>
          <p:cNvSpPr txBox="1"/>
          <p:nvPr>
            <p:ph type="body" sz="quarter" idx="1"/>
          </p:nvPr>
        </p:nvSpPr>
        <p:spPr>
          <a:xfrm>
            <a:off x="457200" y="4722831"/>
            <a:ext cx="5257800" cy="952109"/>
          </a:xfrm>
          <a:prstGeom prst="rect">
            <a:avLst/>
          </a:prstGeom>
        </p:spPr>
        <p:txBody>
          <a:bodyPr/>
          <a:lstStyle>
            <a:lvl1pPr>
              <a:lnSpc>
                <a:spcPts val="1900"/>
              </a:lnSpc>
              <a:spcBef>
                <a:spcPts val="0"/>
              </a:spcBef>
              <a:defRPr b="1"/>
            </a:lvl1pPr>
            <a:lvl2pPr>
              <a:lnSpc>
                <a:spcPts val="1900"/>
              </a:lnSpc>
              <a:spcBef>
                <a:spcPts val="0"/>
              </a:spcBef>
              <a:defRPr b="1"/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 b="1"/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 b="1"/>
            </a:lvl4pPr>
            <a:lvl5pPr>
              <a:lnSpc>
                <a:spcPts val="1900"/>
              </a:lnSpc>
              <a:spcBef>
                <a:spcPts val="0"/>
              </a:spcBef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Picture Placeholder 2"/>
          <p:cNvSpPr/>
          <p:nvPr>
            <p:ph type="pic" idx="21"/>
          </p:nvPr>
        </p:nvSpPr>
        <p:spPr>
          <a:xfrm>
            <a:off x="4562571" y="-9427"/>
            <a:ext cx="5495829" cy="77818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7" b="0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2057400" y="640080"/>
            <a:ext cx="7315200" cy="457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763184"/>
            <a:ext cx="9121141" cy="525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9438503" y="7347268"/>
            <a:ext cx="139838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</p:sldLayoutIdLst>
  <p:transition xmlns:p14="http://schemas.microsoft.com/office/powerpoint/2010/main" spd="med" advClick="1"/>
  <p:txStyles>
    <p:titleStyle>
      <a:lvl1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2pPr>
      <a:lvl3pPr marL="461962" marR="0" indent="-23495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3pPr>
      <a:lvl4pPr marL="693737" marR="0" indent="-236537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−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4pPr>
      <a:lvl5pPr marL="914400" marR="0" indent="-220662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5pPr>
      <a:lvl6pPr marL="2785028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6pPr>
      <a:lvl7pPr marL="3303172" marR="0" indent="-194303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7pPr>
      <a:lvl8pPr marL="3821317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8pPr>
      <a:lvl9pPr marL="4339461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3"/>
          <p:cNvSpPr txBox="1"/>
          <p:nvPr>
            <p:ph type="title"/>
          </p:nvPr>
        </p:nvSpPr>
        <p:spPr>
          <a:xfrm>
            <a:off x="179880" y="2323475"/>
            <a:ext cx="9623688" cy="2743202"/>
          </a:xfrm>
          <a:prstGeom prst="rect">
            <a:avLst/>
          </a:prstGeom>
        </p:spPr>
        <p:txBody>
          <a:bodyPr/>
          <a:lstStyle/>
          <a:p>
            <a:pPr defTabSz="735765">
              <a:lnSpc>
                <a:spcPts val="3600"/>
              </a:lnSpc>
              <a:defRPr sz="2800"/>
            </a:pPr>
            <a:r>
              <a:t>Security Notions for Fully Encrypted Protocols</a:t>
            </a:r>
            <a:br/>
            <a:r>
              <a:rPr i="1" sz="1900"/>
              <a:t>Ellis Fenske (U.S. Naval Academy)</a:t>
            </a:r>
            <a:br>
              <a:rPr i="1" sz="1900"/>
            </a:br>
            <a:r>
              <a:rPr i="1" sz="1900">
                <a:solidFill>
                  <a:schemeClr val="accent3"/>
                </a:solidFill>
              </a:rPr>
              <a:t>Aaron Johnson (U.S. Naval Research Lab)</a:t>
            </a:r>
          </a:p>
        </p:txBody>
      </p:sp>
      <p:sp>
        <p:nvSpPr>
          <p:cNvPr id="76" name="Content Placeholder 4"/>
          <p:cNvSpPr txBox="1"/>
          <p:nvPr>
            <p:ph type="body" sz="quarter" idx="1"/>
          </p:nvPr>
        </p:nvSpPr>
        <p:spPr>
          <a:xfrm>
            <a:off x="179879" y="6515492"/>
            <a:ext cx="9878523" cy="952109"/>
          </a:xfrm>
          <a:prstGeom prst="rect">
            <a:avLst/>
          </a:prstGeom>
        </p:spPr>
        <p:txBody>
          <a:bodyPr/>
          <a:lstStyle/>
          <a:p>
            <a:pPr lvl="1" defTabSz="1025927">
              <a:lnSpc>
                <a:spcPts val="1800"/>
              </a:lnSpc>
              <a:defRPr b="1">
                <a:solidFill>
                  <a:schemeClr val="accent3"/>
                </a:solidFill>
              </a:defRPr>
            </a:pPr>
            <a:r>
              <a:t>February 15</a:t>
            </a:r>
            <a:r>
              <a:rPr baseline="29978"/>
              <a:t>th</a:t>
            </a:r>
            <a:r>
              <a:t>, 2023</a:t>
            </a:r>
          </a:p>
          <a:p>
            <a:pPr defTabSz="1025927">
              <a:lnSpc>
                <a:spcPts val="1800"/>
              </a:lnSpc>
              <a:defRPr b="1" sz="1400"/>
            </a:pPr>
            <a:r>
              <a:t>Free and Open Communications on the Internet (FOCI ’23)</a:t>
            </a:r>
          </a:p>
          <a:p>
            <a:pPr defTabSz="1025927">
              <a:lnSpc>
                <a:spcPts val="1800"/>
              </a:lnSpc>
              <a:defRPr sz="1400"/>
            </a:pPr>
            <a:br>
              <a:rPr b="1"/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86" name="Title 3"/>
          <p:cNvSpPr txBox="1"/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559596">
              <a:defRPr sz="2430"/>
            </a:pPr>
            <a:r>
              <a:t>Active security: </a:t>
            </a:r>
          </a:p>
          <a:p>
            <a:pPr defTabSz="559596">
              <a:defRPr sz="2430"/>
            </a:pPr>
            <a:r>
              <a:t>FEP-CCFA (Chosen Ciphertext-Fragment Attacks)</a:t>
            </a:r>
          </a:p>
        </p:txBody>
      </p:sp>
      <p:sp>
        <p:nvSpPr>
          <p:cNvPr id="187" name="O0SEND(m,p,f)"/>
          <p:cNvSpPr/>
          <p:nvPr/>
        </p:nvSpPr>
        <p:spPr>
          <a:xfrm>
            <a:off x="4059757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88" name="Content Placeholder 4"/>
          <p:cNvSpPr txBox="1"/>
          <p:nvPr>
            <p:ph type="body" sz="quarter" idx="1"/>
          </p:nvPr>
        </p:nvSpPr>
        <p:spPr>
          <a:xfrm>
            <a:off x="78172" y="3366221"/>
            <a:ext cx="3812076" cy="2635617"/>
          </a:xfrm>
          <a:prstGeom prst="rect">
            <a:avLst/>
          </a:prstGeom>
        </p:spPr>
        <p:txBody>
          <a:bodyPr/>
          <a:lstStyle/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Adversary can query stateful oracles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SEND</a:t>
            </a:r>
            <a:r>
              <a:rPr sz="2236"/>
              <a:t> and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RECV</a:t>
            </a:r>
            <a:r>
              <a:rPr sz="2236"/>
              <a:t>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Adversary outputs guess </a:t>
            </a:r>
            <a:r>
              <a:rPr i="1" sz="2236"/>
              <a:t>b</a:t>
            </a:r>
            <a:r>
              <a:rPr sz="2236"/>
              <a:t>’.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Success if </a:t>
            </a:r>
            <a:r>
              <a:rPr i="1" sz="2236"/>
              <a:t>b</a:t>
            </a:r>
            <a:r>
              <a:rPr sz="2236"/>
              <a:t>’=</a:t>
            </a:r>
            <a:r>
              <a:rPr i="1" sz="2236"/>
              <a:t>b</a:t>
            </a:r>
            <a:r>
              <a:rPr sz="2236"/>
              <a:t>.</a:t>
            </a:r>
          </a:p>
        </p:txBody>
      </p:sp>
      <p:sp>
        <p:nvSpPr>
          <p:cNvPr id="189" name="Security experiment"/>
          <p:cNvSpPr txBox="1"/>
          <p:nvPr/>
        </p:nvSpPr>
        <p:spPr>
          <a:xfrm>
            <a:off x="59104" y="1320425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190" name="Real World"/>
          <p:cNvSpPr txBox="1"/>
          <p:nvPr/>
        </p:nvSpPr>
        <p:spPr>
          <a:xfrm>
            <a:off x="4395220" y="1320425"/>
            <a:ext cx="2056789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191" name="Random World"/>
          <p:cNvSpPr txBox="1"/>
          <p:nvPr/>
        </p:nvSpPr>
        <p:spPr>
          <a:xfrm>
            <a:off x="7019249" y="1320425"/>
            <a:ext cx="268398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192" name="Definition: Protocol is FEP-CCFA if success probability is negligible."/>
          <p:cNvSpPr txBox="1"/>
          <p:nvPr/>
        </p:nvSpPr>
        <p:spPr>
          <a:xfrm>
            <a:off x="141498" y="5869933"/>
            <a:ext cx="3685424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FEP-CCFA if success probability is negligible.</a:t>
            </a:r>
          </a:p>
        </p:txBody>
      </p:sp>
      <p:sp>
        <p:nvSpPr>
          <p:cNvPr id="193" name="Line"/>
          <p:cNvSpPr/>
          <p:nvPr/>
        </p:nvSpPr>
        <p:spPr>
          <a:xfrm flipV="1">
            <a:off x="6789165" y="1320425"/>
            <a:ext cx="1" cy="620796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94" name="Content Placeholder 4"/>
          <p:cNvSpPr txBox="1"/>
          <p:nvPr/>
        </p:nvSpPr>
        <p:spPr>
          <a:xfrm>
            <a:off x="4039700" y="5017800"/>
            <a:ext cx="2628535" cy="2677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08026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Always returns channel close flag </a:t>
            </a:r>
            <a:r>
              <a:rPr i="1"/>
              <a:t>C</a:t>
            </a:r>
            <a:r>
              <a:t>.</a:t>
            </a:r>
          </a:p>
          <a:p>
            <a:pPr lvl="1" marL="208026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 </a:t>
            </a:r>
            <a:r>
              <a:t>unless out of sync.</a:t>
            </a:r>
          </a:p>
        </p:txBody>
      </p:sp>
      <p:sp>
        <p:nvSpPr>
          <p:cNvPr id="195" name="Content Placeholder 4"/>
          <p:cNvSpPr txBox="1"/>
          <p:nvPr/>
        </p:nvSpPr>
        <p:spPr>
          <a:xfrm>
            <a:off x="7019249" y="5051646"/>
            <a:ext cx="3104438" cy="247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4027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Returns channel close flag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).</a:t>
            </a:r>
          </a:p>
          <a:p>
            <a:pPr lvl="1" marL="224027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</a:t>
            </a:r>
            <a:r>
              <a:t>.</a:t>
            </a:r>
          </a:p>
        </p:txBody>
      </p:sp>
      <p:sp>
        <p:nvSpPr>
          <p:cNvPr id="196" name="O1SEND(m,p,f)"/>
          <p:cNvSpPr/>
          <p:nvPr/>
        </p:nvSpPr>
        <p:spPr>
          <a:xfrm>
            <a:off x="7067029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97" name="O0RECV(c)"/>
          <p:cNvSpPr/>
          <p:nvPr/>
        </p:nvSpPr>
        <p:spPr>
          <a:xfrm>
            <a:off x="4059757" y="4046822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98" name="O1RECV(c)"/>
          <p:cNvSpPr/>
          <p:nvPr/>
        </p:nvSpPr>
        <p:spPr>
          <a:xfrm>
            <a:off x="7024168" y="4057133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99" name="Content Placeholder 4"/>
          <p:cNvSpPr txBox="1"/>
          <p:nvPr/>
        </p:nvSpPr>
        <p:spPr>
          <a:xfrm>
            <a:off x="4066587" y="2916114"/>
            <a:ext cx="2628534" cy="93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</a:t>
            </a:r>
          </a:p>
        </p:txBody>
      </p:sp>
      <p:sp>
        <p:nvSpPr>
          <p:cNvPr id="200" name="Content Placeholder 4"/>
          <p:cNvSpPr txBox="1"/>
          <p:nvPr/>
        </p:nvSpPr>
        <p:spPr>
          <a:xfrm>
            <a:off x="6871460" y="2854379"/>
            <a:ext cx="3104437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)| random bytes</a:t>
            </a:r>
          </a:p>
        </p:txBody>
      </p:sp>
      <p:sp>
        <p:nvSpPr>
          <p:cNvPr id="201" name="Content Placeholder 4"/>
          <p:cNvSpPr txBox="1"/>
          <p:nvPr/>
        </p:nvSpPr>
        <p:spPr>
          <a:xfrm>
            <a:off x="83188" y="1764750"/>
            <a:ext cx="3743734" cy="1603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5999"/>
              <a:t>S</a:t>
            </a:r>
            <a:r>
              <a:t>: Outputs from </a:t>
            </a:r>
            <a:r>
              <a:rPr i="1"/>
              <a:t>O</a:t>
            </a:r>
            <a:r>
              <a:rPr baseline="59777"/>
              <a:t>b</a:t>
            </a:r>
            <a:r>
              <a:rPr baseline="-23094" sz="2340"/>
              <a:t>SEND</a:t>
            </a:r>
          </a:p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5999"/>
              <a:t>R</a:t>
            </a:r>
            <a:r>
              <a:t>: Inputs to </a:t>
            </a:r>
            <a:r>
              <a:rPr i="1"/>
              <a:t>O</a:t>
            </a:r>
            <a:r>
              <a:rPr baseline="59777"/>
              <a:t>b</a:t>
            </a:r>
            <a:r>
              <a:rPr baseline="-23094" sz="2340"/>
              <a:t>RECV</a:t>
            </a:r>
          </a:p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): Ideal channel close behavior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lide Number Placeholder 1"/>
          <p:cNvSpPr txBox="1"/>
          <p:nvPr>
            <p:ph type="sldNum" sz="quarter" idx="4294967295"/>
          </p:nvPr>
        </p:nvSpPr>
        <p:spPr>
          <a:xfrm>
            <a:off x="9444810" y="7347267"/>
            <a:ext cx="13353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04" name="Title 3"/>
          <p:cNvSpPr txBox="1"/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559596">
              <a:defRPr sz="2430"/>
            </a:pPr>
            <a:r>
              <a:t>Active security: </a:t>
            </a:r>
          </a:p>
          <a:p>
            <a:pPr defTabSz="559596">
              <a:defRPr sz="2430"/>
            </a:pPr>
            <a:r>
              <a:t>FEP-CCFA (Chosen Ciphertext-Fragment Attacks)</a:t>
            </a:r>
          </a:p>
        </p:txBody>
      </p:sp>
      <p:sp>
        <p:nvSpPr>
          <p:cNvPr id="205" name="O0SEND(m,p,f)"/>
          <p:cNvSpPr/>
          <p:nvPr/>
        </p:nvSpPr>
        <p:spPr>
          <a:xfrm>
            <a:off x="4059757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06" name="Content Placeholder 4"/>
          <p:cNvSpPr txBox="1"/>
          <p:nvPr>
            <p:ph type="body" sz="quarter" idx="1"/>
          </p:nvPr>
        </p:nvSpPr>
        <p:spPr>
          <a:xfrm>
            <a:off x="78172" y="3366221"/>
            <a:ext cx="3812076" cy="2635617"/>
          </a:xfrm>
          <a:prstGeom prst="rect">
            <a:avLst/>
          </a:prstGeom>
        </p:spPr>
        <p:txBody>
          <a:bodyPr/>
          <a:lstStyle/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Adversary can query stateful oracles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SEND</a:t>
            </a:r>
            <a:r>
              <a:rPr sz="2236"/>
              <a:t> and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SEND</a:t>
            </a:r>
            <a:r>
              <a:rPr sz="2236"/>
              <a:t>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Adversary outputs guess </a:t>
            </a:r>
            <a:r>
              <a:rPr i="1" sz="2236"/>
              <a:t>b</a:t>
            </a:r>
            <a:r>
              <a:rPr sz="2236"/>
              <a:t>’.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Success if </a:t>
            </a:r>
            <a:r>
              <a:rPr i="1" sz="2236"/>
              <a:t>b</a:t>
            </a:r>
            <a:r>
              <a:rPr sz="2236"/>
              <a:t>’=</a:t>
            </a:r>
            <a:r>
              <a:rPr i="1" sz="2236"/>
              <a:t>b</a:t>
            </a:r>
            <a:r>
              <a:rPr sz="2236"/>
              <a:t>.</a:t>
            </a:r>
          </a:p>
        </p:txBody>
      </p:sp>
      <p:sp>
        <p:nvSpPr>
          <p:cNvPr id="207" name="Security experiment"/>
          <p:cNvSpPr txBox="1"/>
          <p:nvPr/>
        </p:nvSpPr>
        <p:spPr>
          <a:xfrm>
            <a:off x="59104" y="1320425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208" name="Real World"/>
          <p:cNvSpPr txBox="1"/>
          <p:nvPr/>
        </p:nvSpPr>
        <p:spPr>
          <a:xfrm>
            <a:off x="4395220" y="1320425"/>
            <a:ext cx="2056789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209" name="Random World"/>
          <p:cNvSpPr txBox="1"/>
          <p:nvPr/>
        </p:nvSpPr>
        <p:spPr>
          <a:xfrm>
            <a:off x="7019249" y="1320425"/>
            <a:ext cx="268398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210" name="Definition: Protocol is FEP-CCFA if success probability is negligible."/>
          <p:cNvSpPr txBox="1"/>
          <p:nvPr/>
        </p:nvSpPr>
        <p:spPr>
          <a:xfrm>
            <a:off x="141498" y="5869933"/>
            <a:ext cx="3685424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FEP-CCFA if success probability is negligible.</a:t>
            </a:r>
          </a:p>
        </p:txBody>
      </p:sp>
      <p:sp>
        <p:nvSpPr>
          <p:cNvPr id="211" name="Line"/>
          <p:cNvSpPr/>
          <p:nvPr/>
        </p:nvSpPr>
        <p:spPr>
          <a:xfrm flipV="1">
            <a:off x="6789165" y="1320425"/>
            <a:ext cx="1" cy="620796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12" name="Content Placeholder 4"/>
          <p:cNvSpPr txBox="1"/>
          <p:nvPr/>
        </p:nvSpPr>
        <p:spPr>
          <a:xfrm>
            <a:off x="4039700" y="5017800"/>
            <a:ext cx="2628535" cy="2677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08026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Always returns channel close flag </a:t>
            </a:r>
            <a:r>
              <a:rPr i="1"/>
              <a:t>C</a:t>
            </a:r>
            <a:r>
              <a:t>.</a:t>
            </a:r>
          </a:p>
          <a:p>
            <a:pPr lvl="1" marL="208026" indent="-208026" defTabSz="943023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48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 </a:t>
            </a:r>
            <a:r>
              <a:t>unless out of sync.</a:t>
            </a:r>
          </a:p>
        </p:txBody>
      </p:sp>
      <p:sp>
        <p:nvSpPr>
          <p:cNvPr id="213" name="Content Placeholder 4"/>
          <p:cNvSpPr txBox="1"/>
          <p:nvPr/>
        </p:nvSpPr>
        <p:spPr>
          <a:xfrm>
            <a:off x="7019249" y="5051646"/>
            <a:ext cx="3104438" cy="247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4027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Returns channel close flag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).</a:t>
            </a:r>
          </a:p>
          <a:p>
            <a:pPr lvl="1" marL="224027" indent="-224027" defTabSz="1015564">
              <a:lnSpc>
                <a:spcPts val="3100"/>
              </a:lnSpc>
              <a:spcBef>
                <a:spcPts val="500"/>
              </a:spcBef>
              <a:buSzPct val="100000"/>
              <a:buChar char="▪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Does not return output message </a:t>
            </a:r>
            <a:r>
              <a:rPr i="1"/>
              <a:t>m</a:t>
            </a:r>
            <a:r>
              <a:t>.</a:t>
            </a:r>
          </a:p>
        </p:txBody>
      </p:sp>
      <p:sp>
        <p:nvSpPr>
          <p:cNvPr id="214" name="O1SEND(m,p,f)"/>
          <p:cNvSpPr/>
          <p:nvPr/>
        </p:nvSpPr>
        <p:spPr>
          <a:xfrm>
            <a:off x="7067029" y="1905475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15" name="O0RECV(c)"/>
          <p:cNvSpPr/>
          <p:nvPr/>
        </p:nvSpPr>
        <p:spPr>
          <a:xfrm>
            <a:off x="4059757" y="4046822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16" name="O1RECV(c)"/>
          <p:cNvSpPr/>
          <p:nvPr/>
        </p:nvSpPr>
        <p:spPr>
          <a:xfrm>
            <a:off x="7024168" y="4057133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RECV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17" name="Content Placeholder 4"/>
          <p:cNvSpPr txBox="1"/>
          <p:nvPr/>
        </p:nvSpPr>
        <p:spPr>
          <a:xfrm>
            <a:off x="4066587" y="2916114"/>
            <a:ext cx="2628534" cy="939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</a:t>
            </a:r>
          </a:p>
        </p:txBody>
      </p:sp>
      <p:sp>
        <p:nvSpPr>
          <p:cNvPr id="218" name="Content Placeholder 4"/>
          <p:cNvSpPr txBox="1"/>
          <p:nvPr/>
        </p:nvSpPr>
        <p:spPr>
          <a:xfrm>
            <a:off x="6871460" y="2854379"/>
            <a:ext cx="3104437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)| random bytes</a:t>
            </a:r>
          </a:p>
        </p:txBody>
      </p:sp>
      <p:sp>
        <p:nvSpPr>
          <p:cNvPr id="219" name="Content Placeholder 4"/>
          <p:cNvSpPr txBox="1"/>
          <p:nvPr/>
        </p:nvSpPr>
        <p:spPr>
          <a:xfrm>
            <a:off x="83188" y="1764750"/>
            <a:ext cx="3743734" cy="1603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5999"/>
              <a:t>S</a:t>
            </a:r>
            <a:r>
              <a:t>: Outputs from </a:t>
            </a:r>
            <a:r>
              <a:rPr i="1"/>
              <a:t>O</a:t>
            </a:r>
            <a:r>
              <a:rPr baseline="59777"/>
              <a:t>b</a:t>
            </a:r>
            <a:r>
              <a:rPr baseline="-23094" sz="2340"/>
              <a:t>SEND</a:t>
            </a:r>
          </a:p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5999"/>
              <a:t>R</a:t>
            </a:r>
            <a:r>
              <a:t>: Inputs to </a:t>
            </a:r>
            <a:r>
              <a:rPr i="1"/>
              <a:t>O</a:t>
            </a:r>
            <a:r>
              <a:rPr baseline="59777"/>
              <a:t>b</a:t>
            </a:r>
            <a:r>
              <a:rPr baseline="-23094" sz="2340"/>
              <a:t>RECV</a:t>
            </a:r>
          </a:p>
          <a:p>
            <a:pPr lvl="1" marL="205739" indent="-205739" defTabSz="932660">
              <a:lnSpc>
                <a:spcPts val="2800"/>
              </a:lnSpc>
              <a:spcBef>
                <a:spcPts val="500"/>
              </a:spcBef>
              <a:buSzPct val="100000"/>
              <a:buChar char="▪"/>
              <a:defRPr sz="252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): Ideal channel close behavior</a:t>
            </a:r>
          </a:p>
        </p:txBody>
      </p:sp>
      <p:sp>
        <p:nvSpPr>
          <p:cNvPr id="220" name="obfs4: The channel is closed immediately upon decryption error, and so it does not satisfy FEP-CCFA with CLOSE=0."/>
          <p:cNvSpPr/>
          <p:nvPr/>
        </p:nvSpPr>
        <p:spPr>
          <a:xfrm>
            <a:off x="2318128" y="5424864"/>
            <a:ext cx="5612985" cy="1695624"/>
          </a:xfrm>
          <a:prstGeom prst="rect">
            <a:avLst/>
          </a:prstGeom>
          <a:solidFill>
            <a:schemeClr val="accent6">
              <a:lumOff val="25000"/>
            </a:schemeClr>
          </a:solidFill>
          <a:ln w="25400">
            <a:solidFill>
              <a:srgbClr val="00528C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>
              <a:defRPr sz="2400"/>
            </a:pPr>
            <a:r>
              <a:rPr b="1"/>
              <a:t>obfs4</a:t>
            </a:r>
            <a:r>
              <a:t>: The channel is closed immediately upon decryption error, and so it does not satisfy FEP-CCFA with CLOSE=0.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23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Channel behaviors</a:t>
            </a:r>
          </a:p>
        </p:txBody>
      </p:sp>
      <p:sp>
        <p:nvSpPr>
          <p:cNvPr id="224" name="Content Placeholder 4"/>
          <p:cNvSpPr txBox="1"/>
          <p:nvPr>
            <p:ph type="body" idx="1"/>
          </p:nvPr>
        </p:nvSpPr>
        <p:spPr>
          <a:xfrm>
            <a:off x="323917" y="2475488"/>
            <a:ext cx="9410566" cy="5671939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Ideal channel closure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examples</a:t>
            </a:r>
          </a:p>
          <a:p>
            <a:pPr lvl="2" marL="919162" indent="-457200">
              <a:lnSpc>
                <a:spcPts val="3200"/>
              </a:lnSpc>
              <a:buChar char="▪"/>
              <a:defRPr sz="2800"/>
            </a:pPr>
            <a:r>
              <a:t>Never close (e.g. shadowsocks)</a:t>
            </a:r>
          </a:p>
          <a:p>
            <a:pPr lvl="2" marL="919162" indent="-457200">
              <a:lnSpc>
                <a:spcPts val="3200"/>
              </a:lnSpc>
              <a:buChar char="▪"/>
              <a:defRPr sz="2800"/>
            </a:pPr>
            <a:r>
              <a:t>Close after timeout</a:t>
            </a:r>
          </a:p>
          <a:p>
            <a:pPr lvl="2" marL="919162" indent="-457200">
              <a:lnSpc>
                <a:spcPts val="3200"/>
              </a:lnSpc>
              <a:buChar char="▪"/>
              <a:defRPr sz="2800"/>
            </a:pPr>
            <a:r>
              <a:t>Close after first “sync” byte received after a modified byte</a:t>
            </a:r>
          </a:p>
          <a:p>
            <a:pPr lvl="1"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TCP reveals more than closures, e.g. congestion window.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27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Length Shaping</a:t>
            </a:r>
          </a:p>
        </p:txBody>
      </p:sp>
      <p:sp>
        <p:nvSpPr>
          <p:cNvPr id="228" name="Content Placeholder 4"/>
          <p:cNvSpPr txBox="1"/>
          <p:nvPr>
            <p:ph type="body" sz="half" idx="1"/>
          </p:nvPr>
        </p:nvSpPr>
        <p:spPr>
          <a:xfrm>
            <a:off x="323917" y="4484404"/>
            <a:ext cx="9410566" cy="208040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Enables arbitrary traffic shaping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Generalizes padding functionality of existing FEPs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Requires buffering when output bytes aren’t sufficient.</a:t>
            </a:r>
          </a:p>
        </p:txBody>
      </p:sp>
      <p:sp>
        <p:nvSpPr>
          <p:cNvPr id="229" name="Definition: Protocol satisfies length shaping if, for all messages m and p ≥ 0,      |SEND(m,p,f=0)| = p, and…"/>
          <p:cNvSpPr txBox="1"/>
          <p:nvPr/>
        </p:nvSpPr>
        <p:spPr>
          <a:xfrm>
            <a:off x="1680204" y="2444434"/>
            <a:ext cx="6493475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satisfies </a:t>
            </a:r>
            <a:r>
              <a:t>length shaping</a:t>
            </a:r>
            <a:r>
              <a:rPr i="1"/>
              <a:t> if, for all messages m and p ≥ 0,</a:t>
            </a:r>
            <a:br>
              <a:rPr i="1"/>
            </a:b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=0)| = </a:t>
            </a:r>
            <a:r>
              <a:rPr i="1"/>
              <a:t>p</a:t>
            </a:r>
            <a:r>
              <a:t>, and</a:t>
            </a:r>
          </a:p>
          <a:p>
            <a:pPr lvl="1">
              <a:defRPr sz="2400"/>
            </a:pP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=1)| </a:t>
            </a:r>
            <a:r>
              <a:rPr i="1"/>
              <a:t>≥</a:t>
            </a:r>
            <a:r>
              <a:t> </a:t>
            </a:r>
            <a:r>
              <a:rPr i="1"/>
              <a:t>p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32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Length Shaping</a:t>
            </a:r>
          </a:p>
        </p:txBody>
      </p:sp>
      <p:sp>
        <p:nvSpPr>
          <p:cNvPr id="233" name="Content Placeholder 4"/>
          <p:cNvSpPr txBox="1"/>
          <p:nvPr>
            <p:ph type="body" sz="half" idx="1"/>
          </p:nvPr>
        </p:nvSpPr>
        <p:spPr>
          <a:xfrm>
            <a:off x="323917" y="4484404"/>
            <a:ext cx="9410566" cy="208040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Enables arbitrary traffic shaping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Generalizes padding functionality of existing FEPs</a:t>
            </a:r>
          </a:p>
          <a:p>
            <a:pPr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Requires buffering when output bytes aren’t sufficient.</a:t>
            </a:r>
          </a:p>
        </p:txBody>
      </p:sp>
      <p:sp>
        <p:nvSpPr>
          <p:cNvPr id="234" name="Definition: Protocol satisfies length shaping if, for all messages m and p ≥ 0,      |SEND(m,p,f=0)| = p, and…"/>
          <p:cNvSpPr txBox="1"/>
          <p:nvPr/>
        </p:nvSpPr>
        <p:spPr>
          <a:xfrm>
            <a:off x="1680204" y="2444434"/>
            <a:ext cx="6493475" cy="156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1"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satisfies </a:t>
            </a:r>
            <a:r>
              <a:t>length shaping</a:t>
            </a:r>
            <a:r>
              <a:rPr i="1"/>
              <a:t> if, for all messages m and p ≥ 0,</a:t>
            </a:r>
            <a:br>
              <a:rPr i="1"/>
            </a:b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=0)| = </a:t>
            </a:r>
            <a:r>
              <a:rPr i="1"/>
              <a:t>p</a:t>
            </a:r>
            <a:r>
              <a:t>, and</a:t>
            </a:r>
          </a:p>
          <a:p>
            <a:pPr lvl="1">
              <a:defRPr sz="2400"/>
            </a:pPr>
            <a:r>
              <a:rPr i="1"/>
              <a:t>     </a:t>
            </a:r>
            <a:r>
              <a:t>|SEND(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</a:t>
            </a:r>
            <a:r>
              <a:t>=1)| </a:t>
            </a:r>
            <a:r>
              <a:rPr i="1"/>
              <a:t>≥</a:t>
            </a:r>
            <a:r>
              <a:t> </a:t>
            </a:r>
            <a:r>
              <a:rPr i="1"/>
              <a:t>p</a:t>
            </a:r>
            <a:r>
              <a:t>.</a:t>
            </a:r>
          </a:p>
        </p:txBody>
      </p:sp>
      <p:sp>
        <p:nvSpPr>
          <p:cNvPr id="235" name="shadowsocks: without any support for padding, it does not satisfy length shaping."/>
          <p:cNvSpPr/>
          <p:nvPr/>
        </p:nvSpPr>
        <p:spPr>
          <a:xfrm>
            <a:off x="2146552" y="4956147"/>
            <a:ext cx="6012033" cy="1357933"/>
          </a:xfrm>
          <a:prstGeom prst="rect">
            <a:avLst/>
          </a:prstGeom>
          <a:solidFill>
            <a:schemeClr val="accent6">
              <a:lumOff val="25000"/>
            </a:schemeClr>
          </a:solidFill>
          <a:ln w="25400">
            <a:solidFill>
              <a:srgbClr val="00528C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>
              <a:defRPr sz="2400"/>
            </a:pPr>
            <a:r>
              <a:rPr b="1"/>
              <a:t>shadowsocks</a:t>
            </a:r>
            <a:r>
              <a:t>: without any support for padding, it does not satisfy length shaping.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38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Other FEP security requirements</a:t>
            </a:r>
            <a:r>
              <a:rPr baseline="31999"/>
              <a:t>*</a:t>
            </a:r>
          </a:p>
        </p:txBody>
      </p:sp>
      <p:sp>
        <p:nvSpPr>
          <p:cNvPr id="239" name="Content Placeholder 4"/>
          <p:cNvSpPr txBox="1"/>
          <p:nvPr>
            <p:ph type="body" idx="1"/>
          </p:nvPr>
        </p:nvSpPr>
        <p:spPr>
          <a:xfrm>
            <a:off x="323917" y="1873519"/>
            <a:ext cx="9410566" cy="4691285"/>
          </a:xfrm>
          <a:prstGeom prst="rect">
            <a:avLst/>
          </a:prstGeom>
        </p:spPr>
        <p:txBody>
          <a:bodyPr/>
          <a:lstStyle/>
          <a:p>
            <a:pPr marL="420623" indent="-420623" defTabSz="953386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76"/>
            </a:pPr>
            <a:r>
              <a:t>IND-CCFA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Indistinguishability Under Chosen-Ciphertext Fragment Attacks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Provides confidentiality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Not implied by FEP-CCFA because ciphertext lengths can leak plaintexts</a:t>
            </a:r>
          </a:p>
          <a:p>
            <a:pPr lvl="1" marL="420623" indent="-420623" defTabSz="953386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576"/>
            </a:pPr>
            <a:r>
              <a:t>INT-CST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Integrity of Ciphertext Streams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Provides integrity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Not implied by FEP-CPFA</a:t>
            </a:r>
          </a:p>
          <a:p>
            <a:pPr lvl="2" marL="845629" indent="-420623" defTabSz="953386">
              <a:lnSpc>
                <a:spcPts val="2900"/>
              </a:lnSpc>
              <a:spcBef>
                <a:spcPts val="500"/>
              </a:spcBef>
              <a:buChar char="▪"/>
              <a:defRPr sz="2576"/>
            </a:pPr>
            <a:r>
              <a:t>Probably implied by FEP-CCFA</a:t>
            </a:r>
          </a:p>
        </p:txBody>
      </p:sp>
      <p:sp>
        <p:nvSpPr>
          <p:cNvPr id="240" name="*Marc Fischlin, Felix Günther, Giorgia Azzurra Marson, and Kenneth G. Paterson. “Data is a stream: Security of stream-based channels”. CRYPTO 2015."/>
          <p:cNvSpPr txBox="1"/>
          <p:nvPr/>
        </p:nvSpPr>
        <p:spPr>
          <a:xfrm>
            <a:off x="151766" y="6711681"/>
            <a:ext cx="9400315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baseline="31999"/>
              <a:t>*</a:t>
            </a:r>
            <a:r>
              <a:t>Marc Fischlin, Felix Günther, Giorgia Azzurra Marson, and Kenneth G. Paterson. “Data is a stream: Security of stream-based channels”. CRYPTO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43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244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245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246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247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248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249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250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251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52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53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56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257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258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259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260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261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262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263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264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65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66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267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68" name="Rectangle"/>
          <p:cNvSpPr/>
          <p:nvPr/>
        </p:nvSpPr>
        <p:spPr>
          <a:xfrm>
            <a:off x="4246627" y="3921757"/>
            <a:ext cx="415807" cy="545595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269" name="Rectangle"/>
          <p:cNvSpPr/>
          <p:nvPr/>
        </p:nvSpPr>
        <p:spPr>
          <a:xfrm>
            <a:off x="4648149" y="3921757"/>
            <a:ext cx="1355889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270" name="Line"/>
          <p:cNvSpPr/>
          <p:nvPr/>
        </p:nvSpPr>
        <p:spPr>
          <a:xfrm flipV="1">
            <a:off x="5526770" y="3937504"/>
            <a:ext cx="1" cy="697705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71" name="p"/>
          <p:cNvSpPr txBox="1"/>
          <p:nvPr/>
        </p:nvSpPr>
        <p:spPr>
          <a:xfrm>
            <a:off x="5410917" y="4532925"/>
            <a:ext cx="231275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i="1"/>
            </a:lvl1pPr>
          </a:lstStyle>
          <a:p>
            <a:pPr/>
            <a:r>
              <a:t>p</a:t>
            </a:r>
          </a:p>
        </p:txBody>
      </p:sp>
      <p:sp>
        <p:nvSpPr>
          <p:cNvPr id="272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</p:txBody>
      </p:sp>
      <p:sp>
        <p:nvSpPr>
          <p:cNvPr id="273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274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77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278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279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280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281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282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283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284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285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86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87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288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89" name="Rectangle"/>
          <p:cNvSpPr/>
          <p:nvPr/>
        </p:nvSpPr>
        <p:spPr>
          <a:xfrm>
            <a:off x="5520741" y="3921757"/>
            <a:ext cx="483297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290" name="Line"/>
          <p:cNvSpPr/>
          <p:nvPr/>
        </p:nvSpPr>
        <p:spPr>
          <a:xfrm flipV="1">
            <a:off x="5526770" y="3937504"/>
            <a:ext cx="1" cy="697705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1" name="p"/>
          <p:cNvSpPr txBox="1"/>
          <p:nvPr/>
        </p:nvSpPr>
        <p:spPr>
          <a:xfrm>
            <a:off x="5410917" y="4532925"/>
            <a:ext cx="231275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i="1"/>
            </a:lvl1pPr>
          </a:lstStyle>
          <a:p>
            <a:pPr/>
            <a:r>
              <a:t>p</a:t>
            </a:r>
          </a:p>
        </p:txBody>
      </p:sp>
      <p:sp>
        <p:nvSpPr>
          <p:cNvPr id="292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p</a:t>
            </a:r>
            <a:r>
              <a:t> bytes sent from output buffer</a:t>
            </a:r>
          </a:p>
        </p:txBody>
      </p:sp>
      <p:sp>
        <p:nvSpPr>
          <p:cNvPr id="293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294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97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298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299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300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301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302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303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304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305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06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07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308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09" name="Rectangle"/>
          <p:cNvSpPr/>
          <p:nvPr/>
        </p:nvSpPr>
        <p:spPr>
          <a:xfrm>
            <a:off x="4259657" y="3914589"/>
            <a:ext cx="483297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10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p</a:t>
            </a:r>
            <a:r>
              <a:t> bytes sent from output buffer</a:t>
            </a:r>
          </a:p>
        </p:txBody>
      </p:sp>
      <p:sp>
        <p:nvSpPr>
          <p:cNvPr id="311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312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81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Fully Encrypted Protocols (FEPs)</a:t>
            </a:r>
          </a:p>
        </p:txBody>
      </p:sp>
      <p:sp>
        <p:nvSpPr>
          <p:cNvPr id="82" name="Content Placeholder 4"/>
          <p:cNvSpPr txBox="1"/>
          <p:nvPr>
            <p:ph type="body" sz="half" idx="1"/>
          </p:nvPr>
        </p:nvSpPr>
        <p:spPr>
          <a:xfrm>
            <a:off x="4562580" y="1771743"/>
            <a:ext cx="5405163" cy="4656910"/>
          </a:xfrm>
          <a:prstGeom prst="rect">
            <a:avLst/>
          </a:prstGeom>
        </p:spPr>
        <p:txBody>
          <a:bodyPr/>
          <a:lstStyle/>
          <a:p>
            <a:pPr lvl="2" marL="827245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</a:p>
          <a:p>
            <a:pPr lvl="2" marL="827245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Communication protocol</a:t>
            </a:r>
          </a:p>
          <a:p>
            <a:pPr lvl="2" marL="827245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All bytes look random</a:t>
            </a:r>
          </a:p>
          <a:p>
            <a:pPr lvl="2" marL="827245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Packet lengths variable</a:t>
            </a:r>
          </a:p>
          <a:p>
            <a:pPr lvl="3" marL="822959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Used in some censorship-circumvention systems</a:t>
            </a:r>
          </a:p>
          <a:p>
            <a:pPr lvl="4" marL="1035844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obfs4 (Tor)</a:t>
            </a:r>
          </a:p>
          <a:p>
            <a:pPr lvl="4" marL="1035844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shadowsocks</a:t>
            </a:r>
          </a:p>
          <a:p>
            <a:pPr lvl="4" marL="1035844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Obfuscated SSH</a:t>
            </a:r>
          </a:p>
          <a:p>
            <a:pPr lvl="4" marL="1035844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OpenVPN + XOR patch</a:t>
            </a:r>
          </a:p>
          <a:p>
            <a:pPr lvl="4" marL="1035844" indent="-411479" defTabSz="932660">
              <a:lnSpc>
                <a:spcPts val="2800"/>
              </a:lnSpc>
              <a:spcBef>
                <a:spcPts val="500"/>
              </a:spcBef>
              <a:buChar char="▪"/>
              <a:defRPr sz="2520"/>
            </a:pPr>
            <a:r>
              <a:t>Vmess (V2Ray)</a:t>
            </a:r>
          </a:p>
        </p:txBody>
      </p:sp>
      <p:sp>
        <p:nvSpPr>
          <p:cNvPr id="83" name="App1"/>
          <p:cNvSpPr/>
          <p:nvPr/>
        </p:nvSpPr>
        <p:spPr>
          <a:xfrm>
            <a:off x="807596" y="2657066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1</a:t>
            </a:r>
          </a:p>
        </p:txBody>
      </p:sp>
      <p:sp>
        <p:nvSpPr>
          <p:cNvPr id="84" name="App2"/>
          <p:cNvSpPr/>
          <p:nvPr/>
        </p:nvSpPr>
        <p:spPr>
          <a:xfrm>
            <a:off x="3175667" y="2656870"/>
            <a:ext cx="1117601" cy="7399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2</a:t>
            </a:r>
          </a:p>
        </p:txBody>
      </p:sp>
      <p:sp>
        <p:nvSpPr>
          <p:cNvPr id="85" name="FEP1"/>
          <p:cNvSpPr/>
          <p:nvPr/>
        </p:nvSpPr>
        <p:spPr>
          <a:xfrm>
            <a:off x="807596" y="4205011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FEP</a:t>
            </a:r>
            <a:r>
              <a:rPr baseline="-5999"/>
              <a:t>1</a:t>
            </a:r>
          </a:p>
        </p:txBody>
      </p:sp>
      <p:sp>
        <p:nvSpPr>
          <p:cNvPr id="86" name="FEP2"/>
          <p:cNvSpPr/>
          <p:nvPr/>
        </p:nvSpPr>
        <p:spPr>
          <a:xfrm>
            <a:off x="3175667" y="4205206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FEP</a:t>
            </a:r>
            <a:r>
              <a:rPr baseline="-5999"/>
              <a:t>2</a:t>
            </a:r>
          </a:p>
        </p:txBody>
      </p:sp>
      <p:sp>
        <p:nvSpPr>
          <p:cNvPr id="87" name="Line"/>
          <p:cNvSpPr/>
          <p:nvPr/>
        </p:nvSpPr>
        <p:spPr>
          <a:xfrm flipV="1">
            <a:off x="1392803" y="3405719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8" name="Line"/>
          <p:cNvSpPr/>
          <p:nvPr/>
        </p:nvSpPr>
        <p:spPr>
          <a:xfrm flipV="1">
            <a:off x="3734467" y="3405719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9" name="Line"/>
          <p:cNvSpPr/>
          <p:nvPr/>
        </p:nvSpPr>
        <p:spPr>
          <a:xfrm>
            <a:off x="1921139" y="4565593"/>
            <a:ext cx="1258586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" name="devil.png" descr="devil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94510" y="4517331"/>
            <a:ext cx="711845" cy="69049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page.png" descr="p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34624" y="3572000"/>
            <a:ext cx="338329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Rectangle"/>
          <p:cNvSpPr/>
          <p:nvPr/>
        </p:nvSpPr>
        <p:spPr>
          <a:xfrm>
            <a:off x="2083023" y="4257668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93" name="Rectangle"/>
          <p:cNvSpPr/>
          <p:nvPr/>
        </p:nvSpPr>
        <p:spPr>
          <a:xfrm>
            <a:off x="2261383" y="4257668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94" name="Rectangle"/>
          <p:cNvSpPr/>
          <p:nvPr/>
        </p:nvSpPr>
        <p:spPr>
          <a:xfrm>
            <a:off x="2439742" y="4257668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95" name="Line"/>
          <p:cNvSpPr/>
          <p:nvPr/>
        </p:nvSpPr>
        <p:spPr>
          <a:xfrm>
            <a:off x="1830194" y="3455356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6" name="Line"/>
          <p:cNvSpPr/>
          <p:nvPr/>
        </p:nvSpPr>
        <p:spPr>
          <a:xfrm>
            <a:off x="2006425" y="4385154"/>
            <a:ext cx="1088014" cy="1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15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316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317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318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319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320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321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322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323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324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25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26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327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p</a:t>
            </a:r>
            <a:r>
              <a:t> bytes sent from output buffer</a:t>
            </a:r>
          </a:p>
        </p:txBody>
      </p:sp>
      <p:sp>
        <p:nvSpPr>
          <p:cNvPr id="328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  <p:sp>
        <p:nvSpPr>
          <p:cNvPr id="329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30" name="Rectangle"/>
          <p:cNvSpPr/>
          <p:nvPr/>
        </p:nvSpPr>
        <p:spPr>
          <a:xfrm>
            <a:off x="4259657" y="3914589"/>
            <a:ext cx="483297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31" name="RECV(c)"/>
          <p:cNvSpPr txBox="1"/>
          <p:nvPr/>
        </p:nvSpPr>
        <p:spPr>
          <a:xfrm>
            <a:off x="87615" y="5909671"/>
            <a:ext cx="1406559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RECV(</a:t>
            </a:r>
            <a:r>
              <a:rPr i="1"/>
              <a:t>c</a:t>
            </a:r>
            <a:r>
              <a:t>)</a:t>
            </a:r>
          </a:p>
        </p:txBody>
      </p:sp>
      <p:sp>
        <p:nvSpPr>
          <p:cNvPr id="332" name="Content Placeholder 4"/>
          <p:cNvSpPr txBox="1"/>
          <p:nvPr/>
        </p:nvSpPr>
        <p:spPr>
          <a:xfrm>
            <a:off x="48872" y="6368205"/>
            <a:ext cx="8573682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Length then data ciphertexts</a:t>
            </a:r>
            <a:br/>
            <a:r>
              <a:t>decrypted and both removed.</a:t>
            </a:r>
          </a:p>
        </p:txBody>
      </p:sp>
      <p:sp>
        <p:nvSpPr>
          <p:cNvPr id="333" name="Input buffer"/>
          <p:cNvSpPr txBox="1"/>
          <p:nvPr/>
        </p:nvSpPr>
        <p:spPr>
          <a:xfrm>
            <a:off x="6129083" y="6424341"/>
            <a:ext cx="176884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Input buffer</a:t>
            </a:r>
          </a:p>
        </p:txBody>
      </p:sp>
      <p:sp>
        <p:nvSpPr>
          <p:cNvPr id="334" name="Rectangle"/>
          <p:cNvSpPr/>
          <p:nvPr/>
        </p:nvSpPr>
        <p:spPr>
          <a:xfrm>
            <a:off x="4274963" y="5866325"/>
            <a:ext cx="5643048" cy="531258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35" name="Rectangle"/>
          <p:cNvSpPr/>
          <p:nvPr/>
        </p:nvSpPr>
        <p:spPr>
          <a:xfrm>
            <a:off x="4256073" y="5859157"/>
            <a:ext cx="415806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36" name="Rectangle"/>
          <p:cNvSpPr/>
          <p:nvPr/>
        </p:nvSpPr>
        <p:spPr>
          <a:xfrm>
            <a:off x="4657594" y="5859157"/>
            <a:ext cx="13558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37" name="Rectangle"/>
          <p:cNvSpPr/>
          <p:nvPr/>
        </p:nvSpPr>
        <p:spPr>
          <a:xfrm>
            <a:off x="6004467" y="5859018"/>
            <a:ext cx="415807" cy="545595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40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341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342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343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344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345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346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347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348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349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50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51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352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p</a:t>
            </a:r>
            <a:r>
              <a:t> bytes sent from output buffer</a:t>
            </a:r>
          </a:p>
        </p:txBody>
      </p:sp>
      <p:sp>
        <p:nvSpPr>
          <p:cNvPr id="353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  <p:sp>
        <p:nvSpPr>
          <p:cNvPr id="354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55" name="Rectangle"/>
          <p:cNvSpPr/>
          <p:nvPr/>
        </p:nvSpPr>
        <p:spPr>
          <a:xfrm>
            <a:off x="4259657" y="3914589"/>
            <a:ext cx="483297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56" name="RECV(c)"/>
          <p:cNvSpPr txBox="1"/>
          <p:nvPr/>
        </p:nvSpPr>
        <p:spPr>
          <a:xfrm>
            <a:off x="87615" y="5909671"/>
            <a:ext cx="1406559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RECV(</a:t>
            </a:r>
            <a:r>
              <a:rPr i="1"/>
              <a:t>c</a:t>
            </a:r>
            <a:r>
              <a:t>)</a:t>
            </a:r>
          </a:p>
        </p:txBody>
      </p:sp>
      <p:sp>
        <p:nvSpPr>
          <p:cNvPr id="357" name="Content Placeholder 4"/>
          <p:cNvSpPr txBox="1"/>
          <p:nvPr/>
        </p:nvSpPr>
        <p:spPr>
          <a:xfrm>
            <a:off x="48872" y="6368205"/>
            <a:ext cx="9960655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Length then data ciphertexts</a:t>
            </a:r>
            <a:br/>
            <a:r>
              <a:t>decrypted and both removed.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Output </a:t>
            </a:r>
            <a:r>
              <a:rPr i="1"/>
              <a:t>m</a:t>
            </a:r>
            <a:r>
              <a:t> is concatenated plaintexts; channel not closed</a:t>
            </a:r>
          </a:p>
        </p:txBody>
      </p:sp>
      <p:sp>
        <p:nvSpPr>
          <p:cNvPr id="358" name="Input buffer"/>
          <p:cNvSpPr txBox="1"/>
          <p:nvPr/>
        </p:nvSpPr>
        <p:spPr>
          <a:xfrm>
            <a:off x="6129083" y="6424341"/>
            <a:ext cx="176884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Input buffer</a:t>
            </a:r>
          </a:p>
        </p:txBody>
      </p:sp>
      <p:sp>
        <p:nvSpPr>
          <p:cNvPr id="359" name="Rectangle"/>
          <p:cNvSpPr/>
          <p:nvPr/>
        </p:nvSpPr>
        <p:spPr>
          <a:xfrm>
            <a:off x="4274963" y="5866325"/>
            <a:ext cx="5643048" cy="531258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60" name="Rectangle"/>
          <p:cNvSpPr/>
          <p:nvPr/>
        </p:nvSpPr>
        <p:spPr>
          <a:xfrm>
            <a:off x="6004467" y="5859018"/>
            <a:ext cx="415807" cy="545595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63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901572">
              <a:defRPr sz="2610"/>
            </a:pPr>
            <a:r>
              <a:t>FEP-CCFA construction for CLOSE(C</a:t>
            </a:r>
            <a:r>
              <a:rPr baseline="-5999"/>
              <a:t>S</a:t>
            </a:r>
            <a:r>
              <a:t>, C</a:t>
            </a:r>
            <a:r>
              <a:rPr baseline="-5999"/>
              <a:t>R</a:t>
            </a:r>
            <a:r>
              <a:t>) = 0</a:t>
            </a:r>
          </a:p>
        </p:txBody>
      </p:sp>
      <p:sp>
        <p:nvSpPr>
          <p:cNvPr id="364" name="lenc"/>
          <p:cNvSpPr/>
          <p:nvPr/>
        </p:nvSpPr>
        <p:spPr>
          <a:xfrm>
            <a:off x="4275728" y="1984358"/>
            <a:ext cx="570862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c</a:t>
            </a:r>
          </a:p>
        </p:txBody>
      </p:sp>
      <p:sp>
        <p:nvSpPr>
          <p:cNvPr id="365" name="Ciphertext format"/>
          <p:cNvSpPr txBox="1"/>
          <p:nvPr/>
        </p:nvSpPr>
        <p:spPr>
          <a:xfrm>
            <a:off x="5902149" y="2549542"/>
            <a:ext cx="2636586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Ciphertext format</a:t>
            </a:r>
          </a:p>
        </p:txBody>
      </p:sp>
      <p:sp>
        <p:nvSpPr>
          <p:cNvPr id="366" name="MAC1"/>
          <p:cNvSpPr/>
          <p:nvPr/>
        </p:nvSpPr>
        <p:spPr>
          <a:xfrm>
            <a:off x="4848826" y="1984358"/>
            <a:ext cx="1355889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1</a:t>
            </a:r>
          </a:p>
        </p:txBody>
      </p:sp>
      <p:sp>
        <p:nvSpPr>
          <p:cNvPr id="367" name="lenp"/>
          <p:cNvSpPr/>
          <p:nvPr/>
        </p:nvSpPr>
        <p:spPr>
          <a:xfrm>
            <a:off x="6204278" y="1984358"/>
            <a:ext cx="570861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len</a:t>
            </a:r>
            <a:r>
              <a:rPr baseline="-5999"/>
              <a:t>p</a:t>
            </a:r>
          </a:p>
        </p:txBody>
      </p:sp>
      <p:sp>
        <p:nvSpPr>
          <p:cNvPr id="368" name="0…0"/>
          <p:cNvSpPr/>
          <p:nvPr/>
        </p:nvSpPr>
        <p:spPr>
          <a:xfrm>
            <a:off x="6768797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0…0</a:t>
            </a:r>
          </a:p>
        </p:txBody>
      </p:sp>
      <p:sp>
        <p:nvSpPr>
          <p:cNvPr id="369" name="m"/>
          <p:cNvSpPr/>
          <p:nvPr/>
        </p:nvSpPr>
        <p:spPr>
          <a:xfrm>
            <a:off x="7667890" y="1984358"/>
            <a:ext cx="903290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/>
          </a:lstStyle>
          <a:p>
            <a:pPr/>
            <a:r>
              <a:t>m</a:t>
            </a:r>
          </a:p>
        </p:txBody>
      </p:sp>
      <p:sp>
        <p:nvSpPr>
          <p:cNvPr id="370" name="MAC2"/>
          <p:cNvSpPr/>
          <p:nvPr/>
        </p:nvSpPr>
        <p:spPr>
          <a:xfrm>
            <a:off x="8561768" y="1984358"/>
            <a:ext cx="1355889" cy="545594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/>
            <a:r>
              <a:t>MAC</a:t>
            </a:r>
            <a:r>
              <a:rPr baseline="-5999"/>
              <a:t>2</a:t>
            </a:r>
          </a:p>
        </p:txBody>
      </p:sp>
      <p:sp>
        <p:nvSpPr>
          <p:cNvPr id="371" name="Content Placeholder 4"/>
          <p:cNvSpPr txBox="1"/>
          <p:nvPr/>
        </p:nvSpPr>
        <p:spPr>
          <a:xfrm>
            <a:off x="48872" y="1492399"/>
            <a:ext cx="5020201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length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    : data ciphertext (AEAD)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c</a:t>
            </a:r>
            <a:r>
              <a:t>: length of data ciphertext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len</a:t>
            </a:r>
            <a:r>
              <a:rPr baseline="-5999"/>
              <a:t>p</a:t>
            </a:r>
            <a:r>
              <a:t>: length of padding</a:t>
            </a:r>
          </a:p>
          <a:p>
            <a:pPr lvl="1" marL="187452" indent="-187452" defTabSz="849757">
              <a:lnSpc>
                <a:spcPts val="2600"/>
              </a:lnSpc>
              <a:spcBef>
                <a:spcPts val="400"/>
              </a:spcBef>
              <a:buSzPct val="100000"/>
              <a:buChar char="▪"/>
              <a:defRPr sz="2296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m: plaintext message</a:t>
            </a:r>
          </a:p>
        </p:txBody>
      </p:sp>
      <p:sp>
        <p:nvSpPr>
          <p:cNvPr id="372" name="Square"/>
          <p:cNvSpPr/>
          <p:nvPr/>
        </p:nvSpPr>
        <p:spPr>
          <a:xfrm>
            <a:off x="217208" y="1564234"/>
            <a:ext cx="291129" cy="291129"/>
          </a:xfrm>
          <a:prstGeom prst="rect">
            <a:avLst/>
          </a:prstGeom>
          <a:solidFill>
            <a:schemeClr val="accent3">
              <a:lumOff val="-9999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73" name="Square"/>
          <p:cNvSpPr/>
          <p:nvPr/>
        </p:nvSpPr>
        <p:spPr>
          <a:xfrm>
            <a:off x="217208" y="1982310"/>
            <a:ext cx="291129" cy="291129"/>
          </a:xfrm>
          <a:prstGeom prst="rect">
            <a:avLst/>
          </a:prstGeom>
          <a:solidFill>
            <a:schemeClr val="accent2">
              <a:satOff val="-39622"/>
              <a:lumOff val="15588"/>
            </a:scheme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74" name="SEND(m,p,f )"/>
          <p:cNvSpPr txBox="1"/>
          <p:nvPr/>
        </p:nvSpPr>
        <p:spPr>
          <a:xfrm>
            <a:off x="87615" y="3921069"/>
            <a:ext cx="2067120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SEND(</a:t>
            </a:r>
            <a:r>
              <a:rPr i="1"/>
              <a:t>m</a:t>
            </a:r>
            <a:r>
              <a:t>,</a:t>
            </a:r>
            <a:r>
              <a:rPr i="1"/>
              <a:t>p</a:t>
            </a:r>
            <a:r>
              <a:t>,</a:t>
            </a:r>
            <a:r>
              <a:rPr i="1"/>
              <a:t>f </a:t>
            </a:r>
            <a:r>
              <a:t>)</a:t>
            </a:r>
          </a:p>
        </p:txBody>
      </p:sp>
      <p:sp>
        <p:nvSpPr>
          <p:cNvPr id="375" name="Content Placeholder 4"/>
          <p:cNvSpPr txBox="1"/>
          <p:nvPr/>
        </p:nvSpPr>
        <p:spPr>
          <a:xfrm>
            <a:off x="48872" y="4483496"/>
            <a:ext cx="5429236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Padding added to yield at least </a:t>
            </a:r>
            <a:r>
              <a:rPr i="1"/>
              <a:t>p</a:t>
            </a:r>
            <a:r>
              <a:t> ciphertext bytes in buffer.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  <a:r>
              <a:rPr i="1"/>
              <a:t>p</a:t>
            </a:r>
            <a:r>
              <a:t> bytes sent from output buffer</a:t>
            </a:r>
          </a:p>
        </p:txBody>
      </p:sp>
      <p:sp>
        <p:nvSpPr>
          <p:cNvPr id="376" name="Output buffer"/>
          <p:cNvSpPr txBox="1"/>
          <p:nvPr/>
        </p:nvSpPr>
        <p:spPr>
          <a:xfrm>
            <a:off x="6074200" y="4486942"/>
            <a:ext cx="202568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Output buffer</a:t>
            </a:r>
          </a:p>
        </p:txBody>
      </p:sp>
      <p:sp>
        <p:nvSpPr>
          <p:cNvPr id="377" name="Rectangle"/>
          <p:cNvSpPr/>
          <p:nvPr/>
        </p:nvSpPr>
        <p:spPr>
          <a:xfrm>
            <a:off x="4265517" y="3928925"/>
            <a:ext cx="5643049" cy="531259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78" name="Rectangle"/>
          <p:cNvSpPr/>
          <p:nvPr/>
        </p:nvSpPr>
        <p:spPr>
          <a:xfrm>
            <a:off x="4259657" y="3914589"/>
            <a:ext cx="483297" cy="545595"/>
          </a:xfrm>
          <a:prstGeom prst="rect">
            <a:avLst/>
          </a:prstGeom>
          <a:solidFill>
            <a:schemeClr val="accent2">
              <a:satOff val="-39622"/>
              <a:lumOff val="31176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  <p:sp>
        <p:nvSpPr>
          <p:cNvPr id="379" name="RECV(c)"/>
          <p:cNvSpPr txBox="1"/>
          <p:nvPr/>
        </p:nvSpPr>
        <p:spPr>
          <a:xfrm>
            <a:off x="87615" y="5909671"/>
            <a:ext cx="1406559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lvl="1">
              <a:defRPr sz="2600"/>
            </a:pPr>
            <a:r>
              <a:t>RECV(</a:t>
            </a:r>
            <a:r>
              <a:rPr i="1"/>
              <a:t>c</a:t>
            </a:r>
            <a:r>
              <a:t>)</a:t>
            </a:r>
          </a:p>
        </p:txBody>
      </p:sp>
      <p:sp>
        <p:nvSpPr>
          <p:cNvPr id="380" name="Content Placeholder 4"/>
          <p:cNvSpPr txBox="1"/>
          <p:nvPr/>
        </p:nvSpPr>
        <p:spPr>
          <a:xfrm>
            <a:off x="48872" y="6368205"/>
            <a:ext cx="9960655" cy="19357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Length then data ciphertexts</a:t>
            </a:r>
            <a:br/>
            <a:r>
              <a:t>decrypted and both removed.</a:t>
            </a:r>
          </a:p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AutoNum type="arabicPeriod" startAt="1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Output </a:t>
            </a:r>
            <a:r>
              <a:rPr i="1"/>
              <a:t>m</a:t>
            </a:r>
            <a:r>
              <a:t> is concatenated plaintexts; channel not closed</a:t>
            </a:r>
          </a:p>
        </p:txBody>
      </p:sp>
      <p:sp>
        <p:nvSpPr>
          <p:cNvPr id="381" name="Input buffer"/>
          <p:cNvSpPr txBox="1"/>
          <p:nvPr/>
        </p:nvSpPr>
        <p:spPr>
          <a:xfrm>
            <a:off x="6129083" y="6424341"/>
            <a:ext cx="1768843" cy="4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2600"/>
            </a:lvl1pPr>
          </a:lstStyle>
          <a:p>
            <a:pPr/>
            <a:r>
              <a:t>Input buffer</a:t>
            </a:r>
          </a:p>
        </p:txBody>
      </p:sp>
      <p:sp>
        <p:nvSpPr>
          <p:cNvPr id="382" name="Rectangle"/>
          <p:cNvSpPr/>
          <p:nvPr/>
        </p:nvSpPr>
        <p:spPr>
          <a:xfrm>
            <a:off x="4274963" y="5866325"/>
            <a:ext cx="5643048" cy="531258"/>
          </a:xfrm>
          <a:prstGeom prst="rect">
            <a:avLst/>
          </a:prstGeom>
          <a:solidFill>
            <a:schemeClr val="accent4">
              <a:lumOff val="17647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383" name="Rectangle"/>
          <p:cNvSpPr/>
          <p:nvPr/>
        </p:nvSpPr>
        <p:spPr>
          <a:xfrm>
            <a:off x="4259087" y="5859157"/>
            <a:ext cx="415806" cy="545594"/>
          </a:xfrm>
          <a:prstGeom prst="rect">
            <a:avLst/>
          </a:prstGeom>
          <a:solidFill>
            <a:schemeClr val="accent3">
              <a:lumOff val="-9999"/>
            </a:schemeClr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 algn="ctr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386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Future Work</a:t>
            </a:r>
          </a:p>
        </p:txBody>
      </p:sp>
      <p:sp>
        <p:nvSpPr>
          <p:cNvPr id="387" name="Content Placeholder 4"/>
          <p:cNvSpPr txBox="1"/>
          <p:nvPr>
            <p:ph type="body" sz="half" idx="1"/>
          </p:nvPr>
        </p:nvSpPr>
        <p:spPr>
          <a:xfrm>
            <a:off x="323917" y="1936498"/>
            <a:ext cx="9410566" cy="2080401"/>
          </a:xfrm>
          <a:prstGeom prst="rect">
            <a:avLst/>
          </a:prstGeom>
        </p:spPr>
        <p:txBody>
          <a:bodyPr/>
          <a:lstStyle/>
          <a:p>
            <a:pPr marL="425195" indent="-425195" defTabSz="963749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604"/>
            </a:pPr>
            <a:r>
              <a:t>Proving security of our construction</a:t>
            </a:r>
          </a:p>
          <a:p>
            <a:pPr marL="425195" indent="-425195" defTabSz="963749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604"/>
            </a:pPr>
            <a:r>
              <a:t>Deriving relations between the security definitions</a:t>
            </a:r>
          </a:p>
          <a:p>
            <a:pPr marL="425195" indent="-425195" defTabSz="963749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604"/>
            </a:pPr>
            <a:r>
              <a:t>Addressing forward secrecy via key exchange in the protocol</a:t>
            </a:r>
          </a:p>
          <a:p>
            <a:pPr marL="425195" indent="-425195" defTabSz="963749">
              <a:lnSpc>
                <a:spcPts val="2900"/>
              </a:lnSpc>
              <a:spcBef>
                <a:spcPts val="500"/>
              </a:spcBef>
              <a:buSzPct val="100000"/>
              <a:buChar char="▪"/>
              <a:defRPr sz="2604"/>
            </a:pPr>
            <a:r>
              <a:t>Extending our definitions to the datagram setting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01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Fully Encrypted Protocols (FEPs)</a:t>
            </a:r>
          </a:p>
        </p:txBody>
      </p:sp>
      <p:sp>
        <p:nvSpPr>
          <p:cNvPr id="102" name="Content Placeholder 4"/>
          <p:cNvSpPr txBox="1"/>
          <p:nvPr>
            <p:ph type="body" sz="half" idx="1"/>
          </p:nvPr>
        </p:nvSpPr>
        <p:spPr>
          <a:xfrm>
            <a:off x="852525" y="2088459"/>
            <a:ext cx="8353350" cy="2572114"/>
          </a:xfrm>
          <a:prstGeom prst="rect">
            <a:avLst/>
          </a:prstGeom>
        </p:spPr>
        <p:txBody>
          <a:bodyPr/>
          <a:lstStyle/>
          <a:p>
            <a:pPr lvl="1"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Security cannot be proven</a:t>
            </a:r>
          </a:p>
          <a:p>
            <a:pPr lvl="1"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Goal seems inherently mathematical</a:t>
            </a:r>
          </a:p>
          <a:p>
            <a:pPr lvl="1" marL="457200" indent="-457200">
              <a:lnSpc>
                <a:spcPts val="3200"/>
              </a:lnSpc>
              <a:buSzPct val="100000"/>
              <a:buChar char="▪"/>
              <a:defRPr sz="2800"/>
            </a:pPr>
            <a:r>
              <a:t>IND$-CPA: similar goal but for atomic messaging</a:t>
            </a:r>
          </a:p>
        </p:txBody>
      </p:sp>
      <p:sp>
        <p:nvSpPr>
          <p:cNvPr id="103" name="Problem: No mathematical definition of FEPs"/>
          <p:cNvSpPr txBox="1"/>
          <p:nvPr/>
        </p:nvSpPr>
        <p:spPr>
          <a:xfrm>
            <a:off x="753988" y="1586888"/>
            <a:ext cx="7663274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Problem</a:t>
            </a:r>
            <a:r>
              <a:t>: No mathematical definition of FEPs</a:t>
            </a:r>
          </a:p>
        </p:txBody>
      </p:sp>
      <p:sp>
        <p:nvSpPr>
          <p:cNvPr id="104" name="Solution: New security definitions for FEPs and a candidate secure FEP construction"/>
          <p:cNvSpPr txBox="1"/>
          <p:nvPr/>
        </p:nvSpPr>
        <p:spPr>
          <a:xfrm>
            <a:off x="777620" y="4007944"/>
            <a:ext cx="8503000" cy="892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Solution</a:t>
            </a:r>
            <a:r>
              <a:t>: New security definitions for FEPs and a candidate secure FEP construction</a:t>
            </a:r>
          </a:p>
        </p:txBody>
      </p:sp>
      <p:sp>
        <p:nvSpPr>
          <p:cNvPr id="105" name="Content Placeholder 4"/>
          <p:cNvSpPr txBox="1"/>
          <p:nvPr/>
        </p:nvSpPr>
        <p:spPr>
          <a:xfrm>
            <a:off x="317971" y="4963191"/>
            <a:ext cx="8849524" cy="2572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864669" indent="-366829" defTabSz="1015564">
              <a:lnSpc>
                <a:spcPts val="3100"/>
              </a:lnSpc>
              <a:spcBef>
                <a:spcPts val="500"/>
              </a:spcBef>
              <a:buSzPct val="100000"/>
              <a:buAutoNum type="arabicPeriod" startAt="1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Passively secure: FEP-CPFA (Fully Encrypted Protocol under Chosen Plaintext-Fragment Attacks)</a:t>
            </a:r>
          </a:p>
          <a:p>
            <a:pPr lvl="1" marL="864669" indent="-366829" defTabSz="1015564">
              <a:lnSpc>
                <a:spcPts val="3100"/>
              </a:lnSpc>
              <a:spcBef>
                <a:spcPts val="500"/>
              </a:spcBef>
              <a:buSzPct val="100000"/>
              <a:buAutoNum type="arabicPeriod" startAt="1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Actively secure: FEP-CCFA (Fully Encrypted Protocol under Chosen Ciphertext-Fragment Attacks)</a:t>
            </a:r>
          </a:p>
          <a:p>
            <a:pPr lvl="1" marL="864669" indent="-366829" defTabSz="1015564">
              <a:lnSpc>
                <a:spcPts val="3100"/>
              </a:lnSpc>
              <a:spcBef>
                <a:spcPts val="500"/>
              </a:spcBef>
              <a:buSzPct val="100000"/>
              <a:buAutoNum type="arabicPeriod" startAt="1"/>
              <a:defRPr sz="2744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Packet sizes: Length shaping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0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Terminology</a:t>
            </a:r>
          </a:p>
        </p:txBody>
      </p:sp>
      <p:sp>
        <p:nvSpPr>
          <p:cNvPr id="111" name="Content Placeholder 4"/>
          <p:cNvSpPr txBox="1"/>
          <p:nvPr>
            <p:ph type="body" idx="1"/>
          </p:nvPr>
        </p:nvSpPr>
        <p:spPr>
          <a:xfrm>
            <a:off x="323917" y="1643344"/>
            <a:ext cx="9410566" cy="5671939"/>
          </a:xfrm>
          <a:prstGeom prst="rect">
            <a:avLst/>
          </a:prstGeom>
        </p:spPr>
        <p:txBody>
          <a:bodyPr/>
          <a:lstStyle/>
          <a:p>
            <a:pPr marL="434340" indent="-434340" defTabSz="984475">
              <a:lnSpc>
                <a:spcPts val="3000"/>
              </a:lnSpc>
              <a:spcBef>
                <a:spcPts val="500"/>
              </a:spcBef>
              <a:buSzPct val="100000"/>
              <a:buChar char="▪"/>
              <a:defRPr sz="2660"/>
            </a:pPr>
            <a:r>
              <a:t>Other terms used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“Obfuscated” protocol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“Look-like-nothing”/“look-like-random” protocol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“Randomized”/“randomizer” protocol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</a:p>
          <a:p>
            <a:pPr lvl="1" marL="434340" indent="-434340" defTabSz="984475">
              <a:lnSpc>
                <a:spcPts val="3000"/>
              </a:lnSpc>
              <a:spcBef>
                <a:spcPts val="500"/>
              </a:spcBef>
              <a:buSzPct val="100000"/>
              <a:buChar char="▪"/>
              <a:defRPr sz="2660"/>
            </a:pPr>
            <a:r>
              <a:t>Why “fully encrypted” protocols?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Unused for other concepts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Positive connotation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Abbreviates (FEPs)</a:t>
            </a:r>
          </a:p>
          <a:p>
            <a:pPr lvl="2" marL="873203" indent="-434340" defTabSz="984475">
              <a:lnSpc>
                <a:spcPts val="3000"/>
              </a:lnSpc>
              <a:spcBef>
                <a:spcPts val="500"/>
              </a:spcBef>
              <a:buChar char="▪"/>
              <a:defRPr sz="2660"/>
            </a:pPr>
            <a:r>
              <a:t>“Exposing the Great Firewall's Dynamic Blocking of Fully Encrypted Traffic” by Anonymous, Kevin Bock, Jackson Sippe, Shelikhoo, David Fifield, Eric Wustrow, Dave Levin, Amir Houmansadr. June 2022.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4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Value of FEPs</a:t>
            </a:r>
          </a:p>
        </p:txBody>
      </p:sp>
      <p:sp>
        <p:nvSpPr>
          <p:cNvPr id="115" name="Content Placeholder 4"/>
          <p:cNvSpPr txBox="1"/>
          <p:nvPr>
            <p:ph type="body" idx="1"/>
          </p:nvPr>
        </p:nvSpPr>
        <p:spPr>
          <a:xfrm>
            <a:off x="318051" y="1385811"/>
            <a:ext cx="9410566" cy="6303166"/>
          </a:xfrm>
          <a:prstGeom prst="rect">
            <a:avLst/>
          </a:prstGeom>
        </p:spPr>
        <p:txBody>
          <a:bodyPr/>
          <a:lstStyle/>
          <a:p>
            <a:pPr lvl="1" marL="384047" indent="-384047" defTabSz="870483">
              <a:lnSpc>
                <a:spcPts val="2600"/>
              </a:lnSpc>
              <a:spcBef>
                <a:spcPts val="500"/>
              </a:spcBef>
              <a:buSzPct val="100000"/>
              <a:buChar char="▪"/>
              <a:defRPr sz="2351"/>
            </a:pPr>
            <a:r>
              <a:t>Censorship circumvention</a:t>
            </a:r>
          </a:p>
          <a:p>
            <a:pPr lvl="2" marL="772096" indent="-384047" defTabSz="870483">
              <a:lnSpc>
                <a:spcPts val="2600"/>
              </a:lnSpc>
              <a:spcBef>
                <a:spcPts val="500"/>
              </a:spcBef>
              <a:buChar char="✤"/>
              <a:defRPr sz="2351"/>
            </a:pPr>
            <a:r>
              <a:t>Not easily detected as carrying proxied traffic</a:t>
            </a:r>
          </a:p>
          <a:p>
            <a:pPr lvl="2" marL="772096" indent="-384047" defTabSz="870483">
              <a:lnSpc>
                <a:spcPts val="2600"/>
              </a:lnSpc>
              <a:spcBef>
                <a:spcPts val="500"/>
              </a:spcBef>
              <a:buChar char="✤"/>
              <a:defRPr sz="2351"/>
            </a:pPr>
            <a:r>
              <a:t>Very limited metadata for selective blocking (e.g. targeting applications)</a:t>
            </a:r>
          </a:p>
          <a:p>
            <a:pPr lvl="2" marL="772096" indent="-384047" defTabSz="870483">
              <a:lnSpc>
                <a:spcPts val="2600"/>
              </a:lnSpc>
              <a:spcBef>
                <a:spcPts val="500"/>
              </a:spcBef>
              <a:buChar char="-"/>
              <a:defRPr sz="2351"/>
            </a:pPr>
            <a:r>
              <a:t>China is blocking FEPs (“Exposing the Great Firewall's Dynamic Blocking of Fully Encrypted Traffic” by Anonymous et al.)</a:t>
            </a:r>
          </a:p>
          <a:p>
            <a:pPr lvl="1" marL="384047" indent="-384047" defTabSz="870483">
              <a:lnSpc>
                <a:spcPts val="2600"/>
              </a:lnSpc>
              <a:spcBef>
                <a:spcPts val="500"/>
              </a:spcBef>
              <a:buSzPct val="100000"/>
              <a:buChar char="▪"/>
              <a:defRPr sz="2351"/>
            </a:pPr>
            <a:r>
              <a:t>Natural endpoint of secure communication protocols</a:t>
            </a:r>
          </a:p>
          <a:p>
            <a:pPr lvl="2" marL="772096" indent="-384047" defTabSz="870483">
              <a:lnSpc>
                <a:spcPts val="2600"/>
              </a:lnSpc>
              <a:spcBef>
                <a:spcPts val="500"/>
              </a:spcBef>
              <a:buChar char="▪"/>
              <a:defRPr sz="2351"/>
            </a:pPr>
            <a:r>
              <a:t>Maximally protects metadata</a:t>
            </a:r>
          </a:p>
          <a:p>
            <a:pPr lvl="2" marL="772096" indent="-384047" defTabSz="870483">
              <a:lnSpc>
                <a:spcPts val="2600"/>
              </a:lnSpc>
              <a:spcBef>
                <a:spcPts val="500"/>
              </a:spcBef>
              <a:buChar char="▪"/>
              <a:defRPr sz="2351"/>
            </a:pPr>
            <a:r>
              <a:t>Modern protocols protect more metadata: QUIC, TLS 1.3 Encrypted Client Hello, Noise protocol framework</a:t>
            </a:r>
          </a:p>
          <a:p>
            <a:pPr lvl="3" marL="768095" indent="-384047" defTabSz="870483">
              <a:lnSpc>
                <a:spcPts val="2600"/>
              </a:lnSpc>
              <a:spcBef>
                <a:spcPts val="500"/>
              </a:spcBef>
              <a:buChar char="▪"/>
              <a:defRPr sz="2351"/>
            </a:pPr>
            <a:r>
              <a:t>IETF Internet-Draft: Pseudorandom Extension for cTLS</a:t>
            </a:r>
          </a:p>
          <a:p>
            <a:pPr lvl="4" marL="966787" indent="-384047" defTabSz="870483">
              <a:lnSpc>
                <a:spcPts val="2600"/>
              </a:lnSpc>
              <a:spcBef>
                <a:spcPts val="500"/>
              </a:spcBef>
              <a:buChar char="▪"/>
              <a:defRPr sz="2351"/>
            </a:pPr>
            <a:r>
              <a:t>“a cTLS extension that allows each party to emit a purely pseudorandom bitstream”</a:t>
            </a:r>
          </a:p>
          <a:p>
            <a:pPr lvl="4" marL="966787" indent="-384047" defTabSz="870483">
              <a:lnSpc>
                <a:spcPts val="2600"/>
              </a:lnSpc>
              <a:spcBef>
                <a:spcPts val="500"/>
              </a:spcBef>
              <a:buChar char="▪"/>
              <a:defRPr sz="2351"/>
            </a:pPr>
            <a:r>
              <a:t>“TODO: More precise security properties and security proof. The goal we're after hasn't been widely considered in the literature so far, at least as far as we can tell.”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8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Setting</a:t>
            </a:r>
          </a:p>
        </p:txBody>
      </p:sp>
      <p:sp>
        <p:nvSpPr>
          <p:cNvPr id="119" name="Content Placeholder 4"/>
          <p:cNvSpPr txBox="1"/>
          <p:nvPr>
            <p:ph type="body" sz="half" idx="1"/>
          </p:nvPr>
        </p:nvSpPr>
        <p:spPr>
          <a:xfrm>
            <a:off x="4466509" y="2083723"/>
            <a:ext cx="5405164" cy="3957883"/>
          </a:xfrm>
          <a:prstGeom prst="rect">
            <a:avLst/>
          </a:prstGeom>
        </p:spPr>
        <p:txBody>
          <a:bodyPr/>
          <a:lstStyle/>
          <a:p>
            <a:pPr lvl="2" marL="882395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</a:p>
          <a:p>
            <a:pPr lvl="2" marL="882395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Datastream setting</a:t>
            </a:r>
            <a:r>
              <a:rPr baseline="31999"/>
              <a:t>*</a:t>
            </a:r>
          </a:p>
          <a:p>
            <a:pPr lvl="4" marL="1104900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Inputs and outputs treated as byte streams</a:t>
            </a:r>
          </a:p>
          <a:p>
            <a:pPr lvl="4" marL="1104900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Reliable, in-order delivery</a:t>
            </a:r>
          </a:p>
          <a:p>
            <a:pPr lvl="4" marL="1104900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Models TCP</a:t>
            </a:r>
          </a:p>
          <a:p>
            <a:pPr lvl="2" marL="882395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Unidirectional channel</a:t>
            </a:r>
          </a:p>
          <a:p>
            <a:pPr lvl="2" marL="882395" indent="-438911" defTabSz="994838">
              <a:lnSpc>
                <a:spcPts val="3000"/>
              </a:lnSpc>
              <a:spcBef>
                <a:spcPts val="500"/>
              </a:spcBef>
              <a:buChar char="▪"/>
              <a:defRPr sz="2688"/>
            </a:pPr>
            <a:r>
              <a:t>Pre-shared key (or: data transport phase)</a:t>
            </a:r>
          </a:p>
        </p:txBody>
      </p:sp>
      <p:sp>
        <p:nvSpPr>
          <p:cNvPr id="120" name="App1"/>
          <p:cNvSpPr/>
          <p:nvPr/>
        </p:nvSpPr>
        <p:spPr>
          <a:xfrm>
            <a:off x="756237" y="247730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1</a:t>
            </a:r>
          </a:p>
        </p:txBody>
      </p:sp>
      <p:sp>
        <p:nvSpPr>
          <p:cNvPr id="121" name="App2"/>
          <p:cNvSpPr/>
          <p:nvPr/>
        </p:nvSpPr>
        <p:spPr>
          <a:xfrm>
            <a:off x="3124307" y="2477112"/>
            <a:ext cx="1117601" cy="73990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/>
            </a:pPr>
            <a:r>
              <a:t>App</a:t>
            </a:r>
            <a:r>
              <a:rPr baseline="-5999"/>
              <a:t>2</a:t>
            </a:r>
          </a:p>
        </p:txBody>
      </p:sp>
      <p:sp>
        <p:nvSpPr>
          <p:cNvPr id="122" name="SEND"/>
          <p:cNvSpPr/>
          <p:nvPr/>
        </p:nvSpPr>
        <p:spPr>
          <a:xfrm>
            <a:off x="756237" y="4025253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pPr/>
            <a:r>
              <a:t>SEND</a:t>
            </a:r>
          </a:p>
        </p:txBody>
      </p:sp>
      <p:sp>
        <p:nvSpPr>
          <p:cNvPr id="123" name="RECV"/>
          <p:cNvSpPr/>
          <p:nvPr/>
        </p:nvSpPr>
        <p:spPr>
          <a:xfrm>
            <a:off x="3124307" y="402544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pPr/>
            <a:r>
              <a:t>RECV</a:t>
            </a:r>
          </a:p>
        </p:txBody>
      </p:sp>
      <p:sp>
        <p:nvSpPr>
          <p:cNvPr id="124" name="Line"/>
          <p:cNvSpPr/>
          <p:nvPr/>
        </p:nvSpPr>
        <p:spPr>
          <a:xfrm flipV="1">
            <a:off x="1341444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Line"/>
          <p:cNvSpPr/>
          <p:nvPr/>
        </p:nvSpPr>
        <p:spPr>
          <a:xfrm flipV="1">
            <a:off x="3683107" y="3225961"/>
            <a:ext cx="1" cy="789764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6" name="Line"/>
          <p:cNvSpPr/>
          <p:nvPr/>
        </p:nvSpPr>
        <p:spPr>
          <a:xfrm>
            <a:off x="1869779" y="4385835"/>
            <a:ext cx="1258587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27" name="devil.png" descr="devil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3150" y="4337573"/>
            <a:ext cx="711845" cy="69049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page.png" descr="p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83264" y="3392242"/>
            <a:ext cx="338330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Rectangle"/>
          <p:cNvSpPr/>
          <p:nvPr/>
        </p:nvSpPr>
        <p:spPr>
          <a:xfrm>
            <a:off x="2031664" y="407791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30" name="Rectangle"/>
          <p:cNvSpPr/>
          <p:nvPr/>
        </p:nvSpPr>
        <p:spPr>
          <a:xfrm>
            <a:off x="2210023" y="407791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31" name="Rectangle"/>
          <p:cNvSpPr/>
          <p:nvPr/>
        </p:nvSpPr>
        <p:spPr>
          <a:xfrm>
            <a:off x="2388383" y="4077910"/>
            <a:ext cx="101602" cy="254973"/>
          </a:xfrm>
          <a:prstGeom prst="rect">
            <a:avLst/>
          </a:prstGeom>
          <a:solidFill>
            <a:schemeClr val="accent4">
              <a:lumOff val="-12941"/>
            </a:schemeClr>
          </a:solidFill>
          <a:ln w="12700">
            <a:solidFill>
              <a:schemeClr val="accent1"/>
            </a:solidFill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132" name="Line"/>
          <p:cNvSpPr/>
          <p:nvPr/>
        </p:nvSpPr>
        <p:spPr>
          <a:xfrm>
            <a:off x="1778835" y="3275598"/>
            <a:ext cx="1" cy="690490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3" name="Line"/>
          <p:cNvSpPr/>
          <p:nvPr/>
        </p:nvSpPr>
        <p:spPr>
          <a:xfrm>
            <a:off x="1955065" y="4205396"/>
            <a:ext cx="1088015" cy="1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4" name="Line"/>
          <p:cNvSpPr/>
          <p:nvPr/>
        </p:nvSpPr>
        <p:spPr>
          <a:xfrm flipV="1">
            <a:off x="1493316" y="4441977"/>
            <a:ext cx="431227" cy="758286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5" name="Plaintext fragmentation"/>
          <p:cNvSpPr txBox="1"/>
          <p:nvPr/>
        </p:nvSpPr>
        <p:spPr>
          <a:xfrm>
            <a:off x="832425" y="5179188"/>
            <a:ext cx="1892820" cy="751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/>
            </a:lvl1pPr>
          </a:lstStyle>
          <a:p>
            <a:pPr/>
            <a:r>
              <a:t>Plaintext fragmentation</a:t>
            </a:r>
          </a:p>
        </p:txBody>
      </p:sp>
      <p:sp>
        <p:nvSpPr>
          <p:cNvPr id="136" name="Line"/>
          <p:cNvSpPr/>
          <p:nvPr/>
        </p:nvSpPr>
        <p:spPr>
          <a:xfrm flipH="1" flipV="1">
            <a:off x="3106088" y="4442078"/>
            <a:ext cx="195320" cy="761206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7" name="Ciphertext fragmentation"/>
          <p:cNvSpPr txBox="1"/>
          <p:nvPr/>
        </p:nvSpPr>
        <p:spPr>
          <a:xfrm>
            <a:off x="2925726" y="5179188"/>
            <a:ext cx="2447892" cy="751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/>
            </a:lvl1pPr>
          </a:lstStyle>
          <a:p>
            <a:pPr/>
            <a:r>
              <a:t>Ciphertext fragmentation</a:t>
            </a:r>
          </a:p>
        </p:txBody>
      </p:sp>
      <p:pic>
        <p:nvPicPr>
          <p:cNvPr id="138" name="key.png" descr="key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flipH="1" rot="16194000">
            <a:off x="994688" y="4421971"/>
            <a:ext cx="147146" cy="455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key.png" descr="key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flipH="1" rot="16194000">
            <a:off x="3355825" y="4412012"/>
            <a:ext cx="147146" cy="455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*Marc Fischlin, Felix Günther, Giorgia Azzurra Marson, and Kenneth G. Paterson. “Data is a stream: Security of stream-based channels”. CRYPTO 2015."/>
          <p:cNvSpPr txBox="1"/>
          <p:nvPr/>
        </p:nvSpPr>
        <p:spPr>
          <a:xfrm>
            <a:off x="151766" y="6711681"/>
            <a:ext cx="9400315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baseline="31999"/>
              <a:t>*</a:t>
            </a:r>
            <a:r>
              <a:t>Marc Fischlin, Felix Günther, Giorgia Azzurra Marson, and Kenneth G. Paterson. “Data is a stream: Security of stream-based channels”. CRYPTO 2015.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3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Protocol Model</a:t>
            </a:r>
          </a:p>
        </p:txBody>
      </p:sp>
      <p:sp>
        <p:nvSpPr>
          <p:cNvPr id="144" name="SEND"/>
          <p:cNvSpPr/>
          <p:nvPr/>
        </p:nvSpPr>
        <p:spPr>
          <a:xfrm>
            <a:off x="1734221" y="233781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pPr/>
            <a:r>
              <a:t>SEND</a:t>
            </a:r>
          </a:p>
        </p:txBody>
      </p:sp>
      <p:sp>
        <p:nvSpPr>
          <p:cNvPr id="145" name="RECV"/>
          <p:cNvSpPr/>
          <p:nvPr/>
        </p:nvSpPr>
        <p:spPr>
          <a:xfrm>
            <a:off x="6161205" y="2406458"/>
            <a:ext cx="1117601" cy="7391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>
            <a:lvl1pPr algn="ctr">
              <a:defRPr sz="2800"/>
            </a:lvl1pPr>
          </a:lstStyle>
          <a:p>
            <a:pPr/>
            <a:r>
              <a:t>RECV</a:t>
            </a:r>
          </a:p>
        </p:txBody>
      </p:sp>
      <p:sp>
        <p:nvSpPr>
          <p:cNvPr id="146" name="Input"/>
          <p:cNvSpPr txBox="1"/>
          <p:nvPr/>
        </p:nvSpPr>
        <p:spPr>
          <a:xfrm>
            <a:off x="1522147" y="3251611"/>
            <a:ext cx="848875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Input</a:t>
            </a:r>
          </a:p>
        </p:txBody>
      </p:sp>
      <p:sp>
        <p:nvSpPr>
          <p:cNvPr id="147" name="m : plaintext message…"/>
          <p:cNvSpPr txBox="1"/>
          <p:nvPr/>
        </p:nvSpPr>
        <p:spPr>
          <a:xfrm>
            <a:off x="1674497" y="3666008"/>
            <a:ext cx="3068795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m </a:t>
            </a:r>
            <a:r>
              <a:t>: plaintext message</a:t>
            </a:r>
          </a:p>
          <a:p>
            <a:pPr>
              <a:defRPr sz="2400"/>
            </a:pPr>
            <a:r>
              <a:rPr i="1"/>
              <a:t>p </a:t>
            </a:r>
            <a:r>
              <a:t>: packet length</a:t>
            </a:r>
          </a:p>
          <a:p>
            <a:pPr>
              <a:defRPr sz="2400"/>
            </a:pPr>
            <a:r>
              <a:rPr i="1"/>
              <a:t>f </a:t>
            </a:r>
            <a:r>
              <a:t>: flush flag</a:t>
            </a:r>
          </a:p>
        </p:txBody>
      </p:sp>
      <p:sp>
        <p:nvSpPr>
          <p:cNvPr id="148" name="Output"/>
          <p:cNvSpPr txBox="1"/>
          <p:nvPr/>
        </p:nvSpPr>
        <p:spPr>
          <a:xfrm>
            <a:off x="1489692" y="4760479"/>
            <a:ext cx="110277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Output</a:t>
            </a:r>
          </a:p>
        </p:txBody>
      </p:sp>
      <p:sp>
        <p:nvSpPr>
          <p:cNvPr id="149" name="c : ciphertext"/>
          <p:cNvSpPr txBox="1"/>
          <p:nvPr/>
        </p:nvSpPr>
        <p:spPr>
          <a:xfrm>
            <a:off x="1676357" y="5126004"/>
            <a:ext cx="1832034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c </a:t>
            </a:r>
            <a:r>
              <a:t>: ciphertext</a:t>
            </a:r>
          </a:p>
        </p:txBody>
      </p:sp>
      <p:sp>
        <p:nvSpPr>
          <p:cNvPr id="150" name="Input"/>
          <p:cNvSpPr txBox="1"/>
          <p:nvPr/>
        </p:nvSpPr>
        <p:spPr>
          <a:xfrm>
            <a:off x="5929972" y="3440049"/>
            <a:ext cx="848875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Input</a:t>
            </a:r>
          </a:p>
        </p:txBody>
      </p:sp>
      <p:sp>
        <p:nvSpPr>
          <p:cNvPr id="151" name="c : ciphertext"/>
          <p:cNvSpPr txBox="1"/>
          <p:nvPr/>
        </p:nvSpPr>
        <p:spPr>
          <a:xfrm>
            <a:off x="6116637" y="3805573"/>
            <a:ext cx="1832034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c </a:t>
            </a:r>
            <a:r>
              <a:t>: ciphertext</a:t>
            </a:r>
          </a:p>
        </p:txBody>
      </p:sp>
      <p:sp>
        <p:nvSpPr>
          <p:cNvPr id="152" name="Output"/>
          <p:cNvSpPr txBox="1"/>
          <p:nvPr/>
        </p:nvSpPr>
        <p:spPr>
          <a:xfrm>
            <a:off x="5919711" y="4257447"/>
            <a:ext cx="1102776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Output</a:t>
            </a:r>
          </a:p>
        </p:txBody>
      </p:sp>
      <p:sp>
        <p:nvSpPr>
          <p:cNvPr id="153" name="m : plaintext message…"/>
          <p:cNvSpPr txBox="1"/>
          <p:nvPr/>
        </p:nvSpPr>
        <p:spPr>
          <a:xfrm>
            <a:off x="6106376" y="4622972"/>
            <a:ext cx="3068796" cy="82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/>
            </a:pPr>
            <a:r>
              <a:rPr i="1"/>
              <a:t>m </a:t>
            </a:r>
            <a:r>
              <a:t>: plaintext message</a:t>
            </a:r>
          </a:p>
          <a:p>
            <a:pPr>
              <a:defRPr i="1" sz="2400"/>
            </a:pPr>
            <a:r>
              <a:t>C </a:t>
            </a:r>
            <a:r>
              <a:rPr i="0"/>
              <a:t>: channel close flag</a:t>
            </a:r>
          </a:p>
        </p:txBody>
      </p:sp>
      <p:sp>
        <p:nvSpPr>
          <p:cNvPr id="154" name="In implementation, SEND and RECV would interact with sockets."/>
          <p:cNvSpPr txBox="1"/>
          <p:nvPr/>
        </p:nvSpPr>
        <p:spPr>
          <a:xfrm>
            <a:off x="452366" y="6269348"/>
            <a:ext cx="8845559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2400">
                <a:solidFill>
                  <a:schemeClr val="accent1"/>
                </a:solidFill>
              </a:defRPr>
            </a:pPr>
            <a:r>
              <a:t>In implementation, SEND and RECV would interact with </a:t>
            </a:r>
            <a:r>
              <a:rPr i="1"/>
              <a:t>sockets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59" name="Title 3"/>
          <p:cNvSpPr txBox="1"/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580322">
              <a:defRPr sz="2520"/>
            </a:pPr>
            <a:r>
              <a:t>Passive security: </a:t>
            </a:r>
          </a:p>
          <a:p>
            <a:pPr defTabSz="580322">
              <a:defRPr sz="2520"/>
            </a:pPr>
            <a:r>
              <a:t>FEP-CPFA (Chosen Plaintext-Fragment Attacks)</a:t>
            </a:r>
          </a:p>
        </p:txBody>
      </p:sp>
      <p:sp>
        <p:nvSpPr>
          <p:cNvPr id="160" name="O0SEND(m,p,f)"/>
          <p:cNvSpPr/>
          <p:nvPr/>
        </p:nvSpPr>
        <p:spPr>
          <a:xfrm>
            <a:off x="4112380" y="2797671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61" name="Content Placeholder 4"/>
          <p:cNvSpPr txBox="1"/>
          <p:nvPr>
            <p:ph type="body" sz="quarter" idx="1"/>
          </p:nvPr>
        </p:nvSpPr>
        <p:spPr>
          <a:xfrm>
            <a:off x="156667" y="2654661"/>
            <a:ext cx="3812076" cy="2635616"/>
          </a:xfrm>
          <a:prstGeom prst="rect">
            <a:avLst/>
          </a:prstGeom>
        </p:spPr>
        <p:txBody>
          <a:bodyPr/>
          <a:lstStyle/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Adversary can query stateful oracle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SEND</a:t>
            </a:r>
            <a:r>
              <a:rPr sz="2236"/>
              <a:t>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Adversary outputs guess </a:t>
            </a:r>
            <a:r>
              <a:rPr i="1" sz="2236"/>
              <a:t>b</a:t>
            </a:r>
            <a:r>
              <a:rPr sz="2236"/>
              <a:t>’.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Success if </a:t>
            </a:r>
            <a:r>
              <a:rPr i="1" sz="2236"/>
              <a:t>b</a:t>
            </a:r>
            <a:r>
              <a:rPr sz="2236"/>
              <a:t>’=</a:t>
            </a:r>
            <a:r>
              <a:rPr i="1" sz="2236"/>
              <a:t>b</a:t>
            </a:r>
            <a:r>
              <a:rPr sz="2236"/>
              <a:t>.</a:t>
            </a:r>
          </a:p>
        </p:txBody>
      </p:sp>
      <p:sp>
        <p:nvSpPr>
          <p:cNvPr id="162" name="Security experiment"/>
          <p:cNvSpPr txBox="1"/>
          <p:nvPr/>
        </p:nvSpPr>
        <p:spPr>
          <a:xfrm>
            <a:off x="58130" y="2153089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163" name="Real World"/>
          <p:cNvSpPr txBox="1"/>
          <p:nvPr/>
        </p:nvSpPr>
        <p:spPr>
          <a:xfrm>
            <a:off x="4482272" y="2246937"/>
            <a:ext cx="2056789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164" name="Random World"/>
          <p:cNvSpPr txBox="1"/>
          <p:nvPr/>
        </p:nvSpPr>
        <p:spPr>
          <a:xfrm>
            <a:off x="7052591" y="2245255"/>
            <a:ext cx="2683980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165" name="Definition: Protocol is FEP-CPFA if success probability is negligible."/>
          <p:cNvSpPr txBox="1"/>
          <p:nvPr/>
        </p:nvSpPr>
        <p:spPr>
          <a:xfrm>
            <a:off x="103909" y="4793793"/>
            <a:ext cx="3812076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FEP-CPFA if success probability is negligible.</a:t>
            </a:r>
          </a:p>
        </p:txBody>
      </p:sp>
      <p:sp>
        <p:nvSpPr>
          <p:cNvPr id="166" name="Line"/>
          <p:cNvSpPr/>
          <p:nvPr/>
        </p:nvSpPr>
        <p:spPr>
          <a:xfrm flipV="1">
            <a:off x="6805348" y="2054098"/>
            <a:ext cx="1" cy="383674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7" name="Content Placeholder 4"/>
          <p:cNvSpPr txBox="1"/>
          <p:nvPr/>
        </p:nvSpPr>
        <p:spPr>
          <a:xfrm>
            <a:off x="4092323" y="3999851"/>
            <a:ext cx="2628535" cy="93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</a:t>
            </a:r>
          </a:p>
        </p:txBody>
      </p:sp>
      <p:sp>
        <p:nvSpPr>
          <p:cNvPr id="168" name="Content Placeholder 4"/>
          <p:cNvSpPr txBox="1"/>
          <p:nvPr/>
        </p:nvSpPr>
        <p:spPr>
          <a:xfrm>
            <a:off x="6897196" y="3938117"/>
            <a:ext cx="3104438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)| random bytes</a:t>
            </a:r>
          </a:p>
        </p:txBody>
      </p:sp>
      <p:sp>
        <p:nvSpPr>
          <p:cNvPr id="169" name="O1SEND(m,p,f)"/>
          <p:cNvSpPr/>
          <p:nvPr/>
        </p:nvSpPr>
        <p:spPr>
          <a:xfrm>
            <a:off x="7155205" y="2797671"/>
            <a:ext cx="2588420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72" name="Title 3"/>
          <p:cNvSpPr txBox="1"/>
          <p:nvPr>
            <p:ph type="title"/>
          </p:nvPr>
        </p:nvSpPr>
        <p:spPr>
          <a:xfrm>
            <a:off x="2057400" y="332757"/>
            <a:ext cx="7315200" cy="764525"/>
          </a:xfrm>
          <a:prstGeom prst="rect">
            <a:avLst/>
          </a:prstGeom>
        </p:spPr>
        <p:txBody>
          <a:bodyPr/>
          <a:lstStyle/>
          <a:p>
            <a:pPr defTabSz="580322">
              <a:defRPr sz="2520"/>
            </a:pPr>
            <a:r>
              <a:t>Passive security: </a:t>
            </a:r>
          </a:p>
          <a:p>
            <a:pPr defTabSz="580322">
              <a:defRPr sz="2520"/>
            </a:pPr>
            <a:r>
              <a:t>FEP-CPFA (Chosen Plaintext-Fragment Attacks)</a:t>
            </a:r>
          </a:p>
        </p:txBody>
      </p:sp>
      <p:sp>
        <p:nvSpPr>
          <p:cNvPr id="173" name="O0SEND(m,p,f)"/>
          <p:cNvSpPr/>
          <p:nvPr/>
        </p:nvSpPr>
        <p:spPr>
          <a:xfrm>
            <a:off x="4112380" y="2797671"/>
            <a:ext cx="2588421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0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74" name="Content Placeholder 4"/>
          <p:cNvSpPr txBox="1"/>
          <p:nvPr>
            <p:ph type="body" sz="quarter" idx="1"/>
          </p:nvPr>
        </p:nvSpPr>
        <p:spPr>
          <a:xfrm>
            <a:off x="156667" y="2654661"/>
            <a:ext cx="3812076" cy="2635616"/>
          </a:xfrm>
          <a:prstGeom prst="rect">
            <a:avLst/>
          </a:prstGeom>
        </p:spPr>
        <p:txBody>
          <a:bodyPr/>
          <a:lstStyle/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Challenger chooses bit </a:t>
            </a:r>
            <a:r>
              <a:rPr i="1"/>
              <a:t>b</a:t>
            </a:r>
            <a:r>
              <a:t>.</a:t>
            </a:r>
          </a:p>
          <a:p>
            <a:pPr lvl="1" marL="196596" indent="-196596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t> Adversary can query stateful oracle </a:t>
            </a:r>
            <a:r>
              <a:rPr i="1"/>
              <a:t>O</a:t>
            </a:r>
            <a:r>
              <a:rPr baseline="61069"/>
              <a:t>b</a:t>
            </a:r>
            <a:r>
              <a:rPr baseline="-23889" sz="2236"/>
              <a:t>SEND</a:t>
            </a:r>
            <a:r>
              <a:rPr sz="2236"/>
              <a:t>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Adversary outputs guess </a:t>
            </a:r>
            <a:r>
              <a:rPr i="1" sz="2236"/>
              <a:t>b</a:t>
            </a:r>
            <a:r>
              <a:rPr sz="2236"/>
              <a:t>’.</a:t>
            </a:r>
            <a:endParaRPr sz="2236"/>
          </a:p>
          <a:p>
            <a:pPr lvl="1" marL="182553" indent="-182553" defTabSz="891209">
              <a:lnSpc>
                <a:spcPts val="2700"/>
              </a:lnSpc>
              <a:spcBef>
                <a:spcPts val="500"/>
              </a:spcBef>
              <a:buSzPct val="100000"/>
              <a:buAutoNum type="arabicPeriod" startAt="1"/>
              <a:defRPr sz="2408"/>
            </a:pPr>
            <a:r>
              <a:rPr sz="2236"/>
              <a:t> Success if </a:t>
            </a:r>
            <a:r>
              <a:rPr i="1" sz="2236"/>
              <a:t>b</a:t>
            </a:r>
            <a:r>
              <a:rPr sz="2236"/>
              <a:t>’=</a:t>
            </a:r>
            <a:r>
              <a:rPr i="1" sz="2236"/>
              <a:t>b</a:t>
            </a:r>
            <a:r>
              <a:rPr sz="2236"/>
              <a:t>.</a:t>
            </a:r>
          </a:p>
        </p:txBody>
      </p:sp>
      <p:sp>
        <p:nvSpPr>
          <p:cNvPr id="175" name="Security experiment"/>
          <p:cNvSpPr txBox="1"/>
          <p:nvPr/>
        </p:nvSpPr>
        <p:spPr>
          <a:xfrm>
            <a:off x="58130" y="2153089"/>
            <a:ext cx="443824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Security experiment</a:t>
            </a:r>
          </a:p>
        </p:txBody>
      </p:sp>
      <p:sp>
        <p:nvSpPr>
          <p:cNvPr id="176" name="Real World"/>
          <p:cNvSpPr txBox="1"/>
          <p:nvPr/>
        </p:nvSpPr>
        <p:spPr>
          <a:xfrm>
            <a:off x="4482272" y="2246937"/>
            <a:ext cx="2056789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Real World</a:t>
            </a:r>
          </a:p>
        </p:txBody>
      </p:sp>
      <p:sp>
        <p:nvSpPr>
          <p:cNvPr id="177" name="Random World"/>
          <p:cNvSpPr txBox="1"/>
          <p:nvPr/>
        </p:nvSpPr>
        <p:spPr>
          <a:xfrm>
            <a:off x="7052591" y="2245255"/>
            <a:ext cx="2683980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defRPr b="0"/>
            </a:pPr>
            <a:r>
              <a:rPr b="1"/>
              <a:t>Random World</a:t>
            </a:r>
          </a:p>
        </p:txBody>
      </p:sp>
      <p:sp>
        <p:nvSpPr>
          <p:cNvPr id="178" name="Definition: Protocol is FEP-CPFA if success probability is negligible."/>
          <p:cNvSpPr txBox="1"/>
          <p:nvPr/>
        </p:nvSpPr>
        <p:spPr>
          <a:xfrm>
            <a:off x="103909" y="4793793"/>
            <a:ext cx="3812076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400"/>
            </a:pPr>
            <a:r>
              <a:rPr b="1"/>
              <a:t>Definition:</a:t>
            </a:r>
            <a:r>
              <a:t> </a:t>
            </a:r>
            <a:r>
              <a:rPr i="1"/>
              <a:t>Protocol is FEP-CPFA if success probability is negligible.</a:t>
            </a:r>
          </a:p>
        </p:txBody>
      </p:sp>
      <p:sp>
        <p:nvSpPr>
          <p:cNvPr id="179" name="Line"/>
          <p:cNvSpPr/>
          <p:nvPr/>
        </p:nvSpPr>
        <p:spPr>
          <a:xfrm flipV="1">
            <a:off x="6805348" y="2054098"/>
            <a:ext cx="1" cy="3836742"/>
          </a:xfrm>
          <a:prstGeom prst="line">
            <a:avLst/>
          </a:prstGeom>
          <a:ln w="19050">
            <a:solidFill>
              <a:srgbClr val="000000"/>
            </a:solidFill>
            <a:prstDash val="dash"/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80" name="Content Placeholder 4"/>
          <p:cNvSpPr txBox="1"/>
          <p:nvPr/>
        </p:nvSpPr>
        <p:spPr>
          <a:xfrm>
            <a:off x="4092323" y="3999851"/>
            <a:ext cx="2628535" cy="939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 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</a:t>
            </a:r>
          </a:p>
        </p:txBody>
      </p:sp>
      <p:sp>
        <p:nvSpPr>
          <p:cNvPr id="181" name="Content Placeholder 4"/>
          <p:cNvSpPr txBox="1"/>
          <p:nvPr/>
        </p:nvSpPr>
        <p:spPr>
          <a:xfrm>
            <a:off x="6897196" y="3938117"/>
            <a:ext cx="3104438" cy="133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1" marL="228600" indent="-228600" defTabSz="1036290">
              <a:lnSpc>
                <a:spcPts val="3200"/>
              </a:lnSpc>
              <a:spcBef>
                <a:spcPts val="600"/>
              </a:spcBef>
              <a:buSzPct val="100000"/>
              <a:buChar char="▪"/>
              <a:defRPr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Outputs</a:t>
            </a:r>
            <a:br/>
            <a:r>
              <a:t>|</a:t>
            </a:r>
            <a:r>
              <a:rPr sz="2600"/>
              <a:t>SEND(</a:t>
            </a:r>
            <a:r>
              <a:rPr i="1" sz="2600"/>
              <a:t>m</a:t>
            </a:r>
            <a:r>
              <a:rPr sz="2600"/>
              <a:t>,</a:t>
            </a:r>
            <a:r>
              <a:rPr i="1" sz="2600"/>
              <a:t>p</a:t>
            </a:r>
            <a:r>
              <a:rPr sz="2600"/>
              <a:t>,</a:t>
            </a:r>
            <a:r>
              <a:rPr i="1" sz="2600"/>
              <a:t>f</a:t>
            </a:r>
            <a:r>
              <a:rPr sz="2600"/>
              <a:t>)| random bytes</a:t>
            </a:r>
          </a:p>
        </p:txBody>
      </p:sp>
      <p:sp>
        <p:nvSpPr>
          <p:cNvPr id="182" name="O1SEND(m,p,f)"/>
          <p:cNvSpPr/>
          <p:nvPr/>
        </p:nvSpPr>
        <p:spPr>
          <a:xfrm>
            <a:off x="7155205" y="2797671"/>
            <a:ext cx="2588420" cy="914104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 algn="ctr">
              <a:defRPr sz="2800">
                <a:latin typeface="Zapfino"/>
                <a:ea typeface="Zapfino"/>
                <a:cs typeface="Zapfino"/>
                <a:sym typeface="Zapfino"/>
              </a:defRPr>
            </a:pPr>
            <a:r>
              <a:rPr i="1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aseline="56999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-21384" sz="2600">
                <a:latin typeface="Arial"/>
                <a:ea typeface="Arial"/>
                <a:cs typeface="Arial"/>
                <a:sym typeface="Arial"/>
              </a:rPr>
              <a:t>SEND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p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,</a:t>
            </a:r>
            <a:r>
              <a:rPr i="1" sz="26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sz="2600"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83" name="Obfuscated OpenSSH: without an optional pre-shared key, all key material is observable, and so it does not satisfy FEP-CPFA."/>
          <p:cNvSpPr/>
          <p:nvPr/>
        </p:nvSpPr>
        <p:spPr>
          <a:xfrm>
            <a:off x="2318128" y="5424864"/>
            <a:ext cx="5612985" cy="1695624"/>
          </a:xfrm>
          <a:prstGeom prst="rect">
            <a:avLst/>
          </a:prstGeom>
          <a:solidFill>
            <a:schemeClr val="accent6">
              <a:lumOff val="25000"/>
            </a:schemeClr>
          </a:solidFill>
          <a:ln w="25400">
            <a:solidFill>
              <a:srgbClr val="00528C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>
              <a:defRPr sz="2400"/>
            </a:pPr>
            <a:r>
              <a:rPr b="1"/>
              <a:t>Obfuscated OpenSSH</a:t>
            </a:r>
            <a:r>
              <a:t>: without an optional pre-shared key, all key material is observable, and so it does not satisfy FEP-CPFA.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