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8"/>
  </p:notesMasterIdLst>
  <p:sldIdLst>
    <p:sldId id="258" r:id="rId2"/>
    <p:sldId id="685" r:id="rId3"/>
    <p:sldId id="327" r:id="rId4"/>
    <p:sldId id="315" r:id="rId5"/>
    <p:sldId id="316" r:id="rId6"/>
    <p:sldId id="721" r:id="rId7"/>
    <p:sldId id="750" r:id="rId8"/>
    <p:sldId id="754" r:id="rId9"/>
    <p:sldId id="704" r:id="rId10"/>
    <p:sldId id="705" r:id="rId11"/>
    <p:sldId id="706" r:id="rId12"/>
    <p:sldId id="708" r:id="rId13"/>
    <p:sldId id="697" r:id="rId14"/>
    <p:sldId id="319" r:id="rId15"/>
    <p:sldId id="709" r:id="rId16"/>
    <p:sldId id="712" r:id="rId17"/>
    <p:sldId id="713" r:id="rId18"/>
    <p:sldId id="714" r:id="rId19"/>
    <p:sldId id="715" r:id="rId20"/>
    <p:sldId id="716" r:id="rId21"/>
    <p:sldId id="717" r:id="rId22"/>
    <p:sldId id="718" r:id="rId23"/>
    <p:sldId id="719" r:id="rId24"/>
    <p:sldId id="720" r:id="rId25"/>
    <p:sldId id="753" r:id="rId26"/>
    <p:sldId id="725" r:id="rId27"/>
    <p:sldId id="751" r:id="rId28"/>
    <p:sldId id="752" r:id="rId29"/>
    <p:sldId id="295" r:id="rId30"/>
    <p:sldId id="296" r:id="rId31"/>
    <p:sldId id="710" r:id="rId32"/>
    <p:sldId id="729" r:id="rId33"/>
    <p:sldId id="297" r:id="rId34"/>
    <p:sldId id="298" r:id="rId35"/>
    <p:sldId id="348" r:id="rId36"/>
    <p:sldId id="349" r:id="rId37"/>
    <p:sldId id="350" r:id="rId38"/>
    <p:sldId id="351" r:id="rId39"/>
    <p:sldId id="352" r:id="rId40"/>
    <p:sldId id="353" r:id="rId41"/>
    <p:sldId id="355" r:id="rId42"/>
    <p:sldId id="356" r:id="rId43"/>
    <p:sldId id="357" r:id="rId44"/>
    <p:sldId id="307" r:id="rId45"/>
    <p:sldId id="360" r:id="rId46"/>
    <p:sldId id="308" r:id="rId47"/>
    <p:sldId id="730" r:id="rId48"/>
    <p:sldId id="737" r:id="rId49"/>
    <p:sldId id="738" r:id="rId50"/>
    <p:sldId id="740" r:id="rId51"/>
    <p:sldId id="741" r:id="rId52"/>
    <p:sldId id="746" r:id="rId53"/>
    <p:sldId id="747" r:id="rId54"/>
    <p:sldId id="748" r:id="rId55"/>
    <p:sldId id="749" r:id="rId56"/>
    <p:sldId id="755" r:id="rId57"/>
    <p:sldId id="756" r:id="rId58"/>
    <p:sldId id="758" r:id="rId59"/>
    <p:sldId id="759" r:id="rId60"/>
    <p:sldId id="757" r:id="rId61"/>
    <p:sldId id="760" r:id="rId62"/>
    <p:sldId id="761" r:id="rId63"/>
    <p:sldId id="762" r:id="rId64"/>
    <p:sldId id="763" r:id="rId65"/>
    <p:sldId id="764" r:id="rId66"/>
    <p:sldId id="733" r:id="rId67"/>
  </p:sldIdLst>
  <p:sldSz cx="10058400" cy="7772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9000"/>
    <a:srgbClr val="0432FF"/>
    <a:srgbClr val="FF40FF"/>
    <a:srgbClr val="FF6602"/>
    <a:srgbClr val="FD5204"/>
    <a:srgbClr val="AB7942"/>
    <a:srgbClr val="FFB700"/>
    <a:srgbClr val="B874C5"/>
    <a:srgbClr val="001236"/>
    <a:srgbClr val="000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5988"/>
  </p:normalViewPr>
  <p:slideViewPr>
    <p:cSldViewPr snapToGrid="0">
      <p:cViewPr varScale="1">
        <p:scale>
          <a:sx n="130" d="100"/>
          <a:sy n="130" d="100"/>
        </p:scale>
        <p:origin x="256" y="200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370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82F392-DB49-4AA4-8FE8-68E7A20DFD49}" type="datetimeFigureOut">
              <a:rPr lang="en-US" smtClean="0"/>
              <a:t>9/29/21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74788" y="1162050"/>
            <a:ext cx="40608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53BEB2-B6BD-4FBB-B32D-280A8B85A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72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3BEB2-B6BD-4FBB-B32D-280A8B85AB9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752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Presentation Title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U.S. Naval Research Laboratory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/>
          <a:stretch/>
        </p:blipFill>
        <p:spPr>
          <a:xfrm>
            <a:off x="0" y="0"/>
            <a:ext cx="10058400" cy="12344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57400" y="640080"/>
            <a:ext cx="7315200" cy="457200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ABE07"/>
                </a:solidFill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959"/>
            <a:ext cx="1143000" cy="76452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1763184"/>
            <a:ext cx="4343400" cy="5257800"/>
          </a:xfrm>
        </p:spPr>
        <p:txBody>
          <a:bodyPr/>
          <a:lstStyle>
            <a:lvl1pPr>
              <a:lnSpc>
                <a:spcPts val="1800"/>
              </a:lnSpc>
              <a:spcAft>
                <a:spcPts val="600"/>
              </a:spcAft>
              <a:defRPr sz="1500"/>
            </a:lvl1pPr>
            <a:lvl2pPr>
              <a:lnSpc>
                <a:spcPts val="1800"/>
              </a:lnSpc>
              <a:spcAft>
                <a:spcPts val="6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800"/>
              </a:lnSpc>
              <a:defRPr sz="1500"/>
            </a:lvl3pPr>
            <a:lvl4pPr>
              <a:lnSpc>
                <a:spcPts val="1800"/>
              </a:lnSpc>
              <a:spcAft>
                <a:spcPts val="300"/>
              </a:spcAft>
              <a:defRPr sz="1500">
                <a:solidFill>
                  <a:schemeClr val="tx1"/>
                </a:solidFill>
              </a:defRPr>
            </a:lvl4pPr>
            <a:lvl5pPr marL="914400" indent="-220663">
              <a:defRPr/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5234940" y="1763184"/>
            <a:ext cx="4343400" cy="5257800"/>
          </a:xfrm>
        </p:spPr>
        <p:txBody>
          <a:bodyPr/>
          <a:lstStyle>
            <a:lvl1pPr>
              <a:lnSpc>
                <a:spcPts val="1800"/>
              </a:lnSpc>
              <a:spcAft>
                <a:spcPts val="600"/>
              </a:spcAft>
              <a:defRPr sz="1500"/>
            </a:lvl1pPr>
            <a:lvl2pPr>
              <a:lnSpc>
                <a:spcPts val="1800"/>
              </a:lnSpc>
              <a:spcAft>
                <a:spcPts val="6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800"/>
              </a:lnSpc>
              <a:defRPr sz="1500"/>
            </a:lvl3pPr>
            <a:lvl4pPr>
              <a:lnSpc>
                <a:spcPts val="1800"/>
              </a:lnSpc>
              <a:spcAft>
                <a:spcPts val="300"/>
              </a:spcAft>
              <a:defRPr sz="15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059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Presentation Title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U.S. Naval Research Laboratory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/>
          <a:stretch/>
        </p:blipFill>
        <p:spPr>
          <a:xfrm>
            <a:off x="0" y="0"/>
            <a:ext cx="10058400" cy="12344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57400" y="640080"/>
            <a:ext cx="7315200" cy="457200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ABE07"/>
                </a:solidFill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959"/>
            <a:ext cx="1143000" cy="76452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1763184"/>
            <a:ext cx="9121140" cy="5257800"/>
          </a:xfrm>
        </p:spPr>
        <p:txBody>
          <a:bodyPr/>
          <a:lstStyle>
            <a:lvl1pPr>
              <a:lnSpc>
                <a:spcPts val="1800"/>
              </a:lnSpc>
              <a:spcAft>
                <a:spcPts val="600"/>
              </a:spcAft>
              <a:defRPr sz="1500"/>
            </a:lvl1pPr>
            <a:lvl2pPr>
              <a:lnSpc>
                <a:spcPts val="1800"/>
              </a:lnSpc>
              <a:spcAft>
                <a:spcPts val="6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800"/>
              </a:lnSpc>
              <a:defRPr sz="1500"/>
            </a:lvl3pPr>
            <a:lvl4pPr>
              <a:lnSpc>
                <a:spcPts val="1800"/>
              </a:lnSpc>
              <a:spcAft>
                <a:spcPts val="300"/>
              </a:spcAft>
              <a:defRPr sz="1500">
                <a:solidFill>
                  <a:schemeClr val="tx1"/>
                </a:solidFill>
              </a:defRPr>
            </a:lvl4pPr>
            <a:lvl5pPr>
              <a:defRPr u="none"/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73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249892"/>
            <a:ext cx="9121140" cy="457200"/>
          </a:xfrm>
        </p:spPr>
        <p:txBody>
          <a:bodyPr>
            <a:noAutofit/>
          </a:bodyPr>
          <a:lstStyle>
            <a:lvl1pPr>
              <a:defRPr sz="4600" b="1">
                <a:solidFill>
                  <a:srgbClr val="FABE07"/>
                </a:solidFill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3882430"/>
            <a:ext cx="9121140" cy="2920324"/>
          </a:xfrm>
        </p:spPr>
        <p:txBody>
          <a:bodyPr/>
          <a:lstStyle>
            <a:lvl1pPr>
              <a:lnSpc>
                <a:spcPts val="2000"/>
              </a:lnSpc>
              <a:spcAft>
                <a:spcPts val="600"/>
              </a:spcAft>
              <a:defRPr sz="1800" b="1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spcAft>
                <a:spcPts val="6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800"/>
              </a:lnSpc>
              <a:defRPr sz="1500">
                <a:solidFill>
                  <a:schemeClr val="bg1"/>
                </a:solidFill>
              </a:defRPr>
            </a:lvl3pPr>
            <a:lvl4pPr>
              <a:lnSpc>
                <a:spcPts val="1800"/>
              </a:lnSpc>
              <a:spcAft>
                <a:spcPts val="300"/>
              </a:spcAft>
              <a:defRPr sz="15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22370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30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249892"/>
            <a:ext cx="9121140" cy="457200"/>
          </a:xfrm>
        </p:spPr>
        <p:txBody>
          <a:bodyPr>
            <a:noAutofit/>
          </a:bodyPr>
          <a:lstStyle>
            <a:lvl1pPr>
              <a:defRPr sz="4600" b="1">
                <a:solidFill>
                  <a:schemeClr val="tx2"/>
                </a:solidFill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3882430"/>
            <a:ext cx="9121140" cy="2920324"/>
          </a:xfrm>
        </p:spPr>
        <p:txBody>
          <a:bodyPr/>
          <a:lstStyle>
            <a:lvl1pPr>
              <a:lnSpc>
                <a:spcPts val="2000"/>
              </a:lnSpc>
              <a:spcAft>
                <a:spcPts val="600"/>
              </a:spcAft>
              <a:defRPr sz="18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lnSpc>
                <a:spcPts val="1800"/>
              </a:lnSpc>
              <a:spcAft>
                <a:spcPts val="6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800"/>
              </a:lnSpc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lnSpc>
                <a:spcPts val="1800"/>
              </a:lnSpc>
              <a:spcAft>
                <a:spcPts val="3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61813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30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blipFill dpi="0" rotWithShape="1">
          <a:blip r:embed="rId2">
            <a:lum/>
          </a:blip>
          <a:srcRect/>
          <a:stretch>
            <a:fillRect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238568"/>
            <a:ext cx="10058400" cy="1533832"/>
          </a:xfrm>
          <a:prstGeom prst="rect">
            <a:avLst/>
          </a:prstGeom>
          <a:solidFill>
            <a:srgbClr val="0012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9144000" cy="2743200"/>
          </a:xfrm>
        </p:spPr>
        <p:txBody>
          <a:bodyPr anchor="t">
            <a:noAutofit/>
          </a:bodyPr>
          <a:lstStyle>
            <a:lvl1pPr>
              <a:lnSpc>
                <a:spcPts val="5100"/>
              </a:lnSpc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6515493"/>
            <a:ext cx="5257800" cy="952107"/>
          </a:xfrm>
        </p:spPr>
        <p:txBody>
          <a:bodyPr anchor="b"/>
          <a:lstStyle>
            <a:lvl1pPr>
              <a:lnSpc>
                <a:spcPts val="1900"/>
              </a:lnSpc>
              <a:spcAft>
                <a:spcPts val="0"/>
              </a:spcAft>
              <a:defRPr sz="1500" b="0">
                <a:solidFill>
                  <a:schemeClr val="bg1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sz="1500">
                <a:solidFill>
                  <a:schemeClr val="accent3"/>
                </a:solidFill>
              </a:defRPr>
            </a:lvl2pPr>
            <a:lvl3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500" b="1">
                <a:solidFill>
                  <a:schemeClr val="bg1"/>
                </a:solidFill>
              </a:defRPr>
            </a:lvl3pPr>
            <a:lvl4pPr>
              <a:lnSpc>
                <a:spcPts val="2640"/>
              </a:lnSpc>
              <a:spcAft>
                <a:spcPts val="1800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1367074" cy="9144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5943600" y="6515493"/>
            <a:ext cx="3657600" cy="952107"/>
          </a:xfrm>
        </p:spPr>
        <p:txBody>
          <a:bodyPr anchor="b"/>
          <a:lstStyle>
            <a:lvl1pPr algn="r">
              <a:lnSpc>
                <a:spcPts val="1900"/>
              </a:lnSpc>
              <a:spcAft>
                <a:spcPts val="0"/>
              </a:spcAft>
              <a:defRPr sz="1500" b="1">
                <a:solidFill>
                  <a:schemeClr val="bg1"/>
                </a:solidFill>
              </a:defRPr>
            </a:lvl1pPr>
            <a:lvl2pPr algn="r">
              <a:lnSpc>
                <a:spcPts val="1900"/>
              </a:lnSpc>
              <a:spcAft>
                <a:spcPts val="0"/>
              </a:spcAft>
              <a:defRPr sz="1500">
                <a:solidFill>
                  <a:schemeClr val="accent3"/>
                </a:solidFill>
              </a:defRPr>
            </a:lvl2pPr>
            <a:lvl3pPr marL="0" indent="0" algn="r">
              <a:lnSpc>
                <a:spcPts val="1900"/>
              </a:lnSpc>
              <a:spcAft>
                <a:spcPts val="0"/>
              </a:spcAft>
              <a:buFontTx/>
              <a:buNone/>
              <a:defRPr sz="1500" b="0">
                <a:solidFill>
                  <a:schemeClr val="bg1"/>
                </a:solidFill>
              </a:defRPr>
            </a:lvl3pPr>
            <a:lvl4pPr>
              <a:lnSpc>
                <a:spcPts val="2640"/>
              </a:lnSpc>
              <a:spcAft>
                <a:spcPts val="1800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744030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791094"/>
            <a:ext cx="5679649" cy="2601798"/>
          </a:xfrm>
        </p:spPr>
        <p:txBody>
          <a:bodyPr anchor="b">
            <a:noAutofit/>
          </a:bodyPr>
          <a:lstStyle>
            <a:lvl1pPr>
              <a:lnSpc>
                <a:spcPts val="3900"/>
              </a:lnSpc>
              <a:defRPr sz="3400" b="1">
                <a:solidFill>
                  <a:schemeClr val="tx2"/>
                </a:solidFill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4722832"/>
            <a:ext cx="5257800" cy="952107"/>
          </a:xfrm>
        </p:spPr>
        <p:txBody>
          <a:bodyPr anchor="t"/>
          <a:lstStyle>
            <a:lvl1pPr>
              <a:lnSpc>
                <a:spcPts val="1900"/>
              </a:lnSpc>
              <a:spcAft>
                <a:spcPts val="0"/>
              </a:spcAft>
              <a:defRPr sz="1500" b="1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sz="1500" b="1">
                <a:solidFill>
                  <a:schemeClr val="tx2"/>
                </a:solidFill>
              </a:defRPr>
            </a:lvl2pPr>
            <a:lvl3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500" b="0">
                <a:solidFill>
                  <a:schemeClr val="tx2"/>
                </a:solidFill>
              </a:defRPr>
            </a:lvl3pPr>
            <a:lvl4pPr>
              <a:lnSpc>
                <a:spcPts val="2640"/>
              </a:lnSpc>
              <a:spcAft>
                <a:spcPts val="1800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1367073" cy="9144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62572" y="-9426"/>
            <a:ext cx="5495827" cy="7781826"/>
          </a:xfrm>
          <a:custGeom>
            <a:avLst/>
            <a:gdLst>
              <a:gd name="connsiteX0" fmla="*/ 0 w 3657600"/>
              <a:gd name="connsiteY0" fmla="*/ 0 h 7772400"/>
              <a:gd name="connsiteX1" fmla="*/ 3657600 w 3657600"/>
              <a:gd name="connsiteY1" fmla="*/ 0 h 7772400"/>
              <a:gd name="connsiteX2" fmla="*/ 3657600 w 3657600"/>
              <a:gd name="connsiteY2" fmla="*/ 7772400 h 7772400"/>
              <a:gd name="connsiteX3" fmla="*/ 0 w 3657600"/>
              <a:gd name="connsiteY3" fmla="*/ 7772400 h 7772400"/>
              <a:gd name="connsiteX4" fmla="*/ 0 w 3657600"/>
              <a:gd name="connsiteY4" fmla="*/ 0 h 7772400"/>
              <a:gd name="connsiteX0" fmla="*/ 0 w 5495827"/>
              <a:gd name="connsiteY0" fmla="*/ 0 h 7781826"/>
              <a:gd name="connsiteX1" fmla="*/ 5495827 w 5495827"/>
              <a:gd name="connsiteY1" fmla="*/ 9426 h 7781826"/>
              <a:gd name="connsiteX2" fmla="*/ 5495827 w 5495827"/>
              <a:gd name="connsiteY2" fmla="*/ 7781826 h 7781826"/>
              <a:gd name="connsiteX3" fmla="*/ 1838227 w 5495827"/>
              <a:gd name="connsiteY3" fmla="*/ 7781826 h 7781826"/>
              <a:gd name="connsiteX4" fmla="*/ 0 w 5495827"/>
              <a:gd name="connsiteY4" fmla="*/ 0 h 778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5827" h="7781826">
                <a:moveTo>
                  <a:pt x="0" y="0"/>
                </a:moveTo>
                <a:lnTo>
                  <a:pt x="5495827" y="9426"/>
                </a:lnTo>
                <a:lnTo>
                  <a:pt x="5495827" y="7781826"/>
                </a:lnTo>
                <a:lnTo>
                  <a:pt x="1838227" y="7781826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x-none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4926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Tempest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U.S. Naval Research Laboratory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/>
          <a:stretch/>
        </p:blipFill>
        <p:spPr>
          <a:xfrm>
            <a:off x="0" y="0"/>
            <a:ext cx="10058400" cy="12344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57400" y="640080"/>
            <a:ext cx="7315200" cy="457200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ABE0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959"/>
            <a:ext cx="1143000" cy="76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92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09"/>
            <a:ext cx="8675370" cy="150230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9144000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0" y="7203864"/>
            <a:ext cx="2263140" cy="4138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7203864"/>
            <a:ext cx="3394710" cy="413808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U.S. Naval Research Laboratory</a:t>
            </a:r>
          </a:p>
        </p:txBody>
      </p:sp>
    </p:spTree>
    <p:extLst>
      <p:ext uri="{BB962C8B-B14F-4D97-AF65-F5344CB8AC3E}">
        <p14:creationId xmlns:p14="http://schemas.microsoft.com/office/powerpoint/2010/main" val="184699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6" r:id="rId4"/>
    <p:sldLayoutId id="2147483665" r:id="rId5"/>
    <p:sldLayoutId id="2147483667" r:id="rId6"/>
    <p:sldLayoutId id="2147483668" r:id="rId7"/>
  </p:sldLayoutIdLst>
  <p:hf hdr="0" dt="0"/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600" kern="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036290" rtl="0" eaLnBrk="1" latinLnBrk="0" hangingPunct="1">
        <a:lnSpc>
          <a:spcPts val="1800"/>
        </a:lnSpc>
        <a:spcBef>
          <a:spcPts val="0"/>
        </a:spcBef>
        <a:spcAft>
          <a:spcPts val="300"/>
        </a:spcAft>
        <a:buFontTx/>
        <a:buNone/>
        <a:defRPr sz="1500" kern="1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1036290" rtl="0" eaLnBrk="1" latinLnBrk="0" hangingPunct="1">
        <a:lnSpc>
          <a:spcPts val="1800"/>
        </a:lnSpc>
        <a:spcBef>
          <a:spcPts val="0"/>
        </a:spcBef>
        <a:spcAft>
          <a:spcPts val="300"/>
        </a:spcAft>
        <a:buFontTx/>
        <a:buNone/>
        <a:defRPr sz="1500" b="1" kern="100">
          <a:solidFill>
            <a:schemeClr val="tx2"/>
          </a:solidFill>
          <a:latin typeface="+mn-lt"/>
          <a:ea typeface="+mn-ea"/>
          <a:cs typeface="+mn-cs"/>
        </a:defRPr>
      </a:lvl2pPr>
      <a:lvl3pPr marL="461963" indent="-234950" algn="l" defTabSz="1036290" rtl="0" eaLnBrk="1" latinLnBrk="0" hangingPunct="1">
        <a:lnSpc>
          <a:spcPts val="18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500" kern="100" baseline="0">
          <a:solidFill>
            <a:schemeClr val="tx1"/>
          </a:solidFill>
          <a:latin typeface="+mn-lt"/>
          <a:ea typeface="+mn-ea"/>
          <a:cs typeface="+mn-cs"/>
        </a:defRPr>
      </a:lvl3pPr>
      <a:lvl4pPr marL="693738" indent="-236538" algn="l" defTabSz="1036290" rtl="0" eaLnBrk="1" latinLnBrk="0" hangingPunct="1">
        <a:lnSpc>
          <a:spcPts val="18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−"/>
        <a:defRPr sz="1500" b="0" kern="100" baseline="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220663" algn="l" defTabSz="1036290" rtl="0" eaLnBrk="1" latinLnBrk="0" hangingPunct="1">
        <a:lnSpc>
          <a:spcPts val="18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500" b="0" kern="1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16.png"/><Relationship Id="rId7" Type="http://schemas.openxmlformats.org/officeDocument/2006/relationships/image" Target="../media/image62.png"/><Relationship Id="rId12" Type="http://schemas.openxmlformats.org/officeDocument/2006/relationships/image" Target="../media/image1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55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6.png"/><Relationship Id="rId7" Type="http://schemas.openxmlformats.org/officeDocument/2006/relationships/image" Target="../media/image5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7.png"/><Relationship Id="rId10" Type="http://schemas.openxmlformats.org/officeDocument/2006/relationships/image" Target="../media/image17.png"/><Relationship Id="rId4" Type="http://schemas.openxmlformats.org/officeDocument/2006/relationships/image" Target="../media/image66.png"/><Relationship Id="rId9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70.png"/><Relationship Id="rId3" Type="http://schemas.openxmlformats.org/officeDocument/2006/relationships/image" Target="../media/image16.png"/><Relationship Id="rId7" Type="http://schemas.openxmlformats.org/officeDocument/2006/relationships/image" Target="../media/image110.png"/><Relationship Id="rId12" Type="http://schemas.openxmlformats.org/officeDocument/2006/relationships/image" Target="../media/image16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11" Type="http://schemas.openxmlformats.org/officeDocument/2006/relationships/image" Target="../media/image150.png"/><Relationship Id="rId5" Type="http://schemas.openxmlformats.org/officeDocument/2006/relationships/image" Target="../media/image90.png"/><Relationship Id="rId10" Type="http://schemas.openxmlformats.org/officeDocument/2006/relationships/image" Target="../media/image140.png"/><Relationship Id="rId4" Type="http://schemas.openxmlformats.org/officeDocument/2006/relationships/image" Target="../media/image18.png"/><Relationship Id="rId9" Type="http://schemas.openxmlformats.org/officeDocument/2006/relationships/image" Target="../media/image130.png"/><Relationship Id="rId14" Type="http://schemas.openxmlformats.org/officeDocument/2006/relationships/image" Target="../media/image19.tif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60.png"/><Relationship Id="rId3" Type="http://schemas.openxmlformats.org/officeDocument/2006/relationships/image" Target="../media/image15.png"/><Relationship Id="rId7" Type="http://schemas.openxmlformats.org/officeDocument/2006/relationships/image" Target="../media/image100.png"/><Relationship Id="rId12" Type="http://schemas.openxmlformats.org/officeDocument/2006/relationships/image" Target="../media/image150.png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image" Target="../media/image140.png"/><Relationship Id="rId5" Type="http://schemas.openxmlformats.org/officeDocument/2006/relationships/image" Target="../media/image18.png"/><Relationship Id="rId15" Type="http://schemas.openxmlformats.org/officeDocument/2006/relationships/image" Target="../media/image19.tiff"/><Relationship Id="rId10" Type="http://schemas.openxmlformats.org/officeDocument/2006/relationships/image" Target="../media/image130.png"/><Relationship Id="rId4" Type="http://schemas.openxmlformats.org/officeDocument/2006/relationships/image" Target="../media/image16.png"/><Relationship Id="rId9" Type="http://schemas.openxmlformats.org/officeDocument/2006/relationships/image" Target="../media/image120.png"/><Relationship Id="rId14" Type="http://schemas.openxmlformats.org/officeDocument/2006/relationships/image" Target="../media/image17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60.png"/><Relationship Id="rId3" Type="http://schemas.openxmlformats.org/officeDocument/2006/relationships/image" Target="../media/image15.png"/><Relationship Id="rId7" Type="http://schemas.openxmlformats.org/officeDocument/2006/relationships/image" Target="../media/image100.png"/><Relationship Id="rId12" Type="http://schemas.openxmlformats.org/officeDocument/2006/relationships/image" Target="../media/image150.png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image" Target="../media/image140.png"/><Relationship Id="rId5" Type="http://schemas.openxmlformats.org/officeDocument/2006/relationships/image" Target="../media/image18.png"/><Relationship Id="rId15" Type="http://schemas.openxmlformats.org/officeDocument/2006/relationships/image" Target="../media/image19.tiff"/><Relationship Id="rId10" Type="http://schemas.openxmlformats.org/officeDocument/2006/relationships/image" Target="../media/image130.png"/><Relationship Id="rId4" Type="http://schemas.openxmlformats.org/officeDocument/2006/relationships/image" Target="../media/image16.png"/><Relationship Id="rId9" Type="http://schemas.openxmlformats.org/officeDocument/2006/relationships/image" Target="../media/image120.png"/><Relationship Id="rId14" Type="http://schemas.openxmlformats.org/officeDocument/2006/relationships/image" Target="../media/image17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60.png"/><Relationship Id="rId3" Type="http://schemas.openxmlformats.org/officeDocument/2006/relationships/image" Target="../media/image15.png"/><Relationship Id="rId7" Type="http://schemas.openxmlformats.org/officeDocument/2006/relationships/image" Target="../media/image100.png"/><Relationship Id="rId12" Type="http://schemas.openxmlformats.org/officeDocument/2006/relationships/image" Target="../media/image150.png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image" Target="../media/image140.png"/><Relationship Id="rId5" Type="http://schemas.openxmlformats.org/officeDocument/2006/relationships/image" Target="../media/image18.png"/><Relationship Id="rId15" Type="http://schemas.openxmlformats.org/officeDocument/2006/relationships/image" Target="../media/image19.tiff"/><Relationship Id="rId10" Type="http://schemas.openxmlformats.org/officeDocument/2006/relationships/image" Target="../media/image130.png"/><Relationship Id="rId4" Type="http://schemas.openxmlformats.org/officeDocument/2006/relationships/image" Target="../media/image16.png"/><Relationship Id="rId9" Type="http://schemas.openxmlformats.org/officeDocument/2006/relationships/image" Target="../media/image120.png"/><Relationship Id="rId14" Type="http://schemas.openxmlformats.org/officeDocument/2006/relationships/image" Target="../media/image1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60.png"/><Relationship Id="rId3" Type="http://schemas.openxmlformats.org/officeDocument/2006/relationships/image" Target="../media/image15.png"/><Relationship Id="rId7" Type="http://schemas.openxmlformats.org/officeDocument/2006/relationships/image" Target="../media/image100.png"/><Relationship Id="rId12" Type="http://schemas.openxmlformats.org/officeDocument/2006/relationships/image" Target="../media/image150.png"/><Relationship Id="rId17" Type="http://schemas.openxmlformats.org/officeDocument/2006/relationships/image" Target="../media/image19.tiff"/><Relationship Id="rId2" Type="http://schemas.openxmlformats.org/officeDocument/2006/relationships/image" Target="../media/image20.tiff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image" Target="../media/image140.png"/><Relationship Id="rId5" Type="http://schemas.openxmlformats.org/officeDocument/2006/relationships/image" Target="../media/image18.png"/><Relationship Id="rId10" Type="http://schemas.openxmlformats.org/officeDocument/2006/relationships/image" Target="../media/image130.png"/><Relationship Id="rId4" Type="http://schemas.openxmlformats.org/officeDocument/2006/relationships/image" Target="../media/image16.png"/><Relationship Id="rId9" Type="http://schemas.openxmlformats.org/officeDocument/2006/relationships/image" Target="../media/image120.png"/><Relationship Id="rId14" Type="http://schemas.openxmlformats.org/officeDocument/2006/relationships/image" Target="../media/image17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60.png"/><Relationship Id="rId3" Type="http://schemas.openxmlformats.org/officeDocument/2006/relationships/image" Target="../media/image15.png"/><Relationship Id="rId7" Type="http://schemas.openxmlformats.org/officeDocument/2006/relationships/image" Target="../media/image100.png"/><Relationship Id="rId12" Type="http://schemas.openxmlformats.org/officeDocument/2006/relationships/image" Target="../media/image150.png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image" Target="../media/image140.png"/><Relationship Id="rId5" Type="http://schemas.openxmlformats.org/officeDocument/2006/relationships/image" Target="../media/image18.png"/><Relationship Id="rId15" Type="http://schemas.openxmlformats.org/officeDocument/2006/relationships/image" Target="../media/image19.tiff"/><Relationship Id="rId10" Type="http://schemas.openxmlformats.org/officeDocument/2006/relationships/image" Target="../media/image130.png"/><Relationship Id="rId4" Type="http://schemas.openxmlformats.org/officeDocument/2006/relationships/image" Target="../media/image16.png"/><Relationship Id="rId9" Type="http://schemas.openxmlformats.org/officeDocument/2006/relationships/image" Target="../media/image120.png"/><Relationship Id="rId14" Type="http://schemas.openxmlformats.org/officeDocument/2006/relationships/image" Target="../media/image17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70.png"/><Relationship Id="rId3" Type="http://schemas.openxmlformats.org/officeDocument/2006/relationships/image" Target="../media/image15.png"/><Relationship Id="rId7" Type="http://schemas.openxmlformats.org/officeDocument/2006/relationships/image" Target="../media/image110.png"/><Relationship Id="rId12" Type="http://schemas.openxmlformats.org/officeDocument/2006/relationships/image" Target="../media/image160.png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11" Type="http://schemas.openxmlformats.org/officeDocument/2006/relationships/image" Target="../media/image150.png"/><Relationship Id="rId5" Type="http://schemas.openxmlformats.org/officeDocument/2006/relationships/image" Target="../media/image18.png"/><Relationship Id="rId10" Type="http://schemas.openxmlformats.org/officeDocument/2006/relationships/image" Target="../media/image140.png"/><Relationship Id="rId4" Type="http://schemas.openxmlformats.org/officeDocument/2006/relationships/image" Target="../media/image16.png"/><Relationship Id="rId9" Type="http://schemas.openxmlformats.org/officeDocument/2006/relationships/image" Target="../media/image130.png"/><Relationship Id="rId14" Type="http://schemas.openxmlformats.org/officeDocument/2006/relationships/image" Target="../media/image19.tif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60.png"/><Relationship Id="rId3" Type="http://schemas.openxmlformats.org/officeDocument/2006/relationships/image" Target="../media/image20.tiff"/><Relationship Id="rId7" Type="http://schemas.openxmlformats.org/officeDocument/2006/relationships/image" Target="../media/image100.png"/><Relationship Id="rId12" Type="http://schemas.openxmlformats.org/officeDocument/2006/relationships/image" Target="../media/image150.png"/><Relationship Id="rId17" Type="http://schemas.openxmlformats.org/officeDocument/2006/relationships/image" Target="../media/image19.tif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140.png"/><Relationship Id="rId5" Type="http://schemas.openxmlformats.org/officeDocument/2006/relationships/image" Target="../media/image16.png"/><Relationship Id="rId10" Type="http://schemas.openxmlformats.org/officeDocument/2006/relationships/image" Target="../media/image130.png"/><Relationship Id="rId4" Type="http://schemas.openxmlformats.org/officeDocument/2006/relationships/image" Target="../media/image15.png"/><Relationship Id="rId9" Type="http://schemas.openxmlformats.org/officeDocument/2006/relationships/image" Target="../media/image120.png"/><Relationship Id="rId14" Type="http://schemas.openxmlformats.org/officeDocument/2006/relationships/image" Target="../media/image17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sv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Client-Location-Aware Path Selection in Tor</a:t>
            </a:r>
            <a:br>
              <a:rPr lang="en-US" dirty="0"/>
            </a:br>
            <a:r>
              <a:rPr lang="en-US" sz="3600" i="1" dirty="0"/>
              <a:t>Aaron Johnson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57199" y="6515493"/>
            <a:ext cx="6198433" cy="952107"/>
          </a:xfrm>
        </p:spPr>
        <p:txBody>
          <a:bodyPr/>
          <a:lstStyle/>
          <a:p>
            <a:pPr lvl="1"/>
            <a:r>
              <a:rPr lang="en-US" sz="1600" dirty="0"/>
              <a:t>September 29</a:t>
            </a:r>
            <a:r>
              <a:rPr lang="en-US" sz="1600" baseline="30000" dirty="0"/>
              <a:t>th</a:t>
            </a:r>
            <a:r>
              <a:rPr lang="en-US" sz="1600" dirty="0"/>
              <a:t>, 2021</a:t>
            </a:r>
          </a:p>
          <a:p>
            <a:r>
              <a:rPr lang="en-US" dirty="0"/>
              <a:t>Computer Science Colloquium, George Washington University</a:t>
            </a:r>
          </a:p>
        </p:txBody>
      </p:sp>
    </p:spTree>
    <p:extLst>
      <p:ext uri="{BB962C8B-B14F-4D97-AF65-F5344CB8AC3E}">
        <p14:creationId xmlns:p14="http://schemas.microsoft.com/office/powerpoint/2010/main" val="3338573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Threat Model</a:t>
            </a:r>
          </a:p>
        </p:txBody>
      </p:sp>
      <p:pic>
        <p:nvPicPr>
          <p:cNvPr id="5" name="Picture 4" descr="relay-onion.png">
            <a:extLst>
              <a:ext uri="{FF2B5EF4-FFF2-40B4-BE49-F238E27FC236}">
                <a16:creationId xmlns:a16="http://schemas.microsoft.com/office/drawing/2014/main" id="{9669C478-D120-B047-B26C-360A48718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45" y="2680038"/>
            <a:ext cx="837327" cy="1021376"/>
          </a:xfrm>
          <a:prstGeom prst="rect">
            <a:avLst/>
          </a:prstGeom>
        </p:spPr>
      </p:pic>
      <p:pic>
        <p:nvPicPr>
          <p:cNvPr id="6" name="Picture 5" descr="relay-onion.png">
            <a:extLst>
              <a:ext uri="{FF2B5EF4-FFF2-40B4-BE49-F238E27FC236}">
                <a16:creationId xmlns:a16="http://schemas.microsoft.com/office/drawing/2014/main" id="{DCCB52F6-9424-874D-AFE5-3AAF4B7F9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270" y="1488576"/>
            <a:ext cx="837327" cy="1021376"/>
          </a:xfrm>
          <a:prstGeom prst="rect">
            <a:avLst/>
          </a:prstGeom>
        </p:spPr>
      </p:pic>
      <p:pic>
        <p:nvPicPr>
          <p:cNvPr id="7" name="Picture 6" descr="relay-onion.png">
            <a:extLst>
              <a:ext uri="{FF2B5EF4-FFF2-40B4-BE49-F238E27FC236}">
                <a16:creationId xmlns:a16="http://schemas.microsoft.com/office/drawing/2014/main" id="{71DCD7D1-C466-3F44-AE7F-8965994A2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97" y="2705317"/>
            <a:ext cx="837327" cy="1021376"/>
          </a:xfrm>
          <a:prstGeom prst="rect">
            <a:avLst/>
          </a:prstGeom>
        </p:spPr>
      </p:pic>
      <p:pic>
        <p:nvPicPr>
          <p:cNvPr id="8" name="Picture 7" descr="relay-onion.png">
            <a:extLst>
              <a:ext uri="{FF2B5EF4-FFF2-40B4-BE49-F238E27FC236}">
                <a16:creationId xmlns:a16="http://schemas.microsoft.com/office/drawing/2014/main" id="{8EC09464-9ED4-1B47-83B9-3779A2228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79" y="2705317"/>
            <a:ext cx="837327" cy="1021376"/>
          </a:xfrm>
          <a:prstGeom prst="rect">
            <a:avLst/>
          </a:prstGeom>
        </p:spPr>
      </p:pic>
      <p:pic>
        <p:nvPicPr>
          <p:cNvPr id="9" name="Picture 8" descr="relay-onion.png">
            <a:extLst>
              <a:ext uri="{FF2B5EF4-FFF2-40B4-BE49-F238E27FC236}">
                <a16:creationId xmlns:a16="http://schemas.microsoft.com/office/drawing/2014/main" id="{9486B67F-B701-174E-B2BF-400AD49C1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24" y="3754931"/>
            <a:ext cx="837327" cy="10213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C4FEF8-E277-6B41-96CA-CB8D7314D28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97564" y="2978814"/>
            <a:ext cx="508712" cy="7761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7B365C-4F09-AF43-A0B7-21E082BC233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619426" y="2978814"/>
            <a:ext cx="936054" cy="776117"/>
          </a:xfrm>
          <a:prstGeom prst="rect">
            <a:avLst/>
          </a:prstGeom>
        </p:spPr>
      </p:pic>
      <p:pic>
        <p:nvPicPr>
          <p:cNvPr id="12" name="Picture 11" descr="relay-onion.png">
            <a:extLst>
              <a:ext uri="{FF2B5EF4-FFF2-40B4-BE49-F238E27FC236}">
                <a16:creationId xmlns:a16="http://schemas.microsoft.com/office/drawing/2014/main" id="{9B681B51-BFD1-3E49-8D17-F63BD22DD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43" y="1683941"/>
            <a:ext cx="837327" cy="1021376"/>
          </a:xfrm>
          <a:prstGeom prst="rect">
            <a:avLst/>
          </a:prstGeom>
        </p:spPr>
      </p:pic>
      <p:pic>
        <p:nvPicPr>
          <p:cNvPr id="13" name="Picture 12" descr="relay-onion.png">
            <a:extLst>
              <a:ext uri="{FF2B5EF4-FFF2-40B4-BE49-F238E27FC236}">
                <a16:creationId xmlns:a16="http://schemas.microsoft.com/office/drawing/2014/main" id="{E17902F1-6A87-8C45-BF7E-8DF2F3FD8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872" y="3721501"/>
            <a:ext cx="837327" cy="1021376"/>
          </a:xfrm>
          <a:prstGeom prst="rect">
            <a:avLst/>
          </a:prstGeom>
        </p:spPr>
      </p:pic>
      <p:pic>
        <p:nvPicPr>
          <p:cNvPr id="14" name="Picture 13" descr="relay-onion.png">
            <a:extLst>
              <a:ext uri="{FF2B5EF4-FFF2-40B4-BE49-F238E27FC236}">
                <a16:creationId xmlns:a16="http://schemas.microsoft.com/office/drawing/2014/main" id="{6BD18493-837A-D847-950F-DEB6511CD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0" y="3754931"/>
            <a:ext cx="837327" cy="1021376"/>
          </a:xfrm>
          <a:prstGeom prst="rect">
            <a:avLst/>
          </a:prstGeom>
        </p:spPr>
      </p:pic>
      <p:pic>
        <p:nvPicPr>
          <p:cNvPr id="15" name="Picture 14" descr="relay-onion.png">
            <a:extLst>
              <a:ext uri="{FF2B5EF4-FFF2-40B4-BE49-F238E27FC236}">
                <a16:creationId xmlns:a16="http://schemas.microsoft.com/office/drawing/2014/main" id="{E9EE83BA-EF49-F442-BCEA-5A3D0459E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366" y="2680038"/>
            <a:ext cx="837327" cy="1021376"/>
          </a:xfrm>
          <a:prstGeom prst="rect">
            <a:avLst/>
          </a:prstGeom>
        </p:spPr>
      </p:pic>
      <p:pic>
        <p:nvPicPr>
          <p:cNvPr id="16" name="Picture 15" descr="relay-onion.png">
            <a:extLst>
              <a:ext uri="{FF2B5EF4-FFF2-40B4-BE49-F238E27FC236}">
                <a16:creationId xmlns:a16="http://schemas.microsoft.com/office/drawing/2014/main" id="{D599D60F-611B-8A40-8B63-E6F8EEA91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046" y="1488576"/>
            <a:ext cx="837327" cy="1021376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E742554-81FC-F742-A3E9-8EC66B10A160}"/>
              </a:ext>
            </a:extLst>
          </p:cNvPr>
          <p:cNvSpPr txBox="1">
            <a:spLocks/>
          </p:cNvSpPr>
          <p:nvPr/>
        </p:nvSpPr>
        <p:spPr>
          <a:xfrm>
            <a:off x="435794" y="5167036"/>
            <a:ext cx="9052560" cy="908989"/>
          </a:xfrm>
          <a:prstGeom prst="rect">
            <a:avLst/>
          </a:prstGeom>
        </p:spPr>
        <p:txBody>
          <a:bodyPr vert="horz" lIns="100584" tIns="50292" rIns="100584" bIns="50292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520"/>
              <a:t>Adversary is </a:t>
            </a:r>
            <a:r>
              <a:rPr lang="en-US" sz="3520">
                <a:solidFill>
                  <a:srgbClr val="FF0000"/>
                </a:solidFill>
              </a:rPr>
              <a:t>local</a:t>
            </a:r>
            <a:r>
              <a:rPr lang="en-US" sz="3520"/>
              <a:t> and </a:t>
            </a:r>
            <a:r>
              <a:rPr lang="en-US" sz="3520">
                <a:solidFill>
                  <a:srgbClr val="FF0000"/>
                </a:solidFill>
              </a:rPr>
              <a:t>active</a:t>
            </a:r>
            <a:r>
              <a:rPr lang="en-US" sz="3520"/>
              <a:t>.</a:t>
            </a:r>
            <a:endParaRPr lang="en-US" sz="3520" dirty="0"/>
          </a:p>
        </p:txBody>
      </p:sp>
      <p:pic>
        <p:nvPicPr>
          <p:cNvPr id="18" name="Picture 17" descr="Devil_001_Head_Cartoon.png">
            <a:extLst>
              <a:ext uri="{FF2B5EF4-FFF2-40B4-BE49-F238E27FC236}">
                <a16:creationId xmlns:a16="http://schemas.microsoft.com/office/drawing/2014/main" id="{C9244648-F52A-CC42-ACEE-76D26E1F1C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712" y="3074157"/>
            <a:ext cx="702734" cy="680774"/>
          </a:xfrm>
          <a:prstGeom prst="rect">
            <a:avLst/>
          </a:prstGeom>
        </p:spPr>
      </p:pic>
      <p:pic>
        <p:nvPicPr>
          <p:cNvPr id="19" name="Picture 18" descr="Devil_001_Head_Cartoon.png">
            <a:extLst>
              <a:ext uri="{FF2B5EF4-FFF2-40B4-BE49-F238E27FC236}">
                <a16:creationId xmlns:a16="http://schemas.microsoft.com/office/drawing/2014/main" id="{E42C7D7D-90CB-FE45-AB06-945370B5F8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409" y="1999265"/>
            <a:ext cx="702734" cy="680774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DA25B7E-9169-2742-8FB1-4B74BE5A5ED6}"/>
              </a:ext>
            </a:extLst>
          </p:cNvPr>
          <p:cNvSpPr txBox="1">
            <a:spLocks/>
          </p:cNvSpPr>
          <p:nvPr/>
        </p:nvSpPr>
        <p:spPr>
          <a:xfrm>
            <a:off x="1923503" y="5784340"/>
            <a:ext cx="6695923" cy="1453686"/>
          </a:xfrm>
          <a:prstGeom prst="rect">
            <a:avLst/>
          </a:prstGeom>
        </p:spPr>
        <p:txBody>
          <a:bodyPr vert="horz" lIns="100584" tIns="50292" rIns="100584" bIns="50292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Adversary may run relays</a:t>
            </a:r>
          </a:p>
          <a:p>
            <a:pPr marL="0" indent="0">
              <a:buNone/>
            </a:pPr>
            <a:endParaRPr lang="en-US" sz="3520" dirty="0"/>
          </a:p>
          <a:p>
            <a:endParaRPr lang="en-US" sz="3520" dirty="0"/>
          </a:p>
          <a:p>
            <a:endParaRPr lang="en-US" sz="3520" dirty="0"/>
          </a:p>
        </p:txBody>
      </p:sp>
    </p:spTree>
    <p:extLst>
      <p:ext uri="{BB962C8B-B14F-4D97-AF65-F5344CB8AC3E}">
        <p14:creationId xmlns:p14="http://schemas.microsoft.com/office/powerpoint/2010/main" val="775643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Threat Model</a:t>
            </a:r>
          </a:p>
        </p:txBody>
      </p:sp>
      <p:pic>
        <p:nvPicPr>
          <p:cNvPr id="5" name="Picture 4" descr="relay-onion.png">
            <a:extLst>
              <a:ext uri="{FF2B5EF4-FFF2-40B4-BE49-F238E27FC236}">
                <a16:creationId xmlns:a16="http://schemas.microsoft.com/office/drawing/2014/main" id="{9669C478-D120-B047-B26C-360A48718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45" y="2680038"/>
            <a:ext cx="837327" cy="1021376"/>
          </a:xfrm>
          <a:prstGeom prst="rect">
            <a:avLst/>
          </a:prstGeom>
        </p:spPr>
      </p:pic>
      <p:pic>
        <p:nvPicPr>
          <p:cNvPr id="6" name="Picture 5" descr="relay-onion.png">
            <a:extLst>
              <a:ext uri="{FF2B5EF4-FFF2-40B4-BE49-F238E27FC236}">
                <a16:creationId xmlns:a16="http://schemas.microsoft.com/office/drawing/2014/main" id="{DCCB52F6-9424-874D-AFE5-3AAF4B7F9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270" y="1488576"/>
            <a:ext cx="837327" cy="1021376"/>
          </a:xfrm>
          <a:prstGeom prst="rect">
            <a:avLst/>
          </a:prstGeom>
        </p:spPr>
      </p:pic>
      <p:pic>
        <p:nvPicPr>
          <p:cNvPr id="7" name="Picture 6" descr="relay-onion.png">
            <a:extLst>
              <a:ext uri="{FF2B5EF4-FFF2-40B4-BE49-F238E27FC236}">
                <a16:creationId xmlns:a16="http://schemas.microsoft.com/office/drawing/2014/main" id="{71DCD7D1-C466-3F44-AE7F-8965994A2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97" y="2705317"/>
            <a:ext cx="837327" cy="1021376"/>
          </a:xfrm>
          <a:prstGeom prst="rect">
            <a:avLst/>
          </a:prstGeom>
        </p:spPr>
      </p:pic>
      <p:pic>
        <p:nvPicPr>
          <p:cNvPr id="8" name="Picture 7" descr="relay-onion.png">
            <a:extLst>
              <a:ext uri="{FF2B5EF4-FFF2-40B4-BE49-F238E27FC236}">
                <a16:creationId xmlns:a16="http://schemas.microsoft.com/office/drawing/2014/main" id="{8EC09464-9ED4-1B47-83B9-3779A2228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79" y="2705317"/>
            <a:ext cx="837327" cy="1021376"/>
          </a:xfrm>
          <a:prstGeom prst="rect">
            <a:avLst/>
          </a:prstGeom>
        </p:spPr>
      </p:pic>
      <p:pic>
        <p:nvPicPr>
          <p:cNvPr id="9" name="Picture 8" descr="relay-onion.png">
            <a:extLst>
              <a:ext uri="{FF2B5EF4-FFF2-40B4-BE49-F238E27FC236}">
                <a16:creationId xmlns:a16="http://schemas.microsoft.com/office/drawing/2014/main" id="{9486B67F-B701-174E-B2BF-400AD49C1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24" y="3754931"/>
            <a:ext cx="837327" cy="10213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C4FEF8-E277-6B41-96CA-CB8D7314D28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97564" y="2978814"/>
            <a:ext cx="508712" cy="7761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7B365C-4F09-AF43-A0B7-21E082BC233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619426" y="2978814"/>
            <a:ext cx="936054" cy="776117"/>
          </a:xfrm>
          <a:prstGeom prst="rect">
            <a:avLst/>
          </a:prstGeom>
        </p:spPr>
      </p:pic>
      <p:pic>
        <p:nvPicPr>
          <p:cNvPr id="12" name="Picture 11" descr="relay-onion.png">
            <a:extLst>
              <a:ext uri="{FF2B5EF4-FFF2-40B4-BE49-F238E27FC236}">
                <a16:creationId xmlns:a16="http://schemas.microsoft.com/office/drawing/2014/main" id="{9B681B51-BFD1-3E49-8D17-F63BD22DD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43" y="1683941"/>
            <a:ext cx="837327" cy="1021376"/>
          </a:xfrm>
          <a:prstGeom prst="rect">
            <a:avLst/>
          </a:prstGeom>
        </p:spPr>
      </p:pic>
      <p:pic>
        <p:nvPicPr>
          <p:cNvPr id="13" name="Picture 12" descr="relay-onion.png">
            <a:extLst>
              <a:ext uri="{FF2B5EF4-FFF2-40B4-BE49-F238E27FC236}">
                <a16:creationId xmlns:a16="http://schemas.microsoft.com/office/drawing/2014/main" id="{E17902F1-6A87-8C45-BF7E-8DF2F3FD8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872" y="3721501"/>
            <a:ext cx="837327" cy="1021376"/>
          </a:xfrm>
          <a:prstGeom prst="rect">
            <a:avLst/>
          </a:prstGeom>
        </p:spPr>
      </p:pic>
      <p:pic>
        <p:nvPicPr>
          <p:cNvPr id="14" name="Picture 13" descr="relay-onion.png">
            <a:extLst>
              <a:ext uri="{FF2B5EF4-FFF2-40B4-BE49-F238E27FC236}">
                <a16:creationId xmlns:a16="http://schemas.microsoft.com/office/drawing/2014/main" id="{6BD18493-837A-D847-950F-DEB6511CD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0" y="3754931"/>
            <a:ext cx="837327" cy="1021376"/>
          </a:xfrm>
          <a:prstGeom prst="rect">
            <a:avLst/>
          </a:prstGeom>
        </p:spPr>
      </p:pic>
      <p:pic>
        <p:nvPicPr>
          <p:cNvPr id="15" name="Picture 14" descr="relay-onion.png">
            <a:extLst>
              <a:ext uri="{FF2B5EF4-FFF2-40B4-BE49-F238E27FC236}">
                <a16:creationId xmlns:a16="http://schemas.microsoft.com/office/drawing/2014/main" id="{E9EE83BA-EF49-F442-BCEA-5A3D0459E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366" y="2680038"/>
            <a:ext cx="837327" cy="1021376"/>
          </a:xfrm>
          <a:prstGeom prst="rect">
            <a:avLst/>
          </a:prstGeom>
        </p:spPr>
      </p:pic>
      <p:pic>
        <p:nvPicPr>
          <p:cNvPr id="16" name="Picture 15" descr="relay-onion.png">
            <a:extLst>
              <a:ext uri="{FF2B5EF4-FFF2-40B4-BE49-F238E27FC236}">
                <a16:creationId xmlns:a16="http://schemas.microsoft.com/office/drawing/2014/main" id="{D599D60F-611B-8A40-8B63-E6F8EEA91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046" y="1488576"/>
            <a:ext cx="837327" cy="1021376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E742554-81FC-F742-A3E9-8EC66B10A160}"/>
              </a:ext>
            </a:extLst>
          </p:cNvPr>
          <p:cNvSpPr txBox="1">
            <a:spLocks/>
          </p:cNvSpPr>
          <p:nvPr/>
        </p:nvSpPr>
        <p:spPr>
          <a:xfrm>
            <a:off x="435794" y="5167036"/>
            <a:ext cx="9052560" cy="908989"/>
          </a:xfrm>
          <a:prstGeom prst="rect">
            <a:avLst/>
          </a:prstGeom>
        </p:spPr>
        <p:txBody>
          <a:bodyPr vert="horz" lIns="100584" tIns="50292" rIns="100584" bIns="50292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520"/>
              <a:t>Adversary is </a:t>
            </a:r>
            <a:r>
              <a:rPr lang="en-US" sz="3520">
                <a:solidFill>
                  <a:srgbClr val="FF0000"/>
                </a:solidFill>
              </a:rPr>
              <a:t>local</a:t>
            </a:r>
            <a:r>
              <a:rPr lang="en-US" sz="3520"/>
              <a:t> and </a:t>
            </a:r>
            <a:r>
              <a:rPr lang="en-US" sz="3520">
                <a:solidFill>
                  <a:srgbClr val="FF0000"/>
                </a:solidFill>
              </a:rPr>
              <a:t>active</a:t>
            </a:r>
            <a:r>
              <a:rPr lang="en-US" sz="3520"/>
              <a:t>.</a:t>
            </a:r>
            <a:endParaRPr lang="en-US" sz="352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E1BFC90-440D-8444-8767-44F9FDCF9F86}"/>
              </a:ext>
            </a:extLst>
          </p:cNvPr>
          <p:cNvSpPr txBox="1">
            <a:spLocks/>
          </p:cNvSpPr>
          <p:nvPr/>
        </p:nvSpPr>
        <p:spPr>
          <a:xfrm>
            <a:off x="1923503" y="5784340"/>
            <a:ext cx="6695923" cy="990734"/>
          </a:xfrm>
          <a:prstGeom prst="rect">
            <a:avLst/>
          </a:prstGeom>
        </p:spPr>
        <p:txBody>
          <a:bodyPr vert="horz" lIns="100584" tIns="50292" rIns="100584" bIns="50292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20" dirty="0"/>
              <a:t>Adversary may run relays</a:t>
            </a:r>
          </a:p>
          <a:p>
            <a:r>
              <a:rPr lang="en-US" sz="3520" dirty="0"/>
              <a:t>Destination may be malicious</a:t>
            </a:r>
          </a:p>
          <a:p>
            <a:endParaRPr lang="en-US" sz="3520" dirty="0"/>
          </a:p>
          <a:p>
            <a:endParaRPr lang="en-US" sz="3520" dirty="0"/>
          </a:p>
        </p:txBody>
      </p:sp>
      <p:pic>
        <p:nvPicPr>
          <p:cNvPr id="21" name="Picture 20" descr="Devil_001_Head_Cartoon.png">
            <a:extLst>
              <a:ext uri="{FF2B5EF4-FFF2-40B4-BE49-F238E27FC236}">
                <a16:creationId xmlns:a16="http://schemas.microsoft.com/office/drawing/2014/main" id="{391075B2-E6CA-7E4B-AC2C-7D042D53E9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059" y="3074157"/>
            <a:ext cx="702734" cy="68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547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loud 18">
            <a:extLst>
              <a:ext uri="{FF2B5EF4-FFF2-40B4-BE49-F238E27FC236}">
                <a16:creationId xmlns:a16="http://schemas.microsoft.com/office/drawing/2014/main" id="{AB52933F-BB9A-DF46-88F5-017D6C8CC1C3}"/>
              </a:ext>
            </a:extLst>
          </p:cNvPr>
          <p:cNvSpPr/>
          <p:nvPr/>
        </p:nvSpPr>
        <p:spPr>
          <a:xfrm>
            <a:off x="5076251" y="2509953"/>
            <a:ext cx="3046350" cy="2780080"/>
          </a:xfrm>
          <a:prstGeom prst="cloud">
            <a:avLst/>
          </a:prstGeom>
          <a:gradFill>
            <a:gsLst>
              <a:gs pos="0">
                <a:srgbClr val="FF0000"/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CF6D669E-C0FF-7D41-94FE-DBB1EE2F3ACC}"/>
              </a:ext>
            </a:extLst>
          </p:cNvPr>
          <p:cNvSpPr/>
          <p:nvPr/>
        </p:nvSpPr>
        <p:spPr>
          <a:xfrm>
            <a:off x="108131" y="2235792"/>
            <a:ext cx="1414126" cy="2311218"/>
          </a:xfrm>
          <a:prstGeom prst="cloud">
            <a:avLst/>
          </a:prstGeom>
          <a:gradFill>
            <a:gsLst>
              <a:gs pos="0">
                <a:srgbClr val="FF0000"/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Threat Model</a:t>
            </a:r>
          </a:p>
        </p:txBody>
      </p:sp>
      <p:pic>
        <p:nvPicPr>
          <p:cNvPr id="5" name="Picture 4" descr="relay-onion.png">
            <a:extLst>
              <a:ext uri="{FF2B5EF4-FFF2-40B4-BE49-F238E27FC236}">
                <a16:creationId xmlns:a16="http://schemas.microsoft.com/office/drawing/2014/main" id="{9669C478-D120-B047-B26C-360A48718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45" y="2680038"/>
            <a:ext cx="837327" cy="1021376"/>
          </a:xfrm>
          <a:prstGeom prst="rect">
            <a:avLst/>
          </a:prstGeom>
        </p:spPr>
      </p:pic>
      <p:pic>
        <p:nvPicPr>
          <p:cNvPr id="6" name="Picture 5" descr="relay-onion.png">
            <a:extLst>
              <a:ext uri="{FF2B5EF4-FFF2-40B4-BE49-F238E27FC236}">
                <a16:creationId xmlns:a16="http://schemas.microsoft.com/office/drawing/2014/main" id="{DCCB52F6-9424-874D-AFE5-3AAF4B7F9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270" y="1488576"/>
            <a:ext cx="837327" cy="1021376"/>
          </a:xfrm>
          <a:prstGeom prst="rect">
            <a:avLst/>
          </a:prstGeom>
        </p:spPr>
      </p:pic>
      <p:pic>
        <p:nvPicPr>
          <p:cNvPr id="7" name="Picture 6" descr="relay-onion.png">
            <a:extLst>
              <a:ext uri="{FF2B5EF4-FFF2-40B4-BE49-F238E27FC236}">
                <a16:creationId xmlns:a16="http://schemas.microsoft.com/office/drawing/2014/main" id="{71DCD7D1-C466-3F44-AE7F-8965994A2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97" y="2705317"/>
            <a:ext cx="837327" cy="1021376"/>
          </a:xfrm>
          <a:prstGeom prst="rect">
            <a:avLst/>
          </a:prstGeom>
        </p:spPr>
      </p:pic>
      <p:pic>
        <p:nvPicPr>
          <p:cNvPr id="8" name="Picture 7" descr="relay-onion.png">
            <a:extLst>
              <a:ext uri="{FF2B5EF4-FFF2-40B4-BE49-F238E27FC236}">
                <a16:creationId xmlns:a16="http://schemas.microsoft.com/office/drawing/2014/main" id="{8EC09464-9ED4-1B47-83B9-3779A2228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79" y="2705317"/>
            <a:ext cx="837327" cy="1021376"/>
          </a:xfrm>
          <a:prstGeom prst="rect">
            <a:avLst/>
          </a:prstGeom>
        </p:spPr>
      </p:pic>
      <p:pic>
        <p:nvPicPr>
          <p:cNvPr id="9" name="Picture 8" descr="relay-onion.png">
            <a:extLst>
              <a:ext uri="{FF2B5EF4-FFF2-40B4-BE49-F238E27FC236}">
                <a16:creationId xmlns:a16="http://schemas.microsoft.com/office/drawing/2014/main" id="{9486B67F-B701-174E-B2BF-400AD49C1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24" y="3754931"/>
            <a:ext cx="837327" cy="10213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C4FEF8-E277-6B41-96CA-CB8D7314D28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97564" y="2978814"/>
            <a:ext cx="508712" cy="7761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7B365C-4F09-AF43-A0B7-21E082BC233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619426" y="2978814"/>
            <a:ext cx="936054" cy="776117"/>
          </a:xfrm>
          <a:prstGeom prst="rect">
            <a:avLst/>
          </a:prstGeom>
        </p:spPr>
      </p:pic>
      <p:pic>
        <p:nvPicPr>
          <p:cNvPr id="12" name="Picture 11" descr="relay-onion.png">
            <a:extLst>
              <a:ext uri="{FF2B5EF4-FFF2-40B4-BE49-F238E27FC236}">
                <a16:creationId xmlns:a16="http://schemas.microsoft.com/office/drawing/2014/main" id="{9B681B51-BFD1-3E49-8D17-F63BD22DD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43" y="1683941"/>
            <a:ext cx="837327" cy="1021376"/>
          </a:xfrm>
          <a:prstGeom prst="rect">
            <a:avLst/>
          </a:prstGeom>
        </p:spPr>
      </p:pic>
      <p:pic>
        <p:nvPicPr>
          <p:cNvPr id="13" name="Picture 12" descr="relay-onion.png">
            <a:extLst>
              <a:ext uri="{FF2B5EF4-FFF2-40B4-BE49-F238E27FC236}">
                <a16:creationId xmlns:a16="http://schemas.microsoft.com/office/drawing/2014/main" id="{E17902F1-6A87-8C45-BF7E-8DF2F3FD8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872" y="3721501"/>
            <a:ext cx="837327" cy="1021376"/>
          </a:xfrm>
          <a:prstGeom prst="rect">
            <a:avLst/>
          </a:prstGeom>
        </p:spPr>
      </p:pic>
      <p:pic>
        <p:nvPicPr>
          <p:cNvPr id="14" name="Picture 13" descr="relay-onion.png">
            <a:extLst>
              <a:ext uri="{FF2B5EF4-FFF2-40B4-BE49-F238E27FC236}">
                <a16:creationId xmlns:a16="http://schemas.microsoft.com/office/drawing/2014/main" id="{6BD18493-837A-D847-950F-DEB6511CD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0" y="3754931"/>
            <a:ext cx="837327" cy="1021376"/>
          </a:xfrm>
          <a:prstGeom prst="rect">
            <a:avLst/>
          </a:prstGeom>
        </p:spPr>
      </p:pic>
      <p:pic>
        <p:nvPicPr>
          <p:cNvPr id="15" name="Picture 14" descr="relay-onion.png">
            <a:extLst>
              <a:ext uri="{FF2B5EF4-FFF2-40B4-BE49-F238E27FC236}">
                <a16:creationId xmlns:a16="http://schemas.microsoft.com/office/drawing/2014/main" id="{E9EE83BA-EF49-F442-BCEA-5A3D0459E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366" y="2680038"/>
            <a:ext cx="837327" cy="1021376"/>
          </a:xfrm>
          <a:prstGeom prst="rect">
            <a:avLst/>
          </a:prstGeom>
        </p:spPr>
      </p:pic>
      <p:pic>
        <p:nvPicPr>
          <p:cNvPr id="16" name="Picture 15" descr="relay-onion.png">
            <a:extLst>
              <a:ext uri="{FF2B5EF4-FFF2-40B4-BE49-F238E27FC236}">
                <a16:creationId xmlns:a16="http://schemas.microsoft.com/office/drawing/2014/main" id="{D599D60F-611B-8A40-8B63-E6F8EEA91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046" y="1488576"/>
            <a:ext cx="837327" cy="1021376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E742554-81FC-F742-A3E9-8EC66B10A160}"/>
              </a:ext>
            </a:extLst>
          </p:cNvPr>
          <p:cNvSpPr txBox="1">
            <a:spLocks/>
          </p:cNvSpPr>
          <p:nvPr/>
        </p:nvSpPr>
        <p:spPr>
          <a:xfrm>
            <a:off x="435794" y="5167036"/>
            <a:ext cx="9052560" cy="908989"/>
          </a:xfrm>
          <a:prstGeom prst="rect">
            <a:avLst/>
          </a:prstGeom>
        </p:spPr>
        <p:txBody>
          <a:bodyPr vert="horz" lIns="100584" tIns="50292" rIns="100584" bIns="50292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520"/>
              <a:t>Adversary is </a:t>
            </a:r>
            <a:r>
              <a:rPr lang="en-US" sz="3520">
                <a:solidFill>
                  <a:srgbClr val="FF0000"/>
                </a:solidFill>
              </a:rPr>
              <a:t>local</a:t>
            </a:r>
            <a:r>
              <a:rPr lang="en-US" sz="3520"/>
              <a:t> and </a:t>
            </a:r>
            <a:r>
              <a:rPr lang="en-US" sz="3520">
                <a:solidFill>
                  <a:srgbClr val="FF0000"/>
                </a:solidFill>
              </a:rPr>
              <a:t>active</a:t>
            </a:r>
            <a:r>
              <a:rPr lang="en-US" sz="3520"/>
              <a:t>.</a:t>
            </a:r>
            <a:endParaRPr lang="en-US" sz="352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E1BFC90-440D-8444-8767-44F9FDCF9F86}"/>
              </a:ext>
            </a:extLst>
          </p:cNvPr>
          <p:cNvSpPr txBox="1">
            <a:spLocks/>
          </p:cNvSpPr>
          <p:nvPr/>
        </p:nvSpPr>
        <p:spPr>
          <a:xfrm>
            <a:off x="1923503" y="5784340"/>
            <a:ext cx="6695923" cy="1453686"/>
          </a:xfrm>
          <a:prstGeom prst="rect">
            <a:avLst/>
          </a:prstGeom>
        </p:spPr>
        <p:txBody>
          <a:bodyPr vert="horz" lIns="100584" tIns="50292" rIns="100584" bIns="50292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20" dirty="0"/>
              <a:t>Adversary may run relays</a:t>
            </a:r>
          </a:p>
          <a:p>
            <a:r>
              <a:rPr lang="en-US" sz="3520" dirty="0"/>
              <a:t>Destination may be malicious</a:t>
            </a:r>
          </a:p>
          <a:p>
            <a:r>
              <a:rPr lang="en-US" sz="3520" dirty="0"/>
              <a:t>Adversary may observe some ISPs</a:t>
            </a:r>
          </a:p>
          <a:p>
            <a:endParaRPr lang="en-US" sz="3520" dirty="0"/>
          </a:p>
          <a:p>
            <a:endParaRPr lang="en-US" sz="3520" dirty="0"/>
          </a:p>
          <a:p>
            <a:endParaRPr lang="en-US" sz="3520" dirty="0"/>
          </a:p>
        </p:txBody>
      </p:sp>
    </p:spTree>
    <p:extLst>
      <p:ext uri="{BB962C8B-B14F-4D97-AF65-F5344CB8AC3E}">
        <p14:creationId xmlns:p14="http://schemas.microsoft.com/office/powerpoint/2010/main" val="2424004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388948" y="3894224"/>
            <a:ext cx="508712" cy="79963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use Tor?</a:t>
            </a:r>
          </a:p>
        </p:txBody>
      </p:sp>
      <p:pic>
        <p:nvPicPr>
          <p:cNvPr id="21" name="Picture 20"/>
          <p:cNvPicPr/>
          <p:nvPr/>
        </p:nvPicPr>
        <p:blipFill>
          <a:blip r:embed="rId2"/>
          <a:stretch>
            <a:fillRect/>
          </a:stretch>
        </p:blipFill>
        <p:spPr>
          <a:xfrm>
            <a:off x="388948" y="2572608"/>
            <a:ext cx="508712" cy="799636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>
          <a:blip r:embed="rId2"/>
          <a:stretch>
            <a:fillRect/>
          </a:stretch>
        </p:blipFill>
        <p:spPr>
          <a:xfrm>
            <a:off x="388948" y="5156558"/>
            <a:ext cx="508712" cy="799636"/>
          </a:xfrm>
          <a:prstGeom prst="rect">
            <a:avLst/>
          </a:prstGeom>
        </p:spPr>
      </p:pic>
      <p:sp>
        <p:nvSpPr>
          <p:cNvPr id="25" name="Cloud 24">
            <a:extLst>
              <a:ext uri="{FF2B5EF4-FFF2-40B4-BE49-F238E27FC236}">
                <a16:creationId xmlns:a16="http://schemas.microsoft.com/office/drawing/2014/main" id="{28132AAB-E35C-F14C-9F06-B2EBA3B273A0}"/>
              </a:ext>
            </a:extLst>
          </p:cNvPr>
          <p:cNvSpPr/>
          <p:nvPr/>
        </p:nvSpPr>
        <p:spPr>
          <a:xfrm>
            <a:off x="3530100" y="2878110"/>
            <a:ext cx="3031757" cy="2833141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2CF7E9D-4E66-954D-B995-37DBDDB963DF}"/>
              </a:ext>
            </a:extLst>
          </p:cNvPr>
          <p:cNvSpPr txBox="1"/>
          <p:nvPr/>
        </p:nvSpPr>
        <p:spPr>
          <a:xfrm>
            <a:off x="930442" y="2533932"/>
            <a:ext cx="340602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40" dirty="0"/>
              <a:t>Circumvent censorship</a:t>
            </a:r>
          </a:p>
          <a:p>
            <a:pPr marL="314325" indent="-314325">
              <a:buFont typeface="Arial"/>
              <a:buChar char="•"/>
            </a:pPr>
            <a:endParaRPr lang="en-US" sz="264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C4F4BC3-13F2-E946-A60A-545178AA782F}"/>
              </a:ext>
            </a:extLst>
          </p:cNvPr>
          <p:cNvSpPr txBox="1"/>
          <p:nvPr/>
        </p:nvSpPr>
        <p:spPr>
          <a:xfrm>
            <a:off x="930442" y="3812587"/>
            <a:ext cx="2949512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40" dirty="0"/>
              <a:t>Evade surveillance</a:t>
            </a:r>
          </a:p>
          <a:p>
            <a:pPr marL="314325" indent="-314325">
              <a:buFont typeface="Arial"/>
              <a:buChar char="•"/>
            </a:pPr>
            <a:endParaRPr lang="en-US" sz="264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BB2FAE3-8B3B-614D-BA2E-8F0822964094}"/>
              </a:ext>
            </a:extLst>
          </p:cNvPr>
          <p:cNvSpPr txBox="1"/>
          <p:nvPr/>
        </p:nvSpPr>
        <p:spPr>
          <a:xfrm>
            <a:off x="930442" y="5123715"/>
            <a:ext cx="2599658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40" dirty="0"/>
              <a:t>Report crimes (whistleblowing)</a:t>
            </a:r>
          </a:p>
          <a:p>
            <a:pPr marL="314325" indent="-314325">
              <a:buFont typeface="Arial"/>
              <a:buChar char="•"/>
            </a:pPr>
            <a:endParaRPr lang="en-US" sz="264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00C325F-6047-3A4F-B5B7-5D93C16CB1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018365" y="2565954"/>
            <a:ext cx="508712" cy="79963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A81BD01-3F5A-2D4F-84E8-E9978C9C9BF9}"/>
              </a:ext>
            </a:extLst>
          </p:cNvPr>
          <p:cNvSpPr txBox="1"/>
          <p:nvPr/>
        </p:nvSpPr>
        <p:spPr>
          <a:xfrm>
            <a:off x="7581680" y="2330799"/>
            <a:ext cx="2123412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40" dirty="0"/>
              <a:t>Protect journalistic sources</a:t>
            </a:r>
          </a:p>
          <a:p>
            <a:pPr marL="314325" indent="-314325">
              <a:buFont typeface="Arial"/>
              <a:buChar char="•"/>
            </a:pPr>
            <a:endParaRPr lang="en-US" sz="2640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7676547-327F-2E43-B5F9-8099330273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018365" y="3880741"/>
            <a:ext cx="508712" cy="799636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72CA397-21F6-E94D-AE0A-9F2E67A054D5}"/>
              </a:ext>
            </a:extLst>
          </p:cNvPr>
          <p:cNvSpPr txBox="1"/>
          <p:nvPr/>
        </p:nvSpPr>
        <p:spPr>
          <a:xfrm>
            <a:off x="7559859" y="3649502"/>
            <a:ext cx="2273688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40" dirty="0"/>
              <a:t>Investigate crimes undercover</a:t>
            </a:r>
          </a:p>
          <a:p>
            <a:pPr marL="314325" indent="-314325">
              <a:buFont typeface="Arial"/>
              <a:buChar char="•"/>
            </a:pPr>
            <a:endParaRPr lang="en-US" sz="2640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8A9FB93-CC12-6F4F-B28D-A60850D9FD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018365" y="5159239"/>
            <a:ext cx="508712" cy="799636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7057DAF7-2096-2246-850E-AF91FA2E9CAE}"/>
              </a:ext>
            </a:extLst>
          </p:cNvPr>
          <p:cNvSpPr txBox="1"/>
          <p:nvPr/>
        </p:nvSpPr>
        <p:spPr>
          <a:xfrm>
            <a:off x="7559859" y="4951451"/>
            <a:ext cx="2723393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40" dirty="0"/>
              <a:t>Gather intelligence covertly</a:t>
            </a:r>
          </a:p>
          <a:p>
            <a:pPr marL="314325" indent="-314325">
              <a:buFont typeface="Arial"/>
              <a:buChar char="•"/>
            </a:pPr>
            <a:endParaRPr lang="en-US" sz="2640" dirty="0"/>
          </a:p>
        </p:txBody>
      </p:sp>
      <p:pic>
        <p:nvPicPr>
          <p:cNvPr id="41" name="Picture 40" descr="Tor_project_logo_hq.png">
            <a:extLst>
              <a:ext uri="{FF2B5EF4-FFF2-40B4-BE49-F238E27FC236}">
                <a16:creationId xmlns:a16="http://schemas.microsoft.com/office/drawing/2014/main" id="{185FE4B3-936A-684A-96BD-12CF1E37CB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111" y="3401211"/>
            <a:ext cx="2255508" cy="147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35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Uses Tor?</a:t>
            </a:r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EFC19311-18E3-C84D-8990-83F645FE1873}"/>
              </a:ext>
            </a:extLst>
          </p:cNvPr>
          <p:cNvCxnSpPr/>
          <p:nvPr/>
        </p:nvCxnSpPr>
        <p:spPr>
          <a:xfrm flipV="1">
            <a:off x="6133495" y="2876154"/>
            <a:ext cx="2775974" cy="107470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9F06FB74-2A87-A545-A180-C4CE0C413510}"/>
              </a:ext>
            </a:extLst>
          </p:cNvPr>
          <p:cNvCxnSpPr/>
          <p:nvPr/>
        </p:nvCxnSpPr>
        <p:spPr>
          <a:xfrm flipV="1">
            <a:off x="5973837" y="1787315"/>
            <a:ext cx="3148508" cy="200036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097A33BB-9FBB-F241-B6E1-98C02B203A7A}"/>
              </a:ext>
            </a:extLst>
          </p:cNvPr>
          <p:cNvCxnSpPr>
            <a:endCxn id="174" idx="1"/>
          </p:cNvCxnSpPr>
          <p:nvPr/>
        </p:nvCxnSpPr>
        <p:spPr>
          <a:xfrm flipV="1">
            <a:off x="5973837" y="1957296"/>
            <a:ext cx="2285813" cy="1688337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DD906086-9299-1249-AB65-CC4F2681F1D4}"/>
              </a:ext>
            </a:extLst>
          </p:cNvPr>
          <p:cNvCxnSpPr>
            <a:cxnSpLocks/>
          </p:cNvCxnSpPr>
          <p:nvPr/>
        </p:nvCxnSpPr>
        <p:spPr>
          <a:xfrm flipV="1">
            <a:off x="993326" y="4927934"/>
            <a:ext cx="2810456" cy="1006057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1D12B979-0387-7348-AE4D-2505EEC55A3F}"/>
              </a:ext>
            </a:extLst>
          </p:cNvPr>
          <p:cNvCxnSpPr>
            <a:cxnSpLocks/>
          </p:cNvCxnSpPr>
          <p:nvPr/>
        </p:nvCxnSpPr>
        <p:spPr>
          <a:xfrm flipV="1">
            <a:off x="357926" y="4705152"/>
            <a:ext cx="3299928" cy="88253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03E6161F-0224-1A4D-81CE-BADAC8629AF9}"/>
              </a:ext>
            </a:extLst>
          </p:cNvPr>
          <p:cNvCxnSpPr>
            <a:cxnSpLocks/>
          </p:cNvCxnSpPr>
          <p:nvPr/>
        </p:nvCxnSpPr>
        <p:spPr>
          <a:xfrm>
            <a:off x="419240" y="4406708"/>
            <a:ext cx="3156974" cy="133167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80C9ADFB-183D-2441-8C75-9C9AE07AB797}"/>
              </a:ext>
            </a:extLst>
          </p:cNvPr>
          <p:cNvCxnSpPr>
            <a:cxnSpLocks/>
          </p:cNvCxnSpPr>
          <p:nvPr/>
        </p:nvCxnSpPr>
        <p:spPr>
          <a:xfrm>
            <a:off x="1042518" y="2775717"/>
            <a:ext cx="2700836" cy="89605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724F7733-B841-3846-859E-159117A35791}"/>
              </a:ext>
            </a:extLst>
          </p:cNvPr>
          <p:cNvCxnSpPr>
            <a:cxnSpLocks/>
          </p:cNvCxnSpPr>
          <p:nvPr/>
        </p:nvCxnSpPr>
        <p:spPr>
          <a:xfrm>
            <a:off x="419240" y="3384581"/>
            <a:ext cx="3234504" cy="60586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9A5B4DC5-8F41-D34A-8D29-2FF9D3500C56}"/>
              </a:ext>
            </a:extLst>
          </p:cNvPr>
          <p:cNvCxnSpPr>
            <a:cxnSpLocks/>
          </p:cNvCxnSpPr>
          <p:nvPr/>
        </p:nvCxnSpPr>
        <p:spPr>
          <a:xfrm>
            <a:off x="1559654" y="2350147"/>
            <a:ext cx="2244128" cy="1246497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0" name="Picture 139">
            <a:extLst>
              <a:ext uri="{FF2B5EF4-FFF2-40B4-BE49-F238E27FC236}">
                <a16:creationId xmlns:a16="http://schemas.microsoft.com/office/drawing/2014/main" id="{954417BE-5C81-5B42-BA17-5983B5EBBA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69306" y="2708513"/>
            <a:ext cx="936054" cy="776117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8FD8A472-CB10-AE41-A3EE-BB57B62857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69306" y="3872689"/>
            <a:ext cx="936054" cy="776117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90018769-FE16-6F47-9695-15ED2BDE8B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69306" y="4988510"/>
            <a:ext cx="936054" cy="776117"/>
          </a:xfrm>
          <a:prstGeom prst="rect">
            <a:avLst/>
          </a:prstGeom>
        </p:spPr>
      </p:pic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67635672-4242-3342-9675-580F214CFCD8}"/>
              </a:ext>
            </a:extLst>
          </p:cNvPr>
          <p:cNvCxnSpPr>
            <a:cxnSpLocks/>
          </p:cNvCxnSpPr>
          <p:nvPr/>
        </p:nvCxnSpPr>
        <p:spPr>
          <a:xfrm>
            <a:off x="1735410" y="3263945"/>
            <a:ext cx="2007945" cy="54323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68DEC8A6-F148-F84F-B406-35DDFDE75797}"/>
              </a:ext>
            </a:extLst>
          </p:cNvPr>
          <p:cNvCxnSpPr>
            <a:cxnSpLocks/>
            <a:endCxn id="185" idx="1"/>
          </p:cNvCxnSpPr>
          <p:nvPr/>
        </p:nvCxnSpPr>
        <p:spPr>
          <a:xfrm>
            <a:off x="1588491" y="4287082"/>
            <a:ext cx="2065254" cy="5081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A3FF8CE0-4D7F-CD4B-94B4-47FAF94C8733}"/>
              </a:ext>
            </a:extLst>
          </p:cNvPr>
          <p:cNvCxnSpPr>
            <a:cxnSpLocks/>
          </p:cNvCxnSpPr>
          <p:nvPr/>
        </p:nvCxnSpPr>
        <p:spPr>
          <a:xfrm flipV="1">
            <a:off x="1690606" y="4807721"/>
            <a:ext cx="2028060" cy="68064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1F51DA47-5684-464B-9B25-C511AF05C3E7}"/>
              </a:ext>
            </a:extLst>
          </p:cNvPr>
          <p:cNvCxnSpPr>
            <a:endCxn id="140" idx="1"/>
          </p:cNvCxnSpPr>
          <p:nvPr/>
        </p:nvCxnSpPr>
        <p:spPr>
          <a:xfrm flipV="1">
            <a:off x="6133495" y="3096572"/>
            <a:ext cx="1835812" cy="69111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301E29CA-78F9-B94C-BA84-34BAECFBDB0C}"/>
              </a:ext>
            </a:extLst>
          </p:cNvPr>
          <p:cNvCxnSpPr>
            <a:endCxn id="144" idx="1"/>
          </p:cNvCxnSpPr>
          <p:nvPr/>
        </p:nvCxnSpPr>
        <p:spPr>
          <a:xfrm flipV="1">
            <a:off x="6240289" y="4260748"/>
            <a:ext cx="1729017" cy="109857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1AD9B253-CCE7-5744-9430-FA83A2511862}"/>
              </a:ext>
            </a:extLst>
          </p:cNvPr>
          <p:cNvCxnSpPr>
            <a:endCxn id="145" idx="1"/>
          </p:cNvCxnSpPr>
          <p:nvPr/>
        </p:nvCxnSpPr>
        <p:spPr>
          <a:xfrm>
            <a:off x="5973838" y="4988510"/>
            <a:ext cx="1995469" cy="38805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685E4B04-0C0B-BB40-82ED-F787B8781048}"/>
              </a:ext>
            </a:extLst>
          </p:cNvPr>
          <p:cNvCxnSpPr>
            <a:cxnSpLocks/>
          </p:cNvCxnSpPr>
          <p:nvPr/>
        </p:nvCxnSpPr>
        <p:spPr>
          <a:xfrm>
            <a:off x="2217282" y="2523158"/>
            <a:ext cx="1693712" cy="98097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6516A93A-D2A0-8E40-B33E-84BAD1E7AC7A}"/>
              </a:ext>
            </a:extLst>
          </p:cNvPr>
          <p:cNvCxnSpPr>
            <a:cxnSpLocks/>
          </p:cNvCxnSpPr>
          <p:nvPr/>
        </p:nvCxnSpPr>
        <p:spPr>
          <a:xfrm>
            <a:off x="993326" y="3780335"/>
            <a:ext cx="2664528" cy="3450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500CD03D-00DD-DF42-A0C6-62C3BE018524}"/>
              </a:ext>
            </a:extLst>
          </p:cNvPr>
          <p:cNvCxnSpPr>
            <a:cxnSpLocks/>
          </p:cNvCxnSpPr>
          <p:nvPr/>
        </p:nvCxnSpPr>
        <p:spPr>
          <a:xfrm flipV="1">
            <a:off x="993326" y="4618755"/>
            <a:ext cx="2660419" cy="21822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2072E88D-35ED-E948-8536-A8ED721F289A}"/>
              </a:ext>
            </a:extLst>
          </p:cNvPr>
          <p:cNvCxnSpPr>
            <a:cxnSpLocks/>
          </p:cNvCxnSpPr>
          <p:nvPr/>
        </p:nvCxnSpPr>
        <p:spPr>
          <a:xfrm flipV="1">
            <a:off x="2374471" y="5098546"/>
            <a:ext cx="1509766" cy="85163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6" name="Picture 165">
            <a:extLst>
              <a:ext uri="{FF2B5EF4-FFF2-40B4-BE49-F238E27FC236}">
                <a16:creationId xmlns:a16="http://schemas.microsoft.com/office/drawing/2014/main" id="{C3ACAD32-34E4-8347-AC4A-47FE23CEF5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909469" y="2235448"/>
            <a:ext cx="936054" cy="776117"/>
          </a:xfrm>
          <a:prstGeom prst="rect">
            <a:avLst/>
          </a:prstGeom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2FA8AFCD-BF74-A545-8861-CD92A82908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909469" y="3174745"/>
            <a:ext cx="936054" cy="776117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C7E5CCDF-2B00-274E-9B68-26C4F1C517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909469" y="4290565"/>
            <a:ext cx="936054" cy="776117"/>
          </a:xfrm>
          <a:prstGeom prst="rect">
            <a:avLst/>
          </a:prstGeom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DEA3BB9B-9C55-3942-8121-0F6393820D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368231" y="1787315"/>
            <a:ext cx="936054" cy="776117"/>
          </a:xfrm>
          <a:prstGeom prst="rect">
            <a:avLst/>
          </a:prstGeom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id="{EFCB03C8-FDDB-7946-A67F-1986E7A6AE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905360" y="5376568"/>
            <a:ext cx="936054" cy="776117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A5A3DEB1-17FA-0140-94A8-F84938CA71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033253" y="5569301"/>
            <a:ext cx="936054" cy="776117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1DB87283-4387-B24A-A225-5E3CB1C78E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681495" y="1225977"/>
            <a:ext cx="936054" cy="776117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956300E1-25AD-C949-9966-B30D805CEE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259650" y="1569238"/>
            <a:ext cx="936054" cy="776117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9C7622F9-595B-8D4C-B35C-4F4544F8A1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110313" y="1278305"/>
            <a:ext cx="936054" cy="776117"/>
          </a:xfrm>
          <a:prstGeom prst="rect">
            <a:avLst/>
          </a:prstGeom>
        </p:spPr>
      </p:pic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B9624EE3-F0E7-8C47-8F33-580DFA17D399}"/>
              </a:ext>
            </a:extLst>
          </p:cNvPr>
          <p:cNvCxnSpPr>
            <a:endCxn id="167" idx="1"/>
          </p:cNvCxnSpPr>
          <p:nvPr/>
        </p:nvCxnSpPr>
        <p:spPr>
          <a:xfrm flipV="1">
            <a:off x="6240290" y="3562803"/>
            <a:ext cx="2669180" cy="4708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94B0FB78-25DB-7C41-AFF4-F36150CB8055}"/>
              </a:ext>
            </a:extLst>
          </p:cNvPr>
          <p:cNvCxnSpPr>
            <a:endCxn id="169" idx="1"/>
          </p:cNvCxnSpPr>
          <p:nvPr/>
        </p:nvCxnSpPr>
        <p:spPr>
          <a:xfrm flipV="1">
            <a:off x="5973838" y="2175374"/>
            <a:ext cx="1394394" cy="130925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D6038113-0D68-5A4A-8544-B1624021CCB5}"/>
              </a:ext>
            </a:extLst>
          </p:cNvPr>
          <p:cNvCxnSpPr>
            <a:cxnSpLocks/>
          </p:cNvCxnSpPr>
          <p:nvPr/>
        </p:nvCxnSpPr>
        <p:spPr>
          <a:xfrm flipV="1">
            <a:off x="5731932" y="1980759"/>
            <a:ext cx="1031054" cy="127681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D7E4A77D-45C8-3548-9A85-CAD580855D41}"/>
              </a:ext>
            </a:extLst>
          </p:cNvPr>
          <p:cNvCxnSpPr>
            <a:endCxn id="168" idx="1"/>
          </p:cNvCxnSpPr>
          <p:nvPr/>
        </p:nvCxnSpPr>
        <p:spPr>
          <a:xfrm flipV="1">
            <a:off x="6133495" y="4678624"/>
            <a:ext cx="2775974" cy="8004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2CE3CC46-9AAF-D04A-9BBB-C6B0FEA1218A}"/>
              </a:ext>
            </a:extLst>
          </p:cNvPr>
          <p:cNvCxnSpPr>
            <a:endCxn id="171" idx="1"/>
          </p:cNvCxnSpPr>
          <p:nvPr/>
        </p:nvCxnSpPr>
        <p:spPr>
          <a:xfrm>
            <a:off x="5973838" y="5110014"/>
            <a:ext cx="2931523" cy="65461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207802C5-7D77-7343-AB65-191370294986}"/>
              </a:ext>
            </a:extLst>
          </p:cNvPr>
          <p:cNvCxnSpPr>
            <a:endCxn id="172" idx="1"/>
          </p:cNvCxnSpPr>
          <p:nvPr/>
        </p:nvCxnSpPr>
        <p:spPr>
          <a:xfrm>
            <a:off x="5731932" y="5246079"/>
            <a:ext cx="1301321" cy="71128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3" name="Content Placeholder 2">
            <a:extLst>
              <a:ext uri="{FF2B5EF4-FFF2-40B4-BE49-F238E27FC236}">
                <a16:creationId xmlns:a16="http://schemas.microsoft.com/office/drawing/2014/main" id="{3BAF80BD-A65B-9F4F-A0A3-7F8F8390A029}"/>
              </a:ext>
            </a:extLst>
          </p:cNvPr>
          <p:cNvSpPr txBox="1">
            <a:spLocks/>
          </p:cNvSpPr>
          <p:nvPr/>
        </p:nvSpPr>
        <p:spPr>
          <a:xfrm>
            <a:off x="0" y="6951206"/>
            <a:ext cx="5881851" cy="879643"/>
          </a:xfrm>
          <a:prstGeom prst="rect">
            <a:avLst/>
          </a:prstGeom>
        </p:spPr>
        <p:txBody>
          <a:bodyPr vert="horz" lIns="100584" tIns="50292" rIns="100584" bIns="50292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20" dirty="0"/>
              <a:t>250 Gbps aggregate traffic</a:t>
            </a:r>
          </a:p>
          <a:p>
            <a:pPr algn="ctr"/>
            <a:endParaRPr lang="en-US" sz="3520" dirty="0"/>
          </a:p>
        </p:txBody>
      </p:sp>
      <p:sp>
        <p:nvSpPr>
          <p:cNvPr id="184" name="Content Placeholder 2">
            <a:extLst>
              <a:ext uri="{FF2B5EF4-FFF2-40B4-BE49-F238E27FC236}">
                <a16:creationId xmlns:a16="http://schemas.microsoft.com/office/drawing/2014/main" id="{E9DF1464-3EE1-0B43-B281-0C90BDF6DB1D}"/>
              </a:ext>
            </a:extLst>
          </p:cNvPr>
          <p:cNvSpPr txBox="1">
            <a:spLocks/>
          </p:cNvSpPr>
          <p:nvPr/>
        </p:nvSpPr>
        <p:spPr>
          <a:xfrm>
            <a:off x="5605153" y="6331602"/>
            <a:ext cx="4439915" cy="1664373"/>
          </a:xfrm>
          <a:prstGeom prst="rect">
            <a:avLst/>
          </a:prstGeom>
        </p:spPr>
        <p:txBody>
          <a:bodyPr vert="horz" lIns="100584" tIns="50292" rIns="100584" bIns="50292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20" dirty="0"/>
              <a:t>6,800 relays in 77 countries</a:t>
            </a:r>
          </a:p>
          <a:p>
            <a:pPr algn="ctr"/>
            <a:endParaRPr lang="en-US" sz="3520" dirty="0"/>
          </a:p>
        </p:txBody>
      </p:sp>
      <p:sp>
        <p:nvSpPr>
          <p:cNvPr id="187" name="Content Placeholder 2">
            <a:extLst>
              <a:ext uri="{FF2B5EF4-FFF2-40B4-BE49-F238E27FC236}">
                <a16:creationId xmlns:a16="http://schemas.microsoft.com/office/drawing/2014/main" id="{E532D5E7-92E7-CC4E-9591-373FC236E37A}"/>
              </a:ext>
            </a:extLst>
          </p:cNvPr>
          <p:cNvSpPr txBox="1">
            <a:spLocks/>
          </p:cNvSpPr>
          <p:nvPr/>
        </p:nvSpPr>
        <p:spPr>
          <a:xfrm>
            <a:off x="-1" y="6392535"/>
            <a:ext cx="5881851" cy="879643"/>
          </a:xfrm>
          <a:prstGeom prst="rect">
            <a:avLst/>
          </a:prstGeom>
        </p:spPr>
        <p:txBody>
          <a:bodyPr vert="horz" lIns="100584" tIns="50292" rIns="100584" bIns="50292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2 million daily users</a:t>
            </a:r>
          </a:p>
        </p:txBody>
      </p:sp>
      <p:pic>
        <p:nvPicPr>
          <p:cNvPr id="185" name="Picture 184" descr="MajinCline_Globe.png">
            <a:extLst>
              <a:ext uri="{FF2B5EF4-FFF2-40B4-BE49-F238E27FC236}">
                <a16:creationId xmlns:a16="http://schemas.microsoft.com/office/drawing/2014/main" id="{55D0AEB6-8702-834E-A3DE-8F6B4EA2BD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745" y="2893248"/>
            <a:ext cx="2889293" cy="2889293"/>
          </a:xfrm>
          <a:prstGeom prst="rect">
            <a:avLst/>
          </a:prstGeom>
        </p:spPr>
      </p:pic>
      <p:pic>
        <p:nvPicPr>
          <p:cNvPr id="46" name="Picture 45" descr="Tor_project_logo_hq.png">
            <a:extLst>
              <a:ext uri="{FF2B5EF4-FFF2-40B4-BE49-F238E27FC236}">
                <a16:creationId xmlns:a16="http://schemas.microsoft.com/office/drawing/2014/main" id="{0608E2E2-EA2E-D043-8028-52FE3D8EFC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111" y="3401211"/>
            <a:ext cx="2255508" cy="1474063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1F9E235F-04DB-C449-88C9-F48AC91CD54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375544" y="2708513"/>
            <a:ext cx="508712" cy="776117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78C19397-488B-704D-919D-AAB716DF15C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375544" y="3872689"/>
            <a:ext cx="508712" cy="776117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82166B86-3BAD-F54D-8E3E-4017630780C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375544" y="4988510"/>
            <a:ext cx="508712" cy="776117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DC669FA5-D76B-7240-8081-7ADA6BC507D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91679" y="2235448"/>
            <a:ext cx="508712" cy="776117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438B8888-F25D-AB4B-A8CB-AD7D9E3E91E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91679" y="3257575"/>
            <a:ext cx="508712" cy="776117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F0FE6FA9-7427-044F-A211-0FAB8136DB7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91679" y="4370606"/>
            <a:ext cx="508712" cy="776117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9D0FC2C2-5A09-5B4D-8B09-A8C012E3315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91679" y="5356867"/>
            <a:ext cx="508712" cy="776117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8DEFFD65-7501-E247-80EE-E5F35CF10BF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953742" y="1932396"/>
            <a:ext cx="508712" cy="776117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FBE1B4F5-520B-9243-8DAD-6071AA9F2ED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968120" y="5464890"/>
            <a:ext cx="508712" cy="776117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B1D100D3-7C55-3C47-8DA2-EFA39F88F28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200391" y="1820033"/>
            <a:ext cx="508712" cy="776117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8E9BF98E-BF96-B14E-9BFF-AABF18A05347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8263" y="2876153"/>
            <a:ext cx="508712" cy="776117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01C77DB6-ECBE-D744-B0AB-11CE3B43880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19251" y="3929035"/>
            <a:ext cx="508712" cy="776117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F3A8EDDE-18D1-6341-845B-50D172931EF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8263" y="5110015"/>
            <a:ext cx="508712" cy="77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70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Network attacks on Tor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BC8AED-A930-C643-9AAC-85DE3A5DB7CC}"/>
              </a:ext>
            </a:extLst>
          </p:cNvPr>
          <p:cNvSpPr/>
          <p:nvPr/>
        </p:nvSpPr>
        <p:spPr>
          <a:xfrm>
            <a:off x="132653" y="1262242"/>
            <a:ext cx="9623685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b="1" dirty="0"/>
              <a:t>Passive traffic observation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Correlation attack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Website fingerprinting</a:t>
            </a:r>
          </a:p>
          <a:p>
            <a:pPr lvl="1"/>
            <a:endParaRPr lang="en-US" sz="2800" dirty="0"/>
          </a:p>
          <a:p>
            <a:pPr lvl="1"/>
            <a:r>
              <a:rPr lang="en-US" sz="2800" b="1" dirty="0"/>
              <a:t>Active traffic gathering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BGP hijack (RAPTOR)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Selective denial of service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Speed-measurement manipulation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Targeted compromise</a:t>
            </a:r>
          </a:p>
          <a:p>
            <a:pPr lvl="1"/>
            <a:endParaRPr lang="en-US" sz="2800" dirty="0"/>
          </a:p>
          <a:p>
            <a:pPr lvl="1"/>
            <a:r>
              <a:rPr lang="en-US" sz="2800" b="1" dirty="0"/>
              <a:t>Active traffic manipulation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Congestion attack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Flow watermarking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Latency attack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Throughput fingerprinting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67898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Correlation attack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907064FD-9DD0-134E-B5B8-A785A9175020}"/>
              </a:ext>
            </a:extLst>
          </p:cNvPr>
          <p:cNvSpPr/>
          <p:nvPr/>
        </p:nvSpPr>
        <p:spPr>
          <a:xfrm>
            <a:off x="3204924" y="3068536"/>
            <a:ext cx="3592285" cy="2414766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BB7EEF-31A9-E748-939A-0BAB9F11CA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41172" y="2622515"/>
            <a:ext cx="936054" cy="7761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E5B19D-63F6-1447-B52D-4ED2C481738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47410" y="2622515"/>
            <a:ext cx="508712" cy="7761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87F660-C942-F445-99C2-92CBC536296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47410" y="3786691"/>
            <a:ext cx="508712" cy="7761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889089-F294-CB45-9092-33399A18391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47410" y="4902512"/>
            <a:ext cx="508712" cy="7761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B69093-D885-EE48-BE56-6CA779BD15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41172" y="3786691"/>
            <a:ext cx="936054" cy="7761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F583EA-B7B5-5645-A139-EA623B4AAF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41172" y="4902512"/>
            <a:ext cx="936054" cy="776117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0ECD40A-827D-EF4A-9CD5-F508C484E434}"/>
              </a:ext>
            </a:extLst>
          </p:cNvPr>
          <p:cNvCxnSpPr>
            <a:stCxn id="7" idx="3"/>
          </p:cNvCxnSpPr>
          <p:nvPr/>
        </p:nvCxnSpPr>
        <p:spPr>
          <a:xfrm>
            <a:off x="1856122" y="3010574"/>
            <a:ext cx="1694725" cy="69111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C721328-1D01-3444-9B5D-7EBB10C78D40}"/>
              </a:ext>
            </a:extLst>
          </p:cNvPr>
          <p:cNvCxnSpPr/>
          <p:nvPr/>
        </p:nvCxnSpPr>
        <p:spPr>
          <a:xfrm>
            <a:off x="1856121" y="4194893"/>
            <a:ext cx="1359945" cy="8102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EEBB51F-267F-9A4C-9D9C-CCB06C4D087D}"/>
              </a:ext>
            </a:extLst>
          </p:cNvPr>
          <p:cNvCxnSpPr>
            <a:stCxn id="9" idx="3"/>
          </p:cNvCxnSpPr>
          <p:nvPr/>
        </p:nvCxnSpPr>
        <p:spPr>
          <a:xfrm flipV="1">
            <a:off x="1856121" y="4902512"/>
            <a:ext cx="1359945" cy="38805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9F1D47B-80AA-984E-9830-7B40606AA4FF}"/>
              </a:ext>
            </a:extLst>
          </p:cNvPr>
          <p:cNvCxnSpPr>
            <a:endCxn id="6" idx="1"/>
          </p:cNvCxnSpPr>
          <p:nvPr/>
        </p:nvCxnSpPr>
        <p:spPr>
          <a:xfrm flipV="1">
            <a:off x="6658685" y="3010574"/>
            <a:ext cx="1282488" cy="54906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A9906A5-4528-E24D-90F2-5FBB731C8B48}"/>
              </a:ext>
            </a:extLst>
          </p:cNvPr>
          <p:cNvCxnSpPr>
            <a:endCxn id="10" idx="1"/>
          </p:cNvCxnSpPr>
          <p:nvPr/>
        </p:nvCxnSpPr>
        <p:spPr>
          <a:xfrm flipV="1">
            <a:off x="6797209" y="4174750"/>
            <a:ext cx="1143964" cy="10116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60C4874-C225-414C-8186-DF489637B98D}"/>
              </a:ext>
            </a:extLst>
          </p:cNvPr>
          <p:cNvCxnSpPr>
            <a:endCxn id="11" idx="1"/>
          </p:cNvCxnSpPr>
          <p:nvPr/>
        </p:nvCxnSpPr>
        <p:spPr>
          <a:xfrm>
            <a:off x="6212155" y="4992441"/>
            <a:ext cx="1729017" cy="29812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Devil_001_Head_Cartoon.png">
            <a:extLst>
              <a:ext uri="{FF2B5EF4-FFF2-40B4-BE49-F238E27FC236}">
                <a16:creationId xmlns:a16="http://schemas.microsoft.com/office/drawing/2014/main" id="{246419BF-7C58-AD46-8998-2BF32F4085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299" y="2622515"/>
            <a:ext cx="702734" cy="680774"/>
          </a:xfrm>
          <a:prstGeom prst="rect">
            <a:avLst/>
          </a:prstGeom>
        </p:spPr>
      </p:pic>
      <p:pic>
        <p:nvPicPr>
          <p:cNvPr id="19" name="Picture 18" descr="Devil_001_Head_Cartoon.png">
            <a:extLst>
              <a:ext uri="{FF2B5EF4-FFF2-40B4-BE49-F238E27FC236}">
                <a16:creationId xmlns:a16="http://schemas.microsoft.com/office/drawing/2014/main" id="{5A926488-D6F8-1440-99DC-7D33EBBEE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882" y="3701685"/>
            <a:ext cx="702734" cy="680774"/>
          </a:xfrm>
          <a:prstGeom prst="rect">
            <a:avLst/>
          </a:prstGeom>
        </p:spPr>
      </p:pic>
      <p:pic>
        <p:nvPicPr>
          <p:cNvPr id="29" name="Picture 28" descr="Tor_project_logo_hq.png">
            <a:extLst>
              <a:ext uri="{FF2B5EF4-FFF2-40B4-BE49-F238E27FC236}">
                <a16:creationId xmlns:a16="http://schemas.microsoft.com/office/drawing/2014/main" id="{B59F0920-0E83-E644-96BF-42C0ED2D92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339" y="3701685"/>
            <a:ext cx="1522459" cy="965723"/>
          </a:xfrm>
          <a:prstGeom prst="rect">
            <a:avLst/>
          </a:prstGeom>
        </p:spPr>
      </p:pic>
      <p:sp>
        <p:nvSpPr>
          <p:cNvPr id="30" name="Content Placeholder 12">
            <a:extLst>
              <a:ext uri="{FF2B5EF4-FFF2-40B4-BE49-F238E27FC236}">
                <a16:creationId xmlns:a16="http://schemas.microsoft.com/office/drawing/2014/main" id="{10D1C80F-8A7F-AE40-9D46-728DE7927744}"/>
              </a:ext>
            </a:extLst>
          </p:cNvPr>
          <p:cNvSpPr txBox="1">
            <a:spLocks/>
          </p:cNvSpPr>
          <p:nvPr/>
        </p:nvSpPr>
        <p:spPr>
          <a:xfrm>
            <a:off x="1951851" y="6016319"/>
            <a:ext cx="7420750" cy="17457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5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500" b="1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1963" indent="-23495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5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738" indent="-236538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15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0663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500" b="0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79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94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08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230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Possible when:</a:t>
            </a:r>
            <a:br>
              <a:rPr lang="en-US" sz="2800" dirty="0"/>
            </a:b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Adversary controls first and last relays, or</a:t>
            </a:r>
            <a:br>
              <a:rPr lang="en-US" sz="2800" dirty="0"/>
            </a:b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Adversary observes entry and exit ISPs</a:t>
            </a:r>
          </a:p>
        </p:txBody>
      </p:sp>
    </p:spTree>
    <p:extLst>
      <p:ext uri="{BB962C8B-B14F-4D97-AF65-F5344CB8AC3E}">
        <p14:creationId xmlns:p14="http://schemas.microsoft.com/office/powerpoint/2010/main" val="1808376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Correlation attack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907064FD-9DD0-134E-B5B8-A785A9175020}"/>
              </a:ext>
            </a:extLst>
          </p:cNvPr>
          <p:cNvSpPr/>
          <p:nvPr/>
        </p:nvSpPr>
        <p:spPr>
          <a:xfrm>
            <a:off x="3204924" y="3068536"/>
            <a:ext cx="3592285" cy="2414766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BB7EEF-31A9-E748-939A-0BAB9F11CA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41172" y="2622515"/>
            <a:ext cx="936054" cy="7761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E5B19D-63F6-1447-B52D-4ED2C481738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47410" y="2622515"/>
            <a:ext cx="508712" cy="7761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87F660-C942-F445-99C2-92CBC536296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47410" y="3786691"/>
            <a:ext cx="508712" cy="7761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889089-F294-CB45-9092-33399A18391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47410" y="4902512"/>
            <a:ext cx="508712" cy="7761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B69093-D885-EE48-BE56-6CA779BD15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41172" y="3786691"/>
            <a:ext cx="936054" cy="7761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F583EA-B7B5-5645-A139-EA623B4AAF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41172" y="4902512"/>
            <a:ext cx="936054" cy="776117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0ECD40A-827D-EF4A-9CD5-F508C484E434}"/>
              </a:ext>
            </a:extLst>
          </p:cNvPr>
          <p:cNvCxnSpPr>
            <a:stCxn id="7" idx="3"/>
          </p:cNvCxnSpPr>
          <p:nvPr/>
        </p:nvCxnSpPr>
        <p:spPr>
          <a:xfrm>
            <a:off x="1856122" y="3010574"/>
            <a:ext cx="1694725" cy="69111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C721328-1D01-3444-9B5D-7EBB10C78D40}"/>
              </a:ext>
            </a:extLst>
          </p:cNvPr>
          <p:cNvCxnSpPr/>
          <p:nvPr/>
        </p:nvCxnSpPr>
        <p:spPr>
          <a:xfrm>
            <a:off x="1856121" y="4194893"/>
            <a:ext cx="1359945" cy="8102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EEBB51F-267F-9A4C-9D9C-CCB06C4D087D}"/>
              </a:ext>
            </a:extLst>
          </p:cNvPr>
          <p:cNvCxnSpPr>
            <a:stCxn id="9" idx="3"/>
          </p:cNvCxnSpPr>
          <p:nvPr/>
        </p:nvCxnSpPr>
        <p:spPr>
          <a:xfrm flipV="1">
            <a:off x="1856121" y="4902512"/>
            <a:ext cx="1359945" cy="38805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9F1D47B-80AA-984E-9830-7B40606AA4FF}"/>
              </a:ext>
            </a:extLst>
          </p:cNvPr>
          <p:cNvCxnSpPr>
            <a:endCxn id="6" idx="1"/>
          </p:cNvCxnSpPr>
          <p:nvPr/>
        </p:nvCxnSpPr>
        <p:spPr>
          <a:xfrm flipV="1">
            <a:off x="6658685" y="3010574"/>
            <a:ext cx="1282488" cy="54906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A9906A5-4528-E24D-90F2-5FBB731C8B48}"/>
              </a:ext>
            </a:extLst>
          </p:cNvPr>
          <p:cNvCxnSpPr>
            <a:endCxn id="10" idx="1"/>
          </p:cNvCxnSpPr>
          <p:nvPr/>
        </p:nvCxnSpPr>
        <p:spPr>
          <a:xfrm flipV="1">
            <a:off x="6797209" y="4174750"/>
            <a:ext cx="1143964" cy="10116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60C4874-C225-414C-8186-DF489637B98D}"/>
              </a:ext>
            </a:extLst>
          </p:cNvPr>
          <p:cNvCxnSpPr>
            <a:endCxn id="11" idx="1"/>
          </p:cNvCxnSpPr>
          <p:nvPr/>
        </p:nvCxnSpPr>
        <p:spPr>
          <a:xfrm>
            <a:off x="6212155" y="4992441"/>
            <a:ext cx="1729017" cy="29812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Devil_001_Head_Cartoon.png">
            <a:extLst>
              <a:ext uri="{FF2B5EF4-FFF2-40B4-BE49-F238E27FC236}">
                <a16:creationId xmlns:a16="http://schemas.microsoft.com/office/drawing/2014/main" id="{246419BF-7C58-AD46-8998-2BF32F4085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299" y="2622515"/>
            <a:ext cx="702734" cy="680774"/>
          </a:xfrm>
          <a:prstGeom prst="rect">
            <a:avLst/>
          </a:prstGeom>
        </p:spPr>
      </p:pic>
      <p:pic>
        <p:nvPicPr>
          <p:cNvPr id="19" name="Picture 18" descr="Devil_001_Head_Cartoon.png">
            <a:extLst>
              <a:ext uri="{FF2B5EF4-FFF2-40B4-BE49-F238E27FC236}">
                <a16:creationId xmlns:a16="http://schemas.microsoft.com/office/drawing/2014/main" id="{5A926488-D6F8-1440-99DC-7D33EBBEE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882" y="3701685"/>
            <a:ext cx="702734" cy="68077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47BC40F-9BD1-894C-A978-89F6C7D4F84E}"/>
              </a:ext>
            </a:extLst>
          </p:cNvPr>
          <p:cNvGrpSpPr/>
          <p:nvPr/>
        </p:nvGrpSpPr>
        <p:grpSpPr>
          <a:xfrm rot="1476104">
            <a:off x="2574850" y="3006157"/>
            <a:ext cx="843522" cy="316899"/>
            <a:chOff x="2895600" y="1600200"/>
            <a:chExt cx="766838" cy="28809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16E24C8-07CF-9246-B25F-1E818FBAF5E5}"/>
                </a:ext>
              </a:extLst>
            </p:cNvPr>
            <p:cNvSpPr/>
            <p:nvPr/>
          </p:nvSpPr>
          <p:spPr>
            <a:xfrm>
              <a:off x="3253619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7967CA7-815C-BE40-AE1B-BBE2BB1522CA}"/>
                </a:ext>
              </a:extLst>
            </p:cNvPr>
            <p:cNvSpPr/>
            <p:nvPr/>
          </p:nvSpPr>
          <p:spPr>
            <a:xfrm>
              <a:off x="28956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7B0A1DC-F69F-1347-99B1-0DE3F9655ADE}"/>
                </a:ext>
              </a:extLst>
            </p:cNvPr>
            <p:cNvSpPr/>
            <p:nvPr/>
          </p:nvSpPr>
          <p:spPr>
            <a:xfrm>
              <a:off x="35052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</p:grpSp>
      <p:pic>
        <p:nvPicPr>
          <p:cNvPr id="29" name="Picture 28" descr="Tor_project_logo_hq.png">
            <a:extLst>
              <a:ext uri="{FF2B5EF4-FFF2-40B4-BE49-F238E27FC236}">
                <a16:creationId xmlns:a16="http://schemas.microsoft.com/office/drawing/2014/main" id="{B59F0920-0E83-E644-96BF-42C0ED2D92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339" y="3701685"/>
            <a:ext cx="1522459" cy="965723"/>
          </a:xfrm>
          <a:prstGeom prst="rect">
            <a:avLst/>
          </a:prstGeom>
        </p:spPr>
      </p:pic>
      <p:sp>
        <p:nvSpPr>
          <p:cNvPr id="30" name="Content Placeholder 12">
            <a:extLst>
              <a:ext uri="{FF2B5EF4-FFF2-40B4-BE49-F238E27FC236}">
                <a16:creationId xmlns:a16="http://schemas.microsoft.com/office/drawing/2014/main" id="{412BB598-0F09-EF41-A4CF-6C6F8251329D}"/>
              </a:ext>
            </a:extLst>
          </p:cNvPr>
          <p:cNvSpPr txBox="1">
            <a:spLocks/>
          </p:cNvSpPr>
          <p:nvPr/>
        </p:nvSpPr>
        <p:spPr>
          <a:xfrm>
            <a:off x="1951851" y="6016319"/>
            <a:ext cx="7420750" cy="17457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5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500" b="1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1963" indent="-23495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5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738" indent="-236538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15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0663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500" b="0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79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94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08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230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Possible when:</a:t>
            </a:r>
            <a:br>
              <a:rPr lang="en-US" sz="2800" dirty="0"/>
            </a:b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Adversary controls first and last relays, or</a:t>
            </a:r>
            <a:br>
              <a:rPr lang="en-US" sz="2800" dirty="0"/>
            </a:b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Adversary observes entry and exit ISPs </a:t>
            </a:r>
          </a:p>
        </p:txBody>
      </p:sp>
    </p:spTree>
    <p:extLst>
      <p:ext uri="{BB962C8B-B14F-4D97-AF65-F5344CB8AC3E}">
        <p14:creationId xmlns:p14="http://schemas.microsoft.com/office/powerpoint/2010/main" val="725939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Correlation attack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907064FD-9DD0-134E-B5B8-A785A9175020}"/>
              </a:ext>
            </a:extLst>
          </p:cNvPr>
          <p:cNvSpPr/>
          <p:nvPr/>
        </p:nvSpPr>
        <p:spPr>
          <a:xfrm>
            <a:off x="3204924" y="3068536"/>
            <a:ext cx="3592285" cy="2414766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BB7EEF-31A9-E748-939A-0BAB9F11CA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41172" y="2622515"/>
            <a:ext cx="936054" cy="7761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E5B19D-63F6-1447-B52D-4ED2C481738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47410" y="2622515"/>
            <a:ext cx="508712" cy="7761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87F660-C942-F445-99C2-92CBC536296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47410" y="3786691"/>
            <a:ext cx="508712" cy="7761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889089-F294-CB45-9092-33399A18391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47410" y="4902512"/>
            <a:ext cx="508712" cy="7761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B69093-D885-EE48-BE56-6CA779BD15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41172" y="3786691"/>
            <a:ext cx="936054" cy="7761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F583EA-B7B5-5645-A139-EA623B4AAF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41172" y="4902512"/>
            <a:ext cx="936054" cy="776117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0ECD40A-827D-EF4A-9CD5-F508C484E434}"/>
              </a:ext>
            </a:extLst>
          </p:cNvPr>
          <p:cNvCxnSpPr>
            <a:stCxn id="7" idx="3"/>
          </p:cNvCxnSpPr>
          <p:nvPr/>
        </p:nvCxnSpPr>
        <p:spPr>
          <a:xfrm>
            <a:off x="1856122" y="3010574"/>
            <a:ext cx="1694725" cy="69111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C721328-1D01-3444-9B5D-7EBB10C78D40}"/>
              </a:ext>
            </a:extLst>
          </p:cNvPr>
          <p:cNvCxnSpPr/>
          <p:nvPr/>
        </p:nvCxnSpPr>
        <p:spPr>
          <a:xfrm>
            <a:off x="1856121" y="4194893"/>
            <a:ext cx="1359945" cy="8102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EEBB51F-267F-9A4C-9D9C-CCB06C4D087D}"/>
              </a:ext>
            </a:extLst>
          </p:cNvPr>
          <p:cNvCxnSpPr>
            <a:stCxn id="9" idx="3"/>
          </p:cNvCxnSpPr>
          <p:nvPr/>
        </p:nvCxnSpPr>
        <p:spPr>
          <a:xfrm flipV="1">
            <a:off x="1856121" y="4902512"/>
            <a:ext cx="1359945" cy="38805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9F1D47B-80AA-984E-9830-7B40606AA4FF}"/>
              </a:ext>
            </a:extLst>
          </p:cNvPr>
          <p:cNvCxnSpPr>
            <a:endCxn id="6" idx="1"/>
          </p:cNvCxnSpPr>
          <p:nvPr/>
        </p:nvCxnSpPr>
        <p:spPr>
          <a:xfrm flipV="1">
            <a:off x="6658685" y="3010574"/>
            <a:ext cx="1282488" cy="54906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A9906A5-4528-E24D-90F2-5FBB731C8B48}"/>
              </a:ext>
            </a:extLst>
          </p:cNvPr>
          <p:cNvCxnSpPr>
            <a:endCxn id="10" idx="1"/>
          </p:cNvCxnSpPr>
          <p:nvPr/>
        </p:nvCxnSpPr>
        <p:spPr>
          <a:xfrm flipV="1">
            <a:off x="6797209" y="4174750"/>
            <a:ext cx="1143964" cy="10116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60C4874-C225-414C-8186-DF489637B98D}"/>
              </a:ext>
            </a:extLst>
          </p:cNvPr>
          <p:cNvCxnSpPr>
            <a:endCxn id="11" idx="1"/>
          </p:cNvCxnSpPr>
          <p:nvPr/>
        </p:nvCxnSpPr>
        <p:spPr>
          <a:xfrm>
            <a:off x="6212155" y="4992441"/>
            <a:ext cx="1729017" cy="29812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Devil_001_Head_Cartoon.png">
            <a:extLst>
              <a:ext uri="{FF2B5EF4-FFF2-40B4-BE49-F238E27FC236}">
                <a16:creationId xmlns:a16="http://schemas.microsoft.com/office/drawing/2014/main" id="{246419BF-7C58-AD46-8998-2BF32F4085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299" y="2622515"/>
            <a:ext cx="702734" cy="680774"/>
          </a:xfrm>
          <a:prstGeom prst="rect">
            <a:avLst/>
          </a:prstGeom>
        </p:spPr>
      </p:pic>
      <p:pic>
        <p:nvPicPr>
          <p:cNvPr id="19" name="Picture 18" descr="Devil_001_Head_Cartoon.png">
            <a:extLst>
              <a:ext uri="{FF2B5EF4-FFF2-40B4-BE49-F238E27FC236}">
                <a16:creationId xmlns:a16="http://schemas.microsoft.com/office/drawing/2014/main" id="{5A926488-D6F8-1440-99DC-7D33EBBEE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882" y="3701685"/>
            <a:ext cx="702734" cy="68077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47BC40F-9BD1-894C-A978-89F6C7D4F84E}"/>
              </a:ext>
            </a:extLst>
          </p:cNvPr>
          <p:cNvGrpSpPr/>
          <p:nvPr/>
        </p:nvGrpSpPr>
        <p:grpSpPr>
          <a:xfrm rot="1476104">
            <a:off x="2574850" y="3006157"/>
            <a:ext cx="843522" cy="316899"/>
            <a:chOff x="2895600" y="1600200"/>
            <a:chExt cx="766838" cy="28809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16E24C8-07CF-9246-B25F-1E818FBAF5E5}"/>
                </a:ext>
              </a:extLst>
            </p:cNvPr>
            <p:cNvSpPr/>
            <p:nvPr/>
          </p:nvSpPr>
          <p:spPr>
            <a:xfrm>
              <a:off x="3253619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7967CA7-815C-BE40-AE1B-BBE2BB1522CA}"/>
                </a:ext>
              </a:extLst>
            </p:cNvPr>
            <p:cNvSpPr/>
            <p:nvPr/>
          </p:nvSpPr>
          <p:spPr>
            <a:xfrm>
              <a:off x="28956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7B0A1DC-F69F-1347-99B1-0DE3F9655ADE}"/>
                </a:ext>
              </a:extLst>
            </p:cNvPr>
            <p:cNvSpPr/>
            <p:nvPr/>
          </p:nvSpPr>
          <p:spPr>
            <a:xfrm>
              <a:off x="35052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3AA1B48-48CC-5342-97E2-38E9E723F5FA}"/>
              </a:ext>
            </a:extLst>
          </p:cNvPr>
          <p:cNvGrpSpPr/>
          <p:nvPr/>
        </p:nvGrpSpPr>
        <p:grpSpPr>
          <a:xfrm rot="21282117">
            <a:off x="6914120" y="4335948"/>
            <a:ext cx="843522" cy="316899"/>
            <a:chOff x="2895600" y="1600200"/>
            <a:chExt cx="766838" cy="28809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72BE63D-1FB7-5A49-A112-511E5CF02120}"/>
                </a:ext>
              </a:extLst>
            </p:cNvPr>
            <p:cNvSpPr/>
            <p:nvPr/>
          </p:nvSpPr>
          <p:spPr>
            <a:xfrm>
              <a:off x="3253619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9D4BF4D-CAD0-4D4E-8014-B25A688F304E}"/>
                </a:ext>
              </a:extLst>
            </p:cNvPr>
            <p:cNvSpPr/>
            <p:nvPr/>
          </p:nvSpPr>
          <p:spPr>
            <a:xfrm>
              <a:off x="28956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96C6038-008E-2E40-927E-EBA72AA90DE0}"/>
                </a:ext>
              </a:extLst>
            </p:cNvPr>
            <p:cNvSpPr/>
            <p:nvPr/>
          </p:nvSpPr>
          <p:spPr>
            <a:xfrm>
              <a:off x="35052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</p:grpSp>
      <p:pic>
        <p:nvPicPr>
          <p:cNvPr id="29" name="Picture 28" descr="Tor_project_logo_hq.png">
            <a:extLst>
              <a:ext uri="{FF2B5EF4-FFF2-40B4-BE49-F238E27FC236}">
                <a16:creationId xmlns:a16="http://schemas.microsoft.com/office/drawing/2014/main" id="{B59F0920-0E83-E644-96BF-42C0ED2D92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339" y="3701685"/>
            <a:ext cx="1522459" cy="965723"/>
          </a:xfrm>
          <a:prstGeom prst="rect">
            <a:avLst/>
          </a:prstGeom>
        </p:spPr>
      </p:pic>
      <p:sp>
        <p:nvSpPr>
          <p:cNvPr id="30" name="Content Placeholder 12">
            <a:extLst>
              <a:ext uri="{FF2B5EF4-FFF2-40B4-BE49-F238E27FC236}">
                <a16:creationId xmlns:a16="http://schemas.microsoft.com/office/drawing/2014/main" id="{B6B391A6-20FB-BC4C-AE0F-EB4DBB8D27F9}"/>
              </a:ext>
            </a:extLst>
          </p:cNvPr>
          <p:cNvSpPr txBox="1">
            <a:spLocks/>
          </p:cNvSpPr>
          <p:nvPr/>
        </p:nvSpPr>
        <p:spPr>
          <a:xfrm>
            <a:off x="1951851" y="6016319"/>
            <a:ext cx="7420750" cy="17457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5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500" b="1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1963" indent="-23495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5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738" indent="-236538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15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0663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500" b="0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79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94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08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230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Possible when:</a:t>
            </a:r>
            <a:br>
              <a:rPr lang="en-US" sz="2800" dirty="0"/>
            </a:b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Adversary controls first and last relays, or</a:t>
            </a:r>
            <a:br>
              <a:rPr lang="en-US" sz="2800" dirty="0"/>
            </a:b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Adversary observes entry and exit ISPs </a:t>
            </a:r>
          </a:p>
        </p:txBody>
      </p:sp>
    </p:spTree>
    <p:extLst>
      <p:ext uri="{BB962C8B-B14F-4D97-AF65-F5344CB8AC3E}">
        <p14:creationId xmlns:p14="http://schemas.microsoft.com/office/powerpoint/2010/main" val="2458867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Correlation attack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907064FD-9DD0-134E-B5B8-A785A9175020}"/>
              </a:ext>
            </a:extLst>
          </p:cNvPr>
          <p:cNvSpPr/>
          <p:nvPr/>
        </p:nvSpPr>
        <p:spPr>
          <a:xfrm>
            <a:off x="3204924" y="3068536"/>
            <a:ext cx="3592285" cy="2414766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BB7EEF-31A9-E748-939A-0BAB9F11CA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41172" y="2622515"/>
            <a:ext cx="936054" cy="7761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E5B19D-63F6-1447-B52D-4ED2C481738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47410" y="2622515"/>
            <a:ext cx="508712" cy="7761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87F660-C942-F445-99C2-92CBC536296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47410" y="3786691"/>
            <a:ext cx="508712" cy="7761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889089-F294-CB45-9092-33399A18391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47410" y="4902512"/>
            <a:ext cx="508712" cy="7761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B69093-D885-EE48-BE56-6CA779BD15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41172" y="3786691"/>
            <a:ext cx="936054" cy="7761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F583EA-B7B5-5645-A139-EA623B4AAF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41172" y="4902512"/>
            <a:ext cx="936054" cy="776117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0ECD40A-827D-EF4A-9CD5-F508C484E434}"/>
              </a:ext>
            </a:extLst>
          </p:cNvPr>
          <p:cNvCxnSpPr>
            <a:stCxn id="7" idx="3"/>
          </p:cNvCxnSpPr>
          <p:nvPr/>
        </p:nvCxnSpPr>
        <p:spPr>
          <a:xfrm>
            <a:off x="1856122" y="3010574"/>
            <a:ext cx="1694725" cy="69111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C721328-1D01-3444-9B5D-7EBB10C78D40}"/>
              </a:ext>
            </a:extLst>
          </p:cNvPr>
          <p:cNvCxnSpPr/>
          <p:nvPr/>
        </p:nvCxnSpPr>
        <p:spPr>
          <a:xfrm>
            <a:off x="1856121" y="4194893"/>
            <a:ext cx="1359945" cy="8102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EEBB51F-267F-9A4C-9D9C-CCB06C4D087D}"/>
              </a:ext>
            </a:extLst>
          </p:cNvPr>
          <p:cNvCxnSpPr>
            <a:stCxn id="9" idx="3"/>
          </p:cNvCxnSpPr>
          <p:nvPr/>
        </p:nvCxnSpPr>
        <p:spPr>
          <a:xfrm flipV="1">
            <a:off x="1856121" y="4902512"/>
            <a:ext cx="1359945" cy="38805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9F1D47B-80AA-984E-9830-7B40606AA4FF}"/>
              </a:ext>
            </a:extLst>
          </p:cNvPr>
          <p:cNvCxnSpPr>
            <a:endCxn id="6" idx="1"/>
          </p:cNvCxnSpPr>
          <p:nvPr/>
        </p:nvCxnSpPr>
        <p:spPr>
          <a:xfrm flipV="1">
            <a:off x="6658685" y="3010574"/>
            <a:ext cx="1282488" cy="54906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A9906A5-4528-E24D-90F2-5FBB731C8B48}"/>
              </a:ext>
            </a:extLst>
          </p:cNvPr>
          <p:cNvCxnSpPr>
            <a:endCxn id="10" idx="1"/>
          </p:cNvCxnSpPr>
          <p:nvPr/>
        </p:nvCxnSpPr>
        <p:spPr>
          <a:xfrm flipV="1">
            <a:off x="6797209" y="4174750"/>
            <a:ext cx="1143964" cy="10116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60C4874-C225-414C-8186-DF489637B98D}"/>
              </a:ext>
            </a:extLst>
          </p:cNvPr>
          <p:cNvCxnSpPr>
            <a:endCxn id="11" idx="1"/>
          </p:cNvCxnSpPr>
          <p:nvPr/>
        </p:nvCxnSpPr>
        <p:spPr>
          <a:xfrm>
            <a:off x="6212155" y="4992441"/>
            <a:ext cx="1729017" cy="29812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Devil_001_Head_Cartoon.png">
            <a:extLst>
              <a:ext uri="{FF2B5EF4-FFF2-40B4-BE49-F238E27FC236}">
                <a16:creationId xmlns:a16="http://schemas.microsoft.com/office/drawing/2014/main" id="{246419BF-7C58-AD46-8998-2BF32F4085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299" y="2622515"/>
            <a:ext cx="702734" cy="680774"/>
          </a:xfrm>
          <a:prstGeom prst="rect">
            <a:avLst/>
          </a:prstGeom>
        </p:spPr>
      </p:pic>
      <p:pic>
        <p:nvPicPr>
          <p:cNvPr id="19" name="Picture 18" descr="Devil_001_Head_Cartoon.png">
            <a:extLst>
              <a:ext uri="{FF2B5EF4-FFF2-40B4-BE49-F238E27FC236}">
                <a16:creationId xmlns:a16="http://schemas.microsoft.com/office/drawing/2014/main" id="{5A926488-D6F8-1440-99DC-7D33EBBEE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882" y="3701685"/>
            <a:ext cx="702734" cy="68077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47BC40F-9BD1-894C-A978-89F6C7D4F84E}"/>
              </a:ext>
            </a:extLst>
          </p:cNvPr>
          <p:cNvGrpSpPr/>
          <p:nvPr/>
        </p:nvGrpSpPr>
        <p:grpSpPr>
          <a:xfrm rot="1476104">
            <a:off x="2574850" y="3006157"/>
            <a:ext cx="843522" cy="316899"/>
            <a:chOff x="2895600" y="1600200"/>
            <a:chExt cx="766838" cy="28809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16E24C8-07CF-9246-B25F-1E818FBAF5E5}"/>
                </a:ext>
              </a:extLst>
            </p:cNvPr>
            <p:cNvSpPr/>
            <p:nvPr/>
          </p:nvSpPr>
          <p:spPr>
            <a:xfrm>
              <a:off x="3253619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7967CA7-815C-BE40-AE1B-BBE2BB1522CA}"/>
                </a:ext>
              </a:extLst>
            </p:cNvPr>
            <p:cNvSpPr/>
            <p:nvPr/>
          </p:nvSpPr>
          <p:spPr>
            <a:xfrm>
              <a:off x="28956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7B0A1DC-F69F-1347-99B1-0DE3F9655ADE}"/>
                </a:ext>
              </a:extLst>
            </p:cNvPr>
            <p:cNvSpPr/>
            <p:nvPr/>
          </p:nvSpPr>
          <p:spPr>
            <a:xfrm>
              <a:off x="35052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3AA1B48-48CC-5342-97E2-38E9E723F5FA}"/>
              </a:ext>
            </a:extLst>
          </p:cNvPr>
          <p:cNvGrpSpPr/>
          <p:nvPr/>
        </p:nvGrpSpPr>
        <p:grpSpPr>
          <a:xfrm rot="21282117">
            <a:off x="6914120" y="4335948"/>
            <a:ext cx="843522" cy="316899"/>
            <a:chOff x="2895600" y="1600200"/>
            <a:chExt cx="766838" cy="28809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72BE63D-1FB7-5A49-A112-511E5CF02120}"/>
                </a:ext>
              </a:extLst>
            </p:cNvPr>
            <p:cNvSpPr/>
            <p:nvPr/>
          </p:nvSpPr>
          <p:spPr>
            <a:xfrm>
              <a:off x="3253619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9D4BF4D-CAD0-4D4E-8014-B25A688F304E}"/>
                </a:ext>
              </a:extLst>
            </p:cNvPr>
            <p:cNvSpPr/>
            <p:nvPr/>
          </p:nvSpPr>
          <p:spPr>
            <a:xfrm>
              <a:off x="28956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96C6038-008E-2E40-927E-EBA72AA90DE0}"/>
                </a:ext>
              </a:extLst>
            </p:cNvPr>
            <p:cNvSpPr/>
            <p:nvPr/>
          </p:nvSpPr>
          <p:spPr>
            <a:xfrm>
              <a:off x="35052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0CB7EDC-D58B-3F4B-943D-3F20A3303E5B}"/>
              </a:ext>
            </a:extLst>
          </p:cNvPr>
          <p:cNvCxnSpPr>
            <a:endCxn id="5" idx="0"/>
          </p:cNvCxnSpPr>
          <p:nvPr/>
        </p:nvCxnSpPr>
        <p:spPr>
          <a:xfrm>
            <a:off x="3550846" y="3746179"/>
            <a:ext cx="3243370" cy="52974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Tor_project_logo_hq.png">
            <a:extLst>
              <a:ext uri="{FF2B5EF4-FFF2-40B4-BE49-F238E27FC236}">
                <a16:creationId xmlns:a16="http://schemas.microsoft.com/office/drawing/2014/main" id="{B59F0920-0E83-E644-96BF-42C0ED2D92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339" y="3701685"/>
            <a:ext cx="1522459" cy="965723"/>
          </a:xfrm>
          <a:prstGeom prst="rect">
            <a:avLst/>
          </a:prstGeom>
        </p:spPr>
      </p:pic>
      <p:sp>
        <p:nvSpPr>
          <p:cNvPr id="30" name="Content Placeholder 12">
            <a:extLst>
              <a:ext uri="{FF2B5EF4-FFF2-40B4-BE49-F238E27FC236}">
                <a16:creationId xmlns:a16="http://schemas.microsoft.com/office/drawing/2014/main" id="{080F9B4D-B68A-BF42-BA97-9A5A062F7821}"/>
              </a:ext>
            </a:extLst>
          </p:cNvPr>
          <p:cNvSpPr txBox="1">
            <a:spLocks/>
          </p:cNvSpPr>
          <p:nvPr/>
        </p:nvSpPr>
        <p:spPr>
          <a:xfrm>
            <a:off x="1951851" y="6016319"/>
            <a:ext cx="7420750" cy="17457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5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500" b="1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1963" indent="-23495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5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738" indent="-236538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15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0663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500" b="0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79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94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08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230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Possible when:</a:t>
            </a:r>
            <a:br>
              <a:rPr lang="en-US" sz="2800" dirty="0"/>
            </a:b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Adversary controls first and last relays, or</a:t>
            </a:r>
            <a:br>
              <a:rPr lang="en-US" sz="2800" dirty="0"/>
            </a:b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Adversary observes entry and exit ISPs</a:t>
            </a:r>
          </a:p>
        </p:txBody>
      </p:sp>
    </p:spTree>
    <p:extLst>
      <p:ext uri="{BB962C8B-B14F-4D97-AF65-F5344CB8AC3E}">
        <p14:creationId xmlns:p14="http://schemas.microsoft.com/office/powerpoint/2010/main" val="767038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2993CE-A07F-5444-9221-63F29C3E19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8D8B9C-7FCF-C549-B0CD-678DAA0DF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38695A-CE3E-9243-A1EF-366B3C08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416260-52D3-394B-BA24-46E7136759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2038662"/>
            <a:ext cx="9121140" cy="4982322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3200" dirty="0"/>
              <a:t> Tor background</a:t>
            </a:r>
            <a:br>
              <a:rPr lang="en-US" sz="3200" dirty="0"/>
            </a:br>
            <a:endParaRPr lang="en-US" sz="3200" dirty="0"/>
          </a:p>
          <a:p>
            <a:pPr marL="342900" indent="-342900">
              <a:buAutoNum type="arabicPeriod"/>
            </a:pPr>
            <a:endParaRPr lang="en-US" sz="3200" dirty="0"/>
          </a:p>
          <a:p>
            <a:pPr marL="342900" indent="-342900">
              <a:buAutoNum type="arabicPeriod"/>
            </a:pPr>
            <a:r>
              <a:rPr lang="en-US" sz="3200" dirty="0"/>
              <a:t> Location-aware path selection</a:t>
            </a:r>
            <a:br>
              <a:rPr lang="en-US" sz="3200" dirty="0"/>
            </a:br>
            <a:endParaRPr lang="en-US" sz="3200" dirty="0"/>
          </a:p>
          <a:p>
            <a:pPr marL="342900" indent="-342900">
              <a:buAutoNum type="arabicPeriod"/>
            </a:pPr>
            <a:endParaRPr lang="en-US" sz="3200" dirty="0"/>
          </a:p>
          <a:p>
            <a:pPr marL="342900" indent="-342900">
              <a:buAutoNum type="arabicPeriod"/>
            </a:pPr>
            <a:r>
              <a:rPr lang="en-US" sz="3200" dirty="0"/>
              <a:t> Client-location-aware path selection (CLAPS)</a:t>
            </a:r>
          </a:p>
        </p:txBody>
      </p:sp>
    </p:spTree>
    <p:extLst>
      <p:ext uri="{BB962C8B-B14F-4D97-AF65-F5344CB8AC3E}">
        <p14:creationId xmlns:p14="http://schemas.microsoft.com/office/powerpoint/2010/main" val="3780388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Website fingerprinting attack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907064FD-9DD0-134E-B5B8-A785A9175020}"/>
              </a:ext>
            </a:extLst>
          </p:cNvPr>
          <p:cNvSpPr/>
          <p:nvPr/>
        </p:nvSpPr>
        <p:spPr>
          <a:xfrm>
            <a:off x="3204924" y="3068536"/>
            <a:ext cx="3592285" cy="2414766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BB7EEF-31A9-E748-939A-0BAB9F11CA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41172" y="2622515"/>
            <a:ext cx="936054" cy="7761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E5B19D-63F6-1447-B52D-4ED2C481738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47410" y="2622515"/>
            <a:ext cx="508712" cy="7761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87F660-C942-F445-99C2-92CBC536296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47410" y="3786691"/>
            <a:ext cx="508712" cy="7761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889089-F294-CB45-9092-33399A18391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47410" y="4902512"/>
            <a:ext cx="508712" cy="7761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B69093-D885-EE48-BE56-6CA779BD15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41172" y="3786691"/>
            <a:ext cx="936054" cy="7761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F583EA-B7B5-5645-A139-EA623B4AAF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41172" y="4902512"/>
            <a:ext cx="936054" cy="776117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0ECD40A-827D-EF4A-9CD5-F508C484E434}"/>
              </a:ext>
            </a:extLst>
          </p:cNvPr>
          <p:cNvCxnSpPr>
            <a:stCxn id="7" idx="3"/>
          </p:cNvCxnSpPr>
          <p:nvPr/>
        </p:nvCxnSpPr>
        <p:spPr>
          <a:xfrm>
            <a:off x="1856122" y="3010574"/>
            <a:ext cx="1694725" cy="69111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C721328-1D01-3444-9B5D-7EBB10C78D40}"/>
              </a:ext>
            </a:extLst>
          </p:cNvPr>
          <p:cNvCxnSpPr/>
          <p:nvPr/>
        </p:nvCxnSpPr>
        <p:spPr>
          <a:xfrm>
            <a:off x="1856121" y="4194893"/>
            <a:ext cx="1359945" cy="8102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EEBB51F-267F-9A4C-9D9C-CCB06C4D087D}"/>
              </a:ext>
            </a:extLst>
          </p:cNvPr>
          <p:cNvCxnSpPr>
            <a:stCxn id="9" idx="3"/>
          </p:cNvCxnSpPr>
          <p:nvPr/>
        </p:nvCxnSpPr>
        <p:spPr>
          <a:xfrm flipV="1">
            <a:off x="1856121" y="4902512"/>
            <a:ext cx="1359945" cy="38805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9F1D47B-80AA-984E-9830-7B40606AA4FF}"/>
              </a:ext>
            </a:extLst>
          </p:cNvPr>
          <p:cNvCxnSpPr>
            <a:endCxn id="6" idx="1"/>
          </p:cNvCxnSpPr>
          <p:nvPr/>
        </p:nvCxnSpPr>
        <p:spPr>
          <a:xfrm flipV="1">
            <a:off x="6658685" y="3010574"/>
            <a:ext cx="1282488" cy="54906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A9906A5-4528-E24D-90F2-5FBB731C8B48}"/>
              </a:ext>
            </a:extLst>
          </p:cNvPr>
          <p:cNvCxnSpPr>
            <a:endCxn id="10" idx="1"/>
          </p:cNvCxnSpPr>
          <p:nvPr/>
        </p:nvCxnSpPr>
        <p:spPr>
          <a:xfrm flipV="1">
            <a:off x="6797209" y="4174750"/>
            <a:ext cx="1143964" cy="10116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60C4874-C225-414C-8186-DF489637B98D}"/>
              </a:ext>
            </a:extLst>
          </p:cNvPr>
          <p:cNvCxnSpPr>
            <a:endCxn id="11" idx="1"/>
          </p:cNvCxnSpPr>
          <p:nvPr/>
        </p:nvCxnSpPr>
        <p:spPr>
          <a:xfrm>
            <a:off x="6212155" y="4992441"/>
            <a:ext cx="1729017" cy="29812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Devil_001_Head_Cartoon.png">
            <a:extLst>
              <a:ext uri="{FF2B5EF4-FFF2-40B4-BE49-F238E27FC236}">
                <a16:creationId xmlns:a16="http://schemas.microsoft.com/office/drawing/2014/main" id="{246419BF-7C58-AD46-8998-2BF32F4085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299" y="2622515"/>
            <a:ext cx="702734" cy="680774"/>
          </a:xfrm>
          <a:prstGeom prst="rect">
            <a:avLst/>
          </a:prstGeom>
        </p:spPr>
      </p:pic>
      <p:pic>
        <p:nvPicPr>
          <p:cNvPr id="29" name="Picture 28" descr="Tor_project_logo_hq.png">
            <a:extLst>
              <a:ext uri="{FF2B5EF4-FFF2-40B4-BE49-F238E27FC236}">
                <a16:creationId xmlns:a16="http://schemas.microsoft.com/office/drawing/2014/main" id="{B59F0920-0E83-E644-96BF-42C0ED2D92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339" y="3701685"/>
            <a:ext cx="1522459" cy="965723"/>
          </a:xfrm>
          <a:prstGeom prst="rect">
            <a:avLst/>
          </a:prstGeom>
        </p:spPr>
      </p:pic>
      <p:sp>
        <p:nvSpPr>
          <p:cNvPr id="30" name="Content Placeholder 12">
            <a:extLst>
              <a:ext uri="{FF2B5EF4-FFF2-40B4-BE49-F238E27FC236}">
                <a16:creationId xmlns:a16="http://schemas.microsoft.com/office/drawing/2014/main" id="{10D1C80F-8A7F-AE40-9D46-728DE7927744}"/>
              </a:ext>
            </a:extLst>
          </p:cNvPr>
          <p:cNvSpPr txBox="1">
            <a:spLocks/>
          </p:cNvSpPr>
          <p:nvPr/>
        </p:nvSpPr>
        <p:spPr>
          <a:xfrm>
            <a:off x="1951851" y="6016319"/>
            <a:ext cx="7420750" cy="17457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5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500" b="1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1963" indent="-23495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5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738" indent="-236538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15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0663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500" b="0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79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94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08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230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Possible when:</a:t>
            </a:r>
            <a:br>
              <a:rPr lang="en-US" sz="2800" dirty="0"/>
            </a:b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Adversary controls first relay, or</a:t>
            </a:r>
            <a:br>
              <a:rPr lang="en-US" sz="2800" dirty="0"/>
            </a:b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Adversary observes entry ISP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F6006E6-314F-4843-96CC-778FB75EFCAF}"/>
              </a:ext>
            </a:extLst>
          </p:cNvPr>
          <p:cNvGrpSpPr/>
          <p:nvPr/>
        </p:nvGrpSpPr>
        <p:grpSpPr>
          <a:xfrm rot="1476104">
            <a:off x="2574850" y="3006157"/>
            <a:ext cx="843522" cy="316899"/>
            <a:chOff x="2895600" y="1600200"/>
            <a:chExt cx="766838" cy="28809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682008A-EA32-8A4E-AB71-6062B6874FF6}"/>
                </a:ext>
              </a:extLst>
            </p:cNvPr>
            <p:cNvSpPr/>
            <p:nvPr/>
          </p:nvSpPr>
          <p:spPr>
            <a:xfrm>
              <a:off x="3253619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3763EB9-9420-C149-9607-5F3F0CCF783A}"/>
                </a:ext>
              </a:extLst>
            </p:cNvPr>
            <p:cNvSpPr/>
            <p:nvPr/>
          </p:nvSpPr>
          <p:spPr>
            <a:xfrm>
              <a:off x="28956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61E19EE-E947-3647-ADF6-C3ED96F960E6}"/>
                </a:ext>
              </a:extLst>
            </p:cNvPr>
            <p:cNvSpPr/>
            <p:nvPr/>
          </p:nvSpPr>
          <p:spPr>
            <a:xfrm>
              <a:off x="35052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</p:grpSp>
    </p:spTree>
    <p:extLst>
      <p:ext uri="{BB962C8B-B14F-4D97-AF65-F5344CB8AC3E}">
        <p14:creationId xmlns:p14="http://schemas.microsoft.com/office/powerpoint/2010/main" val="1361113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Website fingerprinting attack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907064FD-9DD0-134E-B5B8-A785A9175020}"/>
              </a:ext>
            </a:extLst>
          </p:cNvPr>
          <p:cNvSpPr/>
          <p:nvPr/>
        </p:nvSpPr>
        <p:spPr>
          <a:xfrm>
            <a:off x="3204924" y="3068536"/>
            <a:ext cx="3592285" cy="2414766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BB7EEF-31A9-E748-939A-0BAB9F11CA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41172" y="2622515"/>
            <a:ext cx="936054" cy="7761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E5B19D-63F6-1447-B52D-4ED2C481738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47410" y="2622515"/>
            <a:ext cx="508712" cy="7761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87F660-C942-F445-99C2-92CBC536296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47410" y="3786691"/>
            <a:ext cx="508712" cy="7761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889089-F294-CB45-9092-33399A18391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47410" y="4902512"/>
            <a:ext cx="508712" cy="7761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B69093-D885-EE48-BE56-6CA779BD15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41172" y="3786691"/>
            <a:ext cx="936054" cy="7761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F583EA-B7B5-5645-A139-EA623B4AAF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41172" y="4902512"/>
            <a:ext cx="936054" cy="776117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0ECD40A-827D-EF4A-9CD5-F508C484E434}"/>
              </a:ext>
            </a:extLst>
          </p:cNvPr>
          <p:cNvCxnSpPr>
            <a:stCxn id="7" idx="3"/>
          </p:cNvCxnSpPr>
          <p:nvPr/>
        </p:nvCxnSpPr>
        <p:spPr>
          <a:xfrm>
            <a:off x="1856122" y="3010574"/>
            <a:ext cx="1694725" cy="69111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C721328-1D01-3444-9B5D-7EBB10C78D40}"/>
              </a:ext>
            </a:extLst>
          </p:cNvPr>
          <p:cNvCxnSpPr/>
          <p:nvPr/>
        </p:nvCxnSpPr>
        <p:spPr>
          <a:xfrm>
            <a:off x="1856121" y="4194893"/>
            <a:ext cx="1359945" cy="8102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EEBB51F-267F-9A4C-9D9C-CCB06C4D087D}"/>
              </a:ext>
            </a:extLst>
          </p:cNvPr>
          <p:cNvCxnSpPr>
            <a:stCxn id="9" idx="3"/>
          </p:cNvCxnSpPr>
          <p:nvPr/>
        </p:nvCxnSpPr>
        <p:spPr>
          <a:xfrm flipV="1">
            <a:off x="1856121" y="4902512"/>
            <a:ext cx="1359945" cy="38805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9F1D47B-80AA-984E-9830-7B40606AA4FF}"/>
              </a:ext>
            </a:extLst>
          </p:cNvPr>
          <p:cNvCxnSpPr>
            <a:endCxn id="6" idx="1"/>
          </p:cNvCxnSpPr>
          <p:nvPr/>
        </p:nvCxnSpPr>
        <p:spPr>
          <a:xfrm flipV="1">
            <a:off x="6658685" y="3010574"/>
            <a:ext cx="1282488" cy="54906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A9906A5-4528-E24D-90F2-5FBB731C8B48}"/>
              </a:ext>
            </a:extLst>
          </p:cNvPr>
          <p:cNvCxnSpPr>
            <a:endCxn id="10" idx="1"/>
          </p:cNvCxnSpPr>
          <p:nvPr/>
        </p:nvCxnSpPr>
        <p:spPr>
          <a:xfrm flipV="1">
            <a:off x="6797209" y="4174750"/>
            <a:ext cx="1143964" cy="10116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60C4874-C225-414C-8186-DF489637B98D}"/>
              </a:ext>
            </a:extLst>
          </p:cNvPr>
          <p:cNvCxnSpPr>
            <a:endCxn id="11" idx="1"/>
          </p:cNvCxnSpPr>
          <p:nvPr/>
        </p:nvCxnSpPr>
        <p:spPr>
          <a:xfrm>
            <a:off x="6212155" y="4992441"/>
            <a:ext cx="1729017" cy="29812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Devil_001_Head_Cartoon.png">
            <a:extLst>
              <a:ext uri="{FF2B5EF4-FFF2-40B4-BE49-F238E27FC236}">
                <a16:creationId xmlns:a16="http://schemas.microsoft.com/office/drawing/2014/main" id="{246419BF-7C58-AD46-8998-2BF32F4085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299" y="2622515"/>
            <a:ext cx="702734" cy="680774"/>
          </a:xfrm>
          <a:prstGeom prst="rect">
            <a:avLst/>
          </a:prstGeom>
        </p:spPr>
      </p:pic>
      <p:pic>
        <p:nvPicPr>
          <p:cNvPr id="29" name="Picture 28" descr="Tor_project_logo_hq.png">
            <a:extLst>
              <a:ext uri="{FF2B5EF4-FFF2-40B4-BE49-F238E27FC236}">
                <a16:creationId xmlns:a16="http://schemas.microsoft.com/office/drawing/2014/main" id="{B59F0920-0E83-E644-96BF-42C0ED2D92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339" y="3701685"/>
            <a:ext cx="1522459" cy="965723"/>
          </a:xfrm>
          <a:prstGeom prst="rect">
            <a:avLst/>
          </a:prstGeom>
        </p:spPr>
      </p:pic>
      <p:sp>
        <p:nvSpPr>
          <p:cNvPr id="30" name="Content Placeholder 12">
            <a:extLst>
              <a:ext uri="{FF2B5EF4-FFF2-40B4-BE49-F238E27FC236}">
                <a16:creationId xmlns:a16="http://schemas.microsoft.com/office/drawing/2014/main" id="{10D1C80F-8A7F-AE40-9D46-728DE7927744}"/>
              </a:ext>
            </a:extLst>
          </p:cNvPr>
          <p:cNvSpPr txBox="1">
            <a:spLocks/>
          </p:cNvSpPr>
          <p:nvPr/>
        </p:nvSpPr>
        <p:spPr>
          <a:xfrm>
            <a:off x="1951851" y="6016319"/>
            <a:ext cx="7420750" cy="17457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5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500" b="1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1963" indent="-23495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5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738" indent="-236538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15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0663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500" b="0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79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94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08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230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Possible when:</a:t>
            </a:r>
            <a:br>
              <a:rPr lang="en-US" sz="2800" dirty="0"/>
            </a:b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Adversary controls first relay, or</a:t>
            </a:r>
            <a:br>
              <a:rPr lang="en-US" sz="2800" dirty="0"/>
            </a:b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Adversary observes entry ISP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2F9D1CC-9FE7-F941-A31C-0DF6DA9676AF}"/>
              </a:ext>
            </a:extLst>
          </p:cNvPr>
          <p:cNvGrpSpPr/>
          <p:nvPr/>
        </p:nvGrpSpPr>
        <p:grpSpPr>
          <a:xfrm rot="1476104">
            <a:off x="2574851" y="3006158"/>
            <a:ext cx="843525" cy="316899"/>
            <a:chOff x="2895598" y="1600200"/>
            <a:chExt cx="766840" cy="28809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E2D2308-44EC-A94D-A5F6-5F2D00A05181}"/>
                </a:ext>
              </a:extLst>
            </p:cNvPr>
            <p:cNvSpPr/>
            <p:nvPr/>
          </p:nvSpPr>
          <p:spPr>
            <a:xfrm>
              <a:off x="3253616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B7D5AAC-363E-7943-813F-D74625EE2556}"/>
                </a:ext>
              </a:extLst>
            </p:cNvPr>
            <p:cNvSpPr/>
            <p:nvPr/>
          </p:nvSpPr>
          <p:spPr>
            <a:xfrm>
              <a:off x="2895598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6058618-5548-7B4E-A138-53C8903F17E8}"/>
                </a:ext>
              </a:extLst>
            </p:cNvPr>
            <p:cNvSpPr/>
            <p:nvPr/>
          </p:nvSpPr>
          <p:spPr>
            <a:xfrm>
              <a:off x="35052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2D760AB-A0CF-864E-A657-AECB299385B6}"/>
              </a:ext>
            </a:extLst>
          </p:cNvPr>
          <p:cNvGrpSpPr/>
          <p:nvPr/>
        </p:nvGrpSpPr>
        <p:grpSpPr>
          <a:xfrm rot="21282117">
            <a:off x="6878168" y="3801483"/>
            <a:ext cx="843522" cy="316899"/>
            <a:chOff x="2895600" y="1600200"/>
            <a:chExt cx="766838" cy="28809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0808900-06CB-A648-8F8B-1C50A5A44E3A}"/>
                </a:ext>
              </a:extLst>
            </p:cNvPr>
            <p:cNvSpPr/>
            <p:nvPr/>
          </p:nvSpPr>
          <p:spPr>
            <a:xfrm>
              <a:off x="3253619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7FE2A2A-392E-E04C-AD80-1287E9F25735}"/>
                </a:ext>
              </a:extLst>
            </p:cNvPr>
            <p:cNvSpPr/>
            <p:nvPr/>
          </p:nvSpPr>
          <p:spPr>
            <a:xfrm>
              <a:off x="28956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53C5D1F-50DC-0E49-8330-1957E54D53D6}"/>
                </a:ext>
              </a:extLst>
            </p:cNvPr>
            <p:cNvSpPr/>
            <p:nvPr/>
          </p:nvSpPr>
          <p:spPr>
            <a:xfrm>
              <a:off x="35052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</p:grpSp>
    </p:spTree>
    <p:extLst>
      <p:ext uri="{BB962C8B-B14F-4D97-AF65-F5344CB8AC3E}">
        <p14:creationId xmlns:p14="http://schemas.microsoft.com/office/powerpoint/2010/main" val="783995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Website fingerprinting attack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907064FD-9DD0-134E-B5B8-A785A9175020}"/>
              </a:ext>
            </a:extLst>
          </p:cNvPr>
          <p:cNvSpPr/>
          <p:nvPr/>
        </p:nvSpPr>
        <p:spPr>
          <a:xfrm>
            <a:off x="3204924" y="3068536"/>
            <a:ext cx="3592285" cy="2414766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BB7EEF-31A9-E748-939A-0BAB9F11CA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41172" y="2622515"/>
            <a:ext cx="936054" cy="7761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E5B19D-63F6-1447-B52D-4ED2C481738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47410" y="2622515"/>
            <a:ext cx="508712" cy="7761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87F660-C942-F445-99C2-92CBC536296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47410" y="3786691"/>
            <a:ext cx="508712" cy="7761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889089-F294-CB45-9092-33399A18391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47410" y="4902512"/>
            <a:ext cx="508712" cy="7761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B69093-D885-EE48-BE56-6CA779BD15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41172" y="3786691"/>
            <a:ext cx="936054" cy="7761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F583EA-B7B5-5645-A139-EA623B4AAF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41172" y="4902512"/>
            <a:ext cx="936054" cy="776117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0ECD40A-827D-EF4A-9CD5-F508C484E434}"/>
              </a:ext>
            </a:extLst>
          </p:cNvPr>
          <p:cNvCxnSpPr>
            <a:stCxn id="7" idx="3"/>
          </p:cNvCxnSpPr>
          <p:nvPr/>
        </p:nvCxnSpPr>
        <p:spPr>
          <a:xfrm>
            <a:off x="1856122" y="3010574"/>
            <a:ext cx="1694725" cy="69111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C721328-1D01-3444-9B5D-7EBB10C78D40}"/>
              </a:ext>
            </a:extLst>
          </p:cNvPr>
          <p:cNvCxnSpPr/>
          <p:nvPr/>
        </p:nvCxnSpPr>
        <p:spPr>
          <a:xfrm>
            <a:off x="1856121" y="4194893"/>
            <a:ext cx="1359945" cy="8102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EEBB51F-267F-9A4C-9D9C-CCB06C4D087D}"/>
              </a:ext>
            </a:extLst>
          </p:cNvPr>
          <p:cNvCxnSpPr>
            <a:stCxn id="9" idx="3"/>
          </p:cNvCxnSpPr>
          <p:nvPr/>
        </p:nvCxnSpPr>
        <p:spPr>
          <a:xfrm flipV="1">
            <a:off x="1856121" y="4902512"/>
            <a:ext cx="1359945" cy="38805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9F1D47B-80AA-984E-9830-7B40606AA4FF}"/>
              </a:ext>
            </a:extLst>
          </p:cNvPr>
          <p:cNvCxnSpPr>
            <a:endCxn id="6" idx="1"/>
          </p:cNvCxnSpPr>
          <p:nvPr/>
        </p:nvCxnSpPr>
        <p:spPr>
          <a:xfrm flipV="1">
            <a:off x="6658685" y="3010574"/>
            <a:ext cx="1282488" cy="54906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A9906A5-4528-E24D-90F2-5FBB731C8B48}"/>
              </a:ext>
            </a:extLst>
          </p:cNvPr>
          <p:cNvCxnSpPr>
            <a:endCxn id="10" idx="1"/>
          </p:cNvCxnSpPr>
          <p:nvPr/>
        </p:nvCxnSpPr>
        <p:spPr>
          <a:xfrm flipV="1">
            <a:off x="6797209" y="4174750"/>
            <a:ext cx="1143964" cy="10116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60C4874-C225-414C-8186-DF489637B98D}"/>
              </a:ext>
            </a:extLst>
          </p:cNvPr>
          <p:cNvCxnSpPr>
            <a:endCxn id="11" idx="1"/>
          </p:cNvCxnSpPr>
          <p:nvPr/>
        </p:nvCxnSpPr>
        <p:spPr>
          <a:xfrm>
            <a:off x="6212155" y="4992441"/>
            <a:ext cx="1729017" cy="29812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Devil_001_Head_Cartoon.png">
            <a:extLst>
              <a:ext uri="{FF2B5EF4-FFF2-40B4-BE49-F238E27FC236}">
                <a16:creationId xmlns:a16="http://schemas.microsoft.com/office/drawing/2014/main" id="{246419BF-7C58-AD46-8998-2BF32F4085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299" y="2622515"/>
            <a:ext cx="702734" cy="680774"/>
          </a:xfrm>
          <a:prstGeom prst="rect">
            <a:avLst/>
          </a:prstGeom>
        </p:spPr>
      </p:pic>
      <p:pic>
        <p:nvPicPr>
          <p:cNvPr id="29" name="Picture 28" descr="Tor_project_logo_hq.png">
            <a:extLst>
              <a:ext uri="{FF2B5EF4-FFF2-40B4-BE49-F238E27FC236}">
                <a16:creationId xmlns:a16="http://schemas.microsoft.com/office/drawing/2014/main" id="{B59F0920-0E83-E644-96BF-42C0ED2D92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339" y="3701685"/>
            <a:ext cx="1522459" cy="965723"/>
          </a:xfrm>
          <a:prstGeom prst="rect">
            <a:avLst/>
          </a:prstGeom>
        </p:spPr>
      </p:pic>
      <p:sp>
        <p:nvSpPr>
          <p:cNvPr id="30" name="Content Placeholder 12">
            <a:extLst>
              <a:ext uri="{FF2B5EF4-FFF2-40B4-BE49-F238E27FC236}">
                <a16:creationId xmlns:a16="http://schemas.microsoft.com/office/drawing/2014/main" id="{10D1C80F-8A7F-AE40-9D46-728DE7927744}"/>
              </a:ext>
            </a:extLst>
          </p:cNvPr>
          <p:cNvSpPr txBox="1">
            <a:spLocks/>
          </p:cNvSpPr>
          <p:nvPr/>
        </p:nvSpPr>
        <p:spPr>
          <a:xfrm>
            <a:off x="1951851" y="6016319"/>
            <a:ext cx="7420750" cy="17457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5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500" b="1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1963" indent="-23495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5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738" indent="-236538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15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0663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500" b="0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79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94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08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230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Possible when:</a:t>
            </a:r>
            <a:br>
              <a:rPr lang="en-US" sz="2800" dirty="0"/>
            </a:b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Adversary controls first relay, or</a:t>
            </a:r>
            <a:br>
              <a:rPr lang="en-US" sz="2800" dirty="0"/>
            </a:b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Adversary observes entry ISP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2F9D1CC-9FE7-F941-A31C-0DF6DA9676AF}"/>
              </a:ext>
            </a:extLst>
          </p:cNvPr>
          <p:cNvGrpSpPr/>
          <p:nvPr/>
        </p:nvGrpSpPr>
        <p:grpSpPr>
          <a:xfrm rot="1476104">
            <a:off x="2574851" y="3006158"/>
            <a:ext cx="843525" cy="316899"/>
            <a:chOff x="2895598" y="1600200"/>
            <a:chExt cx="766840" cy="28809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E2D2308-44EC-A94D-A5F6-5F2D00A05181}"/>
                </a:ext>
              </a:extLst>
            </p:cNvPr>
            <p:cNvSpPr/>
            <p:nvPr/>
          </p:nvSpPr>
          <p:spPr>
            <a:xfrm>
              <a:off x="3253616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B7D5AAC-363E-7943-813F-D74625EE2556}"/>
                </a:ext>
              </a:extLst>
            </p:cNvPr>
            <p:cNvSpPr/>
            <p:nvPr/>
          </p:nvSpPr>
          <p:spPr>
            <a:xfrm>
              <a:off x="2895598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6058618-5548-7B4E-A138-53C8903F17E8}"/>
                </a:ext>
              </a:extLst>
            </p:cNvPr>
            <p:cNvSpPr/>
            <p:nvPr/>
          </p:nvSpPr>
          <p:spPr>
            <a:xfrm>
              <a:off x="35052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2D760AB-A0CF-864E-A657-AECB299385B6}"/>
              </a:ext>
            </a:extLst>
          </p:cNvPr>
          <p:cNvGrpSpPr/>
          <p:nvPr/>
        </p:nvGrpSpPr>
        <p:grpSpPr>
          <a:xfrm rot="21282117">
            <a:off x="6878168" y="3801483"/>
            <a:ext cx="843522" cy="316899"/>
            <a:chOff x="2895600" y="1600200"/>
            <a:chExt cx="766838" cy="28809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0808900-06CB-A648-8F8B-1C50A5A44E3A}"/>
                </a:ext>
              </a:extLst>
            </p:cNvPr>
            <p:cNvSpPr/>
            <p:nvPr/>
          </p:nvSpPr>
          <p:spPr>
            <a:xfrm>
              <a:off x="3253619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7FE2A2A-392E-E04C-AD80-1287E9F25735}"/>
                </a:ext>
              </a:extLst>
            </p:cNvPr>
            <p:cNvSpPr/>
            <p:nvPr/>
          </p:nvSpPr>
          <p:spPr>
            <a:xfrm>
              <a:off x="28956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53C5D1F-50DC-0E49-8330-1957E54D53D6}"/>
                </a:ext>
              </a:extLst>
            </p:cNvPr>
            <p:cNvSpPr/>
            <p:nvPr/>
          </p:nvSpPr>
          <p:spPr>
            <a:xfrm>
              <a:off x="35052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83B05CA-D7F3-1D42-B891-5BD5B45DCF94}"/>
              </a:ext>
            </a:extLst>
          </p:cNvPr>
          <p:cNvGrpSpPr/>
          <p:nvPr/>
        </p:nvGrpSpPr>
        <p:grpSpPr>
          <a:xfrm rot="19818510">
            <a:off x="7095621" y="4278624"/>
            <a:ext cx="424580" cy="432108"/>
            <a:chOff x="7070986" y="4338831"/>
            <a:chExt cx="424580" cy="43210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55F8734-5FB2-254B-BA1B-8FFEAC7E41AF}"/>
                </a:ext>
              </a:extLst>
            </p:cNvPr>
            <p:cNvSpPr/>
            <p:nvPr/>
          </p:nvSpPr>
          <p:spPr>
            <a:xfrm rot="1476104">
              <a:off x="7070986" y="4338831"/>
              <a:ext cx="172962" cy="31689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A468102-7AEA-A846-8F3F-EA9083D4C7D8}"/>
                </a:ext>
              </a:extLst>
            </p:cNvPr>
            <p:cNvSpPr/>
            <p:nvPr/>
          </p:nvSpPr>
          <p:spPr>
            <a:xfrm rot="1476104">
              <a:off x="7322604" y="4454040"/>
              <a:ext cx="172962" cy="31689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</p:grpSp>
    </p:spTree>
    <p:extLst>
      <p:ext uri="{BB962C8B-B14F-4D97-AF65-F5344CB8AC3E}">
        <p14:creationId xmlns:p14="http://schemas.microsoft.com/office/powerpoint/2010/main" val="896886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Website fingerprinting attack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907064FD-9DD0-134E-B5B8-A785A9175020}"/>
              </a:ext>
            </a:extLst>
          </p:cNvPr>
          <p:cNvSpPr/>
          <p:nvPr/>
        </p:nvSpPr>
        <p:spPr>
          <a:xfrm>
            <a:off x="3204924" y="3068536"/>
            <a:ext cx="3592285" cy="2414766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BB7EEF-31A9-E748-939A-0BAB9F11CA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41172" y="2622515"/>
            <a:ext cx="936054" cy="7761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E5B19D-63F6-1447-B52D-4ED2C481738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47410" y="2622515"/>
            <a:ext cx="508712" cy="7761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87F660-C942-F445-99C2-92CBC536296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47410" y="3786691"/>
            <a:ext cx="508712" cy="7761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889089-F294-CB45-9092-33399A18391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47410" y="4902512"/>
            <a:ext cx="508712" cy="7761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B69093-D885-EE48-BE56-6CA779BD15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41172" y="3786691"/>
            <a:ext cx="936054" cy="7761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F583EA-B7B5-5645-A139-EA623B4AAF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41172" y="4902512"/>
            <a:ext cx="936054" cy="776117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0ECD40A-827D-EF4A-9CD5-F508C484E434}"/>
              </a:ext>
            </a:extLst>
          </p:cNvPr>
          <p:cNvCxnSpPr>
            <a:stCxn id="7" idx="3"/>
          </p:cNvCxnSpPr>
          <p:nvPr/>
        </p:nvCxnSpPr>
        <p:spPr>
          <a:xfrm>
            <a:off x="1856122" y="3010574"/>
            <a:ext cx="1694725" cy="69111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C721328-1D01-3444-9B5D-7EBB10C78D40}"/>
              </a:ext>
            </a:extLst>
          </p:cNvPr>
          <p:cNvCxnSpPr/>
          <p:nvPr/>
        </p:nvCxnSpPr>
        <p:spPr>
          <a:xfrm>
            <a:off x="1856121" y="4194893"/>
            <a:ext cx="1359945" cy="8102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EEBB51F-267F-9A4C-9D9C-CCB06C4D087D}"/>
              </a:ext>
            </a:extLst>
          </p:cNvPr>
          <p:cNvCxnSpPr>
            <a:stCxn id="9" idx="3"/>
          </p:cNvCxnSpPr>
          <p:nvPr/>
        </p:nvCxnSpPr>
        <p:spPr>
          <a:xfrm flipV="1">
            <a:off x="1856121" y="4902512"/>
            <a:ext cx="1359945" cy="38805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9F1D47B-80AA-984E-9830-7B40606AA4FF}"/>
              </a:ext>
            </a:extLst>
          </p:cNvPr>
          <p:cNvCxnSpPr>
            <a:endCxn id="6" idx="1"/>
          </p:cNvCxnSpPr>
          <p:nvPr/>
        </p:nvCxnSpPr>
        <p:spPr>
          <a:xfrm flipV="1">
            <a:off x="6658685" y="3010574"/>
            <a:ext cx="1282488" cy="54906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A9906A5-4528-E24D-90F2-5FBB731C8B48}"/>
              </a:ext>
            </a:extLst>
          </p:cNvPr>
          <p:cNvCxnSpPr>
            <a:endCxn id="10" idx="1"/>
          </p:cNvCxnSpPr>
          <p:nvPr/>
        </p:nvCxnSpPr>
        <p:spPr>
          <a:xfrm flipV="1">
            <a:off x="6797209" y="4174750"/>
            <a:ext cx="1143964" cy="10116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60C4874-C225-414C-8186-DF489637B98D}"/>
              </a:ext>
            </a:extLst>
          </p:cNvPr>
          <p:cNvCxnSpPr>
            <a:endCxn id="11" idx="1"/>
          </p:cNvCxnSpPr>
          <p:nvPr/>
        </p:nvCxnSpPr>
        <p:spPr>
          <a:xfrm>
            <a:off x="6212155" y="4992441"/>
            <a:ext cx="1729017" cy="29812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Devil_001_Head_Cartoon.png">
            <a:extLst>
              <a:ext uri="{FF2B5EF4-FFF2-40B4-BE49-F238E27FC236}">
                <a16:creationId xmlns:a16="http://schemas.microsoft.com/office/drawing/2014/main" id="{246419BF-7C58-AD46-8998-2BF32F4085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299" y="2622515"/>
            <a:ext cx="702734" cy="680774"/>
          </a:xfrm>
          <a:prstGeom prst="rect">
            <a:avLst/>
          </a:prstGeom>
        </p:spPr>
      </p:pic>
      <p:pic>
        <p:nvPicPr>
          <p:cNvPr id="29" name="Picture 28" descr="Tor_project_logo_hq.png">
            <a:extLst>
              <a:ext uri="{FF2B5EF4-FFF2-40B4-BE49-F238E27FC236}">
                <a16:creationId xmlns:a16="http://schemas.microsoft.com/office/drawing/2014/main" id="{B59F0920-0E83-E644-96BF-42C0ED2D92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339" y="3701685"/>
            <a:ext cx="1522459" cy="965723"/>
          </a:xfrm>
          <a:prstGeom prst="rect">
            <a:avLst/>
          </a:prstGeom>
        </p:spPr>
      </p:pic>
      <p:sp>
        <p:nvSpPr>
          <p:cNvPr id="30" name="Content Placeholder 12">
            <a:extLst>
              <a:ext uri="{FF2B5EF4-FFF2-40B4-BE49-F238E27FC236}">
                <a16:creationId xmlns:a16="http://schemas.microsoft.com/office/drawing/2014/main" id="{10D1C80F-8A7F-AE40-9D46-728DE7927744}"/>
              </a:ext>
            </a:extLst>
          </p:cNvPr>
          <p:cNvSpPr txBox="1">
            <a:spLocks/>
          </p:cNvSpPr>
          <p:nvPr/>
        </p:nvSpPr>
        <p:spPr>
          <a:xfrm>
            <a:off x="1951851" y="6016319"/>
            <a:ext cx="7420750" cy="17457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5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500" b="1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1963" indent="-23495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5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738" indent="-236538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15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0663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500" b="0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79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94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08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230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Possible when:</a:t>
            </a:r>
            <a:br>
              <a:rPr lang="en-US" sz="2800" dirty="0"/>
            </a:b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Adversary controls first relay, or</a:t>
            </a:r>
            <a:br>
              <a:rPr lang="en-US" sz="2800" dirty="0"/>
            </a:b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Adversary observes entry ISP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2F9D1CC-9FE7-F941-A31C-0DF6DA9676AF}"/>
              </a:ext>
            </a:extLst>
          </p:cNvPr>
          <p:cNvGrpSpPr/>
          <p:nvPr/>
        </p:nvGrpSpPr>
        <p:grpSpPr>
          <a:xfrm rot="1476104">
            <a:off x="2574851" y="3006158"/>
            <a:ext cx="843525" cy="316899"/>
            <a:chOff x="2895598" y="1600200"/>
            <a:chExt cx="766840" cy="28809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E2D2308-44EC-A94D-A5F6-5F2D00A05181}"/>
                </a:ext>
              </a:extLst>
            </p:cNvPr>
            <p:cNvSpPr/>
            <p:nvPr/>
          </p:nvSpPr>
          <p:spPr>
            <a:xfrm>
              <a:off x="3253616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B7D5AAC-363E-7943-813F-D74625EE2556}"/>
                </a:ext>
              </a:extLst>
            </p:cNvPr>
            <p:cNvSpPr/>
            <p:nvPr/>
          </p:nvSpPr>
          <p:spPr>
            <a:xfrm>
              <a:off x="2895598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6058618-5548-7B4E-A138-53C8903F17E8}"/>
                </a:ext>
              </a:extLst>
            </p:cNvPr>
            <p:cNvSpPr/>
            <p:nvPr/>
          </p:nvSpPr>
          <p:spPr>
            <a:xfrm>
              <a:off x="35052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2D760AB-A0CF-864E-A657-AECB299385B6}"/>
              </a:ext>
            </a:extLst>
          </p:cNvPr>
          <p:cNvGrpSpPr/>
          <p:nvPr/>
        </p:nvGrpSpPr>
        <p:grpSpPr>
          <a:xfrm rot="21282117">
            <a:off x="6878168" y="3801483"/>
            <a:ext cx="843522" cy="316899"/>
            <a:chOff x="2895600" y="1600200"/>
            <a:chExt cx="766838" cy="28809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0808900-06CB-A648-8F8B-1C50A5A44E3A}"/>
                </a:ext>
              </a:extLst>
            </p:cNvPr>
            <p:cNvSpPr/>
            <p:nvPr/>
          </p:nvSpPr>
          <p:spPr>
            <a:xfrm>
              <a:off x="3253619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7FE2A2A-392E-E04C-AD80-1287E9F25735}"/>
                </a:ext>
              </a:extLst>
            </p:cNvPr>
            <p:cNvSpPr/>
            <p:nvPr/>
          </p:nvSpPr>
          <p:spPr>
            <a:xfrm>
              <a:off x="28956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53C5D1F-50DC-0E49-8330-1957E54D53D6}"/>
                </a:ext>
              </a:extLst>
            </p:cNvPr>
            <p:cNvSpPr/>
            <p:nvPr/>
          </p:nvSpPr>
          <p:spPr>
            <a:xfrm>
              <a:off x="35052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83B05CA-D7F3-1D42-B891-5BD5B45DCF94}"/>
              </a:ext>
            </a:extLst>
          </p:cNvPr>
          <p:cNvGrpSpPr/>
          <p:nvPr/>
        </p:nvGrpSpPr>
        <p:grpSpPr>
          <a:xfrm rot="19818510">
            <a:off x="7095621" y="4278624"/>
            <a:ext cx="424580" cy="432108"/>
            <a:chOff x="7070986" y="4338831"/>
            <a:chExt cx="424580" cy="43210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55F8734-5FB2-254B-BA1B-8FFEAC7E41AF}"/>
                </a:ext>
              </a:extLst>
            </p:cNvPr>
            <p:cNvSpPr/>
            <p:nvPr/>
          </p:nvSpPr>
          <p:spPr>
            <a:xfrm rot="1476104">
              <a:off x="7070986" y="4338831"/>
              <a:ext cx="172962" cy="31689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A468102-7AEA-A846-8F3F-EA9083D4C7D8}"/>
                </a:ext>
              </a:extLst>
            </p:cNvPr>
            <p:cNvSpPr/>
            <p:nvPr/>
          </p:nvSpPr>
          <p:spPr>
            <a:xfrm rot="1476104">
              <a:off x="7322604" y="4454040"/>
              <a:ext cx="172962" cy="31689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A02506D-5D00-9942-9EEB-EEAB1AD8F492}"/>
              </a:ext>
            </a:extLst>
          </p:cNvPr>
          <p:cNvGrpSpPr/>
          <p:nvPr/>
        </p:nvGrpSpPr>
        <p:grpSpPr>
          <a:xfrm>
            <a:off x="2532366" y="3462015"/>
            <a:ext cx="424580" cy="432108"/>
            <a:chOff x="7070986" y="4338831"/>
            <a:chExt cx="424580" cy="432108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2AB316C-EC48-974B-BFE7-5019E25846E6}"/>
                </a:ext>
              </a:extLst>
            </p:cNvPr>
            <p:cNvSpPr/>
            <p:nvPr/>
          </p:nvSpPr>
          <p:spPr>
            <a:xfrm rot="1476104">
              <a:off x="7070986" y="4338831"/>
              <a:ext cx="172962" cy="31689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8C91F0C-A8B9-204C-A98C-2342853F3F20}"/>
                </a:ext>
              </a:extLst>
            </p:cNvPr>
            <p:cNvSpPr/>
            <p:nvPr/>
          </p:nvSpPr>
          <p:spPr>
            <a:xfrm rot="1476104">
              <a:off x="7322604" y="4454040"/>
              <a:ext cx="172962" cy="31689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</p:grpSp>
    </p:spTree>
    <p:extLst>
      <p:ext uri="{BB962C8B-B14F-4D97-AF65-F5344CB8AC3E}">
        <p14:creationId xmlns:p14="http://schemas.microsoft.com/office/powerpoint/2010/main" val="11728427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Website fingerprinting attack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907064FD-9DD0-134E-B5B8-A785A9175020}"/>
              </a:ext>
            </a:extLst>
          </p:cNvPr>
          <p:cNvSpPr/>
          <p:nvPr/>
        </p:nvSpPr>
        <p:spPr>
          <a:xfrm>
            <a:off x="3204924" y="3068536"/>
            <a:ext cx="3592285" cy="2414766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BB7EEF-31A9-E748-939A-0BAB9F11CA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41172" y="2622515"/>
            <a:ext cx="936054" cy="7761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E5B19D-63F6-1447-B52D-4ED2C481738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47410" y="2622515"/>
            <a:ext cx="508712" cy="7761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87F660-C942-F445-99C2-92CBC536296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47410" y="3786691"/>
            <a:ext cx="508712" cy="7761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889089-F294-CB45-9092-33399A18391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47410" y="4902512"/>
            <a:ext cx="508712" cy="7761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B69093-D885-EE48-BE56-6CA779BD15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41172" y="3786691"/>
            <a:ext cx="936054" cy="7761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F583EA-B7B5-5645-A139-EA623B4AAF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41172" y="4902512"/>
            <a:ext cx="936054" cy="776117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0ECD40A-827D-EF4A-9CD5-F508C484E434}"/>
              </a:ext>
            </a:extLst>
          </p:cNvPr>
          <p:cNvCxnSpPr>
            <a:stCxn id="7" idx="3"/>
          </p:cNvCxnSpPr>
          <p:nvPr/>
        </p:nvCxnSpPr>
        <p:spPr>
          <a:xfrm>
            <a:off x="1856122" y="3010574"/>
            <a:ext cx="1694725" cy="69111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C721328-1D01-3444-9B5D-7EBB10C78D40}"/>
              </a:ext>
            </a:extLst>
          </p:cNvPr>
          <p:cNvCxnSpPr/>
          <p:nvPr/>
        </p:nvCxnSpPr>
        <p:spPr>
          <a:xfrm>
            <a:off x="1856121" y="4194893"/>
            <a:ext cx="1359945" cy="8102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EEBB51F-267F-9A4C-9D9C-CCB06C4D087D}"/>
              </a:ext>
            </a:extLst>
          </p:cNvPr>
          <p:cNvCxnSpPr>
            <a:stCxn id="9" idx="3"/>
          </p:cNvCxnSpPr>
          <p:nvPr/>
        </p:nvCxnSpPr>
        <p:spPr>
          <a:xfrm flipV="1">
            <a:off x="1856121" y="4902512"/>
            <a:ext cx="1359945" cy="38805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9F1D47B-80AA-984E-9830-7B40606AA4FF}"/>
              </a:ext>
            </a:extLst>
          </p:cNvPr>
          <p:cNvCxnSpPr>
            <a:endCxn id="6" idx="1"/>
          </p:cNvCxnSpPr>
          <p:nvPr/>
        </p:nvCxnSpPr>
        <p:spPr>
          <a:xfrm flipV="1">
            <a:off x="6658685" y="3010574"/>
            <a:ext cx="1282488" cy="54906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A9906A5-4528-E24D-90F2-5FBB731C8B48}"/>
              </a:ext>
            </a:extLst>
          </p:cNvPr>
          <p:cNvCxnSpPr>
            <a:endCxn id="10" idx="1"/>
          </p:cNvCxnSpPr>
          <p:nvPr/>
        </p:nvCxnSpPr>
        <p:spPr>
          <a:xfrm flipV="1">
            <a:off x="6797209" y="4174750"/>
            <a:ext cx="1143964" cy="10116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60C4874-C225-414C-8186-DF489637B98D}"/>
              </a:ext>
            </a:extLst>
          </p:cNvPr>
          <p:cNvCxnSpPr>
            <a:endCxn id="11" idx="1"/>
          </p:cNvCxnSpPr>
          <p:nvPr/>
        </p:nvCxnSpPr>
        <p:spPr>
          <a:xfrm>
            <a:off x="6212155" y="4992441"/>
            <a:ext cx="1729017" cy="29812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Devil_001_Head_Cartoon.png">
            <a:extLst>
              <a:ext uri="{FF2B5EF4-FFF2-40B4-BE49-F238E27FC236}">
                <a16:creationId xmlns:a16="http://schemas.microsoft.com/office/drawing/2014/main" id="{246419BF-7C58-AD46-8998-2BF32F4085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299" y="2622515"/>
            <a:ext cx="702734" cy="680774"/>
          </a:xfrm>
          <a:prstGeom prst="rect">
            <a:avLst/>
          </a:prstGeom>
        </p:spPr>
      </p:pic>
      <p:pic>
        <p:nvPicPr>
          <p:cNvPr id="29" name="Picture 28" descr="Tor_project_logo_hq.png">
            <a:extLst>
              <a:ext uri="{FF2B5EF4-FFF2-40B4-BE49-F238E27FC236}">
                <a16:creationId xmlns:a16="http://schemas.microsoft.com/office/drawing/2014/main" id="{B59F0920-0E83-E644-96BF-42C0ED2D92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339" y="3701685"/>
            <a:ext cx="1522459" cy="965723"/>
          </a:xfrm>
          <a:prstGeom prst="rect">
            <a:avLst/>
          </a:prstGeom>
        </p:spPr>
      </p:pic>
      <p:sp>
        <p:nvSpPr>
          <p:cNvPr id="30" name="Content Placeholder 12">
            <a:extLst>
              <a:ext uri="{FF2B5EF4-FFF2-40B4-BE49-F238E27FC236}">
                <a16:creationId xmlns:a16="http://schemas.microsoft.com/office/drawing/2014/main" id="{10D1C80F-8A7F-AE40-9D46-728DE7927744}"/>
              </a:ext>
            </a:extLst>
          </p:cNvPr>
          <p:cNvSpPr txBox="1">
            <a:spLocks/>
          </p:cNvSpPr>
          <p:nvPr/>
        </p:nvSpPr>
        <p:spPr>
          <a:xfrm>
            <a:off x="1951851" y="6016319"/>
            <a:ext cx="7420750" cy="17457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5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500" b="1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1963" indent="-234950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5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738" indent="-236538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15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0663" algn="l" defTabSz="103629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500" b="0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79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94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08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230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Possible when:</a:t>
            </a:r>
            <a:br>
              <a:rPr lang="en-US" sz="2800" dirty="0"/>
            </a:b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Adversary controls first relay, or</a:t>
            </a:r>
            <a:br>
              <a:rPr lang="en-US" sz="2800" dirty="0"/>
            </a:b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Adversary observes entry ISP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2F9D1CC-9FE7-F941-A31C-0DF6DA9676AF}"/>
              </a:ext>
            </a:extLst>
          </p:cNvPr>
          <p:cNvGrpSpPr/>
          <p:nvPr/>
        </p:nvGrpSpPr>
        <p:grpSpPr>
          <a:xfrm rot="1476104">
            <a:off x="2574851" y="3006158"/>
            <a:ext cx="843525" cy="316899"/>
            <a:chOff x="2895598" y="1600200"/>
            <a:chExt cx="766840" cy="28809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E2D2308-44EC-A94D-A5F6-5F2D00A05181}"/>
                </a:ext>
              </a:extLst>
            </p:cNvPr>
            <p:cNvSpPr/>
            <p:nvPr/>
          </p:nvSpPr>
          <p:spPr>
            <a:xfrm>
              <a:off x="3253616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B7D5AAC-363E-7943-813F-D74625EE2556}"/>
                </a:ext>
              </a:extLst>
            </p:cNvPr>
            <p:cNvSpPr/>
            <p:nvPr/>
          </p:nvSpPr>
          <p:spPr>
            <a:xfrm>
              <a:off x="2895598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6058618-5548-7B4E-A138-53C8903F17E8}"/>
                </a:ext>
              </a:extLst>
            </p:cNvPr>
            <p:cNvSpPr/>
            <p:nvPr/>
          </p:nvSpPr>
          <p:spPr>
            <a:xfrm>
              <a:off x="35052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2D760AB-A0CF-864E-A657-AECB299385B6}"/>
              </a:ext>
            </a:extLst>
          </p:cNvPr>
          <p:cNvGrpSpPr/>
          <p:nvPr/>
        </p:nvGrpSpPr>
        <p:grpSpPr>
          <a:xfrm rot="21282117">
            <a:off x="6878168" y="3801483"/>
            <a:ext cx="843522" cy="316899"/>
            <a:chOff x="2895600" y="1600200"/>
            <a:chExt cx="766838" cy="28809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0808900-06CB-A648-8F8B-1C50A5A44E3A}"/>
                </a:ext>
              </a:extLst>
            </p:cNvPr>
            <p:cNvSpPr/>
            <p:nvPr/>
          </p:nvSpPr>
          <p:spPr>
            <a:xfrm>
              <a:off x="3253619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7FE2A2A-392E-E04C-AD80-1287E9F25735}"/>
                </a:ext>
              </a:extLst>
            </p:cNvPr>
            <p:cNvSpPr/>
            <p:nvPr/>
          </p:nvSpPr>
          <p:spPr>
            <a:xfrm>
              <a:off x="28956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53C5D1F-50DC-0E49-8330-1957E54D53D6}"/>
                </a:ext>
              </a:extLst>
            </p:cNvPr>
            <p:cNvSpPr/>
            <p:nvPr/>
          </p:nvSpPr>
          <p:spPr>
            <a:xfrm>
              <a:off x="35052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83B05CA-D7F3-1D42-B891-5BD5B45DCF94}"/>
              </a:ext>
            </a:extLst>
          </p:cNvPr>
          <p:cNvGrpSpPr/>
          <p:nvPr/>
        </p:nvGrpSpPr>
        <p:grpSpPr>
          <a:xfrm rot="19818510">
            <a:off x="7095621" y="4278624"/>
            <a:ext cx="424580" cy="432108"/>
            <a:chOff x="7070986" y="4338831"/>
            <a:chExt cx="424580" cy="43210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55F8734-5FB2-254B-BA1B-8FFEAC7E41AF}"/>
                </a:ext>
              </a:extLst>
            </p:cNvPr>
            <p:cNvSpPr/>
            <p:nvPr/>
          </p:nvSpPr>
          <p:spPr>
            <a:xfrm rot="1476104">
              <a:off x="7070986" y="4338831"/>
              <a:ext cx="172962" cy="31689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A468102-7AEA-A846-8F3F-EA9083D4C7D8}"/>
                </a:ext>
              </a:extLst>
            </p:cNvPr>
            <p:cNvSpPr/>
            <p:nvPr/>
          </p:nvSpPr>
          <p:spPr>
            <a:xfrm rot="1476104">
              <a:off x="7322604" y="4454040"/>
              <a:ext cx="172962" cy="31689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A02506D-5D00-9942-9EEB-EEAB1AD8F492}"/>
              </a:ext>
            </a:extLst>
          </p:cNvPr>
          <p:cNvGrpSpPr/>
          <p:nvPr/>
        </p:nvGrpSpPr>
        <p:grpSpPr>
          <a:xfrm>
            <a:off x="2532366" y="3462015"/>
            <a:ext cx="424580" cy="432108"/>
            <a:chOff x="7070986" y="4338831"/>
            <a:chExt cx="424580" cy="432108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2AB316C-EC48-974B-BFE7-5019E25846E6}"/>
                </a:ext>
              </a:extLst>
            </p:cNvPr>
            <p:cNvSpPr/>
            <p:nvPr/>
          </p:nvSpPr>
          <p:spPr>
            <a:xfrm rot="1476104">
              <a:off x="7070986" y="4338831"/>
              <a:ext cx="172962" cy="31689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8C91F0C-A8B9-204C-A98C-2342853F3F20}"/>
                </a:ext>
              </a:extLst>
            </p:cNvPr>
            <p:cNvSpPr/>
            <p:nvPr/>
          </p:nvSpPr>
          <p:spPr>
            <a:xfrm rot="1476104">
              <a:off x="7322604" y="4454040"/>
              <a:ext cx="172962" cy="31689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</p:grpSp>
      <p:sp>
        <p:nvSpPr>
          <p:cNvPr id="37" name="Rounded Rectangular Callout 36">
            <a:extLst>
              <a:ext uri="{FF2B5EF4-FFF2-40B4-BE49-F238E27FC236}">
                <a16:creationId xmlns:a16="http://schemas.microsoft.com/office/drawing/2014/main" id="{9D7BCF2D-78E5-0347-AB75-E16CDEE455D6}"/>
              </a:ext>
            </a:extLst>
          </p:cNvPr>
          <p:cNvSpPr/>
          <p:nvPr/>
        </p:nvSpPr>
        <p:spPr>
          <a:xfrm>
            <a:off x="1347410" y="1808081"/>
            <a:ext cx="4356388" cy="597006"/>
          </a:xfrm>
          <a:prstGeom prst="wedgeRoundRectCallout">
            <a:avLst>
              <a:gd name="adj1" fmla="val -29926"/>
              <a:gd name="adj2" fmla="val 78374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 recognize that traffic pattern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95579E1-426D-9449-83F8-44857F2E5BA1}"/>
              </a:ext>
            </a:extLst>
          </p:cNvPr>
          <p:cNvCxnSpPr/>
          <p:nvPr/>
        </p:nvCxnSpPr>
        <p:spPr>
          <a:xfrm>
            <a:off x="3550846" y="3746179"/>
            <a:ext cx="3243370" cy="52974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1185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F1BCB-C6B1-4E40-9CDD-5C8677E46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164" y="3249892"/>
            <a:ext cx="9518073" cy="457200"/>
          </a:xfrm>
        </p:spPr>
        <p:txBody>
          <a:bodyPr/>
          <a:lstStyle/>
          <a:p>
            <a:r>
              <a:rPr lang="en-US" sz="4800" dirty="0"/>
              <a:t>Location-aware path selection</a:t>
            </a:r>
            <a:br>
              <a:rPr lang="en-US" sz="48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7372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Location-aware path selection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892F27A-54BF-BC4B-8DD5-011917B5D7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550664"/>
              </p:ext>
            </p:extLst>
          </p:nvPr>
        </p:nvGraphicFramePr>
        <p:xfrm>
          <a:off x="2217172" y="1877141"/>
          <a:ext cx="7624916" cy="4736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2458">
                  <a:extLst>
                    <a:ext uri="{9D8B030D-6E8A-4147-A177-3AD203B41FA5}">
                      <a16:colId xmlns:a16="http://schemas.microsoft.com/office/drawing/2014/main" val="797960474"/>
                    </a:ext>
                  </a:extLst>
                </a:gridCol>
                <a:gridCol w="3812458">
                  <a:extLst>
                    <a:ext uri="{9D8B030D-6E8A-4147-A177-3AD203B41FA5}">
                      <a16:colId xmlns:a16="http://schemas.microsoft.com/office/drawing/2014/main" val="33536768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Algorithm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143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Edman-</a:t>
                      </a:r>
                      <a:r>
                        <a:rPr lang="en-US" dirty="0" err="1"/>
                        <a:t>Syverson</a:t>
                      </a:r>
                      <a:r>
                        <a:rPr lang="en-US" dirty="0"/>
                        <a:t> (CCS 2009)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Prevent traffic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412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DeNASA</a:t>
                      </a:r>
                      <a:r>
                        <a:rPr lang="en-US" dirty="0"/>
                        <a:t> (PETS 2016)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36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Prevent traffic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9717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Astoria (NDSS 2016)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36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Prevent traffic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927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TAPS (NDSS 2017)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36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Prevent traffic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452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DeTor</a:t>
                      </a:r>
                      <a:r>
                        <a:rPr lang="en-US" dirty="0"/>
                        <a:t> (USENIX Sec 2017)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Avoid transiting certain regions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116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Counter-RAPTOR (S&amp;P 2017)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36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Prevent BGP hijacks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417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TrilateraTor</a:t>
                      </a:r>
                      <a:r>
                        <a:rPr lang="en-US" dirty="0"/>
                        <a:t> (NDSS 2019)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36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Avoid transiting certain regions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884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LASTor</a:t>
                      </a:r>
                      <a:r>
                        <a:rPr lang="en-US" dirty="0"/>
                        <a:t> (S&amp;P 2012)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36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Improve latency, prevent traffic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276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Panchenko</a:t>
                      </a:r>
                      <a:r>
                        <a:rPr lang="en-US" dirty="0"/>
                        <a:t> (IPCCC 2012)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36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Improve load balancing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142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NavigaTor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EuroS&amp;P</a:t>
                      </a:r>
                      <a:r>
                        <a:rPr lang="en-US" dirty="0"/>
                        <a:t> 2016)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36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Improve latency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215413"/>
                  </a:ext>
                </a:extLst>
              </a:tr>
            </a:tbl>
          </a:graphicData>
        </a:graphic>
      </p:graphicFrame>
      <p:sp>
        <p:nvSpPr>
          <p:cNvPr id="5" name="Left Brace 4">
            <a:extLst>
              <a:ext uri="{FF2B5EF4-FFF2-40B4-BE49-F238E27FC236}">
                <a16:creationId xmlns:a16="http://schemas.microsoft.com/office/drawing/2014/main" id="{A6EA5E56-6508-8E46-A072-67023F13AB6C}"/>
              </a:ext>
            </a:extLst>
          </p:cNvPr>
          <p:cNvSpPr/>
          <p:nvPr/>
        </p:nvSpPr>
        <p:spPr>
          <a:xfrm>
            <a:off x="1641987" y="2340077"/>
            <a:ext cx="496528" cy="270387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1D508793-0448-C543-B26A-9C6C0BEB0C53}"/>
              </a:ext>
            </a:extLst>
          </p:cNvPr>
          <p:cNvSpPr/>
          <p:nvPr/>
        </p:nvSpPr>
        <p:spPr>
          <a:xfrm>
            <a:off x="1641987" y="5100614"/>
            <a:ext cx="496528" cy="1513119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48412F-552D-A243-9011-9CFAE85628C1}"/>
              </a:ext>
            </a:extLst>
          </p:cNvPr>
          <p:cNvSpPr txBox="1"/>
          <p:nvPr/>
        </p:nvSpPr>
        <p:spPr>
          <a:xfrm>
            <a:off x="462116" y="3353458"/>
            <a:ext cx="117987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900" dirty="0"/>
              <a:t>Security focus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AAC8FE-F276-5B47-A895-47211042E65D}"/>
              </a:ext>
            </a:extLst>
          </p:cNvPr>
          <p:cNvSpPr txBox="1"/>
          <p:nvPr/>
        </p:nvSpPr>
        <p:spPr>
          <a:xfrm>
            <a:off x="0" y="5483566"/>
            <a:ext cx="164198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900" dirty="0"/>
              <a:t>Performance focus</a:t>
            </a:r>
          </a:p>
        </p:txBody>
      </p:sp>
    </p:spTree>
    <p:extLst>
      <p:ext uri="{BB962C8B-B14F-4D97-AF65-F5344CB8AC3E}">
        <p14:creationId xmlns:p14="http://schemas.microsoft.com/office/powerpoint/2010/main" val="19087014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F95E72-18AF-9A4B-A4C3-470A281151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27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58650D-7604-4845-8A46-4817491EC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F1AC0F-9A21-4C48-8E36-F4D42901E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Location-aware path selection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D0BD70A-66B2-FB46-ADB7-DA8E947232CE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0" y="1710813"/>
            <a:ext cx="10067899" cy="4902857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6E97B1-C73E-A543-A660-16A569554E2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277203" y="3688231"/>
            <a:ext cx="259520" cy="3959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99EBFB-7B25-294A-A5D2-4086A3379DF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476235" y="2139794"/>
            <a:ext cx="477529" cy="395937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22EA46F-8AAA-EC47-91C3-4EA262D00127}"/>
              </a:ext>
            </a:extLst>
          </p:cNvPr>
          <p:cNvCxnSpPr>
            <a:cxnSpLocks/>
          </p:cNvCxnSpPr>
          <p:nvPr/>
        </p:nvCxnSpPr>
        <p:spPr>
          <a:xfrm flipV="1">
            <a:off x="2536723" y="3352621"/>
            <a:ext cx="3500283" cy="65052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0A05B61-58A6-D540-8507-28BA87EFE2F6}"/>
              </a:ext>
            </a:extLst>
          </p:cNvPr>
          <p:cNvCxnSpPr>
            <a:cxnSpLocks/>
          </p:cNvCxnSpPr>
          <p:nvPr/>
        </p:nvCxnSpPr>
        <p:spPr>
          <a:xfrm flipH="1">
            <a:off x="4896466" y="3451123"/>
            <a:ext cx="1140540" cy="153562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8055375-C03A-144E-A00A-825653F0A922}"/>
              </a:ext>
            </a:extLst>
          </p:cNvPr>
          <p:cNvCxnSpPr>
            <a:cxnSpLocks/>
          </p:cNvCxnSpPr>
          <p:nvPr/>
        </p:nvCxnSpPr>
        <p:spPr>
          <a:xfrm flipH="1" flipV="1">
            <a:off x="2998839" y="3067665"/>
            <a:ext cx="1759975" cy="191908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AEBCF95-9109-8D40-9C5F-E06A6C82BBF1}"/>
              </a:ext>
            </a:extLst>
          </p:cNvPr>
          <p:cNvCxnSpPr>
            <a:cxnSpLocks/>
          </p:cNvCxnSpPr>
          <p:nvPr/>
        </p:nvCxnSpPr>
        <p:spPr>
          <a:xfrm flipH="1">
            <a:off x="3097162" y="2379406"/>
            <a:ext cx="2379073" cy="52111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C91F87A-93E9-1841-ACD4-36DB4F48E0A1}"/>
              </a:ext>
            </a:extLst>
          </p:cNvPr>
          <p:cNvSpPr txBox="1"/>
          <p:nvPr/>
        </p:nvSpPr>
        <p:spPr>
          <a:xfrm>
            <a:off x="1268361" y="6679888"/>
            <a:ext cx="7826477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40" dirty="0"/>
              <a:t>Tor chooses relays independently of the location of the client and server.</a:t>
            </a:r>
          </a:p>
          <a:p>
            <a:pPr marL="314325" indent="-314325">
              <a:buFont typeface="Arial"/>
              <a:buChar char="•"/>
            </a:pPr>
            <a:endParaRPr lang="en-US" sz="2640" dirty="0"/>
          </a:p>
        </p:txBody>
      </p:sp>
    </p:spTree>
    <p:extLst>
      <p:ext uri="{BB962C8B-B14F-4D97-AF65-F5344CB8AC3E}">
        <p14:creationId xmlns:p14="http://schemas.microsoft.com/office/powerpoint/2010/main" val="26795085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F95E72-18AF-9A4B-A4C3-470A281151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28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58650D-7604-4845-8A46-4817491EC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F1AC0F-9A21-4C48-8E36-F4D42901E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Location-aware path selection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D0BD70A-66B2-FB46-ADB7-DA8E947232CE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0" y="1710813"/>
            <a:ext cx="10067899" cy="4902857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6E97B1-C73E-A543-A660-16A569554E2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277203" y="3688231"/>
            <a:ext cx="259520" cy="3959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99EBFB-7B25-294A-A5D2-4086A3379DF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476235" y="2139794"/>
            <a:ext cx="477529" cy="395937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22EA46F-8AAA-EC47-91C3-4EA262D00127}"/>
              </a:ext>
            </a:extLst>
          </p:cNvPr>
          <p:cNvCxnSpPr>
            <a:cxnSpLocks/>
          </p:cNvCxnSpPr>
          <p:nvPr/>
        </p:nvCxnSpPr>
        <p:spPr>
          <a:xfrm flipV="1">
            <a:off x="2536723" y="3785419"/>
            <a:ext cx="707922" cy="21772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0A05B61-58A6-D540-8507-28BA87EFE2F6}"/>
              </a:ext>
            </a:extLst>
          </p:cNvPr>
          <p:cNvCxnSpPr>
            <a:cxnSpLocks/>
          </p:cNvCxnSpPr>
          <p:nvPr/>
        </p:nvCxnSpPr>
        <p:spPr>
          <a:xfrm flipH="1" flipV="1">
            <a:off x="5953764" y="3028335"/>
            <a:ext cx="1" cy="22614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8055375-C03A-144E-A00A-825653F0A922}"/>
              </a:ext>
            </a:extLst>
          </p:cNvPr>
          <p:cNvCxnSpPr>
            <a:cxnSpLocks/>
          </p:cNvCxnSpPr>
          <p:nvPr/>
        </p:nvCxnSpPr>
        <p:spPr>
          <a:xfrm flipV="1">
            <a:off x="3765756" y="3342968"/>
            <a:ext cx="2188008" cy="3452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AEBCF95-9109-8D40-9C5F-E06A6C82BBF1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5715000" y="2535731"/>
            <a:ext cx="115529" cy="25663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C91F87A-93E9-1841-ACD4-36DB4F48E0A1}"/>
              </a:ext>
            </a:extLst>
          </p:cNvPr>
          <p:cNvSpPr txBox="1"/>
          <p:nvPr/>
        </p:nvSpPr>
        <p:spPr>
          <a:xfrm>
            <a:off x="1268361" y="6679888"/>
            <a:ext cx="7826477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40" dirty="0"/>
              <a:t>Location-aware path selection could improve performance and security.</a:t>
            </a:r>
          </a:p>
          <a:p>
            <a:pPr marL="314325" indent="-314325">
              <a:buFont typeface="Arial"/>
              <a:buChar char="•"/>
            </a:pPr>
            <a:endParaRPr lang="en-US" sz="2640" dirty="0"/>
          </a:p>
        </p:txBody>
      </p:sp>
    </p:spTree>
    <p:extLst>
      <p:ext uri="{BB962C8B-B14F-4D97-AF65-F5344CB8AC3E}">
        <p14:creationId xmlns:p14="http://schemas.microsoft.com/office/powerpoint/2010/main" val="32876625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Tempest  </a:t>
            </a:r>
            <a:r>
              <a:rPr lang="en-US" dirty="0"/>
              <a:t>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29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7400" y="640080"/>
            <a:ext cx="8001000" cy="457200"/>
          </a:xfrm>
        </p:spPr>
        <p:txBody>
          <a:bodyPr>
            <a:normAutofit/>
          </a:bodyPr>
          <a:lstStyle/>
          <a:p>
            <a:r>
              <a:rPr lang="en-US" dirty="0" err="1"/>
              <a:t>DeNASA</a:t>
            </a:r>
            <a:r>
              <a:rPr lang="en-US" dirty="0"/>
              <a:t>: Destination-Naïve AS Awareness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1354" y="1752600"/>
            <a:ext cx="948162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>
                <a:solidFill>
                  <a:srgbClr val="162956"/>
                </a:solidFill>
              </a:rPr>
              <a:t>DeNASA</a:t>
            </a:r>
            <a:r>
              <a:rPr lang="en-US" sz="3400" dirty="0">
                <a:solidFill>
                  <a:srgbClr val="162956"/>
                </a:solidFill>
              </a:rPr>
              <a:t>: </a:t>
            </a:r>
            <a:r>
              <a:rPr lang="en-US" sz="3400" i="1" dirty="0">
                <a:solidFill>
                  <a:srgbClr val="162956"/>
                </a:solidFill>
              </a:rPr>
              <a:t>g-select</a:t>
            </a:r>
            <a:r>
              <a:rPr lang="en-US" sz="3400" dirty="0">
                <a:solidFill>
                  <a:srgbClr val="162956"/>
                </a:solidFill>
              </a:rPr>
              <a:t> algorithm</a:t>
            </a:r>
          </a:p>
          <a:p>
            <a:endParaRPr lang="en-US" sz="1200" b="1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Identify Top 2 </a:t>
            </a:r>
            <a:r>
              <a:rPr lang="en-US" sz="2400" i="1" dirty="0"/>
              <a:t>Suspect </a:t>
            </a:r>
            <a:r>
              <a:rPr lang="en-US" sz="2400" i="1" dirty="0" err="1"/>
              <a:t>ASes</a:t>
            </a:r>
            <a:r>
              <a:rPr lang="en-US" sz="2400" dirty="0"/>
              <a:t> frequently capable of correlation attacks: AS3356, AS1299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Do not choose guard </a:t>
            </a:r>
            <a:r>
              <a:rPr lang="en-US" sz="2400" i="1" dirty="0"/>
              <a:t>g</a:t>
            </a:r>
            <a:r>
              <a:rPr lang="en-US" sz="2400" dirty="0"/>
              <a:t> if a Suspect AS exists between client and</a:t>
            </a:r>
            <a:r>
              <a:rPr lang="en-US" sz="2400" i="1" dirty="0"/>
              <a:t> 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29B0BC-B7D2-D847-A4F5-14F9ACF06212}"/>
              </a:ext>
            </a:extLst>
          </p:cNvPr>
          <p:cNvSpPr txBox="1"/>
          <p:nvPr/>
        </p:nvSpPr>
        <p:spPr>
          <a:xfrm>
            <a:off x="281354" y="4478232"/>
            <a:ext cx="948162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>
                <a:solidFill>
                  <a:srgbClr val="162956"/>
                </a:solidFill>
              </a:rPr>
              <a:t>DeNASA</a:t>
            </a:r>
            <a:r>
              <a:rPr lang="en-US" sz="3400" dirty="0">
                <a:solidFill>
                  <a:srgbClr val="162956"/>
                </a:solidFill>
              </a:rPr>
              <a:t>: </a:t>
            </a:r>
            <a:r>
              <a:rPr lang="en-US" sz="3400" i="1" dirty="0">
                <a:solidFill>
                  <a:srgbClr val="162956"/>
                </a:solidFill>
              </a:rPr>
              <a:t>e-select</a:t>
            </a:r>
            <a:r>
              <a:rPr lang="en-US" sz="3400" dirty="0">
                <a:solidFill>
                  <a:srgbClr val="162956"/>
                </a:solidFill>
              </a:rPr>
              <a:t> algorithm</a:t>
            </a:r>
          </a:p>
          <a:p>
            <a:endParaRPr lang="en-US" sz="1200" b="1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Identify Top 8 </a:t>
            </a:r>
            <a:r>
              <a:rPr lang="en-US" sz="2400" i="1" dirty="0"/>
              <a:t>Suspect </a:t>
            </a:r>
            <a:r>
              <a:rPr lang="en-US" sz="2400" i="1" dirty="0" err="1"/>
              <a:t>ASes</a:t>
            </a:r>
            <a:r>
              <a:rPr lang="en-US" sz="2400" dirty="0"/>
              <a:t> frequently capable of correlation attacks: AS1299, AS3356, AS6939, AS174, AS2914, AS3257, AS6453, AS9002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Do not choose guard </a:t>
            </a:r>
            <a:r>
              <a:rPr lang="en-US" sz="2400" i="1" dirty="0"/>
              <a:t>e</a:t>
            </a:r>
            <a:r>
              <a:rPr lang="en-US" sz="2400" dirty="0"/>
              <a:t> if a Suspect AS between client and</a:t>
            </a:r>
            <a:r>
              <a:rPr lang="en-US" sz="2400" i="1" dirty="0"/>
              <a:t> g </a:t>
            </a:r>
            <a:r>
              <a:rPr lang="en-US" sz="2400" dirty="0"/>
              <a:t>also exists between </a:t>
            </a:r>
            <a:r>
              <a:rPr lang="en-US" sz="2400" i="1" dirty="0"/>
              <a:t>e</a:t>
            </a:r>
            <a:r>
              <a:rPr lang="en-US" sz="2400" dirty="0"/>
              <a:t> and more than </a:t>
            </a:r>
            <a:r>
              <a:rPr lang="en-US" sz="2400" dirty="0" err="1"/>
              <a:t>τ</a:t>
            </a:r>
            <a:r>
              <a:rPr lang="en-US" sz="2400" dirty="0"/>
              <a:t> fraction of common destinations</a:t>
            </a:r>
          </a:p>
        </p:txBody>
      </p:sp>
    </p:spTree>
    <p:extLst>
      <p:ext uri="{BB962C8B-B14F-4D97-AF65-F5344CB8AC3E}">
        <p14:creationId xmlns:p14="http://schemas.microsoft.com/office/powerpoint/2010/main" val="4237793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F1BCB-C6B1-4E40-9CDD-5C8677E46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164" y="3249892"/>
            <a:ext cx="9518073" cy="457200"/>
          </a:xfrm>
        </p:spPr>
        <p:txBody>
          <a:bodyPr/>
          <a:lstStyle/>
          <a:p>
            <a:r>
              <a:rPr lang="en-US" dirty="0"/>
              <a:t>Tor background</a:t>
            </a:r>
          </a:p>
        </p:txBody>
      </p:sp>
    </p:spTree>
    <p:extLst>
      <p:ext uri="{BB962C8B-B14F-4D97-AF65-F5344CB8AC3E}">
        <p14:creationId xmlns:p14="http://schemas.microsoft.com/office/powerpoint/2010/main" val="6479595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Tempest  </a:t>
            </a:r>
            <a:r>
              <a:rPr lang="en-US" dirty="0"/>
              <a:t>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30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DeNASA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8" y="3811029"/>
            <a:ext cx="1285627" cy="11409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88" y="4022019"/>
            <a:ext cx="1093824" cy="7189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88" y="2200169"/>
            <a:ext cx="1093824" cy="7189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88" y="5843869"/>
            <a:ext cx="1093824" cy="718961"/>
          </a:xfrm>
          <a:prstGeom prst="rect">
            <a:avLst/>
          </a:prstGeom>
        </p:spPr>
      </p:pic>
      <p:cxnSp>
        <p:nvCxnSpPr>
          <p:cNvPr id="17" name="Straight Connector 16"/>
          <p:cNvCxnSpPr>
            <a:stCxn id="9" idx="1"/>
            <a:endCxn id="6" idx="3"/>
          </p:cNvCxnSpPr>
          <p:nvPr/>
        </p:nvCxnSpPr>
        <p:spPr>
          <a:xfrm flipH="1">
            <a:off x="1516045" y="2559650"/>
            <a:ext cx="2966243" cy="182185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1"/>
            <a:endCxn id="6" idx="3"/>
          </p:cNvCxnSpPr>
          <p:nvPr/>
        </p:nvCxnSpPr>
        <p:spPr>
          <a:xfrm flipH="1">
            <a:off x="1516045" y="4381500"/>
            <a:ext cx="2966243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0" idx="1"/>
            <a:endCxn id="6" idx="3"/>
          </p:cNvCxnSpPr>
          <p:nvPr/>
        </p:nvCxnSpPr>
        <p:spPr>
          <a:xfrm flipH="1" flipV="1">
            <a:off x="1516045" y="4381500"/>
            <a:ext cx="2966243" cy="182185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544282" y="439199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Suspect-Free</a:t>
            </a:r>
          </a:p>
        </p:txBody>
      </p:sp>
      <p:sp>
        <p:nvSpPr>
          <p:cNvPr id="33" name="TextBox 32"/>
          <p:cNvSpPr txBox="1"/>
          <p:nvPr/>
        </p:nvSpPr>
        <p:spPr>
          <a:xfrm rot="1948872">
            <a:off x="2324460" y="545644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Suspect-Free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544282" y="2959960"/>
            <a:ext cx="1130015" cy="661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AS3356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767915" y="2299449"/>
                <a:ext cx="1148135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7915" y="2299449"/>
                <a:ext cx="1148135" cy="51860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767915" y="4056261"/>
                <a:ext cx="1153456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7915" y="4056261"/>
                <a:ext cx="1153456" cy="51860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767915" y="5943149"/>
                <a:ext cx="1153456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7915" y="5943149"/>
                <a:ext cx="1153456" cy="51860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3957506" y="1961217"/>
            <a:ext cx="62068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/>
              <a:t>❌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024774" y="3640576"/>
            <a:ext cx="62068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/>
              <a:t>✅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090073" y="5410724"/>
            <a:ext cx="62068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/>
              <a:t>✅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5767914" y="2299449"/>
            <a:ext cx="1384725" cy="51860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5731220" y="4112378"/>
            <a:ext cx="1384725" cy="46428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5767914" y="6026277"/>
            <a:ext cx="1384725" cy="46428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344443" y="2421148"/>
                <a:ext cx="11481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4443" y="2421148"/>
                <a:ext cx="1148135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3723" r="-3723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344442" y="4085217"/>
                <a:ext cx="1153456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4442" y="4085217"/>
                <a:ext cx="1153456" cy="52039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344442" y="5987177"/>
                <a:ext cx="1153456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4442" y="5987177"/>
                <a:ext cx="1153456" cy="52039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911441" y="2915448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441" y="2915448"/>
                <a:ext cx="235518" cy="338554"/>
              </a:xfrm>
              <a:prstGeom prst="rect">
                <a:avLst/>
              </a:prstGeom>
              <a:blipFill rotWithShape="0">
                <a:blip r:embed="rId10"/>
                <a:stretch>
                  <a:fillRect l="-44737" r="-47368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911441" y="4761326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441" y="4761326"/>
                <a:ext cx="235518" cy="338554"/>
              </a:xfrm>
              <a:prstGeom prst="rect">
                <a:avLst/>
              </a:prstGeom>
              <a:blipFill rotWithShape="0">
                <a:blip r:embed="rId11"/>
                <a:stretch>
                  <a:fillRect l="-44737" r="-5000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911441" y="6562830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441" y="6562830"/>
                <a:ext cx="235518" cy="338554"/>
              </a:xfrm>
              <a:prstGeom prst="rect">
                <a:avLst/>
              </a:prstGeom>
              <a:blipFill rotWithShape="0">
                <a:blip r:embed="rId12"/>
                <a:stretch>
                  <a:fillRect l="-44737" r="-50000" b="-2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530560" y="450985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AS48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09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5" grpId="0" animBg="1"/>
      <p:bldP spid="39" grpId="0"/>
      <p:bldP spid="40" grpId="0"/>
      <p:bldP spid="41" grpId="0"/>
      <p:bldP spid="48" grpId="0"/>
      <p:bldP spid="49" grpId="0"/>
      <p:bldP spid="5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2993CE-A07F-5444-9221-63F29C3E19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31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8D8B9C-7FCF-C549-B0CD-678DAA0DF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38695A-CE3E-9243-A1EF-366B3C08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Attacks on location-aware path selection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416260-52D3-394B-BA24-46E7136759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2038662"/>
            <a:ext cx="9121140" cy="4982322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3200" dirty="0"/>
              <a:t> Information leakage increases over time</a:t>
            </a: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endParaRPr lang="en-US" sz="3200" dirty="0"/>
          </a:p>
          <a:p>
            <a:pPr marL="342900" indent="-342900">
              <a:buAutoNum type="arabicPeriod"/>
            </a:pPr>
            <a:r>
              <a:rPr lang="en-US" sz="3200" dirty="0"/>
              <a:t> Multiple path-selection criteria</a:t>
            </a:r>
            <a:br>
              <a:rPr lang="en-US" sz="3200" dirty="0"/>
            </a:br>
            <a:br>
              <a:rPr lang="en-US" sz="3200" dirty="0"/>
            </a:br>
            <a:endParaRPr lang="en-US" sz="3200" dirty="0"/>
          </a:p>
          <a:p>
            <a:pPr marL="919163" lvl="2" indent="-457200"/>
            <a:r>
              <a:rPr lang="en-US" sz="3200" dirty="0"/>
              <a:t>Multiple adversary types (e.g. relays, </a:t>
            </a:r>
            <a:r>
              <a:rPr lang="en-US" sz="3200" dirty="0" err="1"/>
              <a:t>ASes</a:t>
            </a:r>
            <a:r>
              <a:rPr lang="en-US" sz="3200" dirty="0"/>
              <a:t>)</a:t>
            </a:r>
            <a:br>
              <a:rPr lang="en-US" sz="3200" dirty="0"/>
            </a:br>
            <a:endParaRPr lang="en-US" sz="3200" dirty="0"/>
          </a:p>
          <a:p>
            <a:pPr marL="919163" lvl="2" indent="-457200"/>
            <a:r>
              <a:rPr lang="en-US" sz="3200" dirty="0"/>
              <a:t>Multiple security goals (e.g. anonymity,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 err="1"/>
              <a:t>unlinkability</a:t>
            </a:r>
            <a:r>
              <a:rPr lang="en-US" sz="3200" dirty="0"/>
              <a:t>)</a:t>
            </a:r>
            <a:br>
              <a:rPr lang="en-US" sz="3200" dirty="0"/>
            </a:br>
            <a:endParaRPr lang="en-US" sz="3200" dirty="0"/>
          </a:p>
          <a:p>
            <a:pPr marL="919163" lvl="2" indent="-457200"/>
            <a:r>
              <a:rPr lang="en-US" sz="3200" dirty="0"/>
              <a:t>Performance (e.g. load balancing)</a:t>
            </a:r>
            <a:br>
              <a:rPr lang="en-US" sz="3200" dirty="0"/>
            </a:br>
            <a:endParaRPr lang="en-US" sz="3200" dirty="0"/>
          </a:p>
          <a:p>
            <a:pPr marL="919163" lvl="2" indent="-457200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040757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2993CE-A07F-5444-9221-63F29C3E19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32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8D8B9C-7FCF-C549-B0CD-678DAA0DF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38695A-CE3E-9243-A1EF-366B3C08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Attacks on location-aware path selection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416260-52D3-394B-BA24-46E7136759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2038662"/>
            <a:ext cx="9121140" cy="4982322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3200" b="1" dirty="0"/>
              <a:t> Information leakage increases over time</a:t>
            </a:r>
            <a:br>
              <a:rPr lang="en-US" sz="3200" b="1" dirty="0"/>
            </a:br>
            <a:br>
              <a:rPr lang="en-US" sz="3200" b="1" dirty="0"/>
            </a:br>
            <a:br>
              <a:rPr lang="en-US" sz="3200" b="1" dirty="0"/>
            </a:br>
            <a:endParaRPr lang="en-US" sz="3200" b="1" dirty="0"/>
          </a:p>
          <a:p>
            <a:pPr marL="342900" indent="-342900">
              <a:buAutoNum type="arabicPeriod"/>
            </a:pPr>
            <a:r>
              <a:rPr lang="en-US" sz="3200" dirty="0"/>
              <a:t> Multiple path-selection criteria</a:t>
            </a:r>
            <a:br>
              <a:rPr lang="en-US" sz="3200" dirty="0"/>
            </a:br>
            <a:br>
              <a:rPr lang="en-US" sz="3200" dirty="0"/>
            </a:br>
            <a:endParaRPr lang="en-US" sz="3200" dirty="0"/>
          </a:p>
          <a:p>
            <a:pPr marL="919163" lvl="2" indent="-457200"/>
            <a:r>
              <a:rPr lang="en-US" sz="3200" dirty="0"/>
              <a:t>Multiple adversary types (e.g. relays, </a:t>
            </a:r>
            <a:r>
              <a:rPr lang="en-US" sz="3200" dirty="0" err="1"/>
              <a:t>ASes</a:t>
            </a:r>
            <a:r>
              <a:rPr lang="en-US" sz="3200" dirty="0"/>
              <a:t>)</a:t>
            </a:r>
            <a:br>
              <a:rPr lang="en-US" sz="3200" dirty="0"/>
            </a:br>
            <a:endParaRPr lang="en-US" sz="3200" dirty="0"/>
          </a:p>
          <a:p>
            <a:pPr marL="919163" lvl="2" indent="-457200"/>
            <a:r>
              <a:rPr lang="en-US" sz="3200" dirty="0"/>
              <a:t>Multiple security goals (e.g. anonymity,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 err="1"/>
              <a:t>unlinkability</a:t>
            </a:r>
            <a:r>
              <a:rPr lang="en-US" sz="3200" dirty="0"/>
              <a:t>)</a:t>
            </a:r>
            <a:br>
              <a:rPr lang="en-US" sz="3200" dirty="0"/>
            </a:br>
            <a:endParaRPr lang="en-US" sz="3200" dirty="0"/>
          </a:p>
          <a:p>
            <a:pPr marL="919163" lvl="2" indent="-457200"/>
            <a:r>
              <a:rPr lang="en-US" sz="3200" dirty="0"/>
              <a:t>Performance (e.g. load balancing)</a:t>
            </a:r>
            <a:br>
              <a:rPr lang="en-US" sz="3200" dirty="0"/>
            </a:br>
            <a:endParaRPr lang="en-US" sz="3200" dirty="0"/>
          </a:p>
          <a:p>
            <a:pPr marL="919163" lvl="2" indent="-457200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632906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Tempest  </a:t>
            </a:r>
            <a:r>
              <a:rPr lang="en-US" dirty="0"/>
              <a:t>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33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DeNASA</a:t>
            </a:r>
            <a:r>
              <a:rPr lang="en-US" dirty="0"/>
              <a:t> leaks information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8" y="3811029"/>
            <a:ext cx="1285627" cy="11409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88" y="4022019"/>
            <a:ext cx="1093824" cy="7189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88" y="2200169"/>
            <a:ext cx="1093824" cy="7189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88" y="5843869"/>
            <a:ext cx="1093824" cy="718961"/>
          </a:xfrm>
          <a:prstGeom prst="rect">
            <a:avLst/>
          </a:prstGeom>
        </p:spPr>
      </p:pic>
      <p:cxnSp>
        <p:nvCxnSpPr>
          <p:cNvPr id="17" name="Straight Connector 16"/>
          <p:cNvCxnSpPr>
            <a:stCxn id="9" idx="1"/>
            <a:endCxn id="6" idx="3"/>
          </p:cNvCxnSpPr>
          <p:nvPr/>
        </p:nvCxnSpPr>
        <p:spPr>
          <a:xfrm flipH="1">
            <a:off x="1516045" y="2559650"/>
            <a:ext cx="2966243" cy="182185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1"/>
            <a:endCxn id="6" idx="3"/>
          </p:cNvCxnSpPr>
          <p:nvPr/>
        </p:nvCxnSpPr>
        <p:spPr>
          <a:xfrm flipH="1">
            <a:off x="1516045" y="4381500"/>
            <a:ext cx="2966243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0" idx="1"/>
            <a:endCxn id="6" idx="3"/>
          </p:cNvCxnSpPr>
          <p:nvPr/>
        </p:nvCxnSpPr>
        <p:spPr>
          <a:xfrm flipH="1" flipV="1">
            <a:off x="1516045" y="4381500"/>
            <a:ext cx="2966243" cy="182185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544282" y="439199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Suspect-Free</a:t>
            </a:r>
          </a:p>
        </p:txBody>
      </p:sp>
      <p:sp>
        <p:nvSpPr>
          <p:cNvPr id="33" name="TextBox 32"/>
          <p:cNvSpPr txBox="1"/>
          <p:nvPr/>
        </p:nvSpPr>
        <p:spPr>
          <a:xfrm rot="1948872">
            <a:off x="2324460" y="545644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Suspect-Free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544282" y="2959960"/>
            <a:ext cx="1130015" cy="661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AS3356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957506" y="1961217"/>
            <a:ext cx="62068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/>
              <a:t>❌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024774" y="3640576"/>
            <a:ext cx="62068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/>
              <a:t>✅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090073" y="5410724"/>
            <a:ext cx="62068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/>
              <a:t>✅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485" y="3811028"/>
            <a:ext cx="1285627" cy="1140942"/>
          </a:xfrm>
          <a:prstGeom prst="rect">
            <a:avLst/>
          </a:prstGeom>
        </p:spPr>
      </p:pic>
      <p:cxnSp>
        <p:nvCxnSpPr>
          <p:cNvPr id="42" name="Straight Connector 41"/>
          <p:cNvCxnSpPr>
            <a:stCxn id="34" idx="1"/>
          </p:cNvCxnSpPr>
          <p:nvPr/>
        </p:nvCxnSpPr>
        <p:spPr>
          <a:xfrm flipH="1">
            <a:off x="5576113" y="4381499"/>
            <a:ext cx="2847372" cy="1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4" idx="1"/>
            <a:endCxn id="10" idx="3"/>
          </p:cNvCxnSpPr>
          <p:nvPr/>
        </p:nvCxnSpPr>
        <p:spPr>
          <a:xfrm flipH="1">
            <a:off x="5576112" y="4381499"/>
            <a:ext cx="2847373" cy="1821851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4" idx="1"/>
            <a:endCxn id="9" idx="3"/>
          </p:cNvCxnSpPr>
          <p:nvPr/>
        </p:nvCxnSpPr>
        <p:spPr>
          <a:xfrm flipH="1" flipV="1">
            <a:off x="5576112" y="2559650"/>
            <a:ext cx="2847373" cy="1821849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6180428" y="2959960"/>
            <a:ext cx="1130015" cy="661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AS1299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480211" y="1957318"/>
            <a:ext cx="62068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/>
              <a:t>❌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187135" y="3987870"/>
            <a:ext cx="1130015" cy="661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AS3356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412943" y="3640576"/>
            <a:ext cx="62068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/>
              <a:t>❌</a:t>
            </a:r>
          </a:p>
        </p:txBody>
      </p:sp>
      <p:sp>
        <p:nvSpPr>
          <p:cNvPr id="55" name="TextBox 54"/>
          <p:cNvSpPr txBox="1"/>
          <p:nvPr/>
        </p:nvSpPr>
        <p:spPr>
          <a:xfrm rot="19535763">
            <a:off x="6310651" y="541799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Suspect-Free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400004" y="5373125"/>
            <a:ext cx="62068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/>
              <a:t>✅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30560" y="450985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AS48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735177" y="450985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AS88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83702" y="6066176"/>
                <a:ext cx="2231573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endChr m:val="|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 </m:t>
                              </m:r>
                            </m:e>
                          </m:d>
                        </m:e>
                      </m:func>
                      <m:r>
                        <m:rPr>
                          <m:nor/>
                        </m:rPr>
                        <a:rPr lang="en-US" sz="2200" b="0" i="0" smtClean="0">
                          <a:latin typeface="Cambria Math" charset="0"/>
                        </a:rPr>
                        <m:t>AS</m:t>
                      </m:r>
                      <m:r>
                        <a:rPr lang="en-US" sz="2200" b="0" i="1" smtClean="0">
                          <a:latin typeface="Cambria Math" charset="0"/>
                        </a:rPr>
                        <m:t>48)=</m:t>
                      </m:r>
                      <m:f>
                        <m:fPr>
                          <m:ctrlPr>
                            <a:rPr lang="bg-BG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02" y="6066176"/>
                <a:ext cx="2231573" cy="63600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7095481" y="6224276"/>
                <a:ext cx="223157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endChr m:val="|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 </m:t>
                              </m:r>
                            </m:e>
                          </m:d>
                        </m:e>
                      </m:func>
                      <m:r>
                        <m:rPr>
                          <m:nor/>
                        </m:rPr>
                        <a:rPr lang="en-US" sz="2200" b="0" i="0" smtClean="0">
                          <a:latin typeface="Cambria Math" charset="0"/>
                        </a:rPr>
                        <m:t>AS</m:t>
                      </m:r>
                      <m:r>
                        <a:rPr lang="en-US" sz="2200" b="0" i="1" smtClean="0">
                          <a:latin typeface="Cambria Math" charset="0"/>
                        </a:rPr>
                        <m:t>88)=1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5481" y="6224276"/>
                <a:ext cx="2231573" cy="338554"/>
              </a:xfrm>
              <a:prstGeom prst="rect">
                <a:avLst/>
              </a:prstGeom>
              <a:blipFill rotWithShape="0">
                <a:blip r:embed="rId5"/>
                <a:stretch>
                  <a:fillRect l="-2186" t="-137500" r="-2186" b="-17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911441" y="2915448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441" y="2915448"/>
                <a:ext cx="235518" cy="338554"/>
              </a:xfrm>
              <a:prstGeom prst="rect">
                <a:avLst/>
              </a:prstGeom>
              <a:blipFill rotWithShape="0">
                <a:blip r:embed="rId6"/>
                <a:stretch>
                  <a:fillRect l="-44737" r="-47368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911441" y="4761326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441" y="4761326"/>
                <a:ext cx="235518" cy="338554"/>
              </a:xfrm>
              <a:prstGeom prst="rect">
                <a:avLst/>
              </a:prstGeom>
              <a:blipFill rotWithShape="0">
                <a:blip r:embed="rId7"/>
                <a:stretch>
                  <a:fillRect l="-44737" r="-5000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911441" y="6562830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441" y="6562830"/>
                <a:ext cx="235518" cy="338554"/>
              </a:xfrm>
              <a:prstGeom prst="rect">
                <a:avLst/>
              </a:prstGeom>
              <a:blipFill rotWithShape="0">
                <a:blip r:embed="rId8"/>
                <a:stretch>
                  <a:fillRect l="-44737" r="-50000" b="-2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153942" y="6032154"/>
                <a:ext cx="13381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1"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942" y="6032154"/>
                <a:ext cx="1338123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/>
              <p:cNvSpPr/>
              <p:nvPr/>
            </p:nvSpPr>
            <p:spPr>
              <a:xfrm>
                <a:off x="3100247" y="4018125"/>
                <a:ext cx="13381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1"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247" y="4018125"/>
                <a:ext cx="1338123" cy="369332"/>
              </a:xfrm>
              <a:prstGeom prst="rect">
                <a:avLst/>
              </a:prstGeom>
              <a:blipFill>
                <a:blip r:embed="rId1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3161531" y="2402596"/>
                <a:ext cx="13328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1"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531" y="2402596"/>
                <a:ext cx="1332801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156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5" grpId="0" animBg="1"/>
      <p:bldP spid="39" grpId="0"/>
      <p:bldP spid="40" grpId="0"/>
      <p:bldP spid="41" grpId="0"/>
      <p:bldP spid="51" grpId="0" animBg="1"/>
      <p:bldP spid="52" grpId="0"/>
      <p:bldP spid="53" grpId="0" animBg="1"/>
      <p:bldP spid="54" grpId="0"/>
      <p:bldP spid="55" grpId="0"/>
      <p:bldP spid="56" grpId="0"/>
      <p:bldP spid="57" grpId="0"/>
      <p:bldP spid="16" grpId="0"/>
      <p:bldP spid="59" grpId="0"/>
      <p:bldP spid="5" grpId="0"/>
      <p:bldP spid="5" grpId="1"/>
      <p:bldP spid="46" grpId="0"/>
      <p:bldP spid="46" grpId="1"/>
      <p:bldP spid="47" grpId="0"/>
      <p:bldP spid="47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Tempest  </a:t>
            </a:r>
            <a:r>
              <a:rPr lang="en-US" dirty="0"/>
              <a:t>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34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DeNASA</a:t>
            </a:r>
            <a:r>
              <a:rPr lang="en-US" dirty="0"/>
              <a:t> leaks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30125" y="1752600"/>
                <a:ext cx="2789995" cy="4825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 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charset="0"/>
                        </a:rPr>
                        <m:t>AS</m:t>
                      </m:r>
                      <m:r>
                        <a:rPr lang="en-US" sz="2400" b="0" i="1" smtClean="0">
                          <a:latin typeface="Cambria Math" charset="0"/>
                        </a:rPr>
                        <m:t>48)=</m:t>
                      </m:r>
                      <m:f>
                        <m:fPr>
                          <m:type m:val="skw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125" y="1752600"/>
                <a:ext cx="2789995" cy="48256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730125" y="2358782"/>
                <a:ext cx="26171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charset="0"/>
                                </a:rPr>
                                <m:t> </m:t>
                              </m:r>
                            </m:e>
                          </m:d>
                        </m:e>
                      </m:func>
                      <m:r>
                        <m:rPr>
                          <m:nor/>
                        </m:rPr>
                        <a:rPr lang="en-US" sz="2400">
                          <a:latin typeface="Cambria Math" charset="0"/>
                        </a:rPr>
                        <m:t>AS</m:t>
                      </m:r>
                      <m:r>
                        <a:rPr lang="en-US" sz="2400" i="1">
                          <a:latin typeface="Cambria Math" charset="0"/>
                        </a:rPr>
                        <m:t>88)=1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125" y="2358782"/>
                <a:ext cx="2617191" cy="461665"/>
              </a:xfrm>
              <a:prstGeom prst="rect">
                <a:avLst/>
              </a:prstGeom>
              <a:blipFill rotWithShape="0">
                <a:blip r:embed="rId3"/>
                <a:stretch>
                  <a:fillRect t="-101316" b="-13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68948" y="5996627"/>
                <a:ext cx="79205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0" smtClean="0">
                          <a:latin typeface="Cambria Math" charset="0"/>
                        </a:rPr>
                        <m:t>Pr</m:t>
                      </m:r>
                      <m:r>
                        <m:rPr>
                          <m:nor/>
                        </m:rPr>
                        <a:rPr lang="en-US" sz="2400" i="0" smtClean="0">
                          <a:latin typeface="Cambria Math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400" i="0" smtClean="0">
                          <a:latin typeface="Cambria Math" charset="0"/>
                        </a:rPr>
                        <m:t>AS</m:t>
                      </m:r>
                      <m:r>
                        <a:rPr lang="en-US" sz="2400" b="0" i="1" smtClean="0">
                          <a:latin typeface="Cambria Math" charset="0"/>
                        </a:rPr>
                        <m:t>48 | 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∧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∧</m:t>
                      </m:r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…</m:t>
                      </m:r>
                      <m:r>
                        <a:rPr lang="en-US" sz="2400" b="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∧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𝑁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)</m:t>
                      </m:r>
                      <m:r>
                        <a:rPr lang="en-US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≪</m:t>
                      </m:r>
                      <m:r>
                        <m:rPr>
                          <m:nor/>
                        </m:rPr>
                        <a:rPr lang="en-US" sz="2400">
                          <a:latin typeface="Cambria Math" charset="0"/>
                        </a:rPr>
                        <m:t>Pr</m:t>
                      </m:r>
                      <m:r>
                        <m:rPr>
                          <m:nor/>
                        </m:rPr>
                        <a:rPr lang="en-US" sz="2400">
                          <a:latin typeface="Cambria Math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400">
                          <a:latin typeface="Cambria Math" charset="0"/>
                        </a:rPr>
                        <m:t>AS</m:t>
                      </m:r>
                      <m:r>
                        <a:rPr lang="en-US" sz="2400" b="0" i="1" smtClean="0">
                          <a:latin typeface="Cambria Math" charset="0"/>
                        </a:rPr>
                        <m:t>8</m:t>
                      </m:r>
                      <m:r>
                        <a:rPr lang="en-US" sz="2400" b="0" i="1">
                          <a:latin typeface="Cambria Math" charset="0"/>
                        </a:rPr>
                        <m:t>8 |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∧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∧…∧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𝑁</m:t>
                          </m:r>
                        </m:sub>
                      </m:sSub>
                      <m:r>
                        <a:rPr lang="en-US" sz="2400" b="0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948" y="5996627"/>
                <a:ext cx="7920502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769" t="-140000" r="-846" b="-18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473100" y="3493826"/>
                <a:ext cx="31121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Cambria Math" charset="0"/>
                        </a:rPr>
                        <m:t>Pr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charset="0"/>
                        </a:rPr>
                        <m:t>AS</m:t>
                      </m:r>
                      <m:r>
                        <a:rPr lang="en-US" sz="2400" b="0" i="1" smtClean="0">
                          <a:latin typeface="Cambria Math" charset="0"/>
                        </a:rPr>
                        <m:t>48 </m:t>
                      </m:r>
                      <m:d>
                        <m:dPr>
                          <m:beg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=~40%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100" y="3493826"/>
                <a:ext cx="3112199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941" t="-137705" r="-1961" b="-178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482620" y="3983374"/>
                <a:ext cx="31121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Cambria Math" charset="0"/>
                        </a:rPr>
                        <m:t>Pr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charset="0"/>
                        </a:rPr>
                        <m:t>AS</m:t>
                      </m:r>
                      <m:r>
                        <a:rPr lang="en-US" sz="2400" b="0" i="1" smtClean="0">
                          <a:latin typeface="Cambria Math" charset="0"/>
                        </a:rPr>
                        <m:t>88 </m:t>
                      </m:r>
                      <m:d>
                        <m:dPr>
                          <m:beg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=~60%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620" y="3983374"/>
                <a:ext cx="3112199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740" t="-137705" r="-1957" b="-178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ame 6"/>
          <p:cNvSpPr/>
          <p:nvPr/>
        </p:nvSpPr>
        <p:spPr>
          <a:xfrm>
            <a:off x="3094074" y="3306726"/>
            <a:ext cx="3848986" cy="128653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94074" y="5147232"/>
            <a:ext cx="38908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Leak can worsen over time!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1802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  <p:bldP spid="13" grpId="0"/>
      <p:bldP spid="7" grpId="0" animBg="1"/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Tempest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35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DeNASA</a:t>
            </a:r>
            <a:r>
              <a:rPr lang="en-US" dirty="0"/>
              <a:t> attack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43872" y="4034879"/>
            <a:ext cx="63706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How might an adversary learn a user’s guards</a:t>
            </a:r>
          </a:p>
          <a:p>
            <a:pPr algn="ctr"/>
            <a:r>
              <a:rPr lang="en-US" sz="2200" b="1" dirty="0"/>
              <a:t>and perform this attack?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321959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Tempest  </a:t>
            </a:r>
            <a:r>
              <a:rPr lang="en-US" dirty="0"/>
              <a:t>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36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DeNASA</a:t>
            </a:r>
            <a:r>
              <a:rPr lang="en-US" dirty="0"/>
              <a:t> attack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8" y="3811029"/>
            <a:ext cx="1285627" cy="11409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981" y="2431097"/>
            <a:ext cx="1093824" cy="7189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981" y="4022019"/>
            <a:ext cx="1093824" cy="7189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981" y="5612941"/>
            <a:ext cx="1093824" cy="7189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88" y="1752600"/>
            <a:ext cx="1093824" cy="7189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88" y="3126881"/>
            <a:ext cx="1093824" cy="7189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88" y="6291439"/>
            <a:ext cx="1093824" cy="7189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88" y="4951971"/>
            <a:ext cx="1093824" cy="7189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595" y="2486411"/>
            <a:ext cx="1093824" cy="7189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595" y="5670932"/>
            <a:ext cx="1093824" cy="7189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980" y="3758485"/>
            <a:ext cx="1246028" cy="12460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48134" y="3126881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134" y="3126881"/>
                <a:ext cx="235518" cy="338554"/>
              </a:xfrm>
              <a:prstGeom prst="rect">
                <a:avLst/>
              </a:prstGeom>
              <a:blipFill rotWithShape="0">
                <a:blip r:embed="rId5"/>
                <a:stretch>
                  <a:fillRect l="-41026" r="-43590" b="-2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048134" y="4740979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134" y="4740979"/>
                <a:ext cx="235518" cy="338554"/>
              </a:xfrm>
              <a:prstGeom prst="rect">
                <a:avLst/>
              </a:prstGeom>
              <a:blipFill rotWithShape="0">
                <a:blip r:embed="rId6"/>
                <a:stretch>
                  <a:fillRect l="-41026" r="-46154" b="-2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048134" y="6331902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134" y="6331902"/>
                <a:ext cx="235518" cy="338554"/>
              </a:xfrm>
              <a:prstGeom prst="rect">
                <a:avLst/>
              </a:prstGeom>
              <a:blipFill rotWithShape="0">
                <a:blip r:embed="rId7"/>
                <a:stretch>
                  <a:fillRect l="-41026" r="-48718" b="-2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911441" y="2471561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441" y="2471561"/>
                <a:ext cx="235518" cy="338554"/>
              </a:xfrm>
              <a:prstGeom prst="rect">
                <a:avLst/>
              </a:prstGeom>
              <a:blipFill rotWithShape="0">
                <a:blip r:embed="rId8"/>
                <a:stretch>
                  <a:fillRect l="-31579" r="-81579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911441" y="3845842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441" y="3845842"/>
                <a:ext cx="235518" cy="338554"/>
              </a:xfrm>
              <a:prstGeom prst="rect">
                <a:avLst/>
              </a:prstGeom>
              <a:blipFill rotWithShape="0">
                <a:blip r:embed="rId9"/>
                <a:stretch>
                  <a:fillRect l="-31579" r="-84211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73562" y="5670932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562" y="5670932"/>
                <a:ext cx="235518" cy="338554"/>
              </a:xfrm>
              <a:prstGeom prst="rect">
                <a:avLst/>
              </a:prstGeom>
              <a:blipFill rotWithShape="0">
                <a:blip r:embed="rId10"/>
                <a:stretch>
                  <a:fillRect l="-28205" r="-82051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873562" y="7010400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562" y="7010400"/>
                <a:ext cx="235518" cy="338554"/>
              </a:xfrm>
              <a:prstGeom prst="rect">
                <a:avLst/>
              </a:prstGeom>
              <a:blipFill rotWithShape="0">
                <a:blip r:embed="rId11"/>
                <a:stretch>
                  <a:fillRect l="-28205" r="-79487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789137" y="3203078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137" y="3203078"/>
                <a:ext cx="235518" cy="338554"/>
              </a:xfrm>
              <a:prstGeom prst="rect">
                <a:avLst/>
              </a:prstGeom>
              <a:blipFill rotWithShape="0">
                <a:blip r:embed="rId12"/>
                <a:stretch>
                  <a:fillRect l="-31579" r="-36842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789137" y="6383102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137" y="6383102"/>
                <a:ext cx="235518" cy="338554"/>
              </a:xfrm>
              <a:prstGeom prst="rect">
                <a:avLst/>
              </a:prstGeom>
              <a:blipFill rotWithShape="0">
                <a:blip r:embed="rId13"/>
                <a:stretch>
                  <a:fillRect l="-31579" r="-39474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368367" y="4474840"/>
            <a:ext cx="11095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&lt;batman&gt;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4"/>
          <a:srcRect l="24560" r="24424" b="52844"/>
          <a:stretch/>
        </p:blipFill>
        <p:spPr>
          <a:xfrm>
            <a:off x="522103" y="3505015"/>
            <a:ext cx="770008" cy="92743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1" name="TextBox 30"/>
          <p:cNvSpPr txBox="1"/>
          <p:nvPr/>
        </p:nvSpPr>
        <p:spPr>
          <a:xfrm>
            <a:off x="8398015" y="5027163"/>
            <a:ext cx="1385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 Forum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58158" y="4980507"/>
            <a:ext cx="1130015" cy="661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AS ???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2493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/>
          <a:srcRect b="32565"/>
          <a:stretch/>
        </p:blipFill>
        <p:spPr>
          <a:xfrm>
            <a:off x="4363074" y="4693076"/>
            <a:ext cx="1347012" cy="47689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/>
          <a:srcRect b="32565"/>
          <a:stretch/>
        </p:blipFill>
        <p:spPr>
          <a:xfrm>
            <a:off x="8589315" y="3465435"/>
            <a:ext cx="1052904" cy="71896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Tempest  </a:t>
            </a:r>
            <a:r>
              <a:rPr lang="en-US" dirty="0"/>
              <a:t>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37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DeNASA</a:t>
            </a:r>
            <a:r>
              <a:rPr lang="en-US" dirty="0"/>
              <a:t> attack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8" y="3811029"/>
            <a:ext cx="1285627" cy="11409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981" y="2431097"/>
            <a:ext cx="1093824" cy="7189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981" y="4022019"/>
            <a:ext cx="1093824" cy="7189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981" y="5612941"/>
            <a:ext cx="1093824" cy="7189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88" y="1752600"/>
            <a:ext cx="1093824" cy="7189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88" y="3126881"/>
            <a:ext cx="1093824" cy="7189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88" y="6291439"/>
            <a:ext cx="1093824" cy="7189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88" y="4951971"/>
            <a:ext cx="1093824" cy="7189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595" y="2486411"/>
            <a:ext cx="1093824" cy="7189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595" y="5670932"/>
            <a:ext cx="1093824" cy="7189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980" y="3758485"/>
            <a:ext cx="1246028" cy="12460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48134" y="3126881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134" y="3126881"/>
                <a:ext cx="235518" cy="338554"/>
              </a:xfrm>
              <a:prstGeom prst="rect">
                <a:avLst/>
              </a:prstGeom>
              <a:blipFill rotWithShape="0">
                <a:blip r:embed="rId6"/>
                <a:stretch>
                  <a:fillRect l="-41026" r="-43590" b="-2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048134" y="4740979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134" y="4740979"/>
                <a:ext cx="235518" cy="338554"/>
              </a:xfrm>
              <a:prstGeom prst="rect">
                <a:avLst/>
              </a:prstGeom>
              <a:blipFill rotWithShape="0">
                <a:blip r:embed="rId7"/>
                <a:stretch>
                  <a:fillRect l="-41026" r="-46154" b="-2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048134" y="6331902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134" y="6331902"/>
                <a:ext cx="235518" cy="338554"/>
              </a:xfrm>
              <a:prstGeom prst="rect">
                <a:avLst/>
              </a:prstGeom>
              <a:blipFill rotWithShape="0">
                <a:blip r:embed="rId8"/>
                <a:stretch>
                  <a:fillRect l="-41026" r="-48718" b="-2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911441" y="2471561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441" y="2471561"/>
                <a:ext cx="235518" cy="338554"/>
              </a:xfrm>
              <a:prstGeom prst="rect">
                <a:avLst/>
              </a:prstGeom>
              <a:blipFill rotWithShape="0">
                <a:blip r:embed="rId9"/>
                <a:stretch>
                  <a:fillRect l="-31579" r="-81579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911441" y="3845842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441" y="3845842"/>
                <a:ext cx="235518" cy="338554"/>
              </a:xfrm>
              <a:prstGeom prst="rect">
                <a:avLst/>
              </a:prstGeom>
              <a:blipFill rotWithShape="0">
                <a:blip r:embed="rId10"/>
                <a:stretch>
                  <a:fillRect l="-31579" r="-84211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73562" y="5670932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562" y="5670932"/>
                <a:ext cx="235518" cy="338554"/>
              </a:xfrm>
              <a:prstGeom prst="rect">
                <a:avLst/>
              </a:prstGeom>
              <a:blipFill rotWithShape="0">
                <a:blip r:embed="rId11"/>
                <a:stretch>
                  <a:fillRect l="-28205" r="-82051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873562" y="7010400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562" y="7010400"/>
                <a:ext cx="235518" cy="338554"/>
              </a:xfrm>
              <a:prstGeom prst="rect">
                <a:avLst/>
              </a:prstGeom>
              <a:blipFill rotWithShape="0">
                <a:blip r:embed="rId12"/>
                <a:stretch>
                  <a:fillRect l="-28205" r="-79487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789137" y="3203078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137" y="3203078"/>
                <a:ext cx="235518" cy="338554"/>
              </a:xfrm>
              <a:prstGeom prst="rect">
                <a:avLst/>
              </a:prstGeom>
              <a:blipFill rotWithShape="0">
                <a:blip r:embed="rId13"/>
                <a:stretch>
                  <a:fillRect l="-31579" r="-36842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789137" y="6383102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137" y="6383102"/>
                <a:ext cx="235518" cy="338554"/>
              </a:xfrm>
              <a:prstGeom prst="rect">
                <a:avLst/>
              </a:prstGeom>
              <a:blipFill rotWithShape="0">
                <a:blip r:embed="rId14"/>
                <a:stretch>
                  <a:fillRect l="-31579" r="-39474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5"/>
          <a:srcRect l="24560" r="24424" b="52844"/>
          <a:stretch/>
        </p:blipFill>
        <p:spPr>
          <a:xfrm>
            <a:off x="522103" y="3505015"/>
            <a:ext cx="770008" cy="92743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7" name="TextBox 36"/>
          <p:cNvSpPr txBox="1"/>
          <p:nvPr/>
        </p:nvSpPr>
        <p:spPr>
          <a:xfrm>
            <a:off x="368367" y="4474840"/>
            <a:ext cx="11095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&lt;batman&gt;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398015" y="5027163"/>
            <a:ext cx="1385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 Forum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58158" y="4980507"/>
            <a:ext cx="1130015" cy="661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AS ???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439903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/>
          <a:srcRect b="32565"/>
          <a:stretch/>
        </p:blipFill>
        <p:spPr>
          <a:xfrm>
            <a:off x="4363074" y="4693076"/>
            <a:ext cx="1347012" cy="47689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/>
          <a:srcRect b="32565"/>
          <a:stretch/>
        </p:blipFill>
        <p:spPr>
          <a:xfrm>
            <a:off x="8589315" y="3465435"/>
            <a:ext cx="1052904" cy="71896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Tempest  </a:t>
            </a:r>
            <a:r>
              <a:rPr lang="en-US" dirty="0"/>
              <a:t>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38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DeNASA</a:t>
            </a:r>
            <a:r>
              <a:rPr lang="en-US" dirty="0"/>
              <a:t> attack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8" y="3811029"/>
            <a:ext cx="1285627" cy="11409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981" y="2431097"/>
            <a:ext cx="1093824" cy="7189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981" y="4022019"/>
            <a:ext cx="1093824" cy="7189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981" y="5612941"/>
            <a:ext cx="1093824" cy="7189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88" y="1752600"/>
            <a:ext cx="1093824" cy="7189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88" y="3126881"/>
            <a:ext cx="1093824" cy="7189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88" y="6291439"/>
            <a:ext cx="1093824" cy="7189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88" y="4951971"/>
            <a:ext cx="1093824" cy="7189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595" y="2486411"/>
            <a:ext cx="1093824" cy="7189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595" y="5670932"/>
            <a:ext cx="1093824" cy="7189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980" y="3758485"/>
            <a:ext cx="1246028" cy="12460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48134" y="3126881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134" y="3126881"/>
                <a:ext cx="235518" cy="338554"/>
              </a:xfrm>
              <a:prstGeom prst="rect">
                <a:avLst/>
              </a:prstGeom>
              <a:blipFill rotWithShape="0">
                <a:blip r:embed="rId6"/>
                <a:stretch>
                  <a:fillRect l="-41026" r="-43590" b="-2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048134" y="4740979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134" y="4740979"/>
                <a:ext cx="235518" cy="338554"/>
              </a:xfrm>
              <a:prstGeom prst="rect">
                <a:avLst/>
              </a:prstGeom>
              <a:blipFill rotWithShape="0">
                <a:blip r:embed="rId7"/>
                <a:stretch>
                  <a:fillRect l="-41026" r="-46154" b="-2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048134" y="6331902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134" y="6331902"/>
                <a:ext cx="235518" cy="338554"/>
              </a:xfrm>
              <a:prstGeom prst="rect">
                <a:avLst/>
              </a:prstGeom>
              <a:blipFill rotWithShape="0">
                <a:blip r:embed="rId8"/>
                <a:stretch>
                  <a:fillRect l="-41026" r="-48718" b="-2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911441" y="2471561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441" y="2471561"/>
                <a:ext cx="235518" cy="338554"/>
              </a:xfrm>
              <a:prstGeom prst="rect">
                <a:avLst/>
              </a:prstGeom>
              <a:blipFill rotWithShape="0">
                <a:blip r:embed="rId9"/>
                <a:stretch>
                  <a:fillRect l="-31579" r="-81579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911441" y="3845842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441" y="3845842"/>
                <a:ext cx="235518" cy="338554"/>
              </a:xfrm>
              <a:prstGeom prst="rect">
                <a:avLst/>
              </a:prstGeom>
              <a:blipFill rotWithShape="0">
                <a:blip r:embed="rId10"/>
                <a:stretch>
                  <a:fillRect l="-31579" r="-84211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73562" y="5670932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562" y="5670932"/>
                <a:ext cx="235518" cy="338554"/>
              </a:xfrm>
              <a:prstGeom prst="rect">
                <a:avLst/>
              </a:prstGeom>
              <a:blipFill rotWithShape="0">
                <a:blip r:embed="rId11"/>
                <a:stretch>
                  <a:fillRect l="-28205" r="-82051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873562" y="7010400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562" y="7010400"/>
                <a:ext cx="235518" cy="338554"/>
              </a:xfrm>
              <a:prstGeom prst="rect">
                <a:avLst/>
              </a:prstGeom>
              <a:blipFill rotWithShape="0">
                <a:blip r:embed="rId12"/>
                <a:stretch>
                  <a:fillRect l="-28205" r="-79487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789137" y="3203078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137" y="3203078"/>
                <a:ext cx="235518" cy="338554"/>
              </a:xfrm>
              <a:prstGeom prst="rect">
                <a:avLst/>
              </a:prstGeom>
              <a:blipFill rotWithShape="0">
                <a:blip r:embed="rId13"/>
                <a:stretch>
                  <a:fillRect l="-31579" r="-36842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789137" y="6383102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137" y="6383102"/>
                <a:ext cx="235518" cy="338554"/>
              </a:xfrm>
              <a:prstGeom prst="rect">
                <a:avLst/>
              </a:prstGeom>
              <a:blipFill rotWithShape="0">
                <a:blip r:embed="rId14"/>
                <a:stretch>
                  <a:fillRect l="-31579" r="-39474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457200" y="1758721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Day 1</a:t>
            </a:r>
            <a:endParaRPr lang="en-US" sz="2200" dirty="0"/>
          </a:p>
        </p:txBody>
      </p:sp>
      <p:cxnSp>
        <p:nvCxnSpPr>
          <p:cNvPr id="37" name="Straight Connector 36"/>
          <p:cNvCxnSpPr>
            <a:endCxn id="6" idx="1"/>
          </p:cNvCxnSpPr>
          <p:nvPr/>
        </p:nvCxnSpPr>
        <p:spPr>
          <a:xfrm flipV="1">
            <a:off x="1516045" y="2790578"/>
            <a:ext cx="1102936" cy="159092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1" idx="1"/>
            <a:endCxn id="6" idx="3"/>
          </p:cNvCxnSpPr>
          <p:nvPr/>
        </p:nvCxnSpPr>
        <p:spPr>
          <a:xfrm flipH="1" flipV="1">
            <a:off x="3712805" y="2790578"/>
            <a:ext cx="769483" cy="69578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5" idx="1"/>
            <a:endCxn id="11" idx="3"/>
          </p:cNvCxnSpPr>
          <p:nvPr/>
        </p:nvCxnSpPr>
        <p:spPr>
          <a:xfrm flipH="1" flipV="1">
            <a:off x="5576112" y="3486362"/>
            <a:ext cx="769483" cy="2544051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5" idx="3"/>
            <a:endCxn id="16" idx="1"/>
          </p:cNvCxnSpPr>
          <p:nvPr/>
        </p:nvCxnSpPr>
        <p:spPr>
          <a:xfrm flipV="1">
            <a:off x="7439419" y="4381499"/>
            <a:ext cx="1028561" cy="164891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5"/>
          <a:srcRect l="24560" r="24424" b="52844"/>
          <a:stretch/>
        </p:blipFill>
        <p:spPr>
          <a:xfrm>
            <a:off x="522103" y="3505015"/>
            <a:ext cx="770008" cy="92743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5" name="TextBox 44"/>
          <p:cNvSpPr txBox="1"/>
          <p:nvPr/>
        </p:nvSpPr>
        <p:spPr>
          <a:xfrm>
            <a:off x="368367" y="4474840"/>
            <a:ext cx="11095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&lt;batman&gt;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398015" y="5027163"/>
            <a:ext cx="1385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 Forum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358158" y="4980507"/>
            <a:ext cx="1130015" cy="661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AS ???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130956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/>
          <a:srcRect b="32565"/>
          <a:stretch/>
        </p:blipFill>
        <p:spPr>
          <a:xfrm>
            <a:off x="4363074" y="4693076"/>
            <a:ext cx="1347012" cy="47689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/>
          <a:srcRect b="32565"/>
          <a:stretch/>
        </p:blipFill>
        <p:spPr>
          <a:xfrm>
            <a:off x="8589315" y="3465435"/>
            <a:ext cx="1052904" cy="71896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Tempest  </a:t>
            </a:r>
            <a:r>
              <a:rPr lang="en-US" dirty="0"/>
              <a:t>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39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DeNASA</a:t>
            </a:r>
            <a:r>
              <a:rPr lang="en-US" dirty="0"/>
              <a:t> attack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8" y="3811029"/>
            <a:ext cx="1285627" cy="11409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981" y="2431097"/>
            <a:ext cx="1093824" cy="7189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981" y="4022019"/>
            <a:ext cx="1093824" cy="7189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981" y="5612941"/>
            <a:ext cx="1093824" cy="7189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88" y="1752600"/>
            <a:ext cx="1093824" cy="7189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88" y="3126881"/>
            <a:ext cx="1093824" cy="7189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88" y="6291439"/>
            <a:ext cx="1093824" cy="7189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88" y="4951971"/>
            <a:ext cx="1093824" cy="7189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595" y="2486411"/>
            <a:ext cx="1093824" cy="7189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595" y="5670932"/>
            <a:ext cx="1093824" cy="7189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980" y="3758485"/>
            <a:ext cx="1246028" cy="12460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48134" y="3126881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134" y="3126881"/>
                <a:ext cx="235518" cy="338554"/>
              </a:xfrm>
              <a:prstGeom prst="rect">
                <a:avLst/>
              </a:prstGeom>
              <a:blipFill rotWithShape="0">
                <a:blip r:embed="rId6"/>
                <a:stretch>
                  <a:fillRect l="-41026" r="-43590" b="-2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048134" y="4740979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134" y="4740979"/>
                <a:ext cx="235518" cy="338554"/>
              </a:xfrm>
              <a:prstGeom prst="rect">
                <a:avLst/>
              </a:prstGeom>
              <a:blipFill rotWithShape="0">
                <a:blip r:embed="rId7"/>
                <a:stretch>
                  <a:fillRect l="-41026" r="-46154" b="-2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048134" y="6331902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134" y="6331902"/>
                <a:ext cx="235518" cy="338554"/>
              </a:xfrm>
              <a:prstGeom prst="rect">
                <a:avLst/>
              </a:prstGeom>
              <a:blipFill rotWithShape="0">
                <a:blip r:embed="rId8"/>
                <a:stretch>
                  <a:fillRect l="-41026" r="-48718" b="-2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911441" y="2471561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441" y="2471561"/>
                <a:ext cx="235518" cy="338554"/>
              </a:xfrm>
              <a:prstGeom prst="rect">
                <a:avLst/>
              </a:prstGeom>
              <a:blipFill rotWithShape="0">
                <a:blip r:embed="rId9"/>
                <a:stretch>
                  <a:fillRect l="-31579" r="-81579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911441" y="3845842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441" y="3845842"/>
                <a:ext cx="235518" cy="338554"/>
              </a:xfrm>
              <a:prstGeom prst="rect">
                <a:avLst/>
              </a:prstGeom>
              <a:blipFill rotWithShape="0">
                <a:blip r:embed="rId10"/>
                <a:stretch>
                  <a:fillRect l="-31579" r="-84211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73562" y="5670932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562" y="5670932"/>
                <a:ext cx="235518" cy="338554"/>
              </a:xfrm>
              <a:prstGeom prst="rect">
                <a:avLst/>
              </a:prstGeom>
              <a:blipFill rotWithShape="0">
                <a:blip r:embed="rId11"/>
                <a:stretch>
                  <a:fillRect l="-28205" r="-82051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873562" y="7010400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562" y="7010400"/>
                <a:ext cx="235518" cy="338554"/>
              </a:xfrm>
              <a:prstGeom prst="rect">
                <a:avLst/>
              </a:prstGeom>
              <a:blipFill rotWithShape="0">
                <a:blip r:embed="rId12"/>
                <a:stretch>
                  <a:fillRect l="-28205" r="-79487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789137" y="3203078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137" y="3203078"/>
                <a:ext cx="235518" cy="338554"/>
              </a:xfrm>
              <a:prstGeom prst="rect">
                <a:avLst/>
              </a:prstGeom>
              <a:blipFill rotWithShape="0">
                <a:blip r:embed="rId13"/>
                <a:stretch>
                  <a:fillRect l="-31579" r="-36842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789137" y="6383102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137" y="6383102"/>
                <a:ext cx="235518" cy="338554"/>
              </a:xfrm>
              <a:prstGeom prst="rect">
                <a:avLst/>
              </a:prstGeom>
              <a:blipFill rotWithShape="0">
                <a:blip r:embed="rId14"/>
                <a:stretch>
                  <a:fillRect l="-31579" r="-39474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457200" y="1758721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Day 2</a:t>
            </a:r>
            <a:endParaRPr lang="en-US" sz="2200" dirty="0"/>
          </a:p>
        </p:txBody>
      </p:sp>
      <p:cxnSp>
        <p:nvCxnSpPr>
          <p:cNvPr id="37" name="Straight Connector 36"/>
          <p:cNvCxnSpPr>
            <a:endCxn id="6" idx="1"/>
          </p:cNvCxnSpPr>
          <p:nvPr/>
        </p:nvCxnSpPr>
        <p:spPr>
          <a:xfrm flipV="1">
            <a:off x="1516045" y="2790578"/>
            <a:ext cx="1102936" cy="159092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0" idx="1"/>
            <a:endCxn id="6" idx="3"/>
          </p:cNvCxnSpPr>
          <p:nvPr/>
        </p:nvCxnSpPr>
        <p:spPr>
          <a:xfrm flipH="1">
            <a:off x="3712805" y="2112081"/>
            <a:ext cx="769483" cy="678497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4" idx="1"/>
            <a:endCxn id="10" idx="3"/>
          </p:cNvCxnSpPr>
          <p:nvPr/>
        </p:nvCxnSpPr>
        <p:spPr>
          <a:xfrm flipH="1" flipV="1">
            <a:off x="5576112" y="2112081"/>
            <a:ext cx="769483" cy="733811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4" idx="3"/>
            <a:endCxn id="16" idx="1"/>
          </p:cNvCxnSpPr>
          <p:nvPr/>
        </p:nvCxnSpPr>
        <p:spPr>
          <a:xfrm>
            <a:off x="7439419" y="2845892"/>
            <a:ext cx="1028561" cy="1535607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5"/>
          <a:srcRect l="24560" r="24424" b="52844"/>
          <a:stretch/>
        </p:blipFill>
        <p:spPr>
          <a:xfrm>
            <a:off x="522103" y="3505015"/>
            <a:ext cx="770008" cy="92743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5" name="TextBox 44"/>
          <p:cNvSpPr txBox="1"/>
          <p:nvPr/>
        </p:nvSpPr>
        <p:spPr>
          <a:xfrm>
            <a:off x="368367" y="4474840"/>
            <a:ext cx="11095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&lt;batman&gt;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398015" y="5027163"/>
            <a:ext cx="1385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 Forum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358158" y="4980507"/>
            <a:ext cx="1130015" cy="661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AS ???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07786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859056F-5736-5F44-A56D-FF350C771E0C}"/>
              </a:ext>
            </a:extLst>
          </p:cNvPr>
          <p:cNvCxnSpPr>
            <a:cxnSpLocks/>
          </p:cNvCxnSpPr>
          <p:nvPr/>
        </p:nvCxnSpPr>
        <p:spPr>
          <a:xfrm>
            <a:off x="6422240" y="4081446"/>
            <a:ext cx="1871099" cy="10755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AD7D293-A0F6-FC42-8EAD-410EAAB8B4CA}"/>
              </a:ext>
            </a:extLst>
          </p:cNvPr>
          <p:cNvCxnSpPr>
            <a:cxnSpLocks/>
          </p:cNvCxnSpPr>
          <p:nvPr/>
        </p:nvCxnSpPr>
        <p:spPr>
          <a:xfrm>
            <a:off x="1309622" y="2574559"/>
            <a:ext cx="2293564" cy="7781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B5FBC69-9B81-C644-9AD9-ED62A5FA4D36}"/>
              </a:ext>
            </a:extLst>
          </p:cNvPr>
          <p:cNvCxnSpPr>
            <a:cxnSpLocks/>
          </p:cNvCxnSpPr>
          <p:nvPr/>
        </p:nvCxnSpPr>
        <p:spPr>
          <a:xfrm>
            <a:off x="1252163" y="3316792"/>
            <a:ext cx="2014145" cy="210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36FB8FC-B7CB-464F-A94E-E5D6D88F459D}"/>
              </a:ext>
            </a:extLst>
          </p:cNvPr>
          <p:cNvCxnSpPr>
            <a:cxnSpLocks/>
          </p:cNvCxnSpPr>
          <p:nvPr/>
        </p:nvCxnSpPr>
        <p:spPr>
          <a:xfrm>
            <a:off x="2420038" y="4188996"/>
            <a:ext cx="922772" cy="1869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7A9C13C-AC3A-EC4F-BCDC-B4328F700EB9}"/>
              </a:ext>
            </a:extLst>
          </p:cNvPr>
          <p:cNvCxnSpPr>
            <a:cxnSpLocks/>
          </p:cNvCxnSpPr>
          <p:nvPr/>
        </p:nvCxnSpPr>
        <p:spPr>
          <a:xfrm flipV="1">
            <a:off x="6782004" y="2379071"/>
            <a:ext cx="1511335" cy="2332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1871624-1F0A-1C49-AE10-9F11FF819D21}"/>
              </a:ext>
            </a:extLst>
          </p:cNvPr>
          <p:cNvCxnSpPr>
            <a:cxnSpLocks/>
          </p:cNvCxnSpPr>
          <p:nvPr/>
        </p:nvCxnSpPr>
        <p:spPr>
          <a:xfrm flipV="1">
            <a:off x="6782004" y="3281809"/>
            <a:ext cx="1511335" cy="8486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Cloud 44">
            <a:extLst>
              <a:ext uri="{FF2B5EF4-FFF2-40B4-BE49-F238E27FC236}">
                <a16:creationId xmlns:a16="http://schemas.microsoft.com/office/drawing/2014/main" id="{D6EB81BF-9429-6E4C-80E8-CEEBC6DED533}"/>
              </a:ext>
            </a:extLst>
          </p:cNvPr>
          <p:cNvSpPr/>
          <p:nvPr/>
        </p:nvSpPr>
        <p:spPr>
          <a:xfrm>
            <a:off x="3227895" y="1680726"/>
            <a:ext cx="3774429" cy="3549841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997807" y="2881991"/>
            <a:ext cx="508712" cy="799636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8275560" y="2778888"/>
            <a:ext cx="936054" cy="79963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Tor?</a:t>
            </a:r>
          </a:p>
        </p:txBody>
      </p:sp>
      <p:pic>
        <p:nvPicPr>
          <p:cNvPr id="24" name="Picture 23"/>
          <p:cNvPicPr/>
          <p:nvPr/>
        </p:nvPicPr>
        <p:blipFill>
          <a:blip r:embed="rId3"/>
          <a:stretch>
            <a:fillRect/>
          </a:stretch>
        </p:blipFill>
        <p:spPr>
          <a:xfrm>
            <a:off x="8275560" y="1841265"/>
            <a:ext cx="936054" cy="799636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3"/>
          <a:stretch>
            <a:fillRect/>
          </a:stretch>
        </p:blipFill>
        <p:spPr>
          <a:xfrm>
            <a:off x="8275560" y="3663698"/>
            <a:ext cx="936054" cy="79963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48941" y="4585750"/>
            <a:ext cx="1387939" cy="59531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Users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334254" y="4567821"/>
            <a:ext cx="2724146" cy="66274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Destinations</a:t>
            </a:r>
          </a:p>
        </p:txBody>
      </p:sp>
      <p:pic>
        <p:nvPicPr>
          <p:cNvPr id="21" name="Picture 20"/>
          <p:cNvPicPr/>
          <p:nvPr/>
        </p:nvPicPr>
        <p:blipFill>
          <a:blip r:embed="rId2"/>
          <a:stretch>
            <a:fillRect/>
          </a:stretch>
        </p:blipFill>
        <p:spPr>
          <a:xfrm>
            <a:off x="988555" y="2057773"/>
            <a:ext cx="508712" cy="799636"/>
          </a:xfrm>
          <a:prstGeom prst="rect">
            <a:avLst/>
          </a:prstGeom>
        </p:spPr>
      </p:pic>
      <p:pic>
        <p:nvPicPr>
          <p:cNvPr id="46" name="Picture 45" descr="Tor_project_logo_hq.png">
            <a:extLst>
              <a:ext uri="{FF2B5EF4-FFF2-40B4-BE49-F238E27FC236}">
                <a16:creationId xmlns:a16="http://schemas.microsoft.com/office/drawing/2014/main" id="{0608E2E2-EA2E-D043-8028-52FE3D8EFC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729" y="2640901"/>
            <a:ext cx="2255508" cy="1474063"/>
          </a:xfrm>
          <a:prstGeom prst="rect">
            <a:avLst/>
          </a:prstGeom>
        </p:spPr>
      </p:pic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CBFE7A9A-D096-CE43-B634-133ABBA6228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11015" y="5314450"/>
            <a:ext cx="9509760" cy="1237831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en-US" sz="2800" dirty="0"/>
              <a:t>Tor is a popular system for anonymous, censorship-resistant Internet communication.</a:t>
            </a:r>
          </a:p>
          <a:p>
            <a:pPr marL="457200" indent="-4572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Connection-oriented bidirectional communication</a:t>
            </a:r>
          </a:p>
          <a:p>
            <a:pPr marL="457200" indent="-4572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Makes arbitrary TCP connections</a:t>
            </a:r>
          </a:p>
          <a:p>
            <a:pPr marL="457200" indent="-4572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Standard SOCKS interface for applications</a:t>
            </a:r>
          </a:p>
          <a:p>
            <a:pPr marL="457200" indent="-4572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Major application: Tor Browser</a:t>
            </a:r>
          </a:p>
        </p:txBody>
      </p:sp>
      <p:pic>
        <p:nvPicPr>
          <p:cNvPr id="22" name="Picture 21" descr="wall2.png">
            <a:extLst>
              <a:ext uri="{FF2B5EF4-FFF2-40B4-BE49-F238E27FC236}">
                <a16:creationId xmlns:a16="http://schemas.microsoft.com/office/drawing/2014/main" id="{970867BD-3637-C140-9A06-4AD77A1E4D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27" y="3455646"/>
            <a:ext cx="1163423" cy="1330181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4F606B6-8C48-9A41-B513-0DB6DC0C6D4B}"/>
              </a:ext>
            </a:extLst>
          </p:cNvPr>
          <p:cNvCxnSpPr>
            <a:cxnSpLocks/>
          </p:cNvCxnSpPr>
          <p:nvPr/>
        </p:nvCxnSpPr>
        <p:spPr>
          <a:xfrm>
            <a:off x="1337750" y="4201016"/>
            <a:ext cx="1025903" cy="6676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/>
          <p:nvPr/>
        </p:nvPicPr>
        <p:blipFill>
          <a:blip r:embed="rId2"/>
          <a:stretch>
            <a:fillRect/>
          </a:stretch>
        </p:blipFill>
        <p:spPr>
          <a:xfrm>
            <a:off x="988555" y="3734634"/>
            <a:ext cx="508712" cy="79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167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/>
          <a:srcRect b="32565"/>
          <a:stretch/>
        </p:blipFill>
        <p:spPr>
          <a:xfrm>
            <a:off x="4363074" y="4693076"/>
            <a:ext cx="1347012" cy="47689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/>
          <a:srcRect b="32565"/>
          <a:stretch/>
        </p:blipFill>
        <p:spPr>
          <a:xfrm>
            <a:off x="8589315" y="3465435"/>
            <a:ext cx="1052904" cy="71896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Tempest  </a:t>
            </a:r>
            <a:r>
              <a:rPr lang="en-US" dirty="0"/>
              <a:t>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40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DeNASA</a:t>
            </a:r>
            <a:r>
              <a:rPr lang="en-US" dirty="0"/>
              <a:t> attack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8" y="3811029"/>
            <a:ext cx="1285627" cy="11409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981" y="2431097"/>
            <a:ext cx="1093824" cy="7189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981" y="4022019"/>
            <a:ext cx="1093824" cy="7189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981" y="5612941"/>
            <a:ext cx="1093824" cy="7189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88" y="1752600"/>
            <a:ext cx="1093824" cy="7189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88" y="3126881"/>
            <a:ext cx="1093824" cy="7189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88" y="6291439"/>
            <a:ext cx="1093824" cy="7189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88" y="4951971"/>
            <a:ext cx="1093824" cy="7189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595" y="2486411"/>
            <a:ext cx="1093824" cy="7189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595" y="5670932"/>
            <a:ext cx="1093824" cy="7189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980" y="3758485"/>
            <a:ext cx="1246028" cy="12460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48134" y="3126881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134" y="3126881"/>
                <a:ext cx="235518" cy="338554"/>
              </a:xfrm>
              <a:prstGeom prst="rect">
                <a:avLst/>
              </a:prstGeom>
              <a:blipFill rotWithShape="0">
                <a:blip r:embed="rId6"/>
                <a:stretch>
                  <a:fillRect l="-41026" r="-43590" b="-2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048134" y="4740979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134" y="4740979"/>
                <a:ext cx="235518" cy="338554"/>
              </a:xfrm>
              <a:prstGeom prst="rect">
                <a:avLst/>
              </a:prstGeom>
              <a:blipFill rotWithShape="0">
                <a:blip r:embed="rId7"/>
                <a:stretch>
                  <a:fillRect l="-41026" r="-46154" b="-2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048134" y="6331902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134" y="6331902"/>
                <a:ext cx="235518" cy="338554"/>
              </a:xfrm>
              <a:prstGeom prst="rect">
                <a:avLst/>
              </a:prstGeom>
              <a:blipFill rotWithShape="0">
                <a:blip r:embed="rId8"/>
                <a:stretch>
                  <a:fillRect l="-41026" r="-48718" b="-2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911441" y="2471561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441" y="2471561"/>
                <a:ext cx="235518" cy="338554"/>
              </a:xfrm>
              <a:prstGeom prst="rect">
                <a:avLst/>
              </a:prstGeom>
              <a:blipFill rotWithShape="0">
                <a:blip r:embed="rId9"/>
                <a:stretch>
                  <a:fillRect l="-31579" r="-81579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911441" y="3845842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441" y="3845842"/>
                <a:ext cx="235518" cy="338554"/>
              </a:xfrm>
              <a:prstGeom prst="rect">
                <a:avLst/>
              </a:prstGeom>
              <a:blipFill rotWithShape="0">
                <a:blip r:embed="rId10"/>
                <a:stretch>
                  <a:fillRect l="-31579" r="-84211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73562" y="5670932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562" y="5670932"/>
                <a:ext cx="235518" cy="338554"/>
              </a:xfrm>
              <a:prstGeom prst="rect">
                <a:avLst/>
              </a:prstGeom>
              <a:blipFill rotWithShape="0">
                <a:blip r:embed="rId11"/>
                <a:stretch>
                  <a:fillRect l="-28205" r="-82051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873562" y="7010400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562" y="7010400"/>
                <a:ext cx="235518" cy="338554"/>
              </a:xfrm>
              <a:prstGeom prst="rect">
                <a:avLst/>
              </a:prstGeom>
              <a:blipFill rotWithShape="0">
                <a:blip r:embed="rId12"/>
                <a:stretch>
                  <a:fillRect l="-28205" r="-79487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789137" y="3203078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137" y="3203078"/>
                <a:ext cx="235518" cy="338554"/>
              </a:xfrm>
              <a:prstGeom prst="rect">
                <a:avLst/>
              </a:prstGeom>
              <a:blipFill rotWithShape="0">
                <a:blip r:embed="rId13"/>
                <a:stretch>
                  <a:fillRect l="-31579" r="-36842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789137" y="6383102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137" y="6383102"/>
                <a:ext cx="235518" cy="338554"/>
              </a:xfrm>
              <a:prstGeom prst="rect">
                <a:avLst/>
              </a:prstGeom>
              <a:blipFill rotWithShape="0">
                <a:blip r:embed="rId14"/>
                <a:stretch>
                  <a:fillRect l="-31579" r="-39474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457200" y="1758721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Day 3</a:t>
            </a:r>
            <a:endParaRPr lang="en-US" sz="2200" dirty="0"/>
          </a:p>
        </p:txBody>
      </p:sp>
      <p:cxnSp>
        <p:nvCxnSpPr>
          <p:cNvPr id="37" name="Straight Connector 36"/>
          <p:cNvCxnSpPr>
            <a:endCxn id="6" idx="1"/>
          </p:cNvCxnSpPr>
          <p:nvPr/>
        </p:nvCxnSpPr>
        <p:spPr>
          <a:xfrm flipV="1">
            <a:off x="1516045" y="2790578"/>
            <a:ext cx="1102936" cy="159092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3" idx="1"/>
            <a:endCxn id="6" idx="3"/>
          </p:cNvCxnSpPr>
          <p:nvPr/>
        </p:nvCxnSpPr>
        <p:spPr>
          <a:xfrm flipH="1" flipV="1">
            <a:off x="3712805" y="2790578"/>
            <a:ext cx="769483" cy="252087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5" idx="1"/>
            <a:endCxn id="13" idx="3"/>
          </p:cNvCxnSpPr>
          <p:nvPr/>
        </p:nvCxnSpPr>
        <p:spPr>
          <a:xfrm flipH="1" flipV="1">
            <a:off x="5576112" y="5311452"/>
            <a:ext cx="769483" cy="718961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5" idx="3"/>
            <a:endCxn id="16" idx="1"/>
          </p:cNvCxnSpPr>
          <p:nvPr/>
        </p:nvCxnSpPr>
        <p:spPr>
          <a:xfrm flipV="1">
            <a:off x="7439419" y="4381499"/>
            <a:ext cx="1028561" cy="164891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Oval Callout 45"/>
              <p:cNvSpPr/>
              <p:nvPr/>
            </p:nvSpPr>
            <p:spPr>
              <a:xfrm>
                <a:off x="4339830" y="1814658"/>
                <a:ext cx="3779379" cy="3061132"/>
              </a:xfrm>
              <a:prstGeom prst="wedgeEllipseCallou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The pseudonymous client is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!</m:t>
                    </m:r>
                  </m:oMath>
                </a14:m>
                <a:endParaRPr lang="en-US" b="1" dirty="0">
                  <a:latin typeface="Courier New" charset="0"/>
                  <a:ea typeface="Courier New" charset="0"/>
                  <a:cs typeface="Courier New" charset="0"/>
                </a:endParaRPr>
              </a:p>
            </p:txBody>
          </p:sp>
        </mc:Choice>
        <mc:Fallback xmlns="">
          <p:sp>
            <p:nvSpPr>
              <p:cNvPr id="46" name="Oval Callout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830" y="1814658"/>
                <a:ext cx="3779379" cy="3061132"/>
              </a:xfrm>
              <a:prstGeom prst="wedgeEllipseCallou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7"/>
          <a:srcRect l="24560" r="24424" b="52844"/>
          <a:stretch/>
        </p:blipFill>
        <p:spPr>
          <a:xfrm>
            <a:off x="522103" y="3505015"/>
            <a:ext cx="770008" cy="92743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8" name="TextBox 47"/>
          <p:cNvSpPr txBox="1"/>
          <p:nvPr/>
        </p:nvSpPr>
        <p:spPr>
          <a:xfrm>
            <a:off x="368367" y="4474840"/>
            <a:ext cx="11095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&lt;batman&gt;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398015" y="5027163"/>
            <a:ext cx="1385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 Forum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358158" y="4980507"/>
            <a:ext cx="1130015" cy="661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AS ???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466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/>
          <a:srcRect b="32565"/>
          <a:stretch/>
        </p:blipFill>
        <p:spPr>
          <a:xfrm>
            <a:off x="4363074" y="4693076"/>
            <a:ext cx="1347012" cy="47689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/>
          <a:srcRect b="32565"/>
          <a:stretch/>
        </p:blipFill>
        <p:spPr>
          <a:xfrm>
            <a:off x="8589315" y="3465435"/>
            <a:ext cx="1052904" cy="71896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Tempest  </a:t>
            </a:r>
            <a:r>
              <a:rPr lang="en-US" dirty="0"/>
              <a:t>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41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DeNASA</a:t>
            </a:r>
            <a:r>
              <a:rPr lang="en-US" dirty="0"/>
              <a:t> attack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8" y="3811029"/>
            <a:ext cx="1285627" cy="11409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981" y="2431097"/>
            <a:ext cx="1093824" cy="7189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981" y="4022019"/>
            <a:ext cx="1093824" cy="7189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981" y="5612941"/>
            <a:ext cx="1093824" cy="7189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88" y="1752600"/>
            <a:ext cx="1093824" cy="7189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88" y="3126881"/>
            <a:ext cx="1093824" cy="7189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88" y="6291439"/>
            <a:ext cx="1093824" cy="7189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88" y="4951971"/>
            <a:ext cx="1093824" cy="7189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595" y="2486411"/>
            <a:ext cx="1093824" cy="7189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595" y="5670932"/>
            <a:ext cx="1093824" cy="7189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980" y="3758485"/>
            <a:ext cx="1246028" cy="12460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48134" y="3126881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134" y="3126881"/>
                <a:ext cx="235518" cy="338554"/>
              </a:xfrm>
              <a:prstGeom prst="rect">
                <a:avLst/>
              </a:prstGeom>
              <a:blipFill rotWithShape="0">
                <a:blip r:embed="rId6"/>
                <a:stretch>
                  <a:fillRect l="-41026" r="-43590" b="-2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048134" y="4740979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134" y="4740979"/>
                <a:ext cx="235518" cy="338554"/>
              </a:xfrm>
              <a:prstGeom prst="rect">
                <a:avLst/>
              </a:prstGeom>
              <a:blipFill rotWithShape="0">
                <a:blip r:embed="rId7"/>
                <a:stretch>
                  <a:fillRect l="-41026" r="-46154" b="-2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048134" y="6331902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134" y="6331902"/>
                <a:ext cx="235518" cy="338554"/>
              </a:xfrm>
              <a:prstGeom prst="rect">
                <a:avLst/>
              </a:prstGeom>
              <a:blipFill rotWithShape="0">
                <a:blip r:embed="rId8"/>
                <a:stretch>
                  <a:fillRect l="-41026" r="-48718" b="-2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911441" y="2471561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441" y="2471561"/>
                <a:ext cx="235518" cy="338554"/>
              </a:xfrm>
              <a:prstGeom prst="rect">
                <a:avLst/>
              </a:prstGeom>
              <a:blipFill rotWithShape="0">
                <a:blip r:embed="rId9"/>
                <a:stretch>
                  <a:fillRect l="-31579" r="-81579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911441" y="3845842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441" y="3845842"/>
                <a:ext cx="235518" cy="338554"/>
              </a:xfrm>
              <a:prstGeom prst="rect">
                <a:avLst/>
              </a:prstGeom>
              <a:blipFill rotWithShape="0">
                <a:blip r:embed="rId10"/>
                <a:stretch>
                  <a:fillRect l="-31579" r="-84211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73562" y="5670932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562" y="5670932"/>
                <a:ext cx="235518" cy="338554"/>
              </a:xfrm>
              <a:prstGeom prst="rect">
                <a:avLst/>
              </a:prstGeom>
              <a:blipFill rotWithShape="0">
                <a:blip r:embed="rId11"/>
                <a:stretch>
                  <a:fillRect l="-28205" r="-82051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873562" y="7010400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562" y="7010400"/>
                <a:ext cx="235518" cy="338554"/>
              </a:xfrm>
              <a:prstGeom prst="rect">
                <a:avLst/>
              </a:prstGeom>
              <a:blipFill rotWithShape="0">
                <a:blip r:embed="rId12"/>
                <a:stretch>
                  <a:fillRect l="-28205" r="-79487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789137" y="3203078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137" y="3203078"/>
                <a:ext cx="235518" cy="338554"/>
              </a:xfrm>
              <a:prstGeom prst="rect">
                <a:avLst/>
              </a:prstGeom>
              <a:blipFill rotWithShape="0">
                <a:blip r:embed="rId13"/>
                <a:stretch>
                  <a:fillRect l="-31579" r="-36842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789137" y="6383102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137" y="6383102"/>
                <a:ext cx="235518" cy="338554"/>
              </a:xfrm>
              <a:prstGeom prst="rect">
                <a:avLst/>
              </a:prstGeom>
              <a:blipFill rotWithShape="0">
                <a:blip r:embed="rId14"/>
                <a:stretch>
                  <a:fillRect l="-31579" r="-39474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457200" y="1758721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Day 4</a:t>
            </a:r>
            <a:endParaRPr lang="en-US" sz="2200" dirty="0"/>
          </a:p>
        </p:txBody>
      </p:sp>
      <p:sp>
        <p:nvSpPr>
          <p:cNvPr id="17" name="&quot;No&quot; Symbol 16"/>
          <p:cNvSpPr/>
          <p:nvPr/>
        </p:nvSpPr>
        <p:spPr>
          <a:xfrm>
            <a:off x="2493335" y="2307265"/>
            <a:ext cx="1318437" cy="1234367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5"/>
          <a:srcRect l="24560" r="24424" b="52844"/>
          <a:stretch/>
        </p:blipFill>
        <p:spPr>
          <a:xfrm>
            <a:off x="522103" y="3505015"/>
            <a:ext cx="770008" cy="92743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8" name="TextBox 37"/>
          <p:cNvSpPr txBox="1"/>
          <p:nvPr/>
        </p:nvSpPr>
        <p:spPr>
          <a:xfrm>
            <a:off x="368367" y="4474840"/>
            <a:ext cx="11095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&lt;batman&gt;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398015" y="5027163"/>
            <a:ext cx="1385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 Forum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358158" y="4980507"/>
            <a:ext cx="1130015" cy="661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AS ???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5887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 animBg="1"/>
      <p:bldP spid="17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/>
          <a:srcRect b="32565"/>
          <a:stretch/>
        </p:blipFill>
        <p:spPr>
          <a:xfrm>
            <a:off x="4363074" y="4693076"/>
            <a:ext cx="1347012" cy="47689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/>
          <a:srcRect b="32565"/>
          <a:stretch/>
        </p:blipFill>
        <p:spPr>
          <a:xfrm>
            <a:off x="8589315" y="3465435"/>
            <a:ext cx="1052904" cy="71896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Tempest  </a:t>
            </a:r>
            <a:r>
              <a:rPr lang="en-US" dirty="0"/>
              <a:t>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42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DeNASA</a:t>
            </a:r>
            <a:r>
              <a:rPr lang="en-US" dirty="0"/>
              <a:t> attack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8" y="3811029"/>
            <a:ext cx="1285627" cy="11409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981" y="4022019"/>
            <a:ext cx="1093824" cy="7189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981" y="5612941"/>
            <a:ext cx="1093824" cy="7189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88" y="1752600"/>
            <a:ext cx="1093824" cy="7189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88" y="3126881"/>
            <a:ext cx="1093824" cy="7189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88" y="6291439"/>
            <a:ext cx="1093824" cy="7189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88" y="4951971"/>
            <a:ext cx="1093824" cy="7189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595" y="2486411"/>
            <a:ext cx="1093824" cy="7189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595" y="5670932"/>
            <a:ext cx="1093824" cy="7189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980" y="3758485"/>
            <a:ext cx="1246028" cy="12460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048134" y="4740979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134" y="4740979"/>
                <a:ext cx="235518" cy="338554"/>
              </a:xfrm>
              <a:prstGeom prst="rect">
                <a:avLst/>
              </a:prstGeom>
              <a:blipFill rotWithShape="0">
                <a:blip r:embed="rId6"/>
                <a:stretch>
                  <a:fillRect l="-41026" r="-46154" b="-2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048134" y="6331902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134" y="6331902"/>
                <a:ext cx="235518" cy="338554"/>
              </a:xfrm>
              <a:prstGeom prst="rect">
                <a:avLst/>
              </a:prstGeom>
              <a:blipFill rotWithShape="0">
                <a:blip r:embed="rId7"/>
                <a:stretch>
                  <a:fillRect l="-41026" r="-48718" b="-2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911441" y="2471561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441" y="2471561"/>
                <a:ext cx="235518" cy="338554"/>
              </a:xfrm>
              <a:prstGeom prst="rect">
                <a:avLst/>
              </a:prstGeom>
              <a:blipFill rotWithShape="0">
                <a:blip r:embed="rId8"/>
                <a:stretch>
                  <a:fillRect l="-31579" r="-81579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911441" y="3845842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441" y="3845842"/>
                <a:ext cx="235518" cy="338554"/>
              </a:xfrm>
              <a:prstGeom prst="rect">
                <a:avLst/>
              </a:prstGeom>
              <a:blipFill rotWithShape="0">
                <a:blip r:embed="rId9"/>
                <a:stretch>
                  <a:fillRect l="-31579" r="-84211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73562" y="5670932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562" y="5670932"/>
                <a:ext cx="235518" cy="338554"/>
              </a:xfrm>
              <a:prstGeom prst="rect">
                <a:avLst/>
              </a:prstGeom>
              <a:blipFill rotWithShape="0">
                <a:blip r:embed="rId10"/>
                <a:stretch>
                  <a:fillRect l="-28205" r="-82051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873562" y="7010400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562" y="7010400"/>
                <a:ext cx="235518" cy="338554"/>
              </a:xfrm>
              <a:prstGeom prst="rect">
                <a:avLst/>
              </a:prstGeom>
              <a:blipFill rotWithShape="0">
                <a:blip r:embed="rId11"/>
                <a:stretch>
                  <a:fillRect l="-28205" r="-79487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789137" y="3203078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137" y="3203078"/>
                <a:ext cx="235518" cy="338554"/>
              </a:xfrm>
              <a:prstGeom prst="rect">
                <a:avLst/>
              </a:prstGeom>
              <a:blipFill rotWithShape="0">
                <a:blip r:embed="rId12"/>
                <a:stretch>
                  <a:fillRect l="-31579" r="-36842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789137" y="6383102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137" y="6383102"/>
                <a:ext cx="235518" cy="338554"/>
              </a:xfrm>
              <a:prstGeom prst="rect">
                <a:avLst/>
              </a:prstGeom>
              <a:blipFill rotWithShape="0">
                <a:blip r:embed="rId13"/>
                <a:stretch>
                  <a:fillRect l="-31579" r="-39474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457200" y="1758721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Day 5</a:t>
            </a:r>
            <a:endParaRPr lang="en-US" sz="2200" dirty="0"/>
          </a:p>
        </p:txBody>
      </p:sp>
      <p:cxnSp>
        <p:nvCxnSpPr>
          <p:cNvPr id="37" name="Straight Connector 36"/>
          <p:cNvCxnSpPr>
            <a:stCxn id="5" idx="3"/>
            <a:endCxn id="9" idx="1"/>
          </p:cNvCxnSpPr>
          <p:nvPr/>
        </p:nvCxnSpPr>
        <p:spPr>
          <a:xfrm>
            <a:off x="1516045" y="4381500"/>
            <a:ext cx="1102936" cy="159092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9" idx="3"/>
            <a:endCxn id="12" idx="1"/>
          </p:cNvCxnSpPr>
          <p:nvPr/>
        </p:nvCxnSpPr>
        <p:spPr>
          <a:xfrm>
            <a:off x="3712805" y="5972422"/>
            <a:ext cx="769483" cy="67849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2" idx="3"/>
            <a:endCxn id="14" idx="1"/>
          </p:cNvCxnSpPr>
          <p:nvPr/>
        </p:nvCxnSpPr>
        <p:spPr>
          <a:xfrm flipV="1">
            <a:off x="5576112" y="2845892"/>
            <a:ext cx="769483" cy="380502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6" idx="1"/>
            <a:endCxn id="14" idx="3"/>
          </p:cNvCxnSpPr>
          <p:nvPr/>
        </p:nvCxnSpPr>
        <p:spPr>
          <a:xfrm flipH="1" flipV="1">
            <a:off x="7439419" y="2845892"/>
            <a:ext cx="1028561" cy="1535607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4"/>
          <a:srcRect l="24560" r="24424" b="52844"/>
          <a:stretch/>
        </p:blipFill>
        <p:spPr>
          <a:xfrm>
            <a:off x="522103" y="3505015"/>
            <a:ext cx="770008" cy="92743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5" name="TextBox 44"/>
          <p:cNvSpPr txBox="1"/>
          <p:nvPr/>
        </p:nvSpPr>
        <p:spPr>
          <a:xfrm>
            <a:off x="368367" y="4474840"/>
            <a:ext cx="11095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&lt;batman&gt;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398015" y="5027163"/>
            <a:ext cx="1385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 Forum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358158" y="4980507"/>
            <a:ext cx="1130015" cy="661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AS ???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491932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/>
          <a:srcRect b="32565"/>
          <a:stretch/>
        </p:blipFill>
        <p:spPr>
          <a:xfrm>
            <a:off x="4363074" y="4693076"/>
            <a:ext cx="1347012" cy="47689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/>
          <a:srcRect b="32565"/>
          <a:stretch/>
        </p:blipFill>
        <p:spPr>
          <a:xfrm>
            <a:off x="8589315" y="3465435"/>
            <a:ext cx="1052904" cy="71896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Tempest  </a:t>
            </a:r>
            <a:r>
              <a:rPr lang="en-US" dirty="0"/>
              <a:t>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43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DeNASA</a:t>
            </a:r>
            <a:r>
              <a:rPr lang="en-US" dirty="0"/>
              <a:t> attack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8" y="3811029"/>
            <a:ext cx="1285627" cy="11409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981" y="4022019"/>
            <a:ext cx="1093824" cy="7189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981" y="5612941"/>
            <a:ext cx="1093824" cy="7189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88" y="1752600"/>
            <a:ext cx="1093824" cy="7189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88" y="3126881"/>
            <a:ext cx="1093824" cy="7189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88" y="6291439"/>
            <a:ext cx="1093824" cy="7189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88" y="4951971"/>
            <a:ext cx="1093824" cy="7189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595" y="2486411"/>
            <a:ext cx="1093824" cy="7189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595" y="5670932"/>
            <a:ext cx="1093824" cy="7189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980" y="3758485"/>
            <a:ext cx="1246028" cy="12460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048134" y="4740979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134" y="4740979"/>
                <a:ext cx="235518" cy="338554"/>
              </a:xfrm>
              <a:prstGeom prst="rect">
                <a:avLst/>
              </a:prstGeom>
              <a:blipFill rotWithShape="0">
                <a:blip r:embed="rId7"/>
                <a:stretch>
                  <a:fillRect l="-41026" r="-46154" b="-2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048134" y="6331902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134" y="6331902"/>
                <a:ext cx="235518" cy="338554"/>
              </a:xfrm>
              <a:prstGeom prst="rect">
                <a:avLst/>
              </a:prstGeom>
              <a:blipFill rotWithShape="0">
                <a:blip r:embed="rId8"/>
                <a:stretch>
                  <a:fillRect l="-41026" r="-48718" b="-2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911441" y="2471561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441" y="2471561"/>
                <a:ext cx="235518" cy="338554"/>
              </a:xfrm>
              <a:prstGeom prst="rect">
                <a:avLst/>
              </a:prstGeom>
              <a:blipFill rotWithShape="0">
                <a:blip r:embed="rId9"/>
                <a:stretch>
                  <a:fillRect l="-31579" r="-81579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911441" y="3845842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441" y="3845842"/>
                <a:ext cx="235518" cy="338554"/>
              </a:xfrm>
              <a:prstGeom prst="rect">
                <a:avLst/>
              </a:prstGeom>
              <a:blipFill rotWithShape="0">
                <a:blip r:embed="rId10"/>
                <a:stretch>
                  <a:fillRect l="-31579" r="-84211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73562" y="5670932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562" y="5670932"/>
                <a:ext cx="235518" cy="338554"/>
              </a:xfrm>
              <a:prstGeom prst="rect">
                <a:avLst/>
              </a:prstGeom>
              <a:blipFill rotWithShape="0">
                <a:blip r:embed="rId11"/>
                <a:stretch>
                  <a:fillRect l="-28205" r="-82051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873562" y="7010400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562" y="7010400"/>
                <a:ext cx="235518" cy="338554"/>
              </a:xfrm>
              <a:prstGeom prst="rect">
                <a:avLst/>
              </a:prstGeom>
              <a:blipFill rotWithShape="0">
                <a:blip r:embed="rId12"/>
                <a:stretch>
                  <a:fillRect l="-28205" r="-79487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789137" y="3203078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137" y="3203078"/>
                <a:ext cx="235518" cy="338554"/>
              </a:xfrm>
              <a:prstGeom prst="rect">
                <a:avLst/>
              </a:prstGeom>
              <a:blipFill rotWithShape="0">
                <a:blip r:embed="rId13"/>
                <a:stretch>
                  <a:fillRect l="-31579" r="-36842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789137" y="6383102"/>
                <a:ext cx="2355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137" y="6383102"/>
                <a:ext cx="235518" cy="338554"/>
              </a:xfrm>
              <a:prstGeom prst="rect">
                <a:avLst/>
              </a:prstGeom>
              <a:blipFill rotWithShape="0">
                <a:blip r:embed="rId14"/>
                <a:stretch>
                  <a:fillRect l="-31579" r="-39474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457200" y="1758721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Day 6</a:t>
            </a:r>
            <a:endParaRPr lang="en-US" sz="2200" dirty="0"/>
          </a:p>
        </p:txBody>
      </p:sp>
      <p:cxnSp>
        <p:nvCxnSpPr>
          <p:cNvPr id="37" name="Straight Connector 36"/>
          <p:cNvCxnSpPr>
            <a:stCxn id="5" idx="3"/>
            <a:endCxn id="9" idx="1"/>
          </p:cNvCxnSpPr>
          <p:nvPr/>
        </p:nvCxnSpPr>
        <p:spPr>
          <a:xfrm>
            <a:off x="1516045" y="4381500"/>
            <a:ext cx="1102936" cy="159092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9" idx="3"/>
            <a:endCxn id="13" idx="1"/>
          </p:cNvCxnSpPr>
          <p:nvPr/>
        </p:nvCxnSpPr>
        <p:spPr>
          <a:xfrm flipV="1">
            <a:off x="3712805" y="5311452"/>
            <a:ext cx="769483" cy="66097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3" idx="3"/>
            <a:endCxn id="15" idx="1"/>
          </p:cNvCxnSpPr>
          <p:nvPr/>
        </p:nvCxnSpPr>
        <p:spPr>
          <a:xfrm>
            <a:off x="5576112" y="5311452"/>
            <a:ext cx="769483" cy="718961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6" idx="1"/>
            <a:endCxn id="15" idx="3"/>
          </p:cNvCxnSpPr>
          <p:nvPr/>
        </p:nvCxnSpPr>
        <p:spPr>
          <a:xfrm flipH="1">
            <a:off x="7439419" y="4381499"/>
            <a:ext cx="1028561" cy="164891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val Callout 47"/>
              <p:cNvSpPr/>
              <p:nvPr/>
            </p:nvSpPr>
            <p:spPr>
              <a:xfrm>
                <a:off x="4339830" y="1814658"/>
                <a:ext cx="3779379" cy="3061132"/>
              </a:xfrm>
              <a:prstGeom prst="wedgeEllipseCallou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The pseudonymous client is now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!</m:t>
                    </m:r>
                  </m:oMath>
                </a14:m>
                <a:endParaRPr lang="en-US" b="1" dirty="0">
                  <a:latin typeface="Courier New" charset="0"/>
                  <a:ea typeface="Courier New" charset="0"/>
                  <a:cs typeface="Courier New" charset="0"/>
                </a:endParaRPr>
              </a:p>
            </p:txBody>
          </p:sp>
        </mc:Choice>
        <mc:Fallback xmlns="">
          <p:sp>
            <p:nvSpPr>
              <p:cNvPr id="48" name="Oval Callout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830" y="1814658"/>
                <a:ext cx="3779379" cy="3061132"/>
              </a:xfrm>
              <a:prstGeom prst="wedgeEllipseCallou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7"/>
          <a:srcRect l="24560" r="24424" b="52844"/>
          <a:stretch/>
        </p:blipFill>
        <p:spPr>
          <a:xfrm>
            <a:off x="522103" y="3505015"/>
            <a:ext cx="770008" cy="92743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5" name="TextBox 44"/>
          <p:cNvSpPr txBox="1"/>
          <p:nvPr/>
        </p:nvSpPr>
        <p:spPr>
          <a:xfrm>
            <a:off x="368367" y="4474840"/>
            <a:ext cx="11095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&lt;batman&gt;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398015" y="5027163"/>
            <a:ext cx="1385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 Forum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358158" y="4980507"/>
            <a:ext cx="1130015" cy="661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AS ???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1697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Tempest  </a:t>
            </a:r>
            <a:r>
              <a:rPr lang="en-US" dirty="0"/>
              <a:t>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44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DeNASA</a:t>
            </a:r>
            <a:r>
              <a:rPr lang="en-US" dirty="0"/>
              <a:t> 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875999" y="2429336"/>
                <a:ext cx="23064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0" smtClean="0">
                          <a:latin typeface="Cambria Math" charset="0"/>
                        </a:rPr>
                        <m:t>Pr</m:t>
                      </m:r>
                      <m:r>
                        <m:rPr>
                          <m:nor/>
                        </m:rPr>
                        <a:rPr lang="en-US" sz="2400" i="0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𝐴𝑆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 |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∧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999" y="2429336"/>
                <a:ext cx="2306401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3968" t="-140000" r="-3968" b="-18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457200" y="1776636"/>
            <a:ext cx="73019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The adversary then computes posterior distribution: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69447" y="2993543"/>
                <a:ext cx="23135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0" smtClean="0">
                          <a:latin typeface="Cambria Math" charset="0"/>
                        </a:rPr>
                        <m:t>Pr</m:t>
                      </m:r>
                      <m:r>
                        <m:rPr>
                          <m:nor/>
                        </m:rPr>
                        <a:rPr lang="en-US" sz="2400" i="0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𝐴𝑆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 |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∧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447" y="2993543"/>
                <a:ext cx="2313518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3958" t="-137705" r="-3958" b="-178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57250" y="4121959"/>
                <a:ext cx="23333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0" smtClean="0">
                          <a:latin typeface="Cambria Math" charset="0"/>
                        </a:rPr>
                        <m:t>Pr</m:t>
                      </m:r>
                      <m:r>
                        <m:rPr>
                          <m:nor/>
                        </m:rPr>
                        <a:rPr lang="en-US" sz="2400" i="0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𝐴𝑆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 |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∧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250" y="4121959"/>
                <a:ext cx="2333395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3916" t="-137705" r="-3655" b="-178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871304" y="3557751"/>
                <a:ext cx="3157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304" y="3557751"/>
                <a:ext cx="31579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84018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Tempest  </a:t>
            </a:r>
            <a:r>
              <a:rPr lang="en-US" dirty="0"/>
              <a:t>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45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DeNASA</a:t>
            </a:r>
            <a:r>
              <a:rPr lang="en-US" dirty="0"/>
              <a:t> attack</a:t>
            </a: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57200" y="4478338"/>
            <a:ext cx="10058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752600"/>
            <a:ext cx="9209572" cy="37240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rgbClr val="162956"/>
                </a:solidFill>
              </a:rPr>
              <a:t>Experimental Methodology</a:t>
            </a:r>
            <a:endParaRPr lang="en-US" b="1" dirty="0">
              <a:solidFill>
                <a:srgbClr val="162956"/>
              </a:solidFill>
            </a:endParaRPr>
          </a:p>
          <a:p>
            <a:endParaRPr lang="en-US" sz="1200" b="1" dirty="0">
              <a:solidFill>
                <a:srgbClr val="162956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Simulate clients from four vulnerable client </a:t>
            </a:r>
            <a:r>
              <a:rPr lang="en-US" sz="2800" dirty="0" err="1"/>
              <a:t>ASes</a:t>
            </a:r>
            <a:endParaRPr lang="en-US" sz="2800" dirty="0"/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Run 100 simulations per client AS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Assume adversary makes up to six guard observations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Measure client’s anonymity after observations using</a:t>
            </a:r>
            <a:br>
              <a:rPr lang="en-US" sz="2800" dirty="0"/>
            </a:br>
            <a:r>
              <a:rPr lang="en-US" sz="2800" dirty="0"/>
              <a:t>posterior entropy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Assume uniform prior</a:t>
            </a:r>
          </a:p>
          <a:p>
            <a:pPr marL="285750" indent="-285750">
              <a:buFont typeface="Arial" charset="0"/>
              <a:buChar char="•"/>
            </a:pPr>
            <a:endParaRPr lang="en-US" sz="2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56417" y="5244338"/>
                <a:ext cx="6745565" cy="9241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is-IS" sz="2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charset="0"/>
                            </a:rPr>
                            <m:t>Pr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𝐴𝑆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200" b="0" i="1" smtClean="0">
                          <a:latin typeface="Cambria Math" charset="0"/>
                        </a:rPr>
                        <m:t>| 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latin typeface="Cambria Math" charset="0"/>
                        </a:rPr>
                        <m:t>∧</m:t>
                      </m:r>
                      <m:r>
                        <a:rPr lang="en-US" sz="2200" i="1">
                          <a:latin typeface="Cambria Math" charset="0"/>
                        </a:rPr>
                        <m:t>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… </m:t>
                      </m:r>
                      <m:r>
                        <a:rPr lang="en-US" sz="2200" i="1">
                          <a:latin typeface="Cambria Math" charset="0"/>
                        </a:rPr>
                        <m:t>∧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)∙</m:t>
                      </m:r>
                      <m:func>
                        <m:func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func>
                            <m:func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endChr m:val="|"/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𝐴𝑆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2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 </m:t>
                                  </m:r>
                                </m:e>
                              </m:d>
                            </m:e>
                          </m:func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i="1">
                              <a:latin typeface="Cambria Math" charset="0"/>
                            </a:rPr>
                            <m:t>∧ … ∧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417" y="5244338"/>
                <a:ext cx="6745565" cy="92416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59350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Tempest  </a:t>
            </a:r>
            <a:r>
              <a:rPr lang="en-US" dirty="0"/>
              <a:t>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46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DeNASA</a:t>
            </a:r>
            <a:r>
              <a:rPr lang="en-US" dirty="0"/>
              <a:t> attack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0"/>
            <a:ext cx="9105900" cy="523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8385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2993CE-A07F-5444-9221-63F29C3E19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47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8D8B9C-7FCF-C549-B0CD-678DAA0DF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38695A-CE3E-9243-A1EF-366B3C08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to path-selection defenses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416260-52D3-394B-BA24-46E7136759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2038662"/>
            <a:ext cx="9121140" cy="4982322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3200" dirty="0"/>
              <a:t> Information leakage increases over time</a:t>
            </a: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endParaRPr lang="en-US" sz="3200" dirty="0"/>
          </a:p>
          <a:p>
            <a:pPr marL="342900" indent="-342900">
              <a:buAutoNum type="arabicPeriod"/>
            </a:pPr>
            <a:r>
              <a:rPr lang="en-US" sz="3200" b="1" dirty="0"/>
              <a:t> Multiple path-selection criteria</a:t>
            </a:r>
            <a:br>
              <a:rPr lang="en-US" sz="3200" b="1" dirty="0"/>
            </a:br>
            <a:br>
              <a:rPr lang="en-US" sz="3200" b="1" dirty="0"/>
            </a:br>
            <a:endParaRPr lang="en-US" sz="3200" b="1" dirty="0"/>
          </a:p>
          <a:p>
            <a:pPr marL="919163" lvl="2" indent="-457200"/>
            <a:r>
              <a:rPr lang="en-US" sz="3200" dirty="0"/>
              <a:t>Multiple adversary types (e.g. relays, </a:t>
            </a:r>
            <a:r>
              <a:rPr lang="en-US" sz="3200" dirty="0" err="1"/>
              <a:t>ASes</a:t>
            </a:r>
            <a:r>
              <a:rPr lang="en-US" sz="3200" dirty="0"/>
              <a:t>)</a:t>
            </a:r>
            <a:br>
              <a:rPr lang="en-US" sz="3200" dirty="0"/>
            </a:br>
            <a:endParaRPr lang="en-US" sz="3200" dirty="0"/>
          </a:p>
          <a:p>
            <a:pPr marL="919163" lvl="2" indent="-457200"/>
            <a:r>
              <a:rPr lang="en-US" sz="3200" dirty="0"/>
              <a:t>Multiple security goals (e.g. anonymity,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 err="1"/>
              <a:t>unlinkability</a:t>
            </a:r>
            <a:r>
              <a:rPr lang="en-US" sz="3200" dirty="0"/>
              <a:t>)</a:t>
            </a:r>
            <a:br>
              <a:rPr lang="en-US" sz="3200" dirty="0"/>
            </a:br>
            <a:endParaRPr lang="en-US" sz="3200" dirty="0"/>
          </a:p>
          <a:p>
            <a:pPr marL="919163" lvl="2" indent="-457200"/>
            <a:r>
              <a:rPr lang="en-US" sz="3200" dirty="0"/>
              <a:t>Performance (e.g. load balancing)</a:t>
            </a:r>
            <a:br>
              <a:rPr lang="en-US" sz="3200" dirty="0"/>
            </a:br>
            <a:endParaRPr lang="en-US" sz="3200" dirty="0"/>
          </a:p>
          <a:p>
            <a:pPr marL="919163" lvl="2" indent="-457200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907225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2993CE-A07F-5444-9221-63F29C3E19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48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8D8B9C-7FCF-C549-B0CD-678DAA0DF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38695A-CE3E-9243-A1EF-366B3C08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Guard Placement Attack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416260-52D3-394B-BA24-46E7136759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78633" y="1658835"/>
            <a:ext cx="7807570" cy="1084366"/>
          </a:xfrm>
        </p:spPr>
        <p:txBody>
          <a:bodyPr>
            <a:normAutofit/>
          </a:bodyPr>
          <a:lstStyle/>
          <a:p>
            <a:r>
              <a:rPr lang="en-US" sz="3200" dirty="0"/>
              <a:t>Several proposed systems are vulnerable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to malicious guard placement.</a:t>
            </a:r>
          </a:p>
        </p:txBody>
      </p:sp>
      <p:pic>
        <p:nvPicPr>
          <p:cNvPr id="8" name="Picture 7" descr="relay-onion.png">
            <a:extLst>
              <a:ext uri="{FF2B5EF4-FFF2-40B4-BE49-F238E27FC236}">
                <a16:creationId xmlns:a16="http://schemas.microsoft.com/office/drawing/2014/main" id="{B0FAF66D-5E4B-F94D-A793-06E14C32A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114" y="3934663"/>
            <a:ext cx="837327" cy="1021376"/>
          </a:xfrm>
          <a:prstGeom prst="rect">
            <a:avLst/>
          </a:prstGeom>
        </p:spPr>
      </p:pic>
      <p:pic>
        <p:nvPicPr>
          <p:cNvPr id="9" name="Picture 8" descr="relay-onion.png">
            <a:extLst>
              <a:ext uri="{FF2B5EF4-FFF2-40B4-BE49-F238E27FC236}">
                <a16:creationId xmlns:a16="http://schemas.microsoft.com/office/drawing/2014/main" id="{A99D21DA-1454-8E41-AD76-6D56558B5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839" y="2743201"/>
            <a:ext cx="837327" cy="1021376"/>
          </a:xfrm>
          <a:prstGeom prst="rect">
            <a:avLst/>
          </a:prstGeom>
        </p:spPr>
      </p:pic>
      <p:pic>
        <p:nvPicPr>
          <p:cNvPr id="10" name="Picture 9" descr="relay-onion.png">
            <a:extLst>
              <a:ext uri="{FF2B5EF4-FFF2-40B4-BE49-F238E27FC236}">
                <a16:creationId xmlns:a16="http://schemas.microsoft.com/office/drawing/2014/main" id="{2528CF34-4AEB-C549-A2A6-055134CE6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166" y="3959942"/>
            <a:ext cx="837327" cy="10213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AA0E55-949E-F24A-9DBA-269A514C7C6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590133" y="4233439"/>
            <a:ext cx="508712" cy="7761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C9D657-99AC-5D4F-8482-ACFB1154A84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241181" y="4233439"/>
            <a:ext cx="936054" cy="776117"/>
          </a:xfrm>
          <a:prstGeom prst="rect">
            <a:avLst/>
          </a:prstGeom>
        </p:spPr>
      </p:pic>
      <p:pic>
        <p:nvPicPr>
          <p:cNvPr id="13" name="Picture 12" descr="relay-onion.png">
            <a:extLst>
              <a:ext uri="{FF2B5EF4-FFF2-40B4-BE49-F238E27FC236}">
                <a16:creationId xmlns:a16="http://schemas.microsoft.com/office/drawing/2014/main" id="{77DF970D-33EE-D943-921C-785AAA793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612" y="2938566"/>
            <a:ext cx="837327" cy="1021376"/>
          </a:xfrm>
          <a:prstGeom prst="rect">
            <a:avLst/>
          </a:prstGeom>
        </p:spPr>
      </p:pic>
      <p:pic>
        <p:nvPicPr>
          <p:cNvPr id="14" name="Picture 13" descr="relay-onion.png">
            <a:extLst>
              <a:ext uri="{FF2B5EF4-FFF2-40B4-BE49-F238E27FC236}">
                <a16:creationId xmlns:a16="http://schemas.microsoft.com/office/drawing/2014/main" id="{791E4915-E14D-F24F-A748-2C99949B1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441" y="4976126"/>
            <a:ext cx="837327" cy="102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221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2993CE-A07F-5444-9221-63F29C3E19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49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8D8B9C-7FCF-C549-B0CD-678DAA0DF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38695A-CE3E-9243-A1EF-366B3C08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Guard Placement Attack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416260-52D3-394B-BA24-46E7136759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78633" y="1658835"/>
            <a:ext cx="7807570" cy="1084366"/>
          </a:xfrm>
        </p:spPr>
        <p:txBody>
          <a:bodyPr>
            <a:normAutofit/>
          </a:bodyPr>
          <a:lstStyle/>
          <a:p>
            <a:r>
              <a:rPr lang="en-US" sz="3200" dirty="0"/>
              <a:t>Several proposed systems are vulnerable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to malicious guard placement.</a:t>
            </a:r>
          </a:p>
        </p:txBody>
      </p:sp>
      <p:pic>
        <p:nvPicPr>
          <p:cNvPr id="8" name="Picture 7" descr="relay-onion.png">
            <a:extLst>
              <a:ext uri="{FF2B5EF4-FFF2-40B4-BE49-F238E27FC236}">
                <a16:creationId xmlns:a16="http://schemas.microsoft.com/office/drawing/2014/main" id="{B0FAF66D-5E4B-F94D-A793-06E14C32A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114" y="3934663"/>
            <a:ext cx="837327" cy="1021376"/>
          </a:xfrm>
          <a:prstGeom prst="rect">
            <a:avLst/>
          </a:prstGeom>
        </p:spPr>
      </p:pic>
      <p:pic>
        <p:nvPicPr>
          <p:cNvPr id="9" name="Picture 8" descr="relay-onion.png">
            <a:extLst>
              <a:ext uri="{FF2B5EF4-FFF2-40B4-BE49-F238E27FC236}">
                <a16:creationId xmlns:a16="http://schemas.microsoft.com/office/drawing/2014/main" id="{A99D21DA-1454-8E41-AD76-6D56558B5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839" y="2743201"/>
            <a:ext cx="837327" cy="1021376"/>
          </a:xfrm>
          <a:prstGeom prst="rect">
            <a:avLst/>
          </a:prstGeom>
        </p:spPr>
      </p:pic>
      <p:pic>
        <p:nvPicPr>
          <p:cNvPr id="10" name="Picture 9" descr="relay-onion.png">
            <a:extLst>
              <a:ext uri="{FF2B5EF4-FFF2-40B4-BE49-F238E27FC236}">
                <a16:creationId xmlns:a16="http://schemas.microsoft.com/office/drawing/2014/main" id="{2528CF34-4AEB-C549-A2A6-055134CE6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166" y="3959942"/>
            <a:ext cx="837327" cy="10213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AA0E55-949E-F24A-9DBA-269A514C7C6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590133" y="4233439"/>
            <a:ext cx="508712" cy="7761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C9D657-99AC-5D4F-8482-ACFB1154A84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241181" y="4233439"/>
            <a:ext cx="936054" cy="776117"/>
          </a:xfrm>
          <a:prstGeom prst="rect">
            <a:avLst/>
          </a:prstGeom>
        </p:spPr>
      </p:pic>
      <p:pic>
        <p:nvPicPr>
          <p:cNvPr id="13" name="Picture 12" descr="relay-onion.png">
            <a:extLst>
              <a:ext uri="{FF2B5EF4-FFF2-40B4-BE49-F238E27FC236}">
                <a16:creationId xmlns:a16="http://schemas.microsoft.com/office/drawing/2014/main" id="{77DF970D-33EE-D943-921C-785AAA793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612" y="2938566"/>
            <a:ext cx="837327" cy="1021376"/>
          </a:xfrm>
          <a:prstGeom prst="rect">
            <a:avLst/>
          </a:prstGeom>
        </p:spPr>
      </p:pic>
      <p:pic>
        <p:nvPicPr>
          <p:cNvPr id="14" name="Picture 13" descr="relay-onion.png">
            <a:extLst>
              <a:ext uri="{FF2B5EF4-FFF2-40B4-BE49-F238E27FC236}">
                <a16:creationId xmlns:a16="http://schemas.microsoft.com/office/drawing/2014/main" id="{791E4915-E14D-F24F-A748-2C99949B1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441" y="4976126"/>
            <a:ext cx="837327" cy="102137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62E2311-6B6B-E34C-8A32-F0B78E7D8DF2}"/>
              </a:ext>
            </a:extLst>
          </p:cNvPr>
          <p:cNvSpPr txBox="1"/>
          <p:nvPr/>
        </p:nvSpPr>
        <p:spPr>
          <a:xfrm>
            <a:off x="974188" y="5997502"/>
            <a:ext cx="94816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162956"/>
                </a:solidFill>
              </a:rPr>
              <a:t>Example: Place guard near client, reducing transit </a:t>
            </a:r>
            <a:r>
              <a:rPr lang="en-US" sz="3400" dirty="0" err="1">
                <a:solidFill>
                  <a:srgbClr val="162956"/>
                </a:solidFill>
              </a:rPr>
              <a:t>ASes</a:t>
            </a:r>
            <a:r>
              <a:rPr lang="en-US" sz="3400" dirty="0">
                <a:solidFill>
                  <a:srgbClr val="162956"/>
                </a:solidFill>
              </a:rPr>
              <a:t> and vulnerability to BGP hijack.</a:t>
            </a:r>
          </a:p>
        </p:txBody>
      </p:sp>
      <p:pic>
        <p:nvPicPr>
          <p:cNvPr id="19" name="Picture 18" descr="relay-onion.png">
            <a:extLst>
              <a:ext uri="{FF2B5EF4-FFF2-40B4-BE49-F238E27FC236}">
                <a16:creationId xmlns:a16="http://schemas.microsoft.com/office/drawing/2014/main" id="{35A7A2D3-A7F5-104F-B6DB-E681E6907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649" y="2879493"/>
            <a:ext cx="837327" cy="1021376"/>
          </a:xfrm>
          <a:prstGeom prst="rect">
            <a:avLst/>
          </a:prstGeom>
        </p:spPr>
      </p:pic>
      <p:pic>
        <p:nvPicPr>
          <p:cNvPr id="17" name="Picture 16" descr="Devil_001_Head_Cartoon.png">
            <a:extLst>
              <a:ext uri="{FF2B5EF4-FFF2-40B4-BE49-F238E27FC236}">
                <a16:creationId xmlns:a16="http://schemas.microsoft.com/office/drawing/2014/main" id="{ECFCA022-48F5-6E40-852A-4FB648AF3A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20" y="3147933"/>
            <a:ext cx="702734" cy="68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34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/>
          <p:cNvCxnSpPr>
            <a:cxnSpLocks/>
          </p:cNvCxnSpPr>
          <p:nvPr/>
        </p:nvCxnSpPr>
        <p:spPr>
          <a:xfrm>
            <a:off x="1277781" y="2594210"/>
            <a:ext cx="1822298" cy="1157058"/>
          </a:xfrm>
          <a:prstGeom prst="line">
            <a:avLst/>
          </a:prstGeom>
          <a:ln w="3048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</p:cNvCxnSpPr>
          <p:nvPr/>
        </p:nvCxnSpPr>
        <p:spPr>
          <a:xfrm>
            <a:off x="1363472" y="2640901"/>
            <a:ext cx="1736607" cy="1110367"/>
          </a:xfrm>
          <a:prstGeom prst="line">
            <a:avLst/>
          </a:prstGeom>
          <a:ln w="152400"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673" y="2017339"/>
            <a:ext cx="837327" cy="1052327"/>
          </a:xfrm>
          <a:prstGeom prst="rect">
            <a:avLst/>
          </a:prstGeom>
        </p:spPr>
      </p:pic>
      <p:pic>
        <p:nvPicPr>
          <p:cNvPr id="7" name="Picture 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638" y="2017339"/>
            <a:ext cx="837327" cy="1052327"/>
          </a:xfrm>
          <a:prstGeom prst="rect">
            <a:avLst/>
          </a:prstGeom>
        </p:spPr>
      </p:pic>
      <p:pic>
        <p:nvPicPr>
          <p:cNvPr id="15" name="Picture 1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481" y="3098759"/>
            <a:ext cx="837327" cy="10523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does Tor work?</a:t>
            </a:r>
          </a:p>
        </p:txBody>
      </p:sp>
      <p:pic>
        <p:nvPicPr>
          <p:cNvPr id="17" name="Picture 16" descr="witchlines_Simple_key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43" y="1344109"/>
            <a:ext cx="838333" cy="431869"/>
          </a:xfrm>
          <a:prstGeom prst="rect">
            <a:avLst/>
          </a:prstGeom>
          <a:ln>
            <a:noFill/>
          </a:ln>
        </p:spPr>
      </p:pic>
      <p:pic>
        <p:nvPicPr>
          <p:cNvPr id="22" name="Picture 21" descr="witchlines_Simple_key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42" y="1708351"/>
            <a:ext cx="838333" cy="431869"/>
          </a:xfrm>
          <a:prstGeom prst="rect">
            <a:avLst/>
          </a:prstGeom>
          <a:ln>
            <a:noFill/>
          </a:ln>
        </p:spPr>
      </p:pic>
      <p:pic>
        <p:nvPicPr>
          <p:cNvPr id="25" name="Picture 24" descr="witchlines_Simple_key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80008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442" y="2682690"/>
            <a:ext cx="838333" cy="431869"/>
          </a:xfrm>
          <a:prstGeom prst="rect">
            <a:avLst/>
          </a:prstGeom>
          <a:ln>
            <a:noFill/>
          </a:ln>
        </p:spPr>
      </p:pic>
      <p:cxnSp>
        <p:nvCxnSpPr>
          <p:cNvPr id="29" name="Straight Connector 28"/>
          <p:cNvCxnSpPr/>
          <p:nvPr/>
        </p:nvCxnSpPr>
        <p:spPr>
          <a:xfrm flipH="1" flipV="1">
            <a:off x="3366174" y="3624923"/>
            <a:ext cx="1703097" cy="208805"/>
          </a:xfrm>
          <a:prstGeom prst="line">
            <a:avLst/>
          </a:prstGeom>
          <a:ln w="152400"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1416397" y="2674647"/>
            <a:ext cx="1683682" cy="1064786"/>
          </a:xfrm>
          <a:prstGeom prst="line">
            <a:avLst/>
          </a:prstGeom>
          <a:ln w="57150">
            <a:solidFill>
              <a:srgbClr val="B874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366175" y="3624923"/>
            <a:ext cx="1703096" cy="208805"/>
          </a:xfrm>
          <a:prstGeom prst="line">
            <a:avLst/>
          </a:prstGeom>
          <a:ln w="57150">
            <a:solidFill>
              <a:srgbClr val="B874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9" idx="3"/>
            <a:endCxn id="7" idx="2"/>
          </p:cNvCxnSpPr>
          <p:nvPr/>
        </p:nvCxnSpPr>
        <p:spPr>
          <a:xfrm flipV="1">
            <a:off x="5455657" y="3069666"/>
            <a:ext cx="631645" cy="669766"/>
          </a:xfrm>
          <a:prstGeom prst="line">
            <a:avLst/>
          </a:prstGeom>
          <a:ln w="57150">
            <a:solidFill>
              <a:srgbClr val="B874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329" y="3213269"/>
            <a:ext cx="837327" cy="1052327"/>
          </a:xfrm>
          <a:prstGeom prst="rect">
            <a:avLst/>
          </a:prstGeom>
        </p:spPr>
      </p:pic>
      <p:pic>
        <p:nvPicPr>
          <p:cNvPr id="30" name="Picture 29" descr="witchlines_Simple_key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938" y="3935152"/>
            <a:ext cx="838333" cy="431869"/>
          </a:xfrm>
          <a:prstGeom prst="rect">
            <a:avLst/>
          </a:prstGeom>
          <a:ln>
            <a:noFill/>
          </a:ln>
        </p:spPr>
      </p:pic>
      <p:pic>
        <p:nvPicPr>
          <p:cNvPr id="59" name="Picture 58" descr="witchlines_Simple_key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80008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42" y="2099815"/>
            <a:ext cx="838333" cy="431869"/>
          </a:xfrm>
          <a:prstGeom prst="rect">
            <a:avLst/>
          </a:prstGeom>
          <a:ln>
            <a:noFill/>
          </a:ln>
        </p:spPr>
      </p:pic>
      <p:sp>
        <p:nvSpPr>
          <p:cNvPr id="37" name="TextBox 36"/>
          <p:cNvSpPr txBox="1"/>
          <p:nvPr/>
        </p:nvSpPr>
        <p:spPr>
          <a:xfrm>
            <a:off x="816487" y="4602384"/>
            <a:ext cx="1387939" cy="59531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Users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162912" y="4602384"/>
            <a:ext cx="2724146" cy="66274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Destinations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970439" y="4602384"/>
            <a:ext cx="4192473" cy="66274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Relays</a:t>
            </a:r>
          </a:p>
        </p:txBody>
      </p:sp>
      <p:cxnSp>
        <p:nvCxnSpPr>
          <p:cNvPr id="40" name="Straight Connector 39"/>
          <p:cNvCxnSpPr>
            <a:cxnSpLocks/>
          </p:cNvCxnSpPr>
          <p:nvPr/>
        </p:nvCxnSpPr>
        <p:spPr>
          <a:xfrm>
            <a:off x="6505965" y="2543503"/>
            <a:ext cx="1918507" cy="74325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9" idx="3"/>
          </p:cNvCxnSpPr>
          <p:nvPr/>
        </p:nvCxnSpPr>
        <p:spPr>
          <a:xfrm flipV="1">
            <a:off x="5455656" y="3074777"/>
            <a:ext cx="636428" cy="66465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3510274" y="3624923"/>
            <a:ext cx="1523429" cy="20574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cxnSpLocks/>
          </p:cNvCxnSpPr>
          <p:nvPr/>
        </p:nvCxnSpPr>
        <p:spPr>
          <a:xfrm>
            <a:off x="1357222" y="2629998"/>
            <a:ext cx="1846994" cy="121578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79685" y="5372226"/>
            <a:ext cx="8892915" cy="755855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>
            <a:off x="3906982" y="5716428"/>
            <a:ext cx="1058381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978977" y="5447863"/>
            <a:ext cx="1387939" cy="59531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Circuit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033840" y="5418768"/>
            <a:ext cx="1615421" cy="59531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Stream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798200" y="5730403"/>
            <a:ext cx="1103744" cy="15119"/>
            <a:chOff x="544307" y="6409916"/>
            <a:chExt cx="1103744" cy="15119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549704" y="6423324"/>
              <a:ext cx="1098347" cy="1709"/>
            </a:xfrm>
            <a:prstGeom prst="line">
              <a:avLst/>
            </a:prstGeom>
            <a:ln w="304800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 flipV="1">
              <a:off x="544307" y="6409916"/>
              <a:ext cx="1103741" cy="15117"/>
            </a:xfrm>
            <a:prstGeom prst="line">
              <a:avLst/>
            </a:prstGeom>
            <a:ln w="152400"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44311" y="6409916"/>
              <a:ext cx="1088621" cy="15119"/>
            </a:xfrm>
            <a:prstGeom prst="line">
              <a:avLst/>
            </a:prstGeom>
            <a:ln w="57150">
              <a:solidFill>
                <a:srgbClr val="B874C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8D99F32D-57F2-8146-BE62-D3354E48500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57222" y="6608474"/>
            <a:ext cx="7505207" cy="634944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3200" dirty="0"/>
              <a:t>Tor is based on </a:t>
            </a:r>
            <a:r>
              <a:rPr lang="en-US" sz="3200" i="1" dirty="0"/>
              <a:t>onion routing</a:t>
            </a:r>
            <a:r>
              <a:rPr lang="en-US" sz="3200" dirty="0"/>
              <a:t>.</a:t>
            </a:r>
          </a:p>
        </p:txBody>
      </p:sp>
      <p:sp>
        <p:nvSpPr>
          <p:cNvPr id="47" name="Rounded Rectangular Callout 46">
            <a:extLst>
              <a:ext uri="{FF2B5EF4-FFF2-40B4-BE49-F238E27FC236}">
                <a16:creationId xmlns:a16="http://schemas.microsoft.com/office/drawing/2014/main" id="{9815A9CD-C289-404C-9E86-048BF5AF1584}"/>
              </a:ext>
            </a:extLst>
          </p:cNvPr>
          <p:cNvSpPr/>
          <p:nvPr/>
        </p:nvSpPr>
        <p:spPr>
          <a:xfrm>
            <a:off x="5569137" y="1498485"/>
            <a:ext cx="2535080" cy="510688"/>
          </a:xfrm>
          <a:prstGeom prst="wedgeRoundRectCallout">
            <a:avLst>
              <a:gd name="adj1" fmla="val 2992"/>
              <a:gd name="adj2" fmla="val 178904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80" dirty="0">
                <a:solidFill>
                  <a:schemeClr val="tx1"/>
                </a:solidFill>
              </a:rPr>
              <a:t>Unencrypted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5AA1A67A-C1FA-F948-9889-D7EB4C2C9F0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997807" y="2881991"/>
            <a:ext cx="508712" cy="79963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9237329-3BF9-304D-BED5-58F194E2792F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8275560" y="2778888"/>
            <a:ext cx="936054" cy="79963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6ABD7B6-1FBF-5848-8063-C11DD23B244F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8275560" y="1841265"/>
            <a:ext cx="936054" cy="79963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0C581955-A026-0441-A504-FF06319FFF19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8275560" y="3663698"/>
            <a:ext cx="936054" cy="79963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2DD07EEA-8C26-964E-9606-F9105501BD8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988555" y="2057773"/>
            <a:ext cx="508712" cy="79963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71C2B559-6249-0346-9DA5-61FC1EC5E2C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988555" y="3734634"/>
            <a:ext cx="508712" cy="799636"/>
          </a:xfrm>
          <a:prstGeom prst="rect">
            <a:avLst/>
          </a:prstGeom>
        </p:spPr>
      </p:pic>
      <p:pic>
        <p:nvPicPr>
          <p:cNvPr id="60" name="Picture 59" descr="witchlines_Simple_key.png">
            <a:extLst>
              <a:ext uri="{FF2B5EF4-FFF2-40B4-BE49-F238E27FC236}">
                <a16:creationId xmlns:a16="http://schemas.microsoft.com/office/drawing/2014/main" id="{0933368F-BDC9-7740-8EF4-80486F4E9AE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808" y="5464809"/>
            <a:ext cx="838333" cy="431869"/>
          </a:xfrm>
          <a:prstGeom prst="rect">
            <a:avLst/>
          </a:prstGeom>
          <a:ln>
            <a:noFill/>
          </a:ln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6BC53627-1F57-4A43-BBBC-9B8696207ACC}"/>
              </a:ext>
            </a:extLst>
          </p:cNvPr>
          <p:cNvSpPr txBox="1"/>
          <p:nvPr/>
        </p:nvSpPr>
        <p:spPr>
          <a:xfrm>
            <a:off x="8079813" y="5383085"/>
            <a:ext cx="916414" cy="59531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Key</a:t>
            </a:r>
          </a:p>
        </p:txBody>
      </p:sp>
      <p:pic>
        <p:nvPicPr>
          <p:cNvPr id="63" name="Picture 62" descr="relay-onion.png">
            <a:extLst>
              <a:ext uri="{FF2B5EF4-FFF2-40B4-BE49-F238E27FC236}">
                <a16:creationId xmlns:a16="http://schemas.microsoft.com/office/drawing/2014/main" id="{34798109-0467-CE4B-A08B-4617422AE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481" y="3082125"/>
            <a:ext cx="837327" cy="1052327"/>
          </a:xfrm>
          <a:prstGeom prst="rect">
            <a:avLst/>
          </a:prstGeom>
        </p:spPr>
      </p:pic>
      <p:pic>
        <p:nvPicPr>
          <p:cNvPr id="27" name="Picture 26" descr="witchlines_Simple_key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70" y="3833727"/>
            <a:ext cx="838333" cy="4318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70804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2993CE-A07F-5444-9221-63F29C3E19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50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8D8B9C-7FCF-C549-B0CD-678DAA0DF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38695A-CE3E-9243-A1EF-366B3C08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Guard Placement Attack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464EACA7-17AB-BA4B-A070-1A3B8838AC07}"/>
              </a:ext>
            </a:extLst>
          </p:cNvPr>
          <p:cNvSpPr txBox="1">
            <a:spLocks/>
          </p:cNvSpPr>
          <p:nvPr/>
        </p:nvSpPr>
        <p:spPr>
          <a:xfrm>
            <a:off x="1635369" y="3100175"/>
            <a:ext cx="8675370" cy="150230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10362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00" baseline="0">
                <a:solidFill>
                  <a:srgbClr val="FABE0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Client location </a:t>
            </a:r>
            <a:r>
              <a:rPr lang="en-US" i="1" dirty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</a:rPr>
              <a:t>c</a:t>
            </a:r>
            <a:r>
              <a:rPr lang="en-US" dirty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</a:rPr>
              <a:t>, Attack strategy </a:t>
            </a:r>
            <a:r>
              <a:rPr lang="en-US" i="1" dirty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</a:rPr>
              <a:t>s</a:t>
            </a:r>
            <a:endParaRPr lang="en-US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AF3CE942-86C5-044F-A7E6-49C9B6F20A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2057400"/>
                <a:ext cx="9144000" cy="502920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 indent="0" algn="l" defTabSz="103629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300"/>
                  </a:spcAft>
                  <a:buFontTx/>
                  <a:buNone/>
                  <a:defRPr sz="1500" kern="1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103629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300"/>
                  </a:spcAft>
                  <a:buFontTx/>
                  <a:buNone/>
                  <a:defRPr sz="1500" b="1" kern="1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1963" indent="-234950" algn="l" defTabSz="103629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  <a:defRPr sz="1500" kern="1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93738" indent="-236538" algn="l" defTabSz="103629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300"/>
                  </a:spcAft>
                  <a:buFont typeface="Arial" panose="020B0604020202020204" pitchFamily="34" charset="0"/>
                  <a:buChar char="−"/>
                  <a:defRPr sz="1500" b="0" kern="1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0663" algn="l" defTabSz="103629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  <a:defRPr sz="1500" b="0" kern="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849796" indent="-259072" algn="l" defTabSz="1036290" rtl="0" eaLnBrk="1" latinLnBrk="0" hangingPunct="1">
                  <a:lnSpc>
                    <a:spcPct val="90000"/>
                  </a:lnSpc>
                  <a:spcBef>
                    <a:spcPts val="567"/>
                  </a:spcBef>
                  <a:buFont typeface="Arial" panose="020B0604020202020204" pitchFamily="34" charset="0"/>
                  <a:buChar char="•"/>
                  <a:defRPr sz="20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367941" indent="-259072" algn="l" defTabSz="1036290" rtl="0" eaLnBrk="1" latinLnBrk="0" hangingPunct="1">
                  <a:lnSpc>
                    <a:spcPct val="90000"/>
                  </a:lnSpc>
                  <a:spcBef>
                    <a:spcPts val="567"/>
                  </a:spcBef>
                  <a:buFont typeface="Arial" panose="020B0604020202020204" pitchFamily="34" charset="0"/>
                  <a:buChar char="•"/>
                  <a:defRPr sz="20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886086" indent="-259072" algn="l" defTabSz="1036290" rtl="0" eaLnBrk="1" latinLnBrk="0" hangingPunct="1">
                  <a:lnSpc>
                    <a:spcPct val="90000"/>
                  </a:lnSpc>
                  <a:spcBef>
                    <a:spcPts val="567"/>
                  </a:spcBef>
                  <a:buFont typeface="Arial" panose="020B0604020202020204" pitchFamily="34" charset="0"/>
                  <a:buChar char="•"/>
                  <a:defRPr sz="20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404230" indent="-259072" algn="l" defTabSz="1036290" rtl="0" eaLnBrk="1" latinLnBrk="0" hangingPunct="1">
                  <a:lnSpc>
                    <a:spcPct val="90000"/>
                  </a:lnSpc>
                  <a:spcBef>
                    <a:spcPts val="567"/>
                  </a:spcBef>
                  <a:buFont typeface="Arial" panose="020B0604020202020204" pitchFamily="34" charset="0"/>
                  <a:buChar char="•"/>
                  <a:defRPr sz="20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520" i="1" dirty="0">
                  <a:latin typeface="Cambria Math"/>
                </a:endParaRPr>
              </a:p>
              <a:p>
                <a:endParaRPr lang="en-US" sz="3520" i="1" dirty="0">
                  <a:latin typeface="Cambria Math"/>
                </a:endParaRPr>
              </a:p>
              <a:p>
                <a:endParaRPr lang="en-US" sz="352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52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52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352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352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  <m:r>
                                <a:rPr lang="en-US" sz="352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352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  <m:r>
                                <a:rPr lang="en-US" sz="352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352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352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= </m:t>
                          </m:r>
                        </m:fName>
                        <m:e>
                          <m:f>
                            <m:fPr>
                              <m:ctrlPr>
                                <a:rPr lang="en-US" sz="352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52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52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sz="352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𝐶</m:t>
                              </m:r>
                              <m:r>
                                <a:rPr lang="en-US" sz="352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|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sz="352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352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352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sz="352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352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52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352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352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352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352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AF3CE942-86C5-044F-A7E6-49C9B6F20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057400"/>
                <a:ext cx="9144000" cy="5029200"/>
              </a:xfrm>
              <a:prstGeom prst="rect">
                <a:avLst/>
              </a:prstGeom>
              <a:blipFill>
                <a:blip r:embed="rId2"/>
                <a:stretch>
                  <a:fillRect t="-37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E7CAFDAD-B97B-F746-A950-68F07700D53F}"/>
              </a:ext>
            </a:extLst>
          </p:cNvPr>
          <p:cNvSpPr txBox="1"/>
          <p:nvPr/>
        </p:nvSpPr>
        <p:spPr>
          <a:xfrm>
            <a:off x="1581850" y="4162514"/>
            <a:ext cx="8266299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640" b="1" i="1" dirty="0"/>
              <a:t>s</a:t>
            </a:r>
            <a:r>
              <a:rPr lang="en-US" sz="2640" b="1" dirty="0"/>
              <a:t> is location-bandwidth pairs of malicious guards</a:t>
            </a:r>
          </a:p>
        </p:txBody>
      </p:sp>
    </p:spTree>
    <p:extLst>
      <p:ext uri="{BB962C8B-B14F-4D97-AF65-F5344CB8AC3E}">
        <p14:creationId xmlns:p14="http://schemas.microsoft.com/office/powerpoint/2010/main" val="363366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2993CE-A07F-5444-9221-63F29C3E19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51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8D8B9C-7FCF-C549-B0CD-678DAA0DF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38695A-CE3E-9243-A1EF-366B3C08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Guard Placement 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0842E4C4-484F-F54B-9835-65465FE860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2057400"/>
                <a:ext cx="9144000" cy="502920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 indent="0" algn="l" defTabSz="103629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300"/>
                  </a:spcAft>
                  <a:buFontTx/>
                  <a:buNone/>
                  <a:defRPr sz="1500" kern="1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103629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300"/>
                  </a:spcAft>
                  <a:buFontTx/>
                  <a:buNone/>
                  <a:defRPr sz="1500" b="1" kern="1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1963" indent="-234950" algn="l" defTabSz="103629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  <a:defRPr sz="1500" kern="1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93738" indent="-236538" algn="l" defTabSz="103629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300"/>
                  </a:spcAft>
                  <a:buFont typeface="Arial" panose="020B0604020202020204" pitchFamily="34" charset="0"/>
                  <a:buChar char="−"/>
                  <a:defRPr sz="1500" b="0" kern="1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0663" algn="l" defTabSz="103629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  <a:defRPr sz="1500" b="0" kern="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849796" indent="-259072" algn="l" defTabSz="1036290" rtl="0" eaLnBrk="1" latinLnBrk="0" hangingPunct="1">
                  <a:lnSpc>
                    <a:spcPct val="90000"/>
                  </a:lnSpc>
                  <a:spcBef>
                    <a:spcPts val="567"/>
                  </a:spcBef>
                  <a:buFont typeface="Arial" panose="020B0604020202020204" pitchFamily="34" charset="0"/>
                  <a:buChar char="•"/>
                  <a:defRPr sz="20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367941" indent="-259072" algn="l" defTabSz="1036290" rtl="0" eaLnBrk="1" latinLnBrk="0" hangingPunct="1">
                  <a:lnSpc>
                    <a:spcPct val="90000"/>
                  </a:lnSpc>
                  <a:spcBef>
                    <a:spcPts val="567"/>
                  </a:spcBef>
                  <a:buFont typeface="Arial" panose="020B0604020202020204" pitchFamily="34" charset="0"/>
                  <a:buChar char="•"/>
                  <a:defRPr sz="20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886086" indent="-259072" algn="l" defTabSz="1036290" rtl="0" eaLnBrk="1" latinLnBrk="0" hangingPunct="1">
                  <a:lnSpc>
                    <a:spcPct val="90000"/>
                  </a:lnSpc>
                  <a:spcBef>
                    <a:spcPts val="567"/>
                  </a:spcBef>
                  <a:buFont typeface="Arial" panose="020B0604020202020204" pitchFamily="34" charset="0"/>
                  <a:buChar char="•"/>
                  <a:defRPr sz="20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404230" indent="-259072" algn="l" defTabSz="1036290" rtl="0" eaLnBrk="1" latinLnBrk="0" hangingPunct="1">
                  <a:lnSpc>
                    <a:spcPct val="90000"/>
                  </a:lnSpc>
                  <a:spcBef>
                    <a:spcPts val="567"/>
                  </a:spcBef>
                  <a:buFont typeface="Arial" panose="020B0604020202020204" pitchFamily="34" charset="0"/>
                  <a:buChar char="•"/>
                  <a:defRPr sz="20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520" i="1" dirty="0">
                  <a:latin typeface="Cambria Math"/>
                </a:endParaRPr>
              </a:p>
              <a:p>
                <a:endParaRPr lang="en-US" sz="3520" i="1" dirty="0">
                  <a:latin typeface="Cambria Math"/>
                </a:endParaRPr>
              </a:p>
              <a:p>
                <a:endParaRPr lang="en-US" sz="352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52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52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352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352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  <m:r>
                                <a:rPr lang="en-US" sz="352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352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  <m:r>
                                <a:rPr lang="en-US" sz="352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352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352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= </m:t>
                          </m:r>
                        </m:fName>
                        <m:e>
                          <m:f>
                            <m:fPr>
                              <m:ctrlPr>
                                <a:rPr lang="en-US" sz="352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52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52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sz="352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𝐶</m:t>
                              </m:r>
                              <m:r>
                                <a:rPr lang="en-US" sz="352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|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sz="352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352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352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sz="352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352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52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352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352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0842E4C4-484F-F54B-9835-65465FE86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057400"/>
                <a:ext cx="9144000" cy="5029200"/>
              </a:xfrm>
              <a:prstGeom prst="rect">
                <a:avLst/>
              </a:prstGeom>
              <a:blipFill>
                <a:blip r:embed="rId2"/>
                <a:stretch>
                  <a:fillRect t="-37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>
            <a:extLst>
              <a:ext uri="{FF2B5EF4-FFF2-40B4-BE49-F238E27FC236}">
                <a16:creationId xmlns:a16="http://schemas.microsoft.com/office/drawing/2014/main" id="{CFF15673-507D-2B44-AD6B-D528228030C3}"/>
              </a:ext>
            </a:extLst>
          </p:cNvPr>
          <p:cNvSpPr txBox="1">
            <a:spLocks/>
          </p:cNvSpPr>
          <p:nvPr/>
        </p:nvSpPr>
        <p:spPr>
          <a:xfrm>
            <a:off x="1635369" y="3305908"/>
            <a:ext cx="8675370" cy="14489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10362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00" baseline="0">
                <a:solidFill>
                  <a:srgbClr val="FABE0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Probability that </a:t>
            </a:r>
            <a:r>
              <a:rPr lang="en-US" i="1" dirty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</a:rPr>
              <a:t>c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 selects a malicious guard using algorithm </a:t>
            </a:r>
            <a:r>
              <a:rPr lang="en-US" i="1" dirty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</a:rPr>
              <a:t>A</a:t>
            </a:r>
            <a:endParaRPr lang="en-US" dirty="0">
              <a:solidFill>
                <a:schemeClr val="tx2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0885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2993CE-A07F-5444-9221-63F29C3E19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52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8D8B9C-7FCF-C549-B0CD-678DAA0DF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38695A-CE3E-9243-A1EF-366B3C08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Guard Placement 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F5F464FE-7540-EA45-B2C6-C08535D5CD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2057400"/>
                <a:ext cx="9144000" cy="502920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 indent="0" algn="l" defTabSz="103629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300"/>
                  </a:spcAft>
                  <a:buFontTx/>
                  <a:buNone/>
                  <a:defRPr sz="1500" kern="1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103629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300"/>
                  </a:spcAft>
                  <a:buFontTx/>
                  <a:buNone/>
                  <a:defRPr sz="1500" b="1" kern="1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1963" indent="-234950" algn="l" defTabSz="103629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  <a:defRPr sz="1500" kern="1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93738" indent="-236538" algn="l" defTabSz="103629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300"/>
                  </a:spcAft>
                  <a:buFont typeface="Arial" panose="020B0604020202020204" pitchFamily="34" charset="0"/>
                  <a:buChar char="−"/>
                  <a:defRPr sz="1500" b="0" kern="1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0663" algn="l" defTabSz="103629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  <a:defRPr sz="1500" b="0" kern="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849796" indent="-259072" algn="l" defTabSz="1036290" rtl="0" eaLnBrk="1" latinLnBrk="0" hangingPunct="1">
                  <a:lnSpc>
                    <a:spcPct val="90000"/>
                  </a:lnSpc>
                  <a:spcBef>
                    <a:spcPts val="567"/>
                  </a:spcBef>
                  <a:buFont typeface="Arial" panose="020B0604020202020204" pitchFamily="34" charset="0"/>
                  <a:buChar char="•"/>
                  <a:defRPr sz="20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367941" indent="-259072" algn="l" defTabSz="1036290" rtl="0" eaLnBrk="1" latinLnBrk="0" hangingPunct="1">
                  <a:lnSpc>
                    <a:spcPct val="90000"/>
                  </a:lnSpc>
                  <a:spcBef>
                    <a:spcPts val="567"/>
                  </a:spcBef>
                  <a:buFont typeface="Arial" panose="020B0604020202020204" pitchFamily="34" charset="0"/>
                  <a:buChar char="•"/>
                  <a:defRPr sz="20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886086" indent="-259072" algn="l" defTabSz="1036290" rtl="0" eaLnBrk="1" latinLnBrk="0" hangingPunct="1">
                  <a:lnSpc>
                    <a:spcPct val="90000"/>
                  </a:lnSpc>
                  <a:spcBef>
                    <a:spcPts val="567"/>
                  </a:spcBef>
                  <a:buFont typeface="Arial" panose="020B0604020202020204" pitchFamily="34" charset="0"/>
                  <a:buChar char="•"/>
                  <a:defRPr sz="20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404230" indent="-259072" algn="l" defTabSz="1036290" rtl="0" eaLnBrk="1" latinLnBrk="0" hangingPunct="1">
                  <a:lnSpc>
                    <a:spcPct val="90000"/>
                  </a:lnSpc>
                  <a:spcBef>
                    <a:spcPts val="567"/>
                  </a:spcBef>
                  <a:buFont typeface="Arial" panose="020B0604020202020204" pitchFamily="34" charset="0"/>
                  <a:buChar char="•"/>
                  <a:defRPr sz="20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520" i="1" dirty="0">
                  <a:latin typeface="Cambria Math"/>
                </a:endParaRPr>
              </a:p>
              <a:p>
                <a:endParaRPr lang="en-US" sz="3520" i="1" dirty="0">
                  <a:latin typeface="Cambria Math"/>
                </a:endParaRPr>
              </a:p>
              <a:p>
                <a:endParaRPr lang="en-US" sz="352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52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52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352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352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  <m:r>
                                <a:rPr lang="en-US" sz="352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352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  <m:r>
                                <a:rPr lang="en-US" sz="352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352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352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= </m:t>
                          </m:r>
                        </m:fName>
                        <m:e>
                          <m:f>
                            <m:fPr>
                              <m:ctrlP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𝐶</m:t>
                              </m:r>
                              <m: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|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352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52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352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352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F5F464FE-7540-EA45-B2C6-C08535D5C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057400"/>
                <a:ext cx="9144000" cy="5029200"/>
              </a:xfrm>
              <a:prstGeom prst="rect">
                <a:avLst/>
              </a:prstGeom>
              <a:blipFill>
                <a:blip r:embed="rId2"/>
                <a:stretch>
                  <a:fillRect t="-37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>
            <a:extLst>
              <a:ext uri="{FF2B5EF4-FFF2-40B4-BE49-F238E27FC236}">
                <a16:creationId xmlns:a16="http://schemas.microsoft.com/office/drawing/2014/main" id="{851ECADC-7F63-8746-9740-6B18069AAB20}"/>
              </a:ext>
            </a:extLst>
          </p:cNvPr>
          <p:cNvSpPr txBox="1">
            <a:spLocks/>
          </p:cNvSpPr>
          <p:nvPr/>
        </p:nvSpPr>
        <p:spPr>
          <a:xfrm>
            <a:off x="1635369" y="3305908"/>
            <a:ext cx="8675370" cy="14489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10362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00" baseline="0">
                <a:solidFill>
                  <a:srgbClr val="FABE0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Average success probability over all attacked client locations </a:t>
            </a:r>
            <a:r>
              <a:rPr lang="en-US" i="1" dirty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</a:rPr>
              <a:t>C</a:t>
            </a:r>
            <a:endParaRPr lang="en-US" dirty="0">
              <a:solidFill>
                <a:schemeClr val="tx2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0447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2993CE-A07F-5444-9221-63F29C3E19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53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8D8B9C-7FCF-C549-B0CD-678DAA0DF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38695A-CE3E-9243-A1EF-366B3C08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Guard Placement 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698A5434-8CD2-7247-A408-DF1ACE713E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2057400"/>
                <a:ext cx="9144000" cy="502920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 indent="0" algn="l" defTabSz="103629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300"/>
                  </a:spcAft>
                  <a:buFontTx/>
                  <a:buNone/>
                  <a:defRPr sz="1500" kern="1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103629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300"/>
                  </a:spcAft>
                  <a:buFontTx/>
                  <a:buNone/>
                  <a:defRPr sz="1500" b="1" kern="1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1963" indent="-234950" algn="l" defTabSz="103629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  <a:defRPr sz="1500" kern="1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93738" indent="-236538" algn="l" defTabSz="103629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300"/>
                  </a:spcAft>
                  <a:buFont typeface="Arial" panose="020B0604020202020204" pitchFamily="34" charset="0"/>
                  <a:buChar char="−"/>
                  <a:defRPr sz="1500" b="0" kern="1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0663" algn="l" defTabSz="103629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  <a:defRPr sz="1500" b="0" kern="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849796" indent="-259072" algn="l" defTabSz="1036290" rtl="0" eaLnBrk="1" latinLnBrk="0" hangingPunct="1">
                  <a:lnSpc>
                    <a:spcPct val="90000"/>
                  </a:lnSpc>
                  <a:spcBef>
                    <a:spcPts val="567"/>
                  </a:spcBef>
                  <a:buFont typeface="Arial" panose="020B0604020202020204" pitchFamily="34" charset="0"/>
                  <a:buChar char="•"/>
                  <a:defRPr sz="20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367941" indent="-259072" algn="l" defTabSz="1036290" rtl="0" eaLnBrk="1" latinLnBrk="0" hangingPunct="1">
                  <a:lnSpc>
                    <a:spcPct val="90000"/>
                  </a:lnSpc>
                  <a:spcBef>
                    <a:spcPts val="567"/>
                  </a:spcBef>
                  <a:buFont typeface="Arial" panose="020B0604020202020204" pitchFamily="34" charset="0"/>
                  <a:buChar char="•"/>
                  <a:defRPr sz="20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886086" indent="-259072" algn="l" defTabSz="1036290" rtl="0" eaLnBrk="1" latinLnBrk="0" hangingPunct="1">
                  <a:lnSpc>
                    <a:spcPct val="90000"/>
                  </a:lnSpc>
                  <a:spcBef>
                    <a:spcPts val="567"/>
                  </a:spcBef>
                  <a:buFont typeface="Arial" panose="020B0604020202020204" pitchFamily="34" charset="0"/>
                  <a:buChar char="•"/>
                  <a:defRPr sz="20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404230" indent="-259072" algn="l" defTabSz="1036290" rtl="0" eaLnBrk="1" latinLnBrk="0" hangingPunct="1">
                  <a:lnSpc>
                    <a:spcPct val="90000"/>
                  </a:lnSpc>
                  <a:spcBef>
                    <a:spcPts val="567"/>
                  </a:spcBef>
                  <a:buFont typeface="Arial" panose="020B0604020202020204" pitchFamily="34" charset="0"/>
                  <a:buChar char="•"/>
                  <a:defRPr sz="20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520" i="1" dirty="0">
                  <a:latin typeface="Cambria Math"/>
                </a:endParaRPr>
              </a:p>
              <a:p>
                <a:endParaRPr lang="en-US" sz="3520" i="1" dirty="0">
                  <a:latin typeface="Cambria Math"/>
                </a:endParaRPr>
              </a:p>
              <a:p>
                <a:endParaRPr lang="en-US" sz="352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52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52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  <m: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  <m: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352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= </m:t>
                          </m:r>
                        </m:fName>
                        <m:e>
                          <m:f>
                            <m:fPr>
                              <m:ctrlP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𝐶</m:t>
                              </m:r>
                              <m: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|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352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52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352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352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352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698A5434-8CD2-7247-A408-DF1ACE713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057400"/>
                <a:ext cx="9144000" cy="5029200"/>
              </a:xfrm>
              <a:prstGeom prst="rect">
                <a:avLst/>
              </a:prstGeom>
              <a:blipFill>
                <a:blip r:embed="rId2"/>
                <a:stretch>
                  <a:fillRect t="-37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">
            <a:extLst>
              <a:ext uri="{FF2B5EF4-FFF2-40B4-BE49-F238E27FC236}">
                <a16:creationId xmlns:a16="http://schemas.microsoft.com/office/drawing/2014/main" id="{1E96E3BD-D453-5A49-884E-E7203AE6A64A}"/>
              </a:ext>
            </a:extLst>
          </p:cNvPr>
          <p:cNvSpPr txBox="1">
            <a:spLocks/>
          </p:cNvSpPr>
          <p:nvPr/>
        </p:nvSpPr>
        <p:spPr>
          <a:xfrm>
            <a:off x="1635369" y="3100175"/>
            <a:ext cx="8675370" cy="150230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10362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00" baseline="0">
                <a:solidFill>
                  <a:srgbClr val="FABE0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Attack success metric</a:t>
            </a:r>
          </a:p>
        </p:txBody>
      </p:sp>
    </p:spTree>
    <p:extLst>
      <p:ext uri="{BB962C8B-B14F-4D97-AF65-F5344CB8AC3E}">
        <p14:creationId xmlns:p14="http://schemas.microsoft.com/office/powerpoint/2010/main" val="28404524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2993CE-A07F-5444-9221-63F29C3E19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54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8D8B9C-7FCF-C549-B0CD-678DAA0DF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38695A-CE3E-9243-A1EF-366B3C08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Guard Placement 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BEA822D8-639A-2248-A2A0-B35A4D597A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2057400"/>
                <a:ext cx="9144000" cy="502920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 indent="0" algn="l" defTabSz="103629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300"/>
                  </a:spcAft>
                  <a:buFontTx/>
                  <a:buNone/>
                  <a:defRPr sz="1500" kern="1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103629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300"/>
                  </a:spcAft>
                  <a:buFontTx/>
                  <a:buNone/>
                  <a:defRPr sz="1500" b="1" kern="1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1963" indent="-234950" algn="l" defTabSz="103629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  <a:defRPr sz="1500" kern="1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93738" indent="-236538" algn="l" defTabSz="103629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300"/>
                  </a:spcAft>
                  <a:buFont typeface="Arial" panose="020B0604020202020204" pitchFamily="34" charset="0"/>
                  <a:buChar char="−"/>
                  <a:defRPr sz="1500" b="0" kern="1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0663" algn="l" defTabSz="103629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  <a:defRPr sz="1500" b="0" kern="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849796" indent="-259072" algn="l" defTabSz="1036290" rtl="0" eaLnBrk="1" latinLnBrk="0" hangingPunct="1">
                  <a:lnSpc>
                    <a:spcPct val="90000"/>
                  </a:lnSpc>
                  <a:spcBef>
                    <a:spcPts val="567"/>
                  </a:spcBef>
                  <a:buFont typeface="Arial" panose="020B0604020202020204" pitchFamily="34" charset="0"/>
                  <a:buChar char="•"/>
                  <a:defRPr sz="20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367941" indent="-259072" algn="l" defTabSz="1036290" rtl="0" eaLnBrk="1" latinLnBrk="0" hangingPunct="1">
                  <a:lnSpc>
                    <a:spcPct val="90000"/>
                  </a:lnSpc>
                  <a:spcBef>
                    <a:spcPts val="567"/>
                  </a:spcBef>
                  <a:buFont typeface="Arial" panose="020B0604020202020204" pitchFamily="34" charset="0"/>
                  <a:buChar char="•"/>
                  <a:defRPr sz="20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886086" indent="-259072" algn="l" defTabSz="1036290" rtl="0" eaLnBrk="1" latinLnBrk="0" hangingPunct="1">
                  <a:lnSpc>
                    <a:spcPct val="90000"/>
                  </a:lnSpc>
                  <a:spcBef>
                    <a:spcPts val="567"/>
                  </a:spcBef>
                  <a:buFont typeface="Arial" panose="020B0604020202020204" pitchFamily="34" charset="0"/>
                  <a:buChar char="•"/>
                  <a:defRPr sz="20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404230" indent="-259072" algn="l" defTabSz="1036290" rtl="0" eaLnBrk="1" latinLnBrk="0" hangingPunct="1">
                  <a:lnSpc>
                    <a:spcPct val="90000"/>
                  </a:lnSpc>
                  <a:spcBef>
                    <a:spcPts val="567"/>
                  </a:spcBef>
                  <a:buFont typeface="Arial" panose="020B0604020202020204" pitchFamily="34" charset="0"/>
                  <a:buChar char="•"/>
                  <a:defRPr sz="20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520" i="1" dirty="0">
                  <a:latin typeface="Cambria Math"/>
                </a:endParaRPr>
              </a:p>
              <a:p>
                <a:endParaRPr lang="en-US" sz="3520" i="1" dirty="0">
                  <a:latin typeface="Cambria Math"/>
                </a:endParaRPr>
              </a:p>
              <a:p>
                <a:endParaRPr lang="en-US" sz="352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52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52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520"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3520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3520" i="1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sz="3520" i="1"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lim>
                          </m:limLow>
                        </m:fName>
                        <m:e>
                          <m:r>
                            <a:rPr lang="en-US" sz="3520" i="1">
                              <a:latin typeface="Cambria Math"/>
                              <a:ea typeface="Cambria Math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352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3520" i="1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  <m:r>
                                <a:rPr lang="en-US" sz="352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3520" i="1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  <m:r>
                                <a:rPr lang="en-US" sz="352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3520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52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BEA822D8-639A-2248-A2A0-B35A4D597A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057400"/>
                <a:ext cx="9144000" cy="50292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82D310BD-B583-4846-BA46-38B91E930E7B}"/>
              </a:ext>
            </a:extLst>
          </p:cNvPr>
          <p:cNvSpPr txBox="1">
            <a:spLocks/>
          </p:cNvSpPr>
          <p:nvPr/>
        </p:nvSpPr>
        <p:spPr>
          <a:xfrm>
            <a:off x="1635369" y="3100175"/>
            <a:ext cx="8675370" cy="150230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10362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00" baseline="0">
                <a:solidFill>
                  <a:srgbClr val="FABE0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Attack goal is to maximize average success probability</a:t>
            </a:r>
            <a:endParaRPr lang="en-US" dirty="0">
              <a:solidFill>
                <a:schemeClr val="tx2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6367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2993CE-A07F-5444-9221-63F29C3E19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55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8D8B9C-7FCF-C549-B0CD-678DAA0DF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38695A-CE3E-9243-A1EF-366B3C08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Guard Placement Attack</a:t>
            </a: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3244878A-F414-6348-A220-9F52182156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7386400"/>
              </p:ext>
            </p:extLst>
          </p:nvPr>
        </p:nvGraphicFramePr>
        <p:xfrm>
          <a:off x="1752601" y="1885070"/>
          <a:ext cx="6705600" cy="332209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5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8201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Number of </a:t>
                      </a:r>
                    </a:p>
                    <a:p>
                      <a:pPr algn="r"/>
                      <a:r>
                        <a:rPr lang="en-US" sz="2000" dirty="0"/>
                        <a:t>Guards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err="1"/>
                        <a:t>Avg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/>
                        <a:t>Success Probability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Max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/>
                        <a:t>Success Probability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982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0.522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4.896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982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0.555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54.16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982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0.535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58.64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982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0.544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62.32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982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20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0.531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62.32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982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Vanilla Tor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0.216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0.216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82C0EA5-1E57-8342-8605-7A3457E39290}"/>
              </a:ext>
            </a:extLst>
          </p:cNvPr>
          <p:cNvSpPr txBox="1">
            <a:spLocks/>
          </p:cNvSpPr>
          <p:nvPr/>
        </p:nvSpPr>
        <p:spPr>
          <a:xfrm>
            <a:off x="838201" y="5542671"/>
            <a:ext cx="8534399" cy="108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/>
              <a:t>Untargeted attack on </a:t>
            </a:r>
            <a:r>
              <a:rPr lang="en-US" b="1" dirty="0" err="1"/>
              <a:t>DeNASA</a:t>
            </a:r>
            <a:r>
              <a:rPr lang="en-US" b="1" dirty="0"/>
              <a:t> using 40,000 total weight (0.216% of guard weight), varying the number of guards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4961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F1BCB-C6B1-4E40-9CDD-5C8677E46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164" y="3249892"/>
            <a:ext cx="9518073" cy="457200"/>
          </a:xfrm>
        </p:spPr>
        <p:txBody>
          <a:bodyPr/>
          <a:lstStyle/>
          <a:p>
            <a:r>
              <a:rPr lang="en-US" sz="4800" dirty="0"/>
              <a:t>Client-location-aware path selection (CLAPS)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252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2993CE-A07F-5444-9221-63F29C3E19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57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8D8B9C-7FCF-C549-B0CD-678DAA0DF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38695A-CE3E-9243-A1EF-366B3C08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Client-location-aware path selection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416260-52D3-394B-BA24-46E7136759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2038662"/>
            <a:ext cx="9121140" cy="4982322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3200" dirty="0"/>
              <a:t> Information leakage increases over time</a:t>
            </a: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en-US" sz="3200" b="1" dirty="0"/>
              <a:t>Solution: Location masking</a:t>
            </a: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endParaRPr lang="en-US" sz="3200" dirty="0"/>
          </a:p>
          <a:p>
            <a:pPr marL="342900" indent="-342900">
              <a:buAutoNum type="arabicPeriod"/>
            </a:pPr>
            <a:r>
              <a:rPr lang="en-US" sz="3200" dirty="0"/>
              <a:t> Multiple path-selection criteria</a:t>
            </a: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en-US" sz="3200" b="1" dirty="0"/>
              <a:t>Solution: Compute positional weights using</a:t>
            </a:r>
            <a:br>
              <a:rPr lang="en-US" sz="3200" b="1" dirty="0"/>
            </a:br>
            <a:br>
              <a:rPr lang="en-US" sz="3200" b="1" dirty="0"/>
            </a:br>
            <a:r>
              <a:rPr lang="en-US" sz="3200" b="1" dirty="0"/>
              <a:t>                 linear program (LP).</a:t>
            </a:r>
            <a:endParaRPr lang="en-US" sz="3200" dirty="0"/>
          </a:p>
          <a:p>
            <a:pPr marL="919163" lvl="2" indent="-457200"/>
            <a:endParaRPr lang="en-US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021CA5-94F9-F541-87E1-2212893C876A}"/>
              </a:ext>
            </a:extLst>
          </p:cNvPr>
          <p:cNvSpPr/>
          <p:nvPr/>
        </p:nvSpPr>
        <p:spPr>
          <a:xfrm>
            <a:off x="245806" y="5506065"/>
            <a:ext cx="9332534" cy="1189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CLAPS can be used for varying location-aware goals.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CLAPS is only aware of </a:t>
            </a:r>
            <a:r>
              <a:rPr lang="en-US" sz="2800" i="1" dirty="0">
                <a:solidFill>
                  <a:schemeClr val="tx1"/>
                </a:solidFill>
              </a:rPr>
              <a:t>client</a:t>
            </a:r>
            <a:r>
              <a:rPr lang="en-US" sz="2800" dirty="0">
                <a:solidFill>
                  <a:schemeClr val="tx1"/>
                </a:solidFill>
              </a:rPr>
              <a:t> location.</a:t>
            </a:r>
          </a:p>
        </p:txBody>
      </p:sp>
    </p:spTree>
    <p:extLst>
      <p:ext uri="{BB962C8B-B14F-4D97-AF65-F5344CB8AC3E}">
        <p14:creationId xmlns:p14="http://schemas.microsoft.com/office/powerpoint/2010/main" val="11679482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2993CE-A07F-5444-9221-63F29C3E19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58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8D8B9C-7FCF-C549-B0CD-678DAA0DF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38695A-CE3E-9243-A1EF-366B3C08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Location masking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BFF633B-E65D-6048-8635-8514B3734F69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 rotWithShape="1">
          <a:blip r:embed="rId2"/>
          <a:srcRect b="3633"/>
          <a:stretch/>
        </p:blipFill>
        <p:spPr>
          <a:xfrm>
            <a:off x="2255" y="1229033"/>
            <a:ext cx="10056145" cy="4729316"/>
          </a:xfr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0A2FD06C-1323-0B4B-A382-0710E165F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4112" y="2892197"/>
            <a:ext cx="319363" cy="29392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09ABB1A-8D17-1D47-B33E-B98423428BAA}"/>
              </a:ext>
            </a:extLst>
          </p:cNvPr>
          <p:cNvSpPr txBox="1"/>
          <p:nvPr/>
        </p:nvSpPr>
        <p:spPr>
          <a:xfrm>
            <a:off x="3107951" y="3097634"/>
            <a:ext cx="1111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Chicago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0AA033DF-CFCE-E148-9B09-8D43E5B62A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78022" y="4061213"/>
            <a:ext cx="319363" cy="29392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CEE118D-25B1-A041-9967-3B924BCD59E5}"/>
              </a:ext>
            </a:extLst>
          </p:cNvPr>
          <p:cNvSpPr txBox="1"/>
          <p:nvPr/>
        </p:nvSpPr>
        <p:spPr>
          <a:xfrm>
            <a:off x="5909187" y="4288991"/>
            <a:ext cx="833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Lagos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C409A7B-7E85-8048-9B03-19A11BBA8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48887" y="3110493"/>
            <a:ext cx="319363" cy="29392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8E0FF31-5524-0C4A-A5C0-04CC0A750E2E}"/>
              </a:ext>
            </a:extLst>
          </p:cNvPr>
          <p:cNvSpPr txBox="1"/>
          <p:nvPr/>
        </p:nvSpPr>
        <p:spPr>
          <a:xfrm>
            <a:off x="9290093" y="3404420"/>
            <a:ext cx="797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Seoul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E4E5BBFB-CE0B-F847-9A48-4FDED08E0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37704" y="2231122"/>
            <a:ext cx="319363" cy="29392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F002846-E76E-4C47-9F6D-D6E7AC25F5CF}"/>
              </a:ext>
            </a:extLst>
          </p:cNvPr>
          <p:cNvSpPr txBox="1"/>
          <p:nvPr/>
        </p:nvSpPr>
        <p:spPr>
          <a:xfrm>
            <a:off x="5778908" y="2444878"/>
            <a:ext cx="192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Copenhagen</a:t>
            </a: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7903173F-A556-5141-9755-487B9E47A558}"/>
              </a:ext>
            </a:extLst>
          </p:cNvPr>
          <p:cNvSpPr/>
          <p:nvPr/>
        </p:nvSpPr>
        <p:spPr>
          <a:xfrm>
            <a:off x="2731976" y="1229033"/>
            <a:ext cx="2808883" cy="4729316"/>
          </a:xfrm>
          <a:custGeom>
            <a:avLst/>
            <a:gdLst>
              <a:gd name="connsiteX0" fmla="*/ 2576052 w 2808883"/>
              <a:gd name="connsiteY0" fmla="*/ 4896464 h 4896464"/>
              <a:gd name="connsiteX1" fmla="*/ 2556388 w 2808883"/>
              <a:gd name="connsiteY1" fmla="*/ 2261419 h 4896464"/>
              <a:gd name="connsiteX2" fmla="*/ 0 w 2808883"/>
              <a:gd name="connsiteY2" fmla="*/ 0 h 4896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08883" h="4896464">
                <a:moveTo>
                  <a:pt x="2576052" y="4896464"/>
                </a:moveTo>
                <a:cubicBezTo>
                  <a:pt x="2780891" y="3986980"/>
                  <a:pt x="2985730" y="3077496"/>
                  <a:pt x="2556388" y="2261419"/>
                </a:cubicBezTo>
                <a:cubicBezTo>
                  <a:pt x="2127046" y="1445342"/>
                  <a:pt x="845574" y="437535"/>
                  <a:pt x="0" y="0"/>
                </a:cubicBezTo>
              </a:path>
            </a:pathLst>
          </a:cu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43FCF4DF-67C2-C747-995A-919F42E2F54B}"/>
              </a:ext>
            </a:extLst>
          </p:cNvPr>
          <p:cNvSpPr/>
          <p:nvPr/>
        </p:nvSpPr>
        <p:spPr>
          <a:xfrm>
            <a:off x="7790881" y="1219201"/>
            <a:ext cx="1125586" cy="4739148"/>
          </a:xfrm>
          <a:custGeom>
            <a:avLst/>
            <a:gdLst>
              <a:gd name="connsiteX0" fmla="*/ 1125586 w 1125586"/>
              <a:gd name="connsiteY0" fmla="*/ 0 h 4876800"/>
              <a:gd name="connsiteX1" fmla="*/ 63702 w 1125586"/>
              <a:gd name="connsiteY1" fmla="*/ 1907458 h 4876800"/>
              <a:gd name="connsiteX2" fmla="*/ 211186 w 1125586"/>
              <a:gd name="connsiteY2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5586" h="4876800">
                <a:moveTo>
                  <a:pt x="1125586" y="0"/>
                </a:moveTo>
                <a:cubicBezTo>
                  <a:pt x="670844" y="547329"/>
                  <a:pt x="216102" y="1094658"/>
                  <a:pt x="63702" y="1907458"/>
                </a:cubicBezTo>
                <a:cubicBezTo>
                  <a:pt x="-88698" y="2720258"/>
                  <a:pt x="61244" y="3798529"/>
                  <a:pt x="211186" y="4876800"/>
                </a:cubicBezTo>
              </a:path>
            </a:pathLst>
          </a:cu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7AF0E54D-C443-094D-BAE7-EA0C1F271BF4}"/>
              </a:ext>
            </a:extLst>
          </p:cNvPr>
          <p:cNvSpPr/>
          <p:nvPr/>
        </p:nvSpPr>
        <p:spPr>
          <a:xfrm>
            <a:off x="5179889" y="2831103"/>
            <a:ext cx="2674694" cy="457681"/>
          </a:xfrm>
          <a:custGeom>
            <a:avLst/>
            <a:gdLst>
              <a:gd name="connsiteX0" fmla="*/ 0 w 2674374"/>
              <a:gd name="connsiteY0" fmla="*/ 482369 h 482369"/>
              <a:gd name="connsiteX1" fmla="*/ 1111045 w 2674374"/>
              <a:gd name="connsiteY1" fmla="*/ 588 h 482369"/>
              <a:gd name="connsiteX2" fmla="*/ 2674374 w 2674374"/>
              <a:gd name="connsiteY2" fmla="*/ 403711 h 48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4374" h="482369">
                <a:moveTo>
                  <a:pt x="0" y="482369"/>
                </a:moveTo>
                <a:cubicBezTo>
                  <a:pt x="332658" y="248033"/>
                  <a:pt x="665316" y="13698"/>
                  <a:pt x="1111045" y="588"/>
                </a:cubicBezTo>
                <a:cubicBezTo>
                  <a:pt x="1556774" y="-12522"/>
                  <a:pt x="2115574" y="195594"/>
                  <a:pt x="2674374" y="403711"/>
                </a:cubicBezTo>
              </a:path>
            </a:pathLst>
          </a:cu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77F86812-BBB9-474F-A7DD-A680F6133218}"/>
              </a:ext>
            </a:extLst>
          </p:cNvPr>
          <p:cNvSpPr/>
          <p:nvPr/>
        </p:nvSpPr>
        <p:spPr>
          <a:xfrm>
            <a:off x="1021164" y="1238865"/>
            <a:ext cx="1219200" cy="4719484"/>
          </a:xfrm>
          <a:custGeom>
            <a:avLst/>
            <a:gdLst>
              <a:gd name="connsiteX0" fmla="*/ 0 w 1219200"/>
              <a:gd name="connsiteY0" fmla="*/ 0 h 4807974"/>
              <a:gd name="connsiteX1" fmla="*/ 255638 w 1219200"/>
              <a:gd name="connsiteY1" fmla="*/ 2743200 h 4807974"/>
              <a:gd name="connsiteX2" fmla="*/ 1219200 w 1219200"/>
              <a:gd name="connsiteY2" fmla="*/ 4807974 h 480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0" h="4807974">
                <a:moveTo>
                  <a:pt x="0" y="0"/>
                </a:moveTo>
                <a:cubicBezTo>
                  <a:pt x="26219" y="970935"/>
                  <a:pt x="52438" y="1941871"/>
                  <a:pt x="255638" y="2743200"/>
                </a:cubicBezTo>
                <a:cubicBezTo>
                  <a:pt x="458838" y="3544529"/>
                  <a:pt x="839019" y="4176251"/>
                  <a:pt x="1219200" y="4807974"/>
                </a:cubicBezTo>
              </a:path>
            </a:pathLst>
          </a:cu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BDF9365-0798-6C4B-8459-6B189F8D7AFE}"/>
              </a:ext>
            </a:extLst>
          </p:cNvPr>
          <p:cNvSpPr/>
          <p:nvPr/>
        </p:nvSpPr>
        <p:spPr>
          <a:xfrm>
            <a:off x="167420" y="6096540"/>
            <a:ext cx="972355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Cluster locations by </a:t>
            </a:r>
            <a:r>
              <a:rPr lang="en-US" sz="2800" i="1" dirty="0"/>
              <a:t>distance</a:t>
            </a:r>
            <a:r>
              <a:rPr lang="en-US" sz="2800" dirty="0"/>
              <a:t> (e.g. geographic, AS graph)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Assign </a:t>
            </a:r>
            <a:r>
              <a:rPr lang="en-US" sz="2800" i="1" dirty="0"/>
              <a:t>mask </a:t>
            </a:r>
            <a:r>
              <a:rPr lang="en-US" sz="2800" dirty="0"/>
              <a:t>as central location of each cluster.</a:t>
            </a:r>
          </a:p>
        </p:txBody>
      </p:sp>
    </p:spTree>
    <p:extLst>
      <p:ext uri="{BB962C8B-B14F-4D97-AF65-F5344CB8AC3E}">
        <p14:creationId xmlns:p14="http://schemas.microsoft.com/office/powerpoint/2010/main" val="169323664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2993CE-A07F-5444-9221-63F29C3E19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59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8D8B9C-7FCF-C549-B0CD-678DAA0DF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38695A-CE3E-9243-A1EF-366B3C08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Location masking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BFF633B-E65D-6048-8635-8514B3734F69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 rotWithShape="1">
          <a:blip r:embed="rId2"/>
          <a:srcRect b="3633"/>
          <a:stretch/>
        </p:blipFill>
        <p:spPr>
          <a:xfrm>
            <a:off x="2255" y="1229033"/>
            <a:ext cx="10056145" cy="4729316"/>
          </a:xfr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0A2FD06C-1323-0B4B-A382-0710E165F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4112" y="2892197"/>
            <a:ext cx="319363" cy="29392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09ABB1A-8D17-1D47-B33E-B98423428BAA}"/>
              </a:ext>
            </a:extLst>
          </p:cNvPr>
          <p:cNvSpPr txBox="1"/>
          <p:nvPr/>
        </p:nvSpPr>
        <p:spPr>
          <a:xfrm>
            <a:off x="3107951" y="3097634"/>
            <a:ext cx="1111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Chicago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0AA033DF-CFCE-E148-9B09-8D43E5B62A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78022" y="4061213"/>
            <a:ext cx="319363" cy="29392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CEE118D-25B1-A041-9967-3B924BCD59E5}"/>
              </a:ext>
            </a:extLst>
          </p:cNvPr>
          <p:cNvSpPr txBox="1"/>
          <p:nvPr/>
        </p:nvSpPr>
        <p:spPr>
          <a:xfrm>
            <a:off x="5909187" y="4288991"/>
            <a:ext cx="833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Lagos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C409A7B-7E85-8048-9B03-19A11BBA8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48887" y="3110493"/>
            <a:ext cx="319363" cy="29392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8E0FF31-5524-0C4A-A5C0-04CC0A750E2E}"/>
              </a:ext>
            </a:extLst>
          </p:cNvPr>
          <p:cNvSpPr txBox="1"/>
          <p:nvPr/>
        </p:nvSpPr>
        <p:spPr>
          <a:xfrm>
            <a:off x="9290093" y="3404420"/>
            <a:ext cx="797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Seoul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E4E5BBFB-CE0B-F847-9A48-4FDED08E0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37704" y="2231122"/>
            <a:ext cx="319363" cy="29392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F002846-E76E-4C47-9F6D-D6E7AC25F5CF}"/>
              </a:ext>
            </a:extLst>
          </p:cNvPr>
          <p:cNvSpPr txBox="1"/>
          <p:nvPr/>
        </p:nvSpPr>
        <p:spPr>
          <a:xfrm>
            <a:off x="5778908" y="2444878"/>
            <a:ext cx="192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Copenhagen</a:t>
            </a: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7903173F-A556-5141-9755-487B9E47A558}"/>
              </a:ext>
            </a:extLst>
          </p:cNvPr>
          <p:cNvSpPr/>
          <p:nvPr/>
        </p:nvSpPr>
        <p:spPr>
          <a:xfrm>
            <a:off x="2731976" y="1229033"/>
            <a:ext cx="2808883" cy="4729316"/>
          </a:xfrm>
          <a:custGeom>
            <a:avLst/>
            <a:gdLst>
              <a:gd name="connsiteX0" fmla="*/ 2576052 w 2808883"/>
              <a:gd name="connsiteY0" fmla="*/ 4896464 h 4896464"/>
              <a:gd name="connsiteX1" fmla="*/ 2556388 w 2808883"/>
              <a:gd name="connsiteY1" fmla="*/ 2261419 h 4896464"/>
              <a:gd name="connsiteX2" fmla="*/ 0 w 2808883"/>
              <a:gd name="connsiteY2" fmla="*/ 0 h 4896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08883" h="4896464">
                <a:moveTo>
                  <a:pt x="2576052" y="4896464"/>
                </a:moveTo>
                <a:cubicBezTo>
                  <a:pt x="2780891" y="3986980"/>
                  <a:pt x="2985730" y="3077496"/>
                  <a:pt x="2556388" y="2261419"/>
                </a:cubicBezTo>
                <a:cubicBezTo>
                  <a:pt x="2127046" y="1445342"/>
                  <a:pt x="845574" y="437535"/>
                  <a:pt x="0" y="0"/>
                </a:cubicBezTo>
              </a:path>
            </a:pathLst>
          </a:cu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43FCF4DF-67C2-C747-995A-919F42E2F54B}"/>
              </a:ext>
            </a:extLst>
          </p:cNvPr>
          <p:cNvSpPr/>
          <p:nvPr/>
        </p:nvSpPr>
        <p:spPr>
          <a:xfrm>
            <a:off x="7790881" y="1219201"/>
            <a:ext cx="1125586" cy="4739148"/>
          </a:xfrm>
          <a:custGeom>
            <a:avLst/>
            <a:gdLst>
              <a:gd name="connsiteX0" fmla="*/ 1125586 w 1125586"/>
              <a:gd name="connsiteY0" fmla="*/ 0 h 4876800"/>
              <a:gd name="connsiteX1" fmla="*/ 63702 w 1125586"/>
              <a:gd name="connsiteY1" fmla="*/ 1907458 h 4876800"/>
              <a:gd name="connsiteX2" fmla="*/ 211186 w 1125586"/>
              <a:gd name="connsiteY2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5586" h="4876800">
                <a:moveTo>
                  <a:pt x="1125586" y="0"/>
                </a:moveTo>
                <a:cubicBezTo>
                  <a:pt x="670844" y="547329"/>
                  <a:pt x="216102" y="1094658"/>
                  <a:pt x="63702" y="1907458"/>
                </a:cubicBezTo>
                <a:cubicBezTo>
                  <a:pt x="-88698" y="2720258"/>
                  <a:pt x="61244" y="3798529"/>
                  <a:pt x="211186" y="4876800"/>
                </a:cubicBezTo>
              </a:path>
            </a:pathLst>
          </a:cu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7AF0E54D-C443-094D-BAE7-EA0C1F271BF4}"/>
              </a:ext>
            </a:extLst>
          </p:cNvPr>
          <p:cNvSpPr/>
          <p:nvPr/>
        </p:nvSpPr>
        <p:spPr>
          <a:xfrm>
            <a:off x="5179889" y="2831103"/>
            <a:ext cx="2674694" cy="457681"/>
          </a:xfrm>
          <a:custGeom>
            <a:avLst/>
            <a:gdLst>
              <a:gd name="connsiteX0" fmla="*/ 0 w 2674374"/>
              <a:gd name="connsiteY0" fmla="*/ 482369 h 482369"/>
              <a:gd name="connsiteX1" fmla="*/ 1111045 w 2674374"/>
              <a:gd name="connsiteY1" fmla="*/ 588 h 482369"/>
              <a:gd name="connsiteX2" fmla="*/ 2674374 w 2674374"/>
              <a:gd name="connsiteY2" fmla="*/ 403711 h 48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4374" h="482369">
                <a:moveTo>
                  <a:pt x="0" y="482369"/>
                </a:moveTo>
                <a:cubicBezTo>
                  <a:pt x="332658" y="248033"/>
                  <a:pt x="665316" y="13698"/>
                  <a:pt x="1111045" y="588"/>
                </a:cubicBezTo>
                <a:cubicBezTo>
                  <a:pt x="1556774" y="-12522"/>
                  <a:pt x="2115574" y="195594"/>
                  <a:pt x="2674374" y="403711"/>
                </a:cubicBezTo>
              </a:path>
            </a:pathLst>
          </a:cu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77F86812-BBB9-474F-A7DD-A680F6133218}"/>
              </a:ext>
            </a:extLst>
          </p:cNvPr>
          <p:cNvSpPr/>
          <p:nvPr/>
        </p:nvSpPr>
        <p:spPr>
          <a:xfrm>
            <a:off x="1021164" y="1238865"/>
            <a:ext cx="1219200" cy="4719484"/>
          </a:xfrm>
          <a:custGeom>
            <a:avLst/>
            <a:gdLst>
              <a:gd name="connsiteX0" fmla="*/ 0 w 1219200"/>
              <a:gd name="connsiteY0" fmla="*/ 0 h 4807974"/>
              <a:gd name="connsiteX1" fmla="*/ 255638 w 1219200"/>
              <a:gd name="connsiteY1" fmla="*/ 2743200 h 4807974"/>
              <a:gd name="connsiteX2" fmla="*/ 1219200 w 1219200"/>
              <a:gd name="connsiteY2" fmla="*/ 4807974 h 480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0" h="4807974">
                <a:moveTo>
                  <a:pt x="0" y="0"/>
                </a:moveTo>
                <a:cubicBezTo>
                  <a:pt x="26219" y="970935"/>
                  <a:pt x="52438" y="1941871"/>
                  <a:pt x="255638" y="2743200"/>
                </a:cubicBezTo>
                <a:cubicBezTo>
                  <a:pt x="458838" y="3544529"/>
                  <a:pt x="839019" y="4176251"/>
                  <a:pt x="1219200" y="4807974"/>
                </a:cubicBezTo>
              </a:path>
            </a:pathLst>
          </a:cu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BDF9365-0798-6C4B-8459-6B189F8D7AFE}"/>
              </a:ext>
            </a:extLst>
          </p:cNvPr>
          <p:cNvSpPr/>
          <p:nvPr/>
        </p:nvSpPr>
        <p:spPr>
          <a:xfrm>
            <a:off x="153196" y="5958349"/>
            <a:ext cx="99029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Client uses location-aware path selection (e.g. </a:t>
            </a:r>
            <a:r>
              <a:rPr lang="en-US" sz="2800" dirty="0" err="1"/>
              <a:t>DeNASA</a:t>
            </a:r>
            <a:r>
              <a:rPr lang="en-US" sz="2800" dirty="0"/>
              <a:t>) as if in mask location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Long-term </a:t>
            </a:r>
            <a:r>
              <a:rPr lang="en-US" sz="2800" i="1" dirty="0"/>
              <a:t>guard</a:t>
            </a:r>
            <a:r>
              <a:rPr lang="en-US" sz="2800" dirty="0"/>
              <a:t> masks used if clusters change over time.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3E29AFC-02DE-6E40-ABE3-3C3B371D089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287849" y="2616241"/>
            <a:ext cx="259520" cy="39593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237FE9-65A4-DD42-9664-367AEBCC2F37}"/>
              </a:ext>
            </a:extLst>
          </p:cNvPr>
          <p:cNvCxnSpPr>
            <a:cxnSpLocks/>
          </p:cNvCxnSpPr>
          <p:nvPr/>
        </p:nvCxnSpPr>
        <p:spPr>
          <a:xfrm>
            <a:off x="2547369" y="2892197"/>
            <a:ext cx="686531" cy="72247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0BA3379B-D5AA-314F-92BC-5BC7DA5E726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615263" y="4890854"/>
            <a:ext cx="259520" cy="395937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12C3039-F2ED-D14A-93F9-CCA66885A6A5}"/>
              </a:ext>
            </a:extLst>
          </p:cNvPr>
          <p:cNvCxnSpPr>
            <a:cxnSpLocks/>
            <a:stCxn id="26" idx="0"/>
          </p:cNvCxnSpPr>
          <p:nvPr/>
        </p:nvCxnSpPr>
        <p:spPr>
          <a:xfrm flipH="1" flipV="1">
            <a:off x="3474179" y="3110494"/>
            <a:ext cx="1270844" cy="178036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B64BEADD-E12A-0946-B461-35BE5609C887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909553" y="3490263"/>
            <a:ext cx="259520" cy="395937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B4BF9AF-AFB1-2C46-9515-84878331C218}"/>
              </a:ext>
            </a:extLst>
          </p:cNvPr>
          <p:cNvCxnSpPr>
            <a:cxnSpLocks/>
          </p:cNvCxnSpPr>
          <p:nvPr/>
        </p:nvCxnSpPr>
        <p:spPr>
          <a:xfrm flipV="1">
            <a:off x="3039313" y="3186124"/>
            <a:ext cx="161340" cy="304139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10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/>
          <p:cNvCxnSpPr>
            <a:cxnSpLocks/>
          </p:cNvCxnSpPr>
          <p:nvPr/>
        </p:nvCxnSpPr>
        <p:spPr>
          <a:xfrm>
            <a:off x="1277781" y="2594210"/>
            <a:ext cx="1822298" cy="1157058"/>
          </a:xfrm>
          <a:prstGeom prst="line">
            <a:avLst/>
          </a:prstGeom>
          <a:ln w="3048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</p:cNvCxnSpPr>
          <p:nvPr/>
        </p:nvCxnSpPr>
        <p:spPr>
          <a:xfrm>
            <a:off x="1363472" y="2640901"/>
            <a:ext cx="1736607" cy="1110367"/>
          </a:xfrm>
          <a:prstGeom prst="line">
            <a:avLst/>
          </a:prstGeom>
          <a:ln w="152400"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638" y="2017339"/>
            <a:ext cx="837327" cy="10523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does Tor work?</a:t>
            </a:r>
          </a:p>
        </p:txBody>
      </p:sp>
      <p:pic>
        <p:nvPicPr>
          <p:cNvPr id="17" name="Picture 16" descr="witchlines_Simple_key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43" y="1344109"/>
            <a:ext cx="838333" cy="431869"/>
          </a:xfrm>
          <a:prstGeom prst="rect">
            <a:avLst/>
          </a:prstGeom>
          <a:ln>
            <a:noFill/>
          </a:ln>
        </p:spPr>
      </p:pic>
      <p:pic>
        <p:nvPicPr>
          <p:cNvPr id="22" name="Picture 21" descr="witchlines_Simple_key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42" y="1708351"/>
            <a:ext cx="838333" cy="431869"/>
          </a:xfrm>
          <a:prstGeom prst="rect">
            <a:avLst/>
          </a:prstGeom>
          <a:ln>
            <a:noFill/>
          </a:ln>
        </p:spPr>
      </p:pic>
      <p:pic>
        <p:nvPicPr>
          <p:cNvPr id="25" name="Picture 24" descr="witchlines_Simple_key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80008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385" y="3376403"/>
            <a:ext cx="838333" cy="431869"/>
          </a:xfrm>
          <a:prstGeom prst="rect">
            <a:avLst/>
          </a:prstGeom>
          <a:ln>
            <a:noFill/>
          </a:ln>
        </p:spPr>
      </p:pic>
      <p:cxnSp>
        <p:nvCxnSpPr>
          <p:cNvPr id="29" name="Straight Connector 28"/>
          <p:cNvCxnSpPr>
            <a:cxnSpLocks/>
          </p:cNvCxnSpPr>
          <p:nvPr/>
        </p:nvCxnSpPr>
        <p:spPr>
          <a:xfrm flipH="1">
            <a:off x="3366175" y="2857409"/>
            <a:ext cx="713456" cy="767515"/>
          </a:xfrm>
          <a:prstGeom prst="line">
            <a:avLst/>
          </a:prstGeom>
          <a:ln w="152400"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1416397" y="2674647"/>
            <a:ext cx="1683682" cy="1064786"/>
          </a:xfrm>
          <a:prstGeom prst="line">
            <a:avLst/>
          </a:prstGeom>
          <a:ln w="57150">
            <a:solidFill>
              <a:srgbClr val="B874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/>
          </p:cNvCxnSpPr>
          <p:nvPr/>
        </p:nvCxnSpPr>
        <p:spPr>
          <a:xfrm flipV="1">
            <a:off x="3366175" y="2881991"/>
            <a:ext cx="713456" cy="742932"/>
          </a:xfrm>
          <a:prstGeom prst="line">
            <a:avLst/>
          </a:prstGeom>
          <a:ln w="57150">
            <a:solidFill>
              <a:srgbClr val="B874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329" y="3213269"/>
            <a:ext cx="837327" cy="1052327"/>
          </a:xfrm>
          <a:prstGeom prst="rect">
            <a:avLst/>
          </a:prstGeom>
        </p:spPr>
      </p:pic>
      <p:pic>
        <p:nvPicPr>
          <p:cNvPr id="30" name="Picture 29" descr="witchlines_Simple_key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532" y="2318444"/>
            <a:ext cx="838333" cy="431869"/>
          </a:xfrm>
          <a:prstGeom prst="rect">
            <a:avLst/>
          </a:prstGeom>
          <a:ln>
            <a:noFill/>
          </a:ln>
        </p:spPr>
      </p:pic>
      <p:pic>
        <p:nvPicPr>
          <p:cNvPr id="59" name="Picture 58" descr="witchlines_Simple_key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80008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42" y="2099815"/>
            <a:ext cx="838333" cy="431869"/>
          </a:xfrm>
          <a:prstGeom prst="rect">
            <a:avLst/>
          </a:prstGeom>
          <a:ln>
            <a:noFill/>
          </a:ln>
        </p:spPr>
      </p:pic>
      <p:sp>
        <p:nvSpPr>
          <p:cNvPr id="37" name="TextBox 36"/>
          <p:cNvSpPr txBox="1"/>
          <p:nvPr/>
        </p:nvSpPr>
        <p:spPr>
          <a:xfrm>
            <a:off x="816487" y="4602384"/>
            <a:ext cx="1387939" cy="59531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Users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162912" y="4602384"/>
            <a:ext cx="2724146" cy="66274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Destinations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970439" y="4602384"/>
            <a:ext cx="4192473" cy="66274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Relays</a:t>
            </a:r>
          </a:p>
        </p:txBody>
      </p:sp>
      <p:cxnSp>
        <p:nvCxnSpPr>
          <p:cNvPr id="40" name="Straight Connector 39"/>
          <p:cNvCxnSpPr>
            <a:cxnSpLocks/>
          </p:cNvCxnSpPr>
          <p:nvPr/>
        </p:nvCxnSpPr>
        <p:spPr>
          <a:xfrm flipV="1">
            <a:off x="7056598" y="2421423"/>
            <a:ext cx="1345063" cy="152993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cxnSpLocks/>
          </p:cNvCxnSpPr>
          <p:nvPr/>
        </p:nvCxnSpPr>
        <p:spPr>
          <a:xfrm>
            <a:off x="4457785" y="2937667"/>
            <a:ext cx="2048180" cy="96715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</p:cNvCxnSpPr>
          <p:nvPr/>
        </p:nvCxnSpPr>
        <p:spPr>
          <a:xfrm flipV="1">
            <a:off x="3366175" y="2881991"/>
            <a:ext cx="713456" cy="69653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cxnSpLocks/>
          </p:cNvCxnSpPr>
          <p:nvPr/>
        </p:nvCxnSpPr>
        <p:spPr>
          <a:xfrm>
            <a:off x="1357222" y="2629998"/>
            <a:ext cx="1846994" cy="121578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79685" y="5372226"/>
            <a:ext cx="8892915" cy="755855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>
            <a:off x="3906982" y="5716428"/>
            <a:ext cx="1058381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978977" y="5447863"/>
            <a:ext cx="1387939" cy="59531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Circuit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033840" y="5418768"/>
            <a:ext cx="1615421" cy="59531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Stream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798200" y="5730403"/>
            <a:ext cx="1103744" cy="15119"/>
            <a:chOff x="544307" y="6409916"/>
            <a:chExt cx="1103744" cy="15119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549704" y="6423324"/>
              <a:ext cx="1098347" cy="1709"/>
            </a:xfrm>
            <a:prstGeom prst="line">
              <a:avLst/>
            </a:prstGeom>
            <a:ln w="304800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 flipV="1">
              <a:off x="544307" y="6409916"/>
              <a:ext cx="1103741" cy="15117"/>
            </a:xfrm>
            <a:prstGeom prst="line">
              <a:avLst/>
            </a:prstGeom>
            <a:ln w="152400"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44311" y="6409916"/>
              <a:ext cx="1088621" cy="15119"/>
            </a:xfrm>
            <a:prstGeom prst="line">
              <a:avLst/>
            </a:prstGeom>
            <a:ln w="57150">
              <a:solidFill>
                <a:srgbClr val="B874C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8D99F32D-57F2-8146-BE62-D3354E48500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9686" y="6608474"/>
            <a:ext cx="9255158" cy="634944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3200" dirty="0"/>
              <a:t>A client creates all circuits through the same </a:t>
            </a:r>
            <a:r>
              <a:rPr lang="en-US" sz="3200" i="1" dirty="0"/>
              <a:t>guard</a:t>
            </a:r>
            <a:r>
              <a:rPr lang="en-US" sz="3200" dirty="0"/>
              <a:t>.</a:t>
            </a:r>
          </a:p>
        </p:txBody>
      </p:sp>
      <p:sp>
        <p:nvSpPr>
          <p:cNvPr id="47" name="Rounded Rectangular Callout 46">
            <a:extLst>
              <a:ext uri="{FF2B5EF4-FFF2-40B4-BE49-F238E27FC236}">
                <a16:creationId xmlns:a16="http://schemas.microsoft.com/office/drawing/2014/main" id="{9815A9CD-C289-404C-9E86-048BF5AF1584}"/>
              </a:ext>
            </a:extLst>
          </p:cNvPr>
          <p:cNvSpPr/>
          <p:nvPr/>
        </p:nvSpPr>
        <p:spPr>
          <a:xfrm>
            <a:off x="2582019" y="4228130"/>
            <a:ext cx="1324963" cy="510688"/>
          </a:xfrm>
          <a:prstGeom prst="wedgeRoundRectCallout">
            <a:avLst>
              <a:gd name="adj1" fmla="val 5767"/>
              <a:gd name="adj2" fmla="val -71770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80" dirty="0">
                <a:solidFill>
                  <a:schemeClr val="tx1"/>
                </a:solidFill>
              </a:rPr>
              <a:t>Guard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5AA1A67A-C1FA-F948-9889-D7EB4C2C9F0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997807" y="2881991"/>
            <a:ext cx="508712" cy="79963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9237329-3BF9-304D-BED5-58F194E2792F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8275560" y="2778888"/>
            <a:ext cx="936054" cy="79963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6ABD7B6-1FBF-5848-8063-C11DD23B244F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8275560" y="1841265"/>
            <a:ext cx="936054" cy="79963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0C581955-A026-0441-A504-FF06319FFF19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8275560" y="3663698"/>
            <a:ext cx="936054" cy="79963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2DD07EEA-8C26-964E-9606-F9105501BD8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988555" y="2057773"/>
            <a:ext cx="508712" cy="79963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71C2B559-6249-0346-9DA5-61FC1EC5E2C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988555" y="3734634"/>
            <a:ext cx="508712" cy="799636"/>
          </a:xfrm>
          <a:prstGeom prst="rect">
            <a:avLst/>
          </a:prstGeom>
        </p:spPr>
      </p:pic>
      <p:pic>
        <p:nvPicPr>
          <p:cNvPr id="60" name="Picture 59" descr="witchlines_Simple_key.png">
            <a:extLst>
              <a:ext uri="{FF2B5EF4-FFF2-40B4-BE49-F238E27FC236}">
                <a16:creationId xmlns:a16="http://schemas.microsoft.com/office/drawing/2014/main" id="{0933368F-BDC9-7740-8EF4-80486F4E9AE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808" y="5464809"/>
            <a:ext cx="838333" cy="431869"/>
          </a:xfrm>
          <a:prstGeom prst="rect">
            <a:avLst/>
          </a:prstGeom>
          <a:ln>
            <a:noFill/>
          </a:ln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6BC53627-1F57-4A43-BBBC-9B8696207ACC}"/>
              </a:ext>
            </a:extLst>
          </p:cNvPr>
          <p:cNvSpPr txBox="1"/>
          <p:nvPr/>
        </p:nvSpPr>
        <p:spPr>
          <a:xfrm>
            <a:off x="8079813" y="5383085"/>
            <a:ext cx="916414" cy="59531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Key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94B2F365-28EA-5B4F-AF6B-15599FD55811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2669966" y="3114559"/>
            <a:ext cx="862440" cy="1007432"/>
          </a:xfrm>
          <a:prstGeom prst="rect">
            <a:avLst/>
          </a:prstGeom>
        </p:spPr>
      </p:pic>
      <p:pic>
        <p:nvPicPr>
          <p:cNvPr id="27" name="Picture 26" descr="witchlines_Simple_key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70" y="3833727"/>
            <a:ext cx="838333" cy="431869"/>
          </a:xfrm>
          <a:prstGeom prst="rect">
            <a:avLst/>
          </a:prstGeom>
          <a:ln>
            <a:noFill/>
          </a:ln>
        </p:spPr>
      </p:pic>
      <p:cxnSp>
        <p:nvCxnSpPr>
          <p:cNvPr id="32" name="Straight Connector 31"/>
          <p:cNvCxnSpPr>
            <a:cxnSpLocks/>
          </p:cNvCxnSpPr>
          <p:nvPr/>
        </p:nvCxnSpPr>
        <p:spPr>
          <a:xfrm>
            <a:off x="4407821" y="2915131"/>
            <a:ext cx="2098144" cy="997182"/>
          </a:xfrm>
          <a:prstGeom prst="line">
            <a:avLst/>
          </a:prstGeom>
          <a:ln w="57150">
            <a:solidFill>
              <a:srgbClr val="B874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481" y="3098759"/>
            <a:ext cx="837327" cy="1052327"/>
          </a:xfrm>
          <a:prstGeom prst="rect">
            <a:avLst/>
          </a:prstGeom>
        </p:spPr>
      </p:pic>
      <p:pic>
        <p:nvPicPr>
          <p:cNvPr id="6" name="Picture 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673" y="2017339"/>
            <a:ext cx="837327" cy="105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708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2993CE-A07F-5444-9221-63F29C3E19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60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8D8B9C-7FCF-C549-B0CD-678DAA0DF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38695A-CE3E-9243-A1EF-366B3C08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Location masking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084238-F480-A348-8022-DC16DEA9DD3A}"/>
              </a:ext>
            </a:extLst>
          </p:cNvPr>
          <p:cNvSpPr txBox="1"/>
          <p:nvPr/>
        </p:nvSpPr>
        <p:spPr>
          <a:xfrm>
            <a:off x="281354" y="1752600"/>
            <a:ext cx="948162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162956"/>
                </a:solidFill>
              </a:rPr>
              <a:t>Clustering process</a:t>
            </a:r>
          </a:p>
          <a:p>
            <a:endParaRPr lang="en-US" sz="1200" b="1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Guarantees minimum anonymity levels across several dimensions (e.g. number of countries, </a:t>
            </a:r>
            <a:r>
              <a:rPr lang="en-US" sz="2400" dirty="0" err="1"/>
              <a:t>ASes</a:t>
            </a:r>
            <a:r>
              <a:rPr lang="en-US" sz="2400" dirty="0"/>
              <a:t>, and users)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Heuristically minimizes intra-cluster distances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Anonymity dimensions and distance function depend on location-aware goal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Clustering is updated if the “world” changes sufficiently (e.g. new </a:t>
            </a:r>
            <a:r>
              <a:rPr lang="en-US" sz="2400" dirty="0" err="1"/>
              <a:t>ASes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75375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2993CE-A07F-5444-9221-63F29C3E19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61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8D8B9C-7FCF-C549-B0CD-678DAA0DF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38695A-CE3E-9243-A1EF-366B3C08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Client-location-aware path selection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416260-52D3-394B-BA24-46E7136759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2038662"/>
            <a:ext cx="9121140" cy="4982322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3200" dirty="0"/>
              <a:t> Information leakage increases over time</a:t>
            </a: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en-US" sz="3200" b="1" dirty="0"/>
              <a:t>Solution: Location masking</a:t>
            </a: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endParaRPr lang="en-US" sz="3200" dirty="0"/>
          </a:p>
          <a:p>
            <a:pPr marL="342900" indent="-342900">
              <a:buAutoNum type="arabicPeriod"/>
            </a:pPr>
            <a:r>
              <a:rPr lang="en-US" sz="3200" dirty="0"/>
              <a:t> Multiple path-selection criteria</a:t>
            </a: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en-US" sz="3200" b="1" dirty="0"/>
              <a:t>Solution: Compute positional weights using</a:t>
            </a:r>
            <a:br>
              <a:rPr lang="en-US" sz="3200" b="1" dirty="0"/>
            </a:br>
            <a:br>
              <a:rPr lang="en-US" sz="3200" b="1" dirty="0"/>
            </a:br>
            <a:r>
              <a:rPr lang="en-US" sz="3200" b="1" dirty="0"/>
              <a:t>                 linear program (LP).</a:t>
            </a:r>
            <a:endParaRPr lang="en-US" sz="3200" dirty="0"/>
          </a:p>
          <a:p>
            <a:pPr marL="919163" lvl="2" indent="-457200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1114181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2993CE-A07F-5444-9221-63F29C3E19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62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8D8B9C-7FCF-C549-B0CD-678DAA0DF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U.S. Naval Research Laboratory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38695A-CE3E-9243-A1EF-366B3C08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Client-location-aware path selection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315D63-F2BC-B542-AE44-6BD64684E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089" y="1273725"/>
            <a:ext cx="4830511" cy="64986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0252C9-B4B1-C04E-A59D-00E78EC07663}"/>
              </a:ext>
            </a:extLst>
          </p:cNvPr>
          <p:cNvSpPr txBox="1"/>
          <p:nvPr/>
        </p:nvSpPr>
        <p:spPr>
          <a:xfrm>
            <a:off x="0" y="1752599"/>
            <a:ext cx="4709652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162956"/>
                </a:solidFill>
              </a:rPr>
              <a:t>Relay Weight LP</a:t>
            </a:r>
          </a:p>
          <a:p>
            <a:endParaRPr lang="en-US" sz="1200" b="1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Computed for each position</a:t>
            </a:r>
            <a:br>
              <a:rPr lang="en-US" sz="2400" dirty="0"/>
            </a:br>
            <a:r>
              <a:rPr lang="en-US" sz="2400" dirty="0"/>
              <a:t>in </a:t>
            </a:r>
            <a:r>
              <a:rPr lang="el-GR" sz="2400" i="1" dirty="0"/>
              <a:t>π</a:t>
            </a:r>
            <a:r>
              <a:rPr lang="en-US" sz="2400" i="1" dirty="0"/>
              <a:t> </a:t>
            </a:r>
            <a:r>
              <a:rPr lang="en-US" sz="2400" dirty="0"/>
              <a:t>order</a:t>
            </a:r>
            <a:r>
              <a:rPr lang="en-US" dirty="0"/>
              <a:t> </a:t>
            </a:r>
            <a:r>
              <a:rPr lang="en-US" sz="2400" dirty="0"/>
              <a:t>(e.g. guard, middle, exit)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Outputs weights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lr</a:t>
            </a:r>
            <a:endParaRPr lang="en-US" sz="2400" i="1" baseline="-250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Clients in location </a:t>
            </a:r>
            <a:r>
              <a:rPr lang="en-US" sz="2400" i="1" dirty="0"/>
              <a:t>l</a:t>
            </a:r>
            <a:r>
              <a:rPr lang="en-US" sz="2400" dirty="0"/>
              <a:t> chooses relay </a:t>
            </a:r>
            <a:r>
              <a:rPr lang="en-US" sz="2400" i="1" dirty="0"/>
              <a:t>r </a:t>
            </a:r>
            <a:r>
              <a:rPr lang="en-US" sz="2400" dirty="0"/>
              <a:t>with probability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lr</a:t>
            </a:r>
            <a:endParaRPr lang="en-US" sz="2400" i="1" baseline="-250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Some inputs: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i="1" dirty="0"/>
              <a:t>D</a:t>
            </a:r>
            <a:r>
              <a:rPr lang="en-US" sz="2400" i="1" baseline="-25000" dirty="0"/>
              <a:t>l </a:t>
            </a:r>
            <a:r>
              <a:rPr lang="en-US" sz="2400" dirty="0"/>
              <a:t>: client density in</a:t>
            </a:r>
            <a:br>
              <a:rPr lang="en-US" sz="2400" dirty="0"/>
            </a:br>
            <a:r>
              <a:rPr lang="en-US" sz="2400" dirty="0"/>
              <a:t>      location </a:t>
            </a:r>
            <a:r>
              <a:rPr lang="en-US" sz="2400" i="1" dirty="0"/>
              <a:t>l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i="1" dirty="0" err="1"/>
              <a:t>P</a:t>
            </a:r>
            <a:r>
              <a:rPr lang="en-US" sz="2400" i="1" baseline="-25000" dirty="0" err="1"/>
              <a:t>lr</a:t>
            </a:r>
            <a:r>
              <a:rPr lang="en-US" sz="2400" dirty="0"/>
              <a:t>: location penalty for</a:t>
            </a:r>
            <a:br>
              <a:rPr lang="en-US" sz="2400" dirty="0"/>
            </a:br>
            <a:r>
              <a:rPr lang="en-US" sz="2400" dirty="0"/>
              <a:t>      relay </a:t>
            </a:r>
            <a:r>
              <a:rPr lang="en-US" sz="2400" i="1" dirty="0"/>
              <a:t>r</a:t>
            </a:r>
            <a:r>
              <a:rPr lang="en-US" sz="2400" dirty="0"/>
              <a:t> and location </a:t>
            </a:r>
            <a:r>
              <a:rPr lang="en-US" sz="2400" i="1" dirty="0"/>
              <a:t>l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i="1" dirty="0" err="1"/>
              <a:t>θ</a:t>
            </a:r>
            <a:r>
              <a:rPr lang="en-US" sz="2400" i="1" dirty="0"/>
              <a:t>:</a:t>
            </a:r>
            <a:r>
              <a:rPr lang="en-US" sz="2400" dirty="0"/>
              <a:t> limit on relay-placement</a:t>
            </a:r>
            <a:br>
              <a:rPr lang="en-US" sz="2400" dirty="0"/>
            </a:br>
            <a:r>
              <a:rPr lang="en-US" sz="2400" dirty="0"/>
              <a:t>    advantage</a:t>
            </a:r>
          </a:p>
        </p:txBody>
      </p:sp>
    </p:spTree>
    <p:extLst>
      <p:ext uri="{BB962C8B-B14F-4D97-AF65-F5344CB8AC3E}">
        <p14:creationId xmlns:p14="http://schemas.microsoft.com/office/powerpoint/2010/main" val="192895347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2993CE-A07F-5444-9221-63F29C3E19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63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8D8B9C-7FCF-C549-B0CD-678DAA0DF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38695A-CE3E-9243-A1EF-366B3C08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CLAPS experimental results</a:t>
            </a:r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F72467E-31F0-D04D-8DB5-E7EF0165CF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432639"/>
              </p:ext>
            </p:extLst>
          </p:nvPr>
        </p:nvGraphicFramePr>
        <p:xfrm>
          <a:off x="309717" y="1825559"/>
          <a:ext cx="9438972" cy="2618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3162">
                  <a:extLst>
                    <a:ext uri="{9D8B030D-6E8A-4147-A177-3AD203B41FA5}">
                      <a16:colId xmlns:a16="http://schemas.microsoft.com/office/drawing/2014/main" val="993376475"/>
                    </a:ext>
                  </a:extLst>
                </a:gridCol>
                <a:gridCol w="1573162">
                  <a:extLst>
                    <a:ext uri="{9D8B030D-6E8A-4147-A177-3AD203B41FA5}">
                      <a16:colId xmlns:a16="http://schemas.microsoft.com/office/drawing/2014/main" val="2742380352"/>
                    </a:ext>
                  </a:extLst>
                </a:gridCol>
                <a:gridCol w="1573162">
                  <a:extLst>
                    <a:ext uri="{9D8B030D-6E8A-4147-A177-3AD203B41FA5}">
                      <a16:colId xmlns:a16="http://schemas.microsoft.com/office/drawing/2014/main" val="1602891642"/>
                    </a:ext>
                  </a:extLst>
                </a:gridCol>
                <a:gridCol w="1573162">
                  <a:extLst>
                    <a:ext uri="{9D8B030D-6E8A-4147-A177-3AD203B41FA5}">
                      <a16:colId xmlns:a16="http://schemas.microsoft.com/office/drawing/2014/main" val="794397334"/>
                    </a:ext>
                  </a:extLst>
                </a:gridCol>
                <a:gridCol w="1573162">
                  <a:extLst>
                    <a:ext uri="{9D8B030D-6E8A-4147-A177-3AD203B41FA5}">
                      <a16:colId xmlns:a16="http://schemas.microsoft.com/office/drawing/2014/main" val="2974166362"/>
                    </a:ext>
                  </a:extLst>
                </a:gridCol>
                <a:gridCol w="1573162">
                  <a:extLst>
                    <a:ext uri="{9D8B030D-6E8A-4147-A177-3AD203B41FA5}">
                      <a16:colId xmlns:a16="http://schemas.microsoft.com/office/drawing/2014/main" val="948705866"/>
                    </a:ext>
                  </a:extLst>
                </a:gridCol>
              </a:tblGrid>
              <a:tr h="6349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</a:t>
                      </a:r>
                      <a:r>
                        <a:rPr lang="en-US" baseline="-25000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</a:t>
                      </a:r>
                      <a:r>
                        <a:rPr lang="en-US" baseline="-25000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632208"/>
                  </a:ext>
                </a:extLst>
              </a:tr>
              <a:tr h="634991">
                <a:tc>
                  <a:txBody>
                    <a:bodyPr/>
                    <a:lstStyle/>
                    <a:p>
                      <a:r>
                        <a:rPr lang="en-US" dirty="0"/>
                        <a:t>Client Density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1955403"/>
                  </a:ext>
                </a:extLst>
              </a:tr>
              <a:tr h="634991">
                <a:tc>
                  <a:txBody>
                    <a:bodyPr/>
                    <a:lstStyle/>
                    <a:p>
                      <a:r>
                        <a:rPr lang="en-US" dirty="0"/>
                        <a:t># </a:t>
                      </a:r>
                      <a:r>
                        <a:rPr lang="en-US" dirty="0" err="1"/>
                        <a:t>ASes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2267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3348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4381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5196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6898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930594"/>
                  </a:ext>
                </a:extLst>
              </a:tr>
              <a:tr h="634991">
                <a:tc>
                  <a:txBody>
                    <a:bodyPr/>
                    <a:lstStyle/>
                    <a:p>
                      <a:r>
                        <a:rPr lang="en-US" dirty="0"/>
                        <a:t># Countries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61304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20451BF-C9EA-BF47-8E8A-0B9CB44A141D}"/>
              </a:ext>
            </a:extLst>
          </p:cNvPr>
          <p:cNvSpPr txBox="1"/>
          <p:nvPr/>
        </p:nvSpPr>
        <p:spPr>
          <a:xfrm>
            <a:off x="309717" y="5289753"/>
            <a:ext cx="962578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162956"/>
                </a:solidFill>
              </a:rPr>
              <a:t>Clustering for CLAPS-DN</a:t>
            </a:r>
            <a:endParaRPr lang="en-US" sz="1200" b="1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 err="1"/>
              <a:t>CLAPS+DeNASA</a:t>
            </a:r>
            <a:r>
              <a:rPr lang="en-US" sz="2400" dirty="0"/>
              <a:t>: minimize correlation attacks from Suspect </a:t>
            </a:r>
            <a:r>
              <a:rPr lang="en-US" sz="2400" dirty="0" err="1"/>
              <a:t>ASes</a:t>
            </a: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16 clusters produced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Allowed anonymity reduction by 20x in each dimension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688588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2993CE-A07F-5444-9221-63F29C3E19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64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8D8B9C-7FCF-C549-B0CD-678DAA0DF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38695A-CE3E-9243-A1EF-366B3C08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CLAPS experimental results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084238-F480-A348-8022-DC16DEA9DD3A}"/>
              </a:ext>
            </a:extLst>
          </p:cNvPr>
          <p:cNvSpPr txBox="1"/>
          <p:nvPr/>
        </p:nvSpPr>
        <p:spPr>
          <a:xfrm>
            <a:off x="98323" y="1250899"/>
            <a:ext cx="96257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rgbClr val="162956"/>
                </a:solidFill>
              </a:rPr>
              <a:t>Security for CLAPS-DN</a:t>
            </a:r>
            <a:endParaRPr lang="en-US" sz="1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0E077A-8B43-9641-A503-16F3F8991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1" y="2046322"/>
            <a:ext cx="5475216" cy="23665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1D6324-570F-5349-92D5-2F94C3FF3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7249" y="4654587"/>
            <a:ext cx="5351215" cy="28250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0672767-E216-7246-9B6F-9AB40FDB2B13}"/>
              </a:ext>
            </a:extLst>
          </p:cNvPr>
          <p:cNvSpPr txBox="1"/>
          <p:nvPr/>
        </p:nvSpPr>
        <p:spPr>
          <a:xfrm>
            <a:off x="5856207" y="2311793"/>
            <a:ext cx="4125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Reduces potential for correlation attacks from Suspect </a:t>
            </a:r>
            <a:r>
              <a:rPr lang="en-US" sz="2400" dirty="0" err="1"/>
              <a:t>ASes</a:t>
            </a:r>
            <a:r>
              <a:rPr lang="en-US" sz="2400" dirty="0"/>
              <a:t>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8131B1-3455-A944-A30C-4E29DE806ED3}"/>
              </a:ext>
            </a:extLst>
          </p:cNvPr>
          <p:cNvSpPr txBox="1"/>
          <p:nvPr/>
        </p:nvSpPr>
        <p:spPr>
          <a:xfrm>
            <a:off x="380991" y="5651591"/>
            <a:ext cx="3843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Limits advantage of guard placement attack.</a:t>
            </a:r>
          </a:p>
        </p:txBody>
      </p:sp>
    </p:spTree>
    <p:extLst>
      <p:ext uri="{BB962C8B-B14F-4D97-AF65-F5344CB8AC3E}">
        <p14:creationId xmlns:p14="http://schemas.microsoft.com/office/powerpoint/2010/main" val="75890796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2993CE-A07F-5444-9221-63F29C3E19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65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8D8B9C-7FCF-C549-B0CD-678DAA0DF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38695A-CE3E-9243-A1EF-366B3C08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CLAPS experimental results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084238-F480-A348-8022-DC16DEA9DD3A}"/>
              </a:ext>
            </a:extLst>
          </p:cNvPr>
          <p:cNvSpPr txBox="1"/>
          <p:nvPr/>
        </p:nvSpPr>
        <p:spPr>
          <a:xfrm>
            <a:off x="98323" y="1250899"/>
            <a:ext cx="96257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rgbClr val="162956"/>
                </a:solidFill>
              </a:rPr>
              <a:t>Performance for CLAPS-DN</a:t>
            </a:r>
            <a:endParaRPr lang="en-US" sz="1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672767-E216-7246-9B6F-9AB40FDB2B13}"/>
              </a:ext>
            </a:extLst>
          </p:cNvPr>
          <p:cNvSpPr txBox="1"/>
          <p:nvPr/>
        </p:nvSpPr>
        <p:spPr>
          <a:xfrm>
            <a:off x="5452612" y="2452297"/>
            <a:ext cx="36422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Shadow-simulated 2 MiB download times in exit-scarce network (June 2017)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8131B1-3455-A944-A30C-4E29DE806ED3}"/>
              </a:ext>
            </a:extLst>
          </p:cNvPr>
          <p:cNvSpPr txBox="1"/>
          <p:nvPr/>
        </p:nvSpPr>
        <p:spPr>
          <a:xfrm>
            <a:off x="961095" y="5553268"/>
            <a:ext cx="33159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Shadow-simulated 2 MiB download times in exit-sufficient network (March 2015)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8A2841-9C36-EB47-BEB3-74AB973EE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97" y="1944788"/>
            <a:ext cx="4947684" cy="24738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C3B239-49EE-FE44-A9C1-14E011049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998" y="5017850"/>
            <a:ext cx="4986602" cy="249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0759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BC8AED-A930-C643-9AAC-85DE3A5DB7CC}"/>
              </a:ext>
            </a:extLst>
          </p:cNvPr>
          <p:cNvSpPr/>
          <p:nvPr/>
        </p:nvSpPr>
        <p:spPr>
          <a:xfrm>
            <a:off x="132653" y="1596026"/>
            <a:ext cx="9623685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>
                <a:solidFill>
                  <a:schemeClr val="tx2"/>
                </a:solidFill>
              </a:rPr>
              <a:t>References</a:t>
            </a:r>
            <a:br>
              <a:rPr lang="en-US" sz="2800" dirty="0">
                <a:solidFill>
                  <a:schemeClr val="tx2"/>
                </a:solidFill>
              </a:rPr>
            </a:br>
            <a:endParaRPr lang="en-US" sz="2800" dirty="0">
              <a:solidFill>
                <a:schemeClr val="tx2"/>
              </a:solidFill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Ryan Wails, </a:t>
            </a:r>
            <a:r>
              <a:rPr lang="en-US" sz="2000" dirty="0" err="1">
                <a:solidFill>
                  <a:schemeClr val="tx2"/>
                </a:solidFill>
              </a:rPr>
              <a:t>Yixin</a:t>
            </a:r>
            <a:r>
              <a:rPr lang="en-US" sz="2000" dirty="0">
                <a:solidFill>
                  <a:schemeClr val="tx2"/>
                </a:solidFill>
              </a:rPr>
              <a:t> Sun, Aaron Johnson, Mung Chiang, and Prateek Mittal. “Tempest: Temporal Dynamics in Anonymity Systems”. In Proceedings on Privacy Enhancing Technologies (</a:t>
            </a:r>
            <a:r>
              <a:rPr lang="en-US" sz="2000" dirty="0" err="1">
                <a:solidFill>
                  <a:schemeClr val="tx2"/>
                </a:solidFill>
              </a:rPr>
              <a:t>PoPETs</a:t>
            </a:r>
            <a:r>
              <a:rPr lang="en-US" sz="2000" dirty="0">
                <a:solidFill>
                  <a:schemeClr val="tx2"/>
                </a:solidFill>
              </a:rPr>
              <a:t> 2018).</a:t>
            </a:r>
            <a:br>
              <a:rPr lang="en-US" sz="2000" dirty="0">
                <a:solidFill>
                  <a:schemeClr val="tx2"/>
                </a:solidFill>
              </a:rPr>
            </a:br>
            <a:endParaRPr lang="en-US" sz="2000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Gerry Wan, Aaron Johnson, Ryan Wails, Sameer </a:t>
            </a:r>
            <a:r>
              <a:rPr lang="en-US" sz="2000" dirty="0" err="1">
                <a:solidFill>
                  <a:schemeClr val="tx2"/>
                </a:solidFill>
              </a:rPr>
              <a:t>Wagh</a:t>
            </a:r>
            <a:r>
              <a:rPr lang="en-US" sz="2000" dirty="0">
                <a:solidFill>
                  <a:schemeClr val="tx2"/>
                </a:solidFill>
              </a:rPr>
              <a:t>, and Prateek Mittal. “Guard Placement Attacks on Path Selection Algorithms for Tor”. In Proceedings on Privacy Enhancing Technologies (</a:t>
            </a:r>
            <a:r>
              <a:rPr lang="en-US" sz="2000" dirty="0" err="1">
                <a:solidFill>
                  <a:schemeClr val="tx2"/>
                </a:solidFill>
              </a:rPr>
              <a:t>PoPETs</a:t>
            </a:r>
            <a:r>
              <a:rPr lang="en-US" sz="2000" dirty="0">
                <a:solidFill>
                  <a:schemeClr val="tx2"/>
                </a:solidFill>
              </a:rPr>
              <a:t> 2019).</a:t>
            </a:r>
            <a:br>
              <a:rPr lang="en-US" sz="2000" dirty="0">
                <a:solidFill>
                  <a:schemeClr val="tx2"/>
                </a:solidFill>
              </a:rPr>
            </a:br>
            <a:endParaRPr lang="en-US" sz="2000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>
                <a:solidFill>
                  <a:schemeClr val="tx2"/>
                </a:solidFill>
              </a:rPr>
              <a:t>Florentin</a:t>
            </a:r>
            <a:r>
              <a:rPr lang="en-US" sz="2000" dirty="0">
                <a:solidFill>
                  <a:schemeClr val="tx2"/>
                </a:solidFill>
              </a:rPr>
              <a:t> Rochet, Ryan Wails, Aaron Johnson, Prateek Mittal, and Olivier Pereira. “CLAPS: Client-Location-Aware Path Selection in Tor”. In Proceedings of the 27th ACM Conference on Computer and Communications Security (CCS 2020).</a:t>
            </a:r>
          </a:p>
        </p:txBody>
      </p:sp>
    </p:spTree>
    <p:extLst>
      <p:ext uri="{BB962C8B-B14F-4D97-AF65-F5344CB8AC3E}">
        <p14:creationId xmlns:p14="http://schemas.microsoft.com/office/powerpoint/2010/main" val="94837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>
            <a:cxnSpLocks/>
          </p:cNvCxnSpPr>
          <p:nvPr/>
        </p:nvCxnSpPr>
        <p:spPr>
          <a:xfrm flipV="1">
            <a:off x="5145626" y="2881991"/>
            <a:ext cx="735759" cy="1075669"/>
          </a:xfrm>
          <a:prstGeom prst="line">
            <a:avLst/>
          </a:prstGeom>
          <a:ln w="57150">
            <a:solidFill>
              <a:srgbClr val="B874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1277781" y="2594210"/>
            <a:ext cx="1822298" cy="1157058"/>
          </a:xfrm>
          <a:prstGeom prst="line">
            <a:avLst/>
          </a:prstGeom>
          <a:ln w="3048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</p:cNvCxnSpPr>
          <p:nvPr/>
        </p:nvCxnSpPr>
        <p:spPr>
          <a:xfrm>
            <a:off x="1363472" y="2640901"/>
            <a:ext cx="1736607" cy="1110367"/>
          </a:xfrm>
          <a:prstGeom prst="line">
            <a:avLst/>
          </a:prstGeom>
          <a:ln w="152400"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does Tor work?</a:t>
            </a:r>
          </a:p>
        </p:txBody>
      </p:sp>
      <p:pic>
        <p:nvPicPr>
          <p:cNvPr id="17" name="Picture 16" descr="witchlines_Simple_key.pn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43" y="1344109"/>
            <a:ext cx="838333" cy="431869"/>
          </a:xfrm>
          <a:prstGeom prst="rect">
            <a:avLst/>
          </a:prstGeom>
          <a:ln>
            <a:noFill/>
          </a:ln>
        </p:spPr>
      </p:pic>
      <p:pic>
        <p:nvPicPr>
          <p:cNvPr id="22" name="Picture 21" descr="witchlines_Simple_key.pn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42" y="1708351"/>
            <a:ext cx="838333" cy="431869"/>
          </a:xfrm>
          <a:prstGeom prst="rect">
            <a:avLst/>
          </a:prstGeom>
          <a:ln>
            <a:noFill/>
          </a:ln>
        </p:spPr>
      </p:pic>
      <p:pic>
        <p:nvPicPr>
          <p:cNvPr id="25" name="Picture 24" descr="witchlines_Simple_key.pn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80008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256" y="2351417"/>
            <a:ext cx="838333" cy="431869"/>
          </a:xfrm>
          <a:prstGeom prst="rect">
            <a:avLst/>
          </a:prstGeom>
          <a:ln>
            <a:noFill/>
          </a:ln>
        </p:spPr>
      </p:pic>
      <p:cxnSp>
        <p:nvCxnSpPr>
          <p:cNvPr id="29" name="Straight Connector 28"/>
          <p:cNvCxnSpPr>
            <a:cxnSpLocks/>
          </p:cNvCxnSpPr>
          <p:nvPr/>
        </p:nvCxnSpPr>
        <p:spPr>
          <a:xfrm flipH="1" flipV="1">
            <a:off x="3366175" y="3624924"/>
            <a:ext cx="1422135" cy="425966"/>
          </a:xfrm>
          <a:prstGeom prst="line">
            <a:avLst/>
          </a:prstGeom>
          <a:ln w="152400"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1416397" y="2674647"/>
            <a:ext cx="1683682" cy="1064786"/>
          </a:xfrm>
          <a:prstGeom prst="line">
            <a:avLst/>
          </a:prstGeom>
          <a:ln w="57150">
            <a:solidFill>
              <a:srgbClr val="B874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/>
          </p:cNvCxnSpPr>
          <p:nvPr/>
        </p:nvCxnSpPr>
        <p:spPr>
          <a:xfrm>
            <a:off x="3366175" y="3624923"/>
            <a:ext cx="1422135" cy="425967"/>
          </a:xfrm>
          <a:prstGeom prst="line">
            <a:avLst/>
          </a:prstGeom>
          <a:ln w="57150">
            <a:solidFill>
              <a:srgbClr val="B874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329" y="3213269"/>
            <a:ext cx="837327" cy="1052327"/>
          </a:xfrm>
          <a:prstGeom prst="rect">
            <a:avLst/>
          </a:prstGeom>
        </p:spPr>
      </p:pic>
      <p:pic>
        <p:nvPicPr>
          <p:cNvPr id="30" name="Picture 29" descr="witchlines_Simple_key.pn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694" y="3506811"/>
            <a:ext cx="838333" cy="431869"/>
          </a:xfrm>
          <a:prstGeom prst="rect">
            <a:avLst/>
          </a:prstGeom>
          <a:ln>
            <a:noFill/>
          </a:ln>
        </p:spPr>
      </p:pic>
      <p:pic>
        <p:nvPicPr>
          <p:cNvPr id="59" name="Picture 58" descr="witchlines_Simple_key.pn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80008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42" y="2099815"/>
            <a:ext cx="838333" cy="431869"/>
          </a:xfrm>
          <a:prstGeom prst="rect">
            <a:avLst/>
          </a:prstGeom>
          <a:ln>
            <a:noFill/>
          </a:ln>
        </p:spPr>
      </p:pic>
      <p:sp>
        <p:nvSpPr>
          <p:cNvPr id="37" name="TextBox 36"/>
          <p:cNvSpPr txBox="1"/>
          <p:nvPr/>
        </p:nvSpPr>
        <p:spPr>
          <a:xfrm>
            <a:off x="816487" y="4602384"/>
            <a:ext cx="1387939" cy="59531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Users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162912" y="4602384"/>
            <a:ext cx="2724146" cy="66274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Destinations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970439" y="4602384"/>
            <a:ext cx="4192473" cy="66274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Relays</a:t>
            </a:r>
          </a:p>
        </p:txBody>
      </p:sp>
      <p:cxnSp>
        <p:nvCxnSpPr>
          <p:cNvPr id="40" name="Straight Connector 39"/>
          <p:cNvCxnSpPr>
            <a:cxnSpLocks/>
          </p:cNvCxnSpPr>
          <p:nvPr/>
        </p:nvCxnSpPr>
        <p:spPr>
          <a:xfrm>
            <a:off x="6430297" y="2857409"/>
            <a:ext cx="1994146" cy="37284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cxnSpLocks/>
          </p:cNvCxnSpPr>
          <p:nvPr/>
        </p:nvCxnSpPr>
        <p:spPr>
          <a:xfrm flipV="1">
            <a:off x="5210649" y="2898561"/>
            <a:ext cx="630869" cy="92758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3366175" y="3578525"/>
            <a:ext cx="1422135" cy="47236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cxnSpLocks/>
          </p:cNvCxnSpPr>
          <p:nvPr/>
        </p:nvCxnSpPr>
        <p:spPr>
          <a:xfrm>
            <a:off x="1357222" y="2629998"/>
            <a:ext cx="1846994" cy="121578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79685" y="5372226"/>
            <a:ext cx="8892915" cy="755855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>
            <a:off x="3906982" y="5716428"/>
            <a:ext cx="1058381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978977" y="5447863"/>
            <a:ext cx="1387939" cy="59531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Circuit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033840" y="5418768"/>
            <a:ext cx="1615421" cy="59531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Stream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798200" y="5730403"/>
            <a:ext cx="1103744" cy="15119"/>
            <a:chOff x="544307" y="6409916"/>
            <a:chExt cx="1103744" cy="15119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549704" y="6423324"/>
              <a:ext cx="1098347" cy="1709"/>
            </a:xfrm>
            <a:prstGeom prst="line">
              <a:avLst/>
            </a:prstGeom>
            <a:ln w="304800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 flipV="1">
              <a:off x="544307" y="6409916"/>
              <a:ext cx="1103741" cy="15117"/>
            </a:xfrm>
            <a:prstGeom prst="line">
              <a:avLst/>
            </a:prstGeom>
            <a:ln w="152400"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44311" y="6409916"/>
              <a:ext cx="1088621" cy="15119"/>
            </a:xfrm>
            <a:prstGeom prst="line">
              <a:avLst/>
            </a:prstGeom>
            <a:ln w="57150">
              <a:solidFill>
                <a:srgbClr val="B874C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8D99F32D-57F2-8146-BE62-D3354E48500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9686" y="6608474"/>
            <a:ext cx="9255158" cy="634944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3200" dirty="0"/>
              <a:t>A client creates all circuits through the same </a:t>
            </a:r>
            <a:r>
              <a:rPr lang="en-US" sz="3200" i="1" dirty="0"/>
              <a:t>guard</a:t>
            </a:r>
            <a:r>
              <a:rPr lang="en-US" sz="3200" dirty="0"/>
              <a:t>.</a:t>
            </a:r>
          </a:p>
        </p:txBody>
      </p:sp>
      <p:sp>
        <p:nvSpPr>
          <p:cNvPr id="47" name="Rounded Rectangular Callout 46">
            <a:extLst>
              <a:ext uri="{FF2B5EF4-FFF2-40B4-BE49-F238E27FC236}">
                <a16:creationId xmlns:a16="http://schemas.microsoft.com/office/drawing/2014/main" id="{9815A9CD-C289-404C-9E86-048BF5AF1584}"/>
              </a:ext>
            </a:extLst>
          </p:cNvPr>
          <p:cNvSpPr/>
          <p:nvPr/>
        </p:nvSpPr>
        <p:spPr>
          <a:xfrm>
            <a:off x="2582019" y="4228130"/>
            <a:ext cx="1324963" cy="510688"/>
          </a:xfrm>
          <a:prstGeom prst="wedgeRoundRectCallout">
            <a:avLst>
              <a:gd name="adj1" fmla="val 5767"/>
              <a:gd name="adj2" fmla="val -71770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80" dirty="0">
                <a:solidFill>
                  <a:schemeClr val="tx1"/>
                </a:solidFill>
              </a:rPr>
              <a:t>Guard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5AA1A67A-C1FA-F948-9889-D7EB4C2C9F0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997807" y="2881991"/>
            <a:ext cx="508712" cy="79963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9237329-3BF9-304D-BED5-58F194E2792F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8275560" y="2778888"/>
            <a:ext cx="936054" cy="79963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6ABD7B6-1FBF-5848-8063-C11DD23B244F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8275560" y="1841265"/>
            <a:ext cx="936054" cy="79963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0C581955-A026-0441-A504-FF06319FFF19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8275560" y="3663698"/>
            <a:ext cx="936054" cy="79963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2DD07EEA-8C26-964E-9606-F9105501BD8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988555" y="2057773"/>
            <a:ext cx="508712" cy="79963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71C2B559-6249-0346-9DA5-61FC1EC5E2C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988555" y="3734634"/>
            <a:ext cx="508712" cy="799636"/>
          </a:xfrm>
          <a:prstGeom prst="rect">
            <a:avLst/>
          </a:prstGeom>
        </p:spPr>
      </p:pic>
      <p:pic>
        <p:nvPicPr>
          <p:cNvPr id="60" name="Picture 59" descr="witchlines_Simple_key.png">
            <a:extLst>
              <a:ext uri="{FF2B5EF4-FFF2-40B4-BE49-F238E27FC236}">
                <a16:creationId xmlns:a16="http://schemas.microsoft.com/office/drawing/2014/main" id="{0933368F-BDC9-7740-8EF4-80486F4E9AE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808" y="5464809"/>
            <a:ext cx="838333" cy="431869"/>
          </a:xfrm>
          <a:prstGeom prst="rect">
            <a:avLst/>
          </a:prstGeom>
          <a:ln>
            <a:noFill/>
          </a:ln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6BC53627-1F57-4A43-BBBC-9B8696207ACC}"/>
              </a:ext>
            </a:extLst>
          </p:cNvPr>
          <p:cNvSpPr txBox="1"/>
          <p:nvPr/>
        </p:nvSpPr>
        <p:spPr>
          <a:xfrm>
            <a:off x="8079813" y="5383085"/>
            <a:ext cx="916414" cy="59531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Key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94B2F365-28EA-5B4F-AF6B-15599FD55811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2669966" y="3114559"/>
            <a:ext cx="862440" cy="1007432"/>
          </a:xfrm>
          <a:prstGeom prst="rect">
            <a:avLst/>
          </a:prstGeom>
        </p:spPr>
      </p:pic>
      <p:pic>
        <p:nvPicPr>
          <p:cNvPr id="27" name="Picture 26" descr="witchlines_Simple_key.pn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70" y="3833727"/>
            <a:ext cx="838333" cy="431869"/>
          </a:xfrm>
          <a:prstGeom prst="rect">
            <a:avLst/>
          </a:prstGeom>
          <a:ln>
            <a:noFill/>
          </a:ln>
        </p:spPr>
      </p:pic>
      <p:pic>
        <p:nvPicPr>
          <p:cNvPr id="15" name="Picture 14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481" y="3098759"/>
            <a:ext cx="837327" cy="1052327"/>
          </a:xfrm>
          <a:prstGeom prst="rect">
            <a:avLst/>
          </a:prstGeom>
        </p:spPr>
      </p:pic>
      <p:pic>
        <p:nvPicPr>
          <p:cNvPr id="6" name="Picture 5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673" y="2017339"/>
            <a:ext cx="837327" cy="1052327"/>
          </a:xfrm>
          <a:prstGeom prst="rect">
            <a:avLst/>
          </a:prstGeom>
        </p:spPr>
      </p:pic>
      <p:pic>
        <p:nvPicPr>
          <p:cNvPr id="7" name="Picture 6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638" y="2017339"/>
            <a:ext cx="837327" cy="105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87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>
            <a:cxnSpLocks/>
          </p:cNvCxnSpPr>
          <p:nvPr/>
        </p:nvCxnSpPr>
        <p:spPr>
          <a:xfrm>
            <a:off x="5145626" y="3957661"/>
            <a:ext cx="1301009" cy="267433"/>
          </a:xfrm>
          <a:prstGeom prst="line">
            <a:avLst/>
          </a:prstGeom>
          <a:ln w="57150">
            <a:solidFill>
              <a:srgbClr val="B874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1277781" y="2594210"/>
            <a:ext cx="1822298" cy="1157058"/>
          </a:xfrm>
          <a:prstGeom prst="line">
            <a:avLst/>
          </a:prstGeom>
          <a:ln w="3048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</p:cNvCxnSpPr>
          <p:nvPr/>
        </p:nvCxnSpPr>
        <p:spPr>
          <a:xfrm>
            <a:off x="1363472" y="2640901"/>
            <a:ext cx="1736607" cy="1110367"/>
          </a:xfrm>
          <a:prstGeom prst="line">
            <a:avLst/>
          </a:prstGeom>
          <a:ln w="152400"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does Tor work?</a:t>
            </a:r>
          </a:p>
        </p:txBody>
      </p:sp>
      <p:pic>
        <p:nvPicPr>
          <p:cNvPr id="17" name="Picture 16" descr="witchlines_Simple_key.pn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43" y="1344109"/>
            <a:ext cx="838333" cy="431869"/>
          </a:xfrm>
          <a:prstGeom prst="rect">
            <a:avLst/>
          </a:prstGeom>
          <a:ln>
            <a:noFill/>
          </a:ln>
        </p:spPr>
      </p:pic>
      <p:pic>
        <p:nvPicPr>
          <p:cNvPr id="22" name="Picture 21" descr="witchlines_Simple_key.pn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42" y="1708351"/>
            <a:ext cx="838333" cy="431869"/>
          </a:xfrm>
          <a:prstGeom prst="rect">
            <a:avLst/>
          </a:prstGeom>
          <a:ln>
            <a:noFill/>
          </a:ln>
        </p:spPr>
      </p:pic>
      <p:pic>
        <p:nvPicPr>
          <p:cNvPr id="25" name="Picture 24" descr="witchlines_Simple_key.pn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80008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256" y="2351417"/>
            <a:ext cx="838333" cy="431869"/>
          </a:xfrm>
          <a:prstGeom prst="rect">
            <a:avLst/>
          </a:prstGeom>
          <a:ln>
            <a:noFill/>
          </a:ln>
        </p:spPr>
      </p:pic>
      <p:cxnSp>
        <p:nvCxnSpPr>
          <p:cNvPr id="29" name="Straight Connector 28"/>
          <p:cNvCxnSpPr>
            <a:cxnSpLocks/>
          </p:cNvCxnSpPr>
          <p:nvPr/>
        </p:nvCxnSpPr>
        <p:spPr>
          <a:xfrm flipH="1" flipV="1">
            <a:off x="3366175" y="3624924"/>
            <a:ext cx="1422135" cy="425966"/>
          </a:xfrm>
          <a:prstGeom prst="line">
            <a:avLst/>
          </a:prstGeom>
          <a:ln w="152400"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1416397" y="2674647"/>
            <a:ext cx="1683682" cy="1064786"/>
          </a:xfrm>
          <a:prstGeom prst="line">
            <a:avLst/>
          </a:prstGeom>
          <a:ln w="57150">
            <a:solidFill>
              <a:srgbClr val="B874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/>
          </p:cNvCxnSpPr>
          <p:nvPr/>
        </p:nvCxnSpPr>
        <p:spPr>
          <a:xfrm>
            <a:off x="3366175" y="3624923"/>
            <a:ext cx="1422135" cy="425967"/>
          </a:xfrm>
          <a:prstGeom prst="line">
            <a:avLst/>
          </a:prstGeom>
          <a:ln w="57150">
            <a:solidFill>
              <a:srgbClr val="B874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329" y="3213269"/>
            <a:ext cx="837327" cy="1052327"/>
          </a:xfrm>
          <a:prstGeom prst="rect">
            <a:avLst/>
          </a:prstGeom>
        </p:spPr>
      </p:pic>
      <p:pic>
        <p:nvPicPr>
          <p:cNvPr id="30" name="Picture 29" descr="witchlines_Simple_key.pn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694" y="3506811"/>
            <a:ext cx="838333" cy="431869"/>
          </a:xfrm>
          <a:prstGeom prst="rect">
            <a:avLst/>
          </a:prstGeom>
          <a:ln>
            <a:noFill/>
          </a:ln>
        </p:spPr>
      </p:pic>
      <p:pic>
        <p:nvPicPr>
          <p:cNvPr id="59" name="Picture 58" descr="witchlines_Simple_key.pn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80008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42" y="2099815"/>
            <a:ext cx="838333" cy="431869"/>
          </a:xfrm>
          <a:prstGeom prst="rect">
            <a:avLst/>
          </a:prstGeom>
          <a:ln>
            <a:noFill/>
          </a:ln>
        </p:spPr>
      </p:pic>
      <p:sp>
        <p:nvSpPr>
          <p:cNvPr id="37" name="TextBox 36"/>
          <p:cNvSpPr txBox="1"/>
          <p:nvPr/>
        </p:nvSpPr>
        <p:spPr>
          <a:xfrm>
            <a:off x="816487" y="4602384"/>
            <a:ext cx="1387939" cy="59531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Users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162912" y="4602384"/>
            <a:ext cx="2724146" cy="66274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Destinations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970439" y="4602384"/>
            <a:ext cx="4192473" cy="66274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Relays</a:t>
            </a:r>
          </a:p>
        </p:txBody>
      </p:sp>
      <p:cxnSp>
        <p:nvCxnSpPr>
          <p:cNvPr id="40" name="Straight Connector 39"/>
          <p:cNvCxnSpPr>
            <a:cxnSpLocks/>
          </p:cNvCxnSpPr>
          <p:nvPr/>
        </p:nvCxnSpPr>
        <p:spPr>
          <a:xfrm flipV="1">
            <a:off x="7162912" y="3230257"/>
            <a:ext cx="1261531" cy="89976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cxnSpLocks/>
          </p:cNvCxnSpPr>
          <p:nvPr/>
        </p:nvCxnSpPr>
        <p:spPr>
          <a:xfrm>
            <a:off x="5145626" y="3957661"/>
            <a:ext cx="1503635" cy="3079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3366175" y="3578525"/>
            <a:ext cx="1422135" cy="47236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cxnSpLocks/>
          </p:cNvCxnSpPr>
          <p:nvPr/>
        </p:nvCxnSpPr>
        <p:spPr>
          <a:xfrm>
            <a:off x="1357222" y="2629998"/>
            <a:ext cx="1846994" cy="121578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79685" y="5372226"/>
            <a:ext cx="8892915" cy="755855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>
            <a:off x="3906982" y="5716428"/>
            <a:ext cx="1058381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978977" y="5447863"/>
            <a:ext cx="1387939" cy="59531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Circuit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033840" y="5418768"/>
            <a:ext cx="1615421" cy="59531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Stream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798200" y="5730403"/>
            <a:ext cx="1103744" cy="15119"/>
            <a:chOff x="544307" y="6409916"/>
            <a:chExt cx="1103744" cy="15119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549704" y="6423324"/>
              <a:ext cx="1098347" cy="1709"/>
            </a:xfrm>
            <a:prstGeom prst="line">
              <a:avLst/>
            </a:prstGeom>
            <a:ln w="304800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 flipV="1">
              <a:off x="544307" y="6409916"/>
              <a:ext cx="1103741" cy="15117"/>
            </a:xfrm>
            <a:prstGeom prst="line">
              <a:avLst/>
            </a:prstGeom>
            <a:ln w="152400"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44311" y="6409916"/>
              <a:ext cx="1088621" cy="15119"/>
            </a:xfrm>
            <a:prstGeom prst="line">
              <a:avLst/>
            </a:prstGeom>
            <a:ln w="57150">
              <a:solidFill>
                <a:srgbClr val="B874C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8D99F32D-57F2-8146-BE62-D3354E48500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9686" y="6608474"/>
            <a:ext cx="9255158" cy="634944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3200" dirty="0"/>
              <a:t>Relays are selected randomly with probability proportional to bandwidth.</a:t>
            </a:r>
          </a:p>
        </p:txBody>
      </p:sp>
      <p:sp>
        <p:nvSpPr>
          <p:cNvPr id="47" name="Rounded Rectangular Callout 46">
            <a:extLst>
              <a:ext uri="{FF2B5EF4-FFF2-40B4-BE49-F238E27FC236}">
                <a16:creationId xmlns:a16="http://schemas.microsoft.com/office/drawing/2014/main" id="{9815A9CD-C289-404C-9E86-048BF5AF1584}"/>
              </a:ext>
            </a:extLst>
          </p:cNvPr>
          <p:cNvSpPr/>
          <p:nvPr/>
        </p:nvSpPr>
        <p:spPr>
          <a:xfrm>
            <a:off x="2582019" y="4228130"/>
            <a:ext cx="2049956" cy="510688"/>
          </a:xfrm>
          <a:prstGeom prst="wedgeRoundRectCallout">
            <a:avLst>
              <a:gd name="adj1" fmla="val 5767"/>
              <a:gd name="adj2" fmla="val -71770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80" dirty="0">
                <a:solidFill>
                  <a:schemeClr val="tx1"/>
                </a:solidFill>
              </a:rPr>
              <a:t>High BW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5AA1A67A-C1FA-F948-9889-D7EB4C2C9F0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997807" y="2881991"/>
            <a:ext cx="508712" cy="79963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9237329-3BF9-304D-BED5-58F194E2792F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8275560" y="2778888"/>
            <a:ext cx="936054" cy="79963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6ABD7B6-1FBF-5848-8063-C11DD23B244F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8275560" y="1841265"/>
            <a:ext cx="936054" cy="79963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0C581955-A026-0441-A504-FF06319FFF19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8275560" y="3663698"/>
            <a:ext cx="936054" cy="79963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2DD07EEA-8C26-964E-9606-F9105501BD8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988555" y="2057773"/>
            <a:ext cx="508712" cy="79963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71C2B559-6249-0346-9DA5-61FC1EC5E2C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988555" y="3734634"/>
            <a:ext cx="508712" cy="799636"/>
          </a:xfrm>
          <a:prstGeom prst="rect">
            <a:avLst/>
          </a:prstGeom>
        </p:spPr>
      </p:pic>
      <p:pic>
        <p:nvPicPr>
          <p:cNvPr id="60" name="Picture 59" descr="witchlines_Simple_key.png">
            <a:extLst>
              <a:ext uri="{FF2B5EF4-FFF2-40B4-BE49-F238E27FC236}">
                <a16:creationId xmlns:a16="http://schemas.microsoft.com/office/drawing/2014/main" id="{0933368F-BDC9-7740-8EF4-80486F4E9AE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808" y="5464809"/>
            <a:ext cx="838333" cy="431869"/>
          </a:xfrm>
          <a:prstGeom prst="rect">
            <a:avLst/>
          </a:prstGeom>
          <a:ln>
            <a:noFill/>
          </a:ln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6BC53627-1F57-4A43-BBBC-9B8696207ACC}"/>
              </a:ext>
            </a:extLst>
          </p:cNvPr>
          <p:cNvSpPr txBox="1"/>
          <p:nvPr/>
        </p:nvSpPr>
        <p:spPr>
          <a:xfrm>
            <a:off x="8079813" y="5383085"/>
            <a:ext cx="916414" cy="59531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Key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94B2F365-28EA-5B4F-AF6B-15599FD55811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2669966" y="2778888"/>
            <a:ext cx="1149800" cy="1343103"/>
          </a:xfrm>
          <a:prstGeom prst="rect">
            <a:avLst/>
          </a:prstGeom>
        </p:spPr>
      </p:pic>
      <p:pic>
        <p:nvPicPr>
          <p:cNvPr id="27" name="Picture 26" descr="witchlines_Simple_key.pn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70" y="3833727"/>
            <a:ext cx="838333" cy="431869"/>
          </a:xfrm>
          <a:prstGeom prst="rect">
            <a:avLst/>
          </a:prstGeom>
          <a:ln>
            <a:noFill/>
          </a:ln>
        </p:spPr>
      </p:pic>
      <p:pic>
        <p:nvPicPr>
          <p:cNvPr id="15" name="Picture 14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481" y="3098759"/>
            <a:ext cx="1115176" cy="1401519"/>
          </a:xfrm>
          <a:prstGeom prst="rect">
            <a:avLst/>
          </a:prstGeom>
        </p:spPr>
      </p:pic>
      <p:pic>
        <p:nvPicPr>
          <p:cNvPr id="6" name="Picture 5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042" y="2017339"/>
            <a:ext cx="605958" cy="761549"/>
          </a:xfrm>
          <a:prstGeom prst="rect">
            <a:avLst/>
          </a:prstGeom>
        </p:spPr>
      </p:pic>
      <p:pic>
        <p:nvPicPr>
          <p:cNvPr id="7" name="Picture 6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639" y="2017340"/>
            <a:ext cx="701180" cy="881222"/>
          </a:xfrm>
          <a:prstGeom prst="rect">
            <a:avLst/>
          </a:prstGeom>
        </p:spPr>
      </p:pic>
      <p:sp>
        <p:nvSpPr>
          <p:cNvPr id="54" name="Rounded Rectangular Callout 53">
            <a:extLst>
              <a:ext uri="{FF2B5EF4-FFF2-40B4-BE49-F238E27FC236}">
                <a16:creationId xmlns:a16="http://schemas.microsoft.com/office/drawing/2014/main" id="{0B925ACF-5A29-204E-B2E8-687B53078B0D}"/>
              </a:ext>
            </a:extLst>
          </p:cNvPr>
          <p:cNvSpPr/>
          <p:nvPr/>
        </p:nvSpPr>
        <p:spPr>
          <a:xfrm>
            <a:off x="2582018" y="1499915"/>
            <a:ext cx="1915981" cy="510688"/>
          </a:xfrm>
          <a:prstGeom prst="wedgeRoundRectCallout">
            <a:avLst>
              <a:gd name="adj1" fmla="val 32147"/>
              <a:gd name="adj2" fmla="val 93805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80" dirty="0">
                <a:solidFill>
                  <a:schemeClr val="tx1"/>
                </a:solidFill>
              </a:rPr>
              <a:t>Low BW</a:t>
            </a:r>
          </a:p>
        </p:txBody>
      </p:sp>
    </p:spTree>
    <p:extLst>
      <p:ext uri="{BB962C8B-B14F-4D97-AF65-F5344CB8AC3E}">
        <p14:creationId xmlns:p14="http://schemas.microsoft.com/office/powerpoint/2010/main" val="3743634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Threat Model</a:t>
            </a:r>
          </a:p>
        </p:txBody>
      </p:sp>
      <p:pic>
        <p:nvPicPr>
          <p:cNvPr id="5" name="Picture 4" descr="relay-onion.png">
            <a:extLst>
              <a:ext uri="{FF2B5EF4-FFF2-40B4-BE49-F238E27FC236}">
                <a16:creationId xmlns:a16="http://schemas.microsoft.com/office/drawing/2014/main" id="{9669C478-D120-B047-B26C-360A48718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45" y="2680038"/>
            <a:ext cx="837327" cy="1021376"/>
          </a:xfrm>
          <a:prstGeom prst="rect">
            <a:avLst/>
          </a:prstGeom>
        </p:spPr>
      </p:pic>
      <p:pic>
        <p:nvPicPr>
          <p:cNvPr id="6" name="Picture 5" descr="relay-onion.png">
            <a:extLst>
              <a:ext uri="{FF2B5EF4-FFF2-40B4-BE49-F238E27FC236}">
                <a16:creationId xmlns:a16="http://schemas.microsoft.com/office/drawing/2014/main" id="{DCCB52F6-9424-874D-AFE5-3AAF4B7F9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270" y="1488576"/>
            <a:ext cx="837327" cy="1021376"/>
          </a:xfrm>
          <a:prstGeom prst="rect">
            <a:avLst/>
          </a:prstGeom>
        </p:spPr>
      </p:pic>
      <p:pic>
        <p:nvPicPr>
          <p:cNvPr id="7" name="Picture 6" descr="relay-onion.png">
            <a:extLst>
              <a:ext uri="{FF2B5EF4-FFF2-40B4-BE49-F238E27FC236}">
                <a16:creationId xmlns:a16="http://schemas.microsoft.com/office/drawing/2014/main" id="{71DCD7D1-C466-3F44-AE7F-8965994A2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97" y="2705317"/>
            <a:ext cx="837327" cy="1021376"/>
          </a:xfrm>
          <a:prstGeom prst="rect">
            <a:avLst/>
          </a:prstGeom>
        </p:spPr>
      </p:pic>
      <p:pic>
        <p:nvPicPr>
          <p:cNvPr id="8" name="Picture 7" descr="relay-onion.png">
            <a:extLst>
              <a:ext uri="{FF2B5EF4-FFF2-40B4-BE49-F238E27FC236}">
                <a16:creationId xmlns:a16="http://schemas.microsoft.com/office/drawing/2014/main" id="{8EC09464-9ED4-1B47-83B9-3779A2228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79" y="2705317"/>
            <a:ext cx="837327" cy="1021376"/>
          </a:xfrm>
          <a:prstGeom prst="rect">
            <a:avLst/>
          </a:prstGeom>
        </p:spPr>
      </p:pic>
      <p:pic>
        <p:nvPicPr>
          <p:cNvPr id="9" name="Picture 8" descr="relay-onion.png">
            <a:extLst>
              <a:ext uri="{FF2B5EF4-FFF2-40B4-BE49-F238E27FC236}">
                <a16:creationId xmlns:a16="http://schemas.microsoft.com/office/drawing/2014/main" id="{9486B67F-B701-174E-B2BF-400AD49C1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24" y="3754931"/>
            <a:ext cx="837327" cy="10213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C4FEF8-E277-6B41-96CA-CB8D7314D28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97564" y="2978814"/>
            <a:ext cx="508712" cy="7761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7B365C-4F09-AF43-A0B7-21E082BC233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619426" y="2978814"/>
            <a:ext cx="936054" cy="776117"/>
          </a:xfrm>
          <a:prstGeom prst="rect">
            <a:avLst/>
          </a:prstGeom>
        </p:spPr>
      </p:pic>
      <p:pic>
        <p:nvPicPr>
          <p:cNvPr id="12" name="Picture 11" descr="relay-onion.png">
            <a:extLst>
              <a:ext uri="{FF2B5EF4-FFF2-40B4-BE49-F238E27FC236}">
                <a16:creationId xmlns:a16="http://schemas.microsoft.com/office/drawing/2014/main" id="{9B681B51-BFD1-3E49-8D17-F63BD22DD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43" y="1683941"/>
            <a:ext cx="837327" cy="1021376"/>
          </a:xfrm>
          <a:prstGeom prst="rect">
            <a:avLst/>
          </a:prstGeom>
        </p:spPr>
      </p:pic>
      <p:pic>
        <p:nvPicPr>
          <p:cNvPr id="13" name="Picture 12" descr="relay-onion.png">
            <a:extLst>
              <a:ext uri="{FF2B5EF4-FFF2-40B4-BE49-F238E27FC236}">
                <a16:creationId xmlns:a16="http://schemas.microsoft.com/office/drawing/2014/main" id="{E17902F1-6A87-8C45-BF7E-8DF2F3FD8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872" y="3721501"/>
            <a:ext cx="837327" cy="1021376"/>
          </a:xfrm>
          <a:prstGeom prst="rect">
            <a:avLst/>
          </a:prstGeom>
        </p:spPr>
      </p:pic>
      <p:pic>
        <p:nvPicPr>
          <p:cNvPr id="14" name="Picture 13" descr="relay-onion.png">
            <a:extLst>
              <a:ext uri="{FF2B5EF4-FFF2-40B4-BE49-F238E27FC236}">
                <a16:creationId xmlns:a16="http://schemas.microsoft.com/office/drawing/2014/main" id="{6BD18493-837A-D847-950F-DEB6511CD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0" y="3754931"/>
            <a:ext cx="837327" cy="1021376"/>
          </a:xfrm>
          <a:prstGeom prst="rect">
            <a:avLst/>
          </a:prstGeom>
        </p:spPr>
      </p:pic>
      <p:pic>
        <p:nvPicPr>
          <p:cNvPr id="15" name="Picture 14" descr="relay-onion.png">
            <a:extLst>
              <a:ext uri="{FF2B5EF4-FFF2-40B4-BE49-F238E27FC236}">
                <a16:creationId xmlns:a16="http://schemas.microsoft.com/office/drawing/2014/main" id="{E9EE83BA-EF49-F442-BCEA-5A3D0459E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366" y="2680038"/>
            <a:ext cx="837327" cy="1021376"/>
          </a:xfrm>
          <a:prstGeom prst="rect">
            <a:avLst/>
          </a:prstGeom>
        </p:spPr>
      </p:pic>
      <p:pic>
        <p:nvPicPr>
          <p:cNvPr id="16" name="Picture 15" descr="relay-onion.png">
            <a:extLst>
              <a:ext uri="{FF2B5EF4-FFF2-40B4-BE49-F238E27FC236}">
                <a16:creationId xmlns:a16="http://schemas.microsoft.com/office/drawing/2014/main" id="{D599D60F-611B-8A40-8B63-E6F8EEA91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046" y="1488576"/>
            <a:ext cx="837327" cy="1021376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E742554-81FC-F742-A3E9-8EC66B10A160}"/>
              </a:ext>
            </a:extLst>
          </p:cNvPr>
          <p:cNvSpPr txBox="1">
            <a:spLocks/>
          </p:cNvSpPr>
          <p:nvPr/>
        </p:nvSpPr>
        <p:spPr>
          <a:xfrm>
            <a:off x="435794" y="5167036"/>
            <a:ext cx="9052560" cy="908989"/>
          </a:xfrm>
          <a:prstGeom prst="rect">
            <a:avLst/>
          </a:prstGeom>
        </p:spPr>
        <p:txBody>
          <a:bodyPr vert="horz" lIns="100584" tIns="50292" rIns="100584" bIns="50292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520" dirty="0"/>
              <a:t>Adversary is </a:t>
            </a:r>
            <a:r>
              <a:rPr lang="en-US" sz="3520" dirty="0">
                <a:solidFill>
                  <a:srgbClr val="FF0000"/>
                </a:solidFill>
              </a:rPr>
              <a:t>local</a:t>
            </a:r>
            <a:r>
              <a:rPr lang="en-US" sz="3520" dirty="0"/>
              <a:t> and </a:t>
            </a:r>
            <a:r>
              <a:rPr lang="en-US" sz="3520" dirty="0">
                <a:solidFill>
                  <a:srgbClr val="FF0000"/>
                </a:solidFill>
              </a:rPr>
              <a:t>active</a:t>
            </a:r>
            <a:r>
              <a:rPr lang="en-US" sz="352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0421877"/>
      </p:ext>
    </p:extLst>
  </p:cSld>
  <p:clrMapOvr>
    <a:masterClrMapping/>
  </p:clrMapOvr>
</p:sld>
</file>

<file path=ppt/theme/theme1.xml><?xml version="1.0" encoding="utf-8"?>
<a:theme xmlns:a="http://schemas.openxmlformats.org/drawingml/2006/main" name="NRL_PPT_M10_052616">
  <a:themeElements>
    <a:clrScheme name="NRL_Color Palette">
      <a:dk1>
        <a:srgbClr val="000000"/>
      </a:dk1>
      <a:lt1>
        <a:sysClr val="window" lastClr="FFFFFF"/>
      </a:lt1>
      <a:dk2>
        <a:srgbClr val="002060"/>
      </a:dk2>
      <a:lt2>
        <a:srgbClr val="E7E6E6"/>
      </a:lt2>
      <a:accent1>
        <a:srgbClr val="002060"/>
      </a:accent1>
      <a:accent2>
        <a:srgbClr val="0070C0"/>
      </a:accent2>
      <a:accent3>
        <a:srgbClr val="FFC000"/>
      </a:accent3>
      <a:accent4>
        <a:srgbClr val="A5A5A5"/>
      </a:accent4>
      <a:accent5>
        <a:srgbClr val="5B9BD5"/>
      </a:accent5>
      <a:accent6>
        <a:srgbClr val="FFFF00"/>
      </a:accent6>
      <a:hlink>
        <a:srgbClr val="002060"/>
      </a:hlink>
      <a:folHlink>
        <a:srgbClr val="FFC000"/>
      </a:folHlink>
    </a:clrScheme>
    <a:fontScheme name="US NR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RL_PPT_M10_052616" id="{2ADE39D3-BDE3-49AE-919C-C678C3315280}" vid="{69358647-15F7-4DA1-B81D-61451955B6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NRL_PPT_M10_052616.potx</Template>
  <TotalTime>8745</TotalTime>
  <Words>2314</Words>
  <Application>Microsoft Macintosh PowerPoint</Application>
  <PresentationFormat>Custom</PresentationFormat>
  <Paragraphs>611</Paragraphs>
  <Slides>66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1" baseType="lpstr">
      <vt:lpstr>Arial</vt:lpstr>
      <vt:lpstr>Calibri</vt:lpstr>
      <vt:lpstr>Cambria Math</vt:lpstr>
      <vt:lpstr>Courier New</vt:lpstr>
      <vt:lpstr>NRL_PPT_M10_052616</vt:lpstr>
      <vt:lpstr>Client-Location-Aware Path Selection in Tor Aaron Johnson</vt:lpstr>
      <vt:lpstr>Overview</vt:lpstr>
      <vt:lpstr>Tor background</vt:lpstr>
      <vt:lpstr>What is Tor?</vt:lpstr>
      <vt:lpstr>How does Tor work?</vt:lpstr>
      <vt:lpstr>How does Tor work?</vt:lpstr>
      <vt:lpstr>How does Tor work?</vt:lpstr>
      <vt:lpstr>How does Tor work?</vt:lpstr>
      <vt:lpstr>Threat Model</vt:lpstr>
      <vt:lpstr>Threat Model</vt:lpstr>
      <vt:lpstr>Threat Model</vt:lpstr>
      <vt:lpstr>Threat Model</vt:lpstr>
      <vt:lpstr>Why use Tor?</vt:lpstr>
      <vt:lpstr>Who Uses Tor?</vt:lpstr>
      <vt:lpstr>Network attacks on Tor</vt:lpstr>
      <vt:lpstr>Correlation attack</vt:lpstr>
      <vt:lpstr>Correlation attack</vt:lpstr>
      <vt:lpstr>Correlation attack</vt:lpstr>
      <vt:lpstr>Correlation attack</vt:lpstr>
      <vt:lpstr>Website fingerprinting attack</vt:lpstr>
      <vt:lpstr>Website fingerprinting attack</vt:lpstr>
      <vt:lpstr>Website fingerprinting attack</vt:lpstr>
      <vt:lpstr>Website fingerprinting attack</vt:lpstr>
      <vt:lpstr>Website fingerprinting attack</vt:lpstr>
      <vt:lpstr>Location-aware path selection </vt:lpstr>
      <vt:lpstr>Location-aware path selection</vt:lpstr>
      <vt:lpstr>Location-aware path selection</vt:lpstr>
      <vt:lpstr>Location-aware path selection</vt:lpstr>
      <vt:lpstr>DeNASA: Destination-Naïve AS Awareness</vt:lpstr>
      <vt:lpstr>DeNASA</vt:lpstr>
      <vt:lpstr>Attacks on location-aware path selection</vt:lpstr>
      <vt:lpstr>Attacks on location-aware path selection</vt:lpstr>
      <vt:lpstr>DeNASA leaks information</vt:lpstr>
      <vt:lpstr>DeNASA leaks information</vt:lpstr>
      <vt:lpstr>DeNASA attack</vt:lpstr>
      <vt:lpstr>DeNASA attack</vt:lpstr>
      <vt:lpstr>DeNASA attack</vt:lpstr>
      <vt:lpstr>DeNASA attack</vt:lpstr>
      <vt:lpstr>DeNASA attack</vt:lpstr>
      <vt:lpstr>DeNASA attack</vt:lpstr>
      <vt:lpstr>DeNASA attack</vt:lpstr>
      <vt:lpstr>DeNASA attack</vt:lpstr>
      <vt:lpstr>DeNASA attack</vt:lpstr>
      <vt:lpstr>DeNASA attack</vt:lpstr>
      <vt:lpstr>DeNASA attack</vt:lpstr>
      <vt:lpstr>DeNASA attack</vt:lpstr>
      <vt:lpstr>Challenges to path-selection defenses</vt:lpstr>
      <vt:lpstr>Guard Placement Attack</vt:lpstr>
      <vt:lpstr>Guard Placement Attack</vt:lpstr>
      <vt:lpstr>Guard Placement Attack</vt:lpstr>
      <vt:lpstr>Guard Placement Attack</vt:lpstr>
      <vt:lpstr>Guard Placement Attack</vt:lpstr>
      <vt:lpstr>Guard Placement Attack</vt:lpstr>
      <vt:lpstr>Guard Placement Attack</vt:lpstr>
      <vt:lpstr>Guard Placement Attack</vt:lpstr>
      <vt:lpstr>Client-location-aware path selection (CLAPS)</vt:lpstr>
      <vt:lpstr>Client-location-aware path selection</vt:lpstr>
      <vt:lpstr>Location masking</vt:lpstr>
      <vt:lpstr>Location masking</vt:lpstr>
      <vt:lpstr>Location masking</vt:lpstr>
      <vt:lpstr>Client-location-aware path selection</vt:lpstr>
      <vt:lpstr>Client-location-aware path selection</vt:lpstr>
      <vt:lpstr>CLAPS experimental results</vt:lpstr>
      <vt:lpstr>CLAPS experimental results</vt:lpstr>
      <vt:lpstr>CLAPS experimental results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U.S. NRL</dc:title>
  <dc:creator>Joe Graff</dc:creator>
  <cp:lastModifiedBy>Microsoft Office User</cp:lastModifiedBy>
  <cp:revision>467</cp:revision>
  <cp:lastPrinted>2015-08-19T18:26:03Z</cp:lastPrinted>
  <dcterms:created xsi:type="dcterms:W3CDTF">2015-08-18T16:34:21Z</dcterms:created>
  <dcterms:modified xsi:type="dcterms:W3CDTF">2021-09-29T13:47:40Z</dcterms:modified>
</cp:coreProperties>
</file>