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3" r:id="rId1"/>
  </p:sldMasterIdLst>
  <p:notesMasterIdLst>
    <p:notesMasterId r:id="rId42"/>
  </p:notesMasterIdLst>
  <p:handoutMasterIdLst>
    <p:handoutMasterId r:id="rId43"/>
  </p:handoutMasterIdLst>
  <p:sldIdLst>
    <p:sldId id="256" r:id="rId2"/>
    <p:sldId id="385" r:id="rId3"/>
    <p:sldId id="393" r:id="rId4"/>
    <p:sldId id="392" r:id="rId5"/>
    <p:sldId id="394" r:id="rId6"/>
    <p:sldId id="395" r:id="rId7"/>
    <p:sldId id="396" r:id="rId8"/>
    <p:sldId id="336" r:id="rId9"/>
    <p:sldId id="387" r:id="rId10"/>
    <p:sldId id="398" r:id="rId11"/>
    <p:sldId id="335" r:id="rId12"/>
    <p:sldId id="397" r:id="rId13"/>
    <p:sldId id="413" r:id="rId14"/>
    <p:sldId id="399" r:id="rId15"/>
    <p:sldId id="401" r:id="rId16"/>
    <p:sldId id="402" r:id="rId17"/>
    <p:sldId id="405" r:id="rId18"/>
    <p:sldId id="407" r:id="rId19"/>
    <p:sldId id="410" r:id="rId20"/>
    <p:sldId id="412" r:id="rId21"/>
    <p:sldId id="357" r:id="rId22"/>
    <p:sldId id="358" r:id="rId23"/>
    <p:sldId id="359" r:id="rId24"/>
    <p:sldId id="360" r:id="rId25"/>
    <p:sldId id="361" r:id="rId26"/>
    <p:sldId id="362" r:id="rId27"/>
    <p:sldId id="416" r:id="rId28"/>
    <p:sldId id="418" r:id="rId29"/>
    <p:sldId id="419" r:id="rId30"/>
    <p:sldId id="414" r:id="rId31"/>
    <p:sldId id="374" r:id="rId32"/>
    <p:sldId id="372" r:id="rId33"/>
    <p:sldId id="364" r:id="rId34"/>
    <p:sldId id="365" r:id="rId35"/>
    <p:sldId id="415" r:id="rId36"/>
    <p:sldId id="370" r:id="rId37"/>
    <p:sldId id="380" r:id="rId38"/>
    <p:sldId id="390" r:id="rId39"/>
    <p:sldId id="382" r:id="rId40"/>
    <p:sldId id="38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0"/>
    <a:srgbClr val="DD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544" autoAdjust="0"/>
  </p:normalViewPr>
  <p:slideViewPr>
    <p:cSldViewPr snapToGrid="0" snapToObjects="1">
      <p:cViewPr>
        <p:scale>
          <a:sx n="103" d="100"/>
          <a:sy n="103" d="100"/>
        </p:scale>
        <p:origin x="-208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58EA7-B649-2942-A271-253D44EDE3CC}" type="datetimeFigureOut">
              <a:rPr lang="en-US" smtClean="0"/>
              <a:t>2/27/13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3F444-6546-4B48-9217-770B2A1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7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4792B-D1C1-4D4C-85E9-68B8FF1D3DC0}" type="datetimeFigureOut">
              <a:rPr lang="en-US" smtClean="0"/>
              <a:t>2/27/13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E4A17-8CCD-1048-83FE-B73F580D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A65B-7927-624E-B499-B6AB4EB5747F}" type="datetime1">
              <a:rPr lang="en-US" smtClean="0"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5C90-3891-F947-9634-00E2ED10442A}" type="datetime1">
              <a:rPr lang="en-US" smtClean="0"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9380-824A-0D41-8761-76107797AA7B}" type="datetime1">
              <a:rPr lang="en-US" smtClean="0"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BB05-3C49-CF49-ABD3-BDBC400F449A}" type="datetime1">
              <a:rPr lang="en-US" smtClean="0"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E29-AAAF-CD4D-8DBA-A9E6750B8377}" type="datetime1">
              <a:rPr lang="en-US" smtClean="0"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6969-B996-4949-8B6F-9B60A26775F1}" type="datetime1">
              <a:rPr lang="en-US" smtClean="0"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406A-764B-2440-8018-C55E38CF0B74}" type="datetime1">
              <a:rPr lang="en-US" smtClean="0"/>
              <a:t>2/27/13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64E2-3DD9-7E47-9C2D-2A59754F1077}" type="datetime1">
              <a:rPr lang="en-US" smtClean="0"/>
              <a:t>2/27/13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9D4B-F26B-134F-95AB-5177F569F12D}" type="datetime1">
              <a:rPr lang="en-US" smtClean="0"/>
              <a:t>2/27/13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9730-ABB1-934F-B4BC-740BD66BAE4A}" type="datetime1">
              <a:rPr lang="en-US" smtClean="0"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F4D9-1E1C-7546-B5B0-47F418F1FC5D}" type="datetime1">
              <a:rPr lang="en-US" smtClean="0"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2CFF4-79A1-1848-A113-4A1AB518E96E}" type="datetime1">
              <a:rPr lang="en-US" smtClean="0"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4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80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LIRA</a:t>
            </a:r>
            <a:r>
              <a:rPr lang="en-US" dirty="0"/>
              <a:t>: Lightweight Incentivized Routing for Anonymity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6437" y="3900369"/>
            <a:ext cx="4965568" cy="226008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Rob Jansen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Aaron Johnson</a:t>
            </a:r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Paul </a:t>
            </a:r>
            <a:r>
              <a:rPr lang="en-US" dirty="0" err="1" smtClean="0">
                <a:solidFill>
                  <a:srgbClr val="FFFF00"/>
                </a:solidFill>
              </a:rPr>
              <a:t>Syverson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sz="2595" dirty="0" smtClean="0">
                <a:solidFill>
                  <a:srgbClr val="FFFF00"/>
                </a:solidFill>
              </a:rPr>
              <a:t>U.S. Naval Research Laboratory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080607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</a:rPr>
              <a:t>20th Annual Network &amp; Distributed System Security </a:t>
            </a:r>
            <a:r>
              <a:rPr lang="en-US" sz="3200" i="1" dirty="0" smtClean="0">
                <a:solidFill>
                  <a:srgbClr val="FFFF00"/>
                </a:solidFill>
              </a:rPr>
              <a:t>Symposium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February 27, 2013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7" name="Picture 6" descr="NRLEmblem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1747" y="4052235"/>
            <a:ext cx="1828800" cy="1795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646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49"/>
          <p:cNvSpPr txBox="1"/>
          <p:nvPr/>
        </p:nvSpPr>
        <p:spPr>
          <a:xfrm>
            <a:off x="567165" y="2446600"/>
            <a:ext cx="293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~3000 relays</a:t>
            </a:r>
            <a:endParaRPr lang="en-US" sz="2800" dirty="0"/>
          </a:p>
        </p:txBody>
      </p:sp>
      <p:pic>
        <p:nvPicPr>
          <p:cNvPr id="614" name="Picture 6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4" y="2969820"/>
            <a:ext cx="1892903" cy="230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 Utilization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32" name="Picture 331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6060312"/>
            <a:ext cx="371880" cy="567720"/>
          </a:xfrm>
          <a:prstGeom prst="rect">
            <a:avLst/>
          </a:prstGeom>
        </p:spPr>
      </p:pic>
      <p:pic>
        <p:nvPicPr>
          <p:cNvPr id="333" name="Picture 332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5482872"/>
            <a:ext cx="371880" cy="567720"/>
          </a:xfrm>
          <a:prstGeom prst="rect">
            <a:avLst/>
          </a:prstGeom>
        </p:spPr>
      </p:pic>
      <p:pic>
        <p:nvPicPr>
          <p:cNvPr id="334" name="Picture 333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4906152"/>
            <a:ext cx="371880" cy="567720"/>
          </a:xfrm>
          <a:prstGeom prst="rect">
            <a:avLst/>
          </a:prstGeom>
        </p:spPr>
      </p:pic>
      <p:pic>
        <p:nvPicPr>
          <p:cNvPr id="335" name="Picture 334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4329072"/>
            <a:ext cx="371880" cy="567360"/>
          </a:xfrm>
          <a:prstGeom prst="rect">
            <a:avLst/>
          </a:prstGeom>
        </p:spPr>
      </p:pic>
      <p:pic>
        <p:nvPicPr>
          <p:cNvPr id="336" name="Picture 335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3752352"/>
            <a:ext cx="371880" cy="567360"/>
          </a:xfrm>
          <a:prstGeom prst="rect">
            <a:avLst/>
          </a:prstGeom>
        </p:spPr>
      </p:pic>
      <p:pic>
        <p:nvPicPr>
          <p:cNvPr id="337" name="Picture 336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3174912"/>
            <a:ext cx="371880" cy="567720"/>
          </a:xfrm>
          <a:prstGeom prst="rect">
            <a:avLst/>
          </a:prstGeom>
        </p:spPr>
      </p:pic>
      <p:pic>
        <p:nvPicPr>
          <p:cNvPr id="338" name="Picture 337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2598192"/>
            <a:ext cx="371880" cy="567720"/>
          </a:xfrm>
          <a:prstGeom prst="rect">
            <a:avLst/>
          </a:prstGeom>
        </p:spPr>
      </p:pic>
      <p:pic>
        <p:nvPicPr>
          <p:cNvPr id="339" name="Picture 338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2020752"/>
            <a:ext cx="371880" cy="567720"/>
          </a:xfrm>
          <a:prstGeom prst="rect">
            <a:avLst/>
          </a:prstGeom>
        </p:spPr>
      </p:pic>
      <p:pic>
        <p:nvPicPr>
          <p:cNvPr id="340" name="Picture 339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30" y="1444032"/>
            <a:ext cx="371880" cy="567720"/>
          </a:xfrm>
          <a:prstGeom prst="rect">
            <a:avLst/>
          </a:prstGeom>
        </p:spPr>
      </p:pic>
      <p:pic>
        <p:nvPicPr>
          <p:cNvPr id="342" name="Picture 341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6060312"/>
            <a:ext cx="371880" cy="567720"/>
          </a:xfrm>
          <a:prstGeom prst="rect">
            <a:avLst/>
          </a:prstGeom>
        </p:spPr>
      </p:pic>
      <p:pic>
        <p:nvPicPr>
          <p:cNvPr id="343" name="Picture 342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5482872"/>
            <a:ext cx="371880" cy="567720"/>
          </a:xfrm>
          <a:prstGeom prst="rect">
            <a:avLst/>
          </a:prstGeom>
        </p:spPr>
      </p:pic>
      <p:pic>
        <p:nvPicPr>
          <p:cNvPr id="344" name="Picture 343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4906152"/>
            <a:ext cx="371880" cy="567720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4329072"/>
            <a:ext cx="371880" cy="567360"/>
          </a:xfrm>
          <a:prstGeom prst="rect">
            <a:avLst/>
          </a:prstGeom>
        </p:spPr>
      </p:pic>
      <p:pic>
        <p:nvPicPr>
          <p:cNvPr id="346" name="Picture 345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3752352"/>
            <a:ext cx="371880" cy="567360"/>
          </a:xfrm>
          <a:prstGeom prst="rect">
            <a:avLst/>
          </a:prstGeom>
        </p:spPr>
      </p:pic>
      <p:pic>
        <p:nvPicPr>
          <p:cNvPr id="347" name="Picture 346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3174912"/>
            <a:ext cx="371880" cy="567720"/>
          </a:xfrm>
          <a:prstGeom prst="rect">
            <a:avLst/>
          </a:prstGeom>
        </p:spPr>
      </p:pic>
      <p:pic>
        <p:nvPicPr>
          <p:cNvPr id="348" name="Picture 347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2598192"/>
            <a:ext cx="371880" cy="567720"/>
          </a:xfrm>
          <a:prstGeom prst="rect">
            <a:avLst/>
          </a:prstGeom>
        </p:spPr>
      </p:pic>
      <p:pic>
        <p:nvPicPr>
          <p:cNvPr id="349" name="Picture 348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2020752"/>
            <a:ext cx="371880" cy="567720"/>
          </a:xfrm>
          <a:prstGeom prst="rect">
            <a:avLst/>
          </a:prstGeom>
        </p:spPr>
      </p:pic>
      <p:pic>
        <p:nvPicPr>
          <p:cNvPr id="350" name="Picture 349"/>
          <p:cNvPicPr/>
          <p:nvPr/>
        </p:nvPicPr>
        <p:blipFill>
          <a:blip r:embed="rId3"/>
          <a:stretch>
            <a:fillRect/>
          </a:stretch>
        </p:blipFill>
        <p:spPr>
          <a:xfrm>
            <a:off x="463930" y="1444032"/>
            <a:ext cx="371880" cy="567720"/>
          </a:xfrm>
          <a:prstGeom prst="rect">
            <a:avLst/>
          </a:prstGeom>
        </p:spPr>
      </p:pic>
      <p:pic>
        <p:nvPicPr>
          <p:cNvPr id="352" name="Picture 351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6060312"/>
            <a:ext cx="371880" cy="567720"/>
          </a:xfrm>
          <a:prstGeom prst="rect">
            <a:avLst/>
          </a:prstGeom>
        </p:spPr>
      </p:pic>
      <p:pic>
        <p:nvPicPr>
          <p:cNvPr id="353" name="Picture 352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5482872"/>
            <a:ext cx="371880" cy="567720"/>
          </a:xfrm>
          <a:prstGeom prst="rect">
            <a:avLst/>
          </a:prstGeom>
        </p:spPr>
      </p:pic>
      <p:pic>
        <p:nvPicPr>
          <p:cNvPr id="354" name="Picture 353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4906152"/>
            <a:ext cx="371880" cy="567720"/>
          </a:xfrm>
          <a:prstGeom prst="rect">
            <a:avLst/>
          </a:prstGeom>
        </p:spPr>
      </p:pic>
      <p:pic>
        <p:nvPicPr>
          <p:cNvPr id="355" name="Picture 354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4329072"/>
            <a:ext cx="371880" cy="567360"/>
          </a:xfrm>
          <a:prstGeom prst="rect">
            <a:avLst/>
          </a:prstGeom>
        </p:spPr>
      </p:pic>
      <p:pic>
        <p:nvPicPr>
          <p:cNvPr id="356" name="Picture 355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3752352"/>
            <a:ext cx="371880" cy="567360"/>
          </a:xfrm>
          <a:prstGeom prst="rect">
            <a:avLst/>
          </a:prstGeom>
        </p:spPr>
      </p:pic>
      <p:pic>
        <p:nvPicPr>
          <p:cNvPr id="357" name="Picture 356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3174912"/>
            <a:ext cx="371880" cy="567720"/>
          </a:xfrm>
          <a:prstGeom prst="rect">
            <a:avLst/>
          </a:prstGeom>
        </p:spPr>
      </p:pic>
      <p:pic>
        <p:nvPicPr>
          <p:cNvPr id="358" name="Picture 357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2598192"/>
            <a:ext cx="371880" cy="567720"/>
          </a:xfrm>
          <a:prstGeom prst="rect">
            <a:avLst/>
          </a:prstGeom>
        </p:spPr>
      </p:pic>
      <p:pic>
        <p:nvPicPr>
          <p:cNvPr id="359" name="Picture 358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2020752"/>
            <a:ext cx="371880" cy="567720"/>
          </a:xfrm>
          <a:prstGeom prst="rect">
            <a:avLst/>
          </a:prstGeom>
        </p:spPr>
      </p:pic>
      <p:pic>
        <p:nvPicPr>
          <p:cNvPr id="360" name="Picture 359"/>
          <p:cNvPicPr/>
          <p:nvPr/>
        </p:nvPicPr>
        <p:blipFill>
          <a:blip r:embed="rId3"/>
          <a:stretch>
            <a:fillRect/>
          </a:stretch>
        </p:blipFill>
        <p:spPr>
          <a:xfrm>
            <a:off x="823930" y="1444032"/>
            <a:ext cx="371880" cy="567720"/>
          </a:xfrm>
          <a:prstGeom prst="rect">
            <a:avLst/>
          </a:prstGeom>
        </p:spPr>
      </p:pic>
      <p:pic>
        <p:nvPicPr>
          <p:cNvPr id="362" name="Picture 361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6060312"/>
            <a:ext cx="371880" cy="567720"/>
          </a:xfrm>
          <a:prstGeom prst="rect">
            <a:avLst/>
          </a:prstGeom>
        </p:spPr>
      </p:pic>
      <p:pic>
        <p:nvPicPr>
          <p:cNvPr id="363" name="Picture 362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5482872"/>
            <a:ext cx="371880" cy="567720"/>
          </a:xfrm>
          <a:prstGeom prst="rect">
            <a:avLst/>
          </a:prstGeom>
        </p:spPr>
      </p:pic>
      <p:pic>
        <p:nvPicPr>
          <p:cNvPr id="364" name="Picture 363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4906152"/>
            <a:ext cx="371880" cy="567720"/>
          </a:xfrm>
          <a:prstGeom prst="rect">
            <a:avLst/>
          </a:prstGeom>
        </p:spPr>
      </p:pic>
      <p:pic>
        <p:nvPicPr>
          <p:cNvPr id="365" name="Picture 364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4329072"/>
            <a:ext cx="371880" cy="567360"/>
          </a:xfrm>
          <a:prstGeom prst="rect">
            <a:avLst/>
          </a:prstGeom>
        </p:spPr>
      </p:pic>
      <p:pic>
        <p:nvPicPr>
          <p:cNvPr id="366" name="Picture 365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3752352"/>
            <a:ext cx="371880" cy="567360"/>
          </a:xfrm>
          <a:prstGeom prst="rect">
            <a:avLst/>
          </a:prstGeom>
        </p:spPr>
      </p:pic>
      <p:pic>
        <p:nvPicPr>
          <p:cNvPr id="367" name="Picture 36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3174912"/>
            <a:ext cx="371880" cy="567720"/>
          </a:xfrm>
          <a:prstGeom prst="rect">
            <a:avLst/>
          </a:prstGeom>
        </p:spPr>
      </p:pic>
      <p:pic>
        <p:nvPicPr>
          <p:cNvPr id="368" name="Picture 367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2598192"/>
            <a:ext cx="371880" cy="567720"/>
          </a:xfrm>
          <a:prstGeom prst="rect">
            <a:avLst/>
          </a:prstGeom>
        </p:spPr>
      </p:pic>
      <p:pic>
        <p:nvPicPr>
          <p:cNvPr id="369" name="Picture 368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2020752"/>
            <a:ext cx="371880" cy="567720"/>
          </a:xfrm>
          <a:prstGeom prst="rect">
            <a:avLst/>
          </a:prstGeom>
        </p:spPr>
      </p:pic>
      <p:pic>
        <p:nvPicPr>
          <p:cNvPr id="370" name="Picture 369"/>
          <p:cNvPicPr/>
          <p:nvPr/>
        </p:nvPicPr>
        <p:blipFill>
          <a:blip r:embed="rId3"/>
          <a:stretch>
            <a:fillRect/>
          </a:stretch>
        </p:blipFill>
        <p:spPr>
          <a:xfrm>
            <a:off x="1183930" y="1444032"/>
            <a:ext cx="371880" cy="567720"/>
          </a:xfrm>
          <a:prstGeom prst="rect">
            <a:avLst/>
          </a:prstGeom>
        </p:spPr>
      </p:pic>
      <p:pic>
        <p:nvPicPr>
          <p:cNvPr id="372" name="Picture 371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6060312"/>
            <a:ext cx="371880" cy="567720"/>
          </a:xfrm>
          <a:prstGeom prst="rect">
            <a:avLst/>
          </a:prstGeom>
        </p:spPr>
      </p:pic>
      <p:pic>
        <p:nvPicPr>
          <p:cNvPr id="373" name="Picture 372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5482872"/>
            <a:ext cx="371880" cy="567720"/>
          </a:xfrm>
          <a:prstGeom prst="rect">
            <a:avLst/>
          </a:prstGeom>
        </p:spPr>
      </p:pic>
      <p:pic>
        <p:nvPicPr>
          <p:cNvPr id="374" name="Picture 373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4906152"/>
            <a:ext cx="371880" cy="567720"/>
          </a:xfrm>
          <a:prstGeom prst="rect">
            <a:avLst/>
          </a:prstGeom>
        </p:spPr>
      </p:pic>
      <p:pic>
        <p:nvPicPr>
          <p:cNvPr id="375" name="Picture 37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4329072"/>
            <a:ext cx="371880" cy="567360"/>
          </a:xfrm>
          <a:prstGeom prst="rect">
            <a:avLst/>
          </a:prstGeom>
        </p:spPr>
      </p:pic>
      <p:pic>
        <p:nvPicPr>
          <p:cNvPr id="376" name="Picture 375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3752352"/>
            <a:ext cx="371880" cy="567360"/>
          </a:xfrm>
          <a:prstGeom prst="rect">
            <a:avLst/>
          </a:prstGeom>
        </p:spPr>
      </p:pic>
      <p:pic>
        <p:nvPicPr>
          <p:cNvPr id="377" name="Picture 376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3174912"/>
            <a:ext cx="371880" cy="567720"/>
          </a:xfrm>
          <a:prstGeom prst="rect">
            <a:avLst/>
          </a:prstGeom>
        </p:spPr>
      </p:pic>
      <p:pic>
        <p:nvPicPr>
          <p:cNvPr id="378" name="Picture 377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2598192"/>
            <a:ext cx="371880" cy="567720"/>
          </a:xfrm>
          <a:prstGeom prst="rect">
            <a:avLst/>
          </a:prstGeom>
        </p:spPr>
      </p:pic>
      <p:pic>
        <p:nvPicPr>
          <p:cNvPr id="379" name="Picture 378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2020752"/>
            <a:ext cx="371880" cy="567720"/>
          </a:xfrm>
          <a:prstGeom prst="rect">
            <a:avLst/>
          </a:prstGeom>
        </p:spPr>
      </p:pic>
      <p:pic>
        <p:nvPicPr>
          <p:cNvPr id="380" name="Picture 379"/>
          <p:cNvPicPr/>
          <p:nvPr/>
        </p:nvPicPr>
        <p:blipFill>
          <a:blip r:embed="rId3"/>
          <a:stretch>
            <a:fillRect/>
          </a:stretch>
        </p:blipFill>
        <p:spPr>
          <a:xfrm>
            <a:off x="1543930" y="1444032"/>
            <a:ext cx="371880" cy="567720"/>
          </a:xfrm>
          <a:prstGeom prst="rect">
            <a:avLst/>
          </a:prstGeom>
        </p:spPr>
      </p:pic>
      <p:pic>
        <p:nvPicPr>
          <p:cNvPr id="382" name="Picture 381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6060312"/>
            <a:ext cx="371880" cy="567720"/>
          </a:xfrm>
          <a:prstGeom prst="rect">
            <a:avLst/>
          </a:prstGeom>
        </p:spPr>
      </p:pic>
      <p:pic>
        <p:nvPicPr>
          <p:cNvPr id="383" name="Picture 382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5482872"/>
            <a:ext cx="371880" cy="567720"/>
          </a:xfrm>
          <a:prstGeom prst="rect">
            <a:avLst/>
          </a:prstGeom>
        </p:spPr>
      </p:pic>
      <p:pic>
        <p:nvPicPr>
          <p:cNvPr id="384" name="Picture 383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4906152"/>
            <a:ext cx="371880" cy="567720"/>
          </a:xfrm>
          <a:prstGeom prst="rect">
            <a:avLst/>
          </a:prstGeom>
        </p:spPr>
      </p:pic>
      <p:pic>
        <p:nvPicPr>
          <p:cNvPr id="385" name="Picture 384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4329072"/>
            <a:ext cx="371880" cy="567360"/>
          </a:xfrm>
          <a:prstGeom prst="rect">
            <a:avLst/>
          </a:prstGeom>
        </p:spPr>
      </p:pic>
      <p:pic>
        <p:nvPicPr>
          <p:cNvPr id="386" name="Picture 385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3752352"/>
            <a:ext cx="371880" cy="567360"/>
          </a:xfrm>
          <a:prstGeom prst="rect">
            <a:avLst/>
          </a:prstGeom>
        </p:spPr>
      </p:pic>
      <p:pic>
        <p:nvPicPr>
          <p:cNvPr id="387" name="Picture 386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3174912"/>
            <a:ext cx="371880" cy="567720"/>
          </a:xfrm>
          <a:prstGeom prst="rect">
            <a:avLst/>
          </a:prstGeom>
        </p:spPr>
      </p:pic>
      <p:pic>
        <p:nvPicPr>
          <p:cNvPr id="388" name="Picture 387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2598192"/>
            <a:ext cx="371880" cy="567720"/>
          </a:xfrm>
          <a:prstGeom prst="rect">
            <a:avLst/>
          </a:prstGeom>
        </p:spPr>
      </p:pic>
      <p:pic>
        <p:nvPicPr>
          <p:cNvPr id="389" name="Picture 388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2020752"/>
            <a:ext cx="371880" cy="567720"/>
          </a:xfrm>
          <a:prstGeom prst="rect">
            <a:avLst/>
          </a:prstGeom>
        </p:spPr>
      </p:pic>
      <p:pic>
        <p:nvPicPr>
          <p:cNvPr id="390" name="Picture 389"/>
          <p:cNvPicPr/>
          <p:nvPr/>
        </p:nvPicPr>
        <p:blipFill>
          <a:blip r:embed="rId3"/>
          <a:stretch>
            <a:fillRect/>
          </a:stretch>
        </p:blipFill>
        <p:spPr>
          <a:xfrm>
            <a:off x="1903930" y="1444032"/>
            <a:ext cx="371880" cy="567720"/>
          </a:xfrm>
          <a:prstGeom prst="rect">
            <a:avLst/>
          </a:prstGeom>
        </p:spPr>
      </p:pic>
      <p:pic>
        <p:nvPicPr>
          <p:cNvPr id="392" name="Picture 391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6060312"/>
            <a:ext cx="371880" cy="567720"/>
          </a:xfrm>
          <a:prstGeom prst="rect">
            <a:avLst/>
          </a:prstGeom>
        </p:spPr>
      </p:pic>
      <p:pic>
        <p:nvPicPr>
          <p:cNvPr id="393" name="Picture 392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5482872"/>
            <a:ext cx="371880" cy="567720"/>
          </a:xfrm>
          <a:prstGeom prst="rect">
            <a:avLst/>
          </a:prstGeom>
        </p:spPr>
      </p:pic>
      <p:pic>
        <p:nvPicPr>
          <p:cNvPr id="394" name="Picture 393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4906152"/>
            <a:ext cx="371880" cy="567720"/>
          </a:xfrm>
          <a:prstGeom prst="rect">
            <a:avLst/>
          </a:prstGeom>
        </p:spPr>
      </p:pic>
      <p:pic>
        <p:nvPicPr>
          <p:cNvPr id="395" name="Picture 394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4329072"/>
            <a:ext cx="371880" cy="567360"/>
          </a:xfrm>
          <a:prstGeom prst="rect">
            <a:avLst/>
          </a:prstGeom>
        </p:spPr>
      </p:pic>
      <p:pic>
        <p:nvPicPr>
          <p:cNvPr id="396" name="Picture 395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3752352"/>
            <a:ext cx="371880" cy="567360"/>
          </a:xfrm>
          <a:prstGeom prst="rect">
            <a:avLst/>
          </a:prstGeom>
        </p:spPr>
      </p:pic>
      <p:pic>
        <p:nvPicPr>
          <p:cNvPr id="397" name="Picture 396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3174912"/>
            <a:ext cx="371880" cy="567720"/>
          </a:xfrm>
          <a:prstGeom prst="rect">
            <a:avLst/>
          </a:prstGeom>
        </p:spPr>
      </p:pic>
      <p:pic>
        <p:nvPicPr>
          <p:cNvPr id="398" name="Picture 397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2598192"/>
            <a:ext cx="371880" cy="567720"/>
          </a:xfrm>
          <a:prstGeom prst="rect">
            <a:avLst/>
          </a:prstGeom>
        </p:spPr>
      </p:pic>
      <p:pic>
        <p:nvPicPr>
          <p:cNvPr id="399" name="Picture 398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2020752"/>
            <a:ext cx="371880" cy="567720"/>
          </a:xfrm>
          <a:prstGeom prst="rect">
            <a:avLst/>
          </a:prstGeom>
        </p:spPr>
      </p:pic>
      <p:pic>
        <p:nvPicPr>
          <p:cNvPr id="400" name="Picture 399"/>
          <p:cNvPicPr/>
          <p:nvPr/>
        </p:nvPicPr>
        <p:blipFill>
          <a:blip r:embed="rId3"/>
          <a:stretch>
            <a:fillRect/>
          </a:stretch>
        </p:blipFill>
        <p:spPr>
          <a:xfrm>
            <a:off x="2263930" y="1444032"/>
            <a:ext cx="371880" cy="567720"/>
          </a:xfrm>
          <a:prstGeom prst="rect">
            <a:avLst/>
          </a:prstGeom>
        </p:spPr>
      </p:pic>
      <p:pic>
        <p:nvPicPr>
          <p:cNvPr id="402" name="Picture 401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6060312"/>
            <a:ext cx="371880" cy="567720"/>
          </a:xfrm>
          <a:prstGeom prst="rect">
            <a:avLst/>
          </a:prstGeom>
        </p:spPr>
      </p:pic>
      <p:pic>
        <p:nvPicPr>
          <p:cNvPr id="403" name="Picture 402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5482872"/>
            <a:ext cx="371880" cy="567720"/>
          </a:xfrm>
          <a:prstGeom prst="rect">
            <a:avLst/>
          </a:prstGeom>
        </p:spPr>
      </p:pic>
      <p:pic>
        <p:nvPicPr>
          <p:cNvPr id="404" name="Picture 403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4906152"/>
            <a:ext cx="371880" cy="567720"/>
          </a:xfrm>
          <a:prstGeom prst="rect">
            <a:avLst/>
          </a:prstGeom>
        </p:spPr>
      </p:pic>
      <p:pic>
        <p:nvPicPr>
          <p:cNvPr id="405" name="Picture 404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4329072"/>
            <a:ext cx="371880" cy="567360"/>
          </a:xfrm>
          <a:prstGeom prst="rect">
            <a:avLst/>
          </a:prstGeom>
        </p:spPr>
      </p:pic>
      <p:pic>
        <p:nvPicPr>
          <p:cNvPr id="406" name="Picture 405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3752352"/>
            <a:ext cx="371880" cy="567360"/>
          </a:xfrm>
          <a:prstGeom prst="rect">
            <a:avLst/>
          </a:prstGeom>
        </p:spPr>
      </p:pic>
      <p:pic>
        <p:nvPicPr>
          <p:cNvPr id="407" name="Picture 406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3174912"/>
            <a:ext cx="371880" cy="567720"/>
          </a:xfrm>
          <a:prstGeom prst="rect">
            <a:avLst/>
          </a:prstGeom>
        </p:spPr>
      </p:pic>
      <p:pic>
        <p:nvPicPr>
          <p:cNvPr id="408" name="Picture 407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2598192"/>
            <a:ext cx="371880" cy="567720"/>
          </a:xfrm>
          <a:prstGeom prst="rect">
            <a:avLst/>
          </a:prstGeom>
        </p:spPr>
      </p:pic>
      <p:pic>
        <p:nvPicPr>
          <p:cNvPr id="409" name="Picture 408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2020752"/>
            <a:ext cx="371880" cy="567720"/>
          </a:xfrm>
          <a:prstGeom prst="rect">
            <a:avLst/>
          </a:prstGeom>
        </p:spPr>
      </p:pic>
      <p:pic>
        <p:nvPicPr>
          <p:cNvPr id="410" name="Picture 409"/>
          <p:cNvPicPr/>
          <p:nvPr/>
        </p:nvPicPr>
        <p:blipFill>
          <a:blip r:embed="rId3"/>
          <a:stretch>
            <a:fillRect/>
          </a:stretch>
        </p:blipFill>
        <p:spPr>
          <a:xfrm>
            <a:off x="2623930" y="1444032"/>
            <a:ext cx="371880" cy="567720"/>
          </a:xfrm>
          <a:prstGeom prst="rect">
            <a:avLst/>
          </a:prstGeom>
        </p:spPr>
      </p:pic>
      <p:pic>
        <p:nvPicPr>
          <p:cNvPr id="412" name="Picture 411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6060312"/>
            <a:ext cx="371880" cy="567720"/>
          </a:xfrm>
          <a:prstGeom prst="rect">
            <a:avLst/>
          </a:prstGeom>
        </p:spPr>
      </p:pic>
      <p:pic>
        <p:nvPicPr>
          <p:cNvPr id="413" name="Picture 412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5482872"/>
            <a:ext cx="371880" cy="567720"/>
          </a:xfrm>
          <a:prstGeom prst="rect">
            <a:avLst/>
          </a:prstGeom>
        </p:spPr>
      </p:pic>
      <p:pic>
        <p:nvPicPr>
          <p:cNvPr id="414" name="Picture 413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4906152"/>
            <a:ext cx="371880" cy="567720"/>
          </a:xfrm>
          <a:prstGeom prst="rect">
            <a:avLst/>
          </a:prstGeom>
        </p:spPr>
      </p:pic>
      <p:pic>
        <p:nvPicPr>
          <p:cNvPr id="415" name="Picture 414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4329072"/>
            <a:ext cx="371880" cy="567360"/>
          </a:xfrm>
          <a:prstGeom prst="rect">
            <a:avLst/>
          </a:prstGeom>
        </p:spPr>
      </p:pic>
      <p:pic>
        <p:nvPicPr>
          <p:cNvPr id="416" name="Picture 415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3752352"/>
            <a:ext cx="371880" cy="567360"/>
          </a:xfrm>
          <a:prstGeom prst="rect">
            <a:avLst/>
          </a:prstGeom>
        </p:spPr>
      </p:pic>
      <p:pic>
        <p:nvPicPr>
          <p:cNvPr id="417" name="Picture 416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3174912"/>
            <a:ext cx="371880" cy="567720"/>
          </a:xfrm>
          <a:prstGeom prst="rect">
            <a:avLst/>
          </a:prstGeom>
        </p:spPr>
      </p:pic>
      <p:pic>
        <p:nvPicPr>
          <p:cNvPr id="418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2598192"/>
            <a:ext cx="371880" cy="567720"/>
          </a:xfrm>
          <a:prstGeom prst="rect">
            <a:avLst/>
          </a:prstGeom>
        </p:spPr>
      </p:pic>
      <p:pic>
        <p:nvPicPr>
          <p:cNvPr id="419" name="Picture 418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2020752"/>
            <a:ext cx="371880" cy="567720"/>
          </a:xfrm>
          <a:prstGeom prst="rect">
            <a:avLst/>
          </a:prstGeom>
        </p:spPr>
      </p:pic>
      <p:pic>
        <p:nvPicPr>
          <p:cNvPr id="420" name="Picture 419"/>
          <p:cNvPicPr/>
          <p:nvPr/>
        </p:nvPicPr>
        <p:blipFill>
          <a:blip r:embed="rId3"/>
          <a:stretch>
            <a:fillRect/>
          </a:stretch>
        </p:blipFill>
        <p:spPr>
          <a:xfrm>
            <a:off x="2983570" y="1444032"/>
            <a:ext cx="371880" cy="567720"/>
          </a:xfrm>
          <a:prstGeom prst="rect">
            <a:avLst/>
          </a:prstGeom>
        </p:spPr>
      </p:pic>
      <p:pic>
        <p:nvPicPr>
          <p:cNvPr id="422" name="Picture 421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6060312"/>
            <a:ext cx="371880" cy="567720"/>
          </a:xfrm>
          <a:prstGeom prst="rect">
            <a:avLst/>
          </a:prstGeom>
        </p:spPr>
      </p:pic>
      <p:pic>
        <p:nvPicPr>
          <p:cNvPr id="423" name="Picture 422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5482872"/>
            <a:ext cx="371880" cy="567720"/>
          </a:xfrm>
          <a:prstGeom prst="rect">
            <a:avLst/>
          </a:prstGeom>
        </p:spPr>
      </p:pic>
      <p:pic>
        <p:nvPicPr>
          <p:cNvPr id="424" name="Picture 423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4906152"/>
            <a:ext cx="371880" cy="567720"/>
          </a:xfrm>
          <a:prstGeom prst="rect">
            <a:avLst/>
          </a:prstGeom>
        </p:spPr>
      </p:pic>
      <p:pic>
        <p:nvPicPr>
          <p:cNvPr id="425" name="Picture 424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4329072"/>
            <a:ext cx="371880" cy="567360"/>
          </a:xfrm>
          <a:prstGeom prst="rect">
            <a:avLst/>
          </a:prstGeom>
        </p:spPr>
      </p:pic>
      <p:pic>
        <p:nvPicPr>
          <p:cNvPr id="426" name="Picture 425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3752352"/>
            <a:ext cx="371880" cy="567360"/>
          </a:xfrm>
          <a:prstGeom prst="rect">
            <a:avLst/>
          </a:prstGeom>
        </p:spPr>
      </p:pic>
      <p:pic>
        <p:nvPicPr>
          <p:cNvPr id="427" name="Picture 426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3174912"/>
            <a:ext cx="371880" cy="567720"/>
          </a:xfrm>
          <a:prstGeom prst="rect">
            <a:avLst/>
          </a:prstGeom>
        </p:spPr>
      </p:pic>
      <p:pic>
        <p:nvPicPr>
          <p:cNvPr id="428" name="Picture 427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2598192"/>
            <a:ext cx="371880" cy="567720"/>
          </a:xfrm>
          <a:prstGeom prst="rect">
            <a:avLst/>
          </a:prstGeom>
        </p:spPr>
      </p:pic>
      <p:pic>
        <p:nvPicPr>
          <p:cNvPr id="429" name="Picture 428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2020752"/>
            <a:ext cx="371880" cy="567720"/>
          </a:xfrm>
          <a:prstGeom prst="rect">
            <a:avLst/>
          </a:prstGeom>
        </p:spPr>
      </p:pic>
      <p:pic>
        <p:nvPicPr>
          <p:cNvPr id="430" name="Picture 429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930" y="1444032"/>
            <a:ext cx="371880" cy="567720"/>
          </a:xfrm>
          <a:prstGeom prst="rect">
            <a:avLst/>
          </a:prstGeom>
        </p:spPr>
      </p:pic>
      <p:pic>
        <p:nvPicPr>
          <p:cNvPr id="432" name="Picture 43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6060312"/>
            <a:ext cx="371880" cy="567720"/>
          </a:xfrm>
          <a:prstGeom prst="rect">
            <a:avLst/>
          </a:prstGeom>
        </p:spPr>
      </p:pic>
      <p:pic>
        <p:nvPicPr>
          <p:cNvPr id="433" name="Picture 432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5482872"/>
            <a:ext cx="371880" cy="567720"/>
          </a:xfrm>
          <a:prstGeom prst="rect">
            <a:avLst/>
          </a:prstGeom>
        </p:spPr>
      </p:pic>
      <p:pic>
        <p:nvPicPr>
          <p:cNvPr id="434" name="Picture 433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4906152"/>
            <a:ext cx="371880" cy="567720"/>
          </a:xfrm>
          <a:prstGeom prst="rect">
            <a:avLst/>
          </a:prstGeom>
        </p:spPr>
      </p:pic>
      <p:pic>
        <p:nvPicPr>
          <p:cNvPr id="435" name="Picture 434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4329072"/>
            <a:ext cx="371880" cy="567360"/>
          </a:xfrm>
          <a:prstGeom prst="rect">
            <a:avLst/>
          </a:prstGeom>
        </p:spPr>
      </p:pic>
      <p:pic>
        <p:nvPicPr>
          <p:cNvPr id="436" name="Picture 435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3752352"/>
            <a:ext cx="371880" cy="567360"/>
          </a:xfrm>
          <a:prstGeom prst="rect">
            <a:avLst/>
          </a:prstGeom>
        </p:spPr>
      </p:pic>
      <p:pic>
        <p:nvPicPr>
          <p:cNvPr id="437" name="Picture 436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3174912"/>
            <a:ext cx="371880" cy="567720"/>
          </a:xfrm>
          <a:prstGeom prst="rect">
            <a:avLst/>
          </a:prstGeom>
        </p:spPr>
      </p:pic>
      <p:pic>
        <p:nvPicPr>
          <p:cNvPr id="438" name="Picture 437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2598192"/>
            <a:ext cx="371880" cy="567720"/>
          </a:xfrm>
          <a:prstGeom prst="rect">
            <a:avLst/>
          </a:prstGeom>
        </p:spPr>
      </p:pic>
      <p:pic>
        <p:nvPicPr>
          <p:cNvPr id="439" name="Picture 438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2020752"/>
            <a:ext cx="371880" cy="567720"/>
          </a:xfrm>
          <a:prstGeom prst="rect">
            <a:avLst/>
          </a:prstGeom>
        </p:spPr>
      </p:pic>
      <p:pic>
        <p:nvPicPr>
          <p:cNvPr id="440" name="Picture 439"/>
          <p:cNvPicPr/>
          <p:nvPr/>
        </p:nvPicPr>
        <p:blipFill>
          <a:blip r:embed="rId3"/>
          <a:stretch>
            <a:fillRect/>
          </a:stretch>
        </p:blipFill>
        <p:spPr>
          <a:xfrm>
            <a:off x="3704290" y="1444032"/>
            <a:ext cx="371880" cy="567720"/>
          </a:xfrm>
          <a:prstGeom prst="rect">
            <a:avLst/>
          </a:prstGeom>
        </p:spPr>
      </p:pic>
      <p:pic>
        <p:nvPicPr>
          <p:cNvPr id="442" name="Picture 441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6060312"/>
            <a:ext cx="371880" cy="567720"/>
          </a:xfrm>
          <a:prstGeom prst="rect">
            <a:avLst/>
          </a:prstGeom>
        </p:spPr>
      </p:pic>
      <p:pic>
        <p:nvPicPr>
          <p:cNvPr id="443" name="Picture 442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5482872"/>
            <a:ext cx="371880" cy="567720"/>
          </a:xfrm>
          <a:prstGeom prst="rect">
            <a:avLst/>
          </a:prstGeom>
        </p:spPr>
      </p:pic>
      <p:pic>
        <p:nvPicPr>
          <p:cNvPr id="444" name="Picture 443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4906152"/>
            <a:ext cx="371880" cy="567720"/>
          </a:xfrm>
          <a:prstGeom prst="rect">
            <a:avLst/>
          </a:prstGeom>
        </p:spPr>
      </p:pic>
      <p:pic>
        <p:nvPicPr>
          <p:cNvPr id="445" name="Picture 444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4329072"/>
            <a:ext cx="371880" cy="567360"/>
          </a:xfrm>
          <a:prstGeom prst="rect">
            <a:avLst/>
          </a:prstGeom>
        </p:spPr>
      </p:pic>
      <p:pic>
        <p:nvPicPr>
          <p:cNvPr id="446" name="Picture 445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3752352"/>
            <a:ext cx="371880" cy="567360"/>
          </a:xfrm>
          <a:prstGeom prst="rect">
            <a:avLst/>
          </a:prstGeom>
        </p:spPr>
      </p:pic>
      <p:pic>
        <p:nvPicPr>
          <p:cNvPr id="447" name="Picture 446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3174912"/>
            <a:ext cx="371880" cy="567720"/>
          </a:xfrm>
          <a:prstGeom prst="rect">
            <a:avLst/>
          </a:prstGeom>
        </p:spPr>
      </p:pic>
      <p:pic>
        <p:nvPicPr>
          <p:cNvPr id="448" name="Picture 447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2598192"/>
            <a:ext cx="371880" cy="567720"/>
          </a:xfrm>
          <a:prstGeom prst="rect">
            <a:avLst/>
          </a:prstGeom>
        </p:spPr>
      </p:pic>
      <p:pic>
        <p:nvPicPr>
          <p:cNvPr id="449" name="Picture 448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2020752"/>
            <a:ext cx="371880" cy="567720"/>
          </a:xfrm>
          <a:prstGeom prst="rect">
            <a:avLst/>
          </a:prstGeom>
        </p:spPr>
      </p:pic>
      <p:pic>
        <p:nvPicPr>
          <p:cNvPr id="450" name="Picture 449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290" y="1444032"/>
            <a:ext cx="371880" cy="567720"/>
          </a:xfrm>
          <a:prstGeom prst="rect">
            <a:avLst/>
          </a:prstGeom>
        </p:spPr>
      </p:pic>
      <p:pic>
        <p:nvPicPr>
          <p:cNvPr id="452" name="Picture 451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6060312"/>
            <a:ext cx="371880" cy="567720"/>
          </a:xfrm>
          <a:prstGeom prst="rect">
            <a:avLst/>
          </a:prstGeom>
        </p:spPr>
      </p:pic>
      <p:pic>
        <p:nvPicPr>
          <p:cNvPr id="453" name="Picture 452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5482872"/>
            <a:ext cx="371880" cy="567720"/>
          </a:xfrm>
          <a:prstGeom prst="rect">
            <a:avLst/>
          </a:prstGeom>
        </p:spPr>
      </p:pic>
      <p:pic>
        <p:nvPicPr>
          <p:cNvPr id="454" name="Picture 453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4906152"/>
            <a:ext cx="371880" cy="567720"/>
          </a:xfrm>
          <a:prstGeom prst="rect">
            <a:avLst/>
          </a:prstGeom>
        </p:spPr>
      </p:pic>
      <p:pic>
        <p:nvPicPr>
          <p:cNvPr id="455" name="Picture 454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4329072"/>
            <a:ext cx="371880" cy="567360"/>
          </a:xfrm>
          <a:prstGeom prst="rect">
            <a:avLst/>
          </a:prstGeom>
        </p:spPr>
      </p:pic>
      <p:pic>
        <p:nvPicPr>
          <p:cNvPr id="456" name="Picture 455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3752352"/>
            <a:ext cx="371880" cy="567360"/>
          </a:xfrm>
          <a:prstGeom prst="rect">
            <a:avLst/>
          </a:prstGeom>
        </p:spPr>
      </p:pic>
      <p:pic>
        <p:nvPicPr>
          <p:cNvPr id="457" name="Picture 456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3174912"/>
            <a:ext cx="371880" cy="567720"/>
          </a:xfrm>
          <a:prstGeom prst="rect">
            <a:avLst/>
          </a:prstGeom>
        </p:spPr>
      </p:pic>
      <p:pic>
        <p:nvPicPr>
          <p:cNvPr id="458" name="Picture 457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2598192"/>
            <a:ext cx="371880" cy="567720"/>
          </a:xfrm>
          <a:prstGeom prst="rect">
            <a:avLst/>
          </a:prstGeom>
        </p:spPr>
      </p:pic>
      <p:pic>
        <p:nvPicPr>
          <p:cNvPr id="459" name="Picture 458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2020752"/>
            <a:ext cx="371880" cy="567720"/>
          </a:xfrm>
          <a:prstGeom prst="rect">
            <a:avLst/>
          </a:prstGeom>
        </p:spPr>
      </p:pic>
      <p:pic>
        <p:nvPicPr>
          <p:cNvPr id="460" name="Picture 459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290" y="1444032"/>
            <a:ext cx="371880" cy="567720"/>
          </a:xfrm>
          <a:prstGeom prst="rect">
            <a:avLst/>
          </a:prstGeom>
        </p:spPr>
      </p:pic>
      <p:pic>
        <p:nvPicPr>
          <p:cNvPr id="462" name="Picture 461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6060312"/>
            <a:ext cx="371880" cy="567720"/>
          </a:xfrm>
          <a:prstGeom prst="rect">
            <a:avLst/>
          </a:prstGeom>
        </p:spPr>
      </p:pic>
      <p:pic>
        <p:nvPicPr>
          <p:cNvPr id="463" name="Picture 462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5482872"/>
            <a:ext cx="371880" cy="567720"/>
          </a:xfrm>
          <a:prstGeom prst="rect">
            <a:avLst/>
          </a:prstGeom>
        </p:spPr>
      </p:pic>
      <p:pic>
        <p:nvPicPr>
          <p:cNvPr id="464" name="Picture 463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4906152"/>
            <a:ext cx="371880" cy="567720"/>
          </a:xfrm>
          <a:prstGeom prst="rect">
            <a:avLst/>
          </a:prstGeom>
        </p:spPr>
      </p:pic>
      <p:pic>
        <p:nvPicPr>
          <p:cNvPr id="465" name="Picture 464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4329072"/>
            <a:ext cx="371880" cy="567360"/>
          </a:xfrm>
          <a:prstGeom prst="rect">
            <a:avLst/>
          </a:prstGeom>
        </p:spPr>
      </p:pic>
      <p:pic>
        <p:nvPicPr>
          <p:cNvPr id="466" name="Picture 465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3752352"/>
            <a:ext cx="371880" cy="567360"/>
          </a:xfrm>
          <a:prstGeom prst="rect">
            <a:avLst/>
          </a:prstGeom>
        </p:spPr>
      </p:pic>
      <p:pic>
        <p:nvPicPr>
          <p:cNvPr id="467" name="Picture 466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3174912"/>
            <a:ext cx="371880" cy="567720"/>
          </a:xfrm>
          <a:prstGeom prst="rect">
            <a:avLst/>
          </a:prstGeom>
        </p:spPr>
      </p:pic>
      <p:pic>
        <p:nvPicPr>
          <p:cNvPr id="468" name="Picture 467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2598192"/>
            <a:ext cx="371880" cy="567720"/>
          </a:xfrm>
          <a:prstGeom prst="rect">
            <a:avLst/>
          </a:prstGeom>
        </p:spPr>
      </p:pic>
      <p:pic>
        <p:nvPicPr>
          <p:cNvPr id="469" name="Picture 468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2020752"/>
            <a:ext cx="371880" cy="567720"/>
          </a:xfrm>
          <a:prstGeom prst="rect">
            <a:avLst/>
          </a:prstGeom>
        </p:spPr>
      </p:pic>
      <p:pic>
        <p:nvPicPr>
          <p:cNvPr id="470" name="Picture 469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290" y="1444032"/>
            <a:ext cx="371880" cy="567720"/>
          </a:xfrm>
          <a:prstGeom prst="rect">
            <a:avLst/>
          </a:prstGeom>
        </p:spPr>
      </p:pic>
      <p:pic>
        <p:nvPicPr>
          <p:cNvPr id="472" name="Picture 471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6060312"/>
            <a:ext cx="371880" cy="567720"/>
          </a:xfrm>
          <a:prstGeom prst="rect">
            <a:avLst/>
          </a:prstGeom>
        </p:spPr>
      </p:pic>
      <p:pic>
        <p:nvPicPr>
          <p:cNvPr id="473" name="Picture 472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5482872"/>
            <a:ext cx="371880" cy="567720"/>
          </a:xfrm>
          <a:prstGeom prst="rect">
            <a:avLst/>
          </a:prstGeom>
        </p:spPr>
      </p:pic>
      <p:pic>
        <p:nvPicPr>
          <p:cNvPr id="474" name="Picture 473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4906152"/>
            <a:ext cx="371880" cy="567720"/>
          </a:xfrm>
          <a:prstGeom prst="rect">
            <a:avLst/>
          </a:prstGeom>
        </p:spPr>
      </p:pic>
      <p:pic>
        <p:nvPicPr>
          <p:cNvPr id="475" name="Picture 47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4329072"/>
            <a:ext cx="371880" cy="567360"/>
          </a:xfrm>
          <a:prstGeom prst="rect">
            <a:avLst/>
          </a:prstGeom>
        </p:spPr>
      </p:pic>
      <p:pic>
        <p:nvPicPr>
          <p:cNvPr id="476" name="Picture 475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3752352"/>
            <a:ext cx="371880" cy="567360"/>
          </a:xfrm>
          <a:prstGeom prst="rect">
            <a:avLst/>
          </a:prstGeom>
        </p:spPr>
      </p:pic>
      <p:pic>
        <p:nvPicPr>
          <p:cNvPr id="477" name="Picture 47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3174912"/>
            <a:ext cx="371880" cy="567720"/>
          </a:xfrm>
          <a:prstGeom prst="rect">
            <a:avLst/>
          </a:prstGeom>
        </p:spPr>
      </p:pic>
      <p:pic>
        <p:nvPicPr>
          <p:cNvPr id="478" name="Picture 477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2598192"/>
            <a:ext cx="371880" cy="567720"/>
          </a:xfrm>
          <a:prstGeom prst="rect">
            <a:avLst/>
          </a:prstGeom>
        </p:spPr>
      </p:pic>
      <p:pic>
        <p:nvPicPr>
          <p:cNvPr id="479" name="Picture 478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2020752"/>
            <a:ext cx="371880" cy="567720"/>
          </a:xfrm>
          <a:prstGeom prst="rect">
            <a:avLst/>
          </a:prstGeom>
        </p:spPr>
      </p:pic>
      <p:pic>
        <p:nvPicPr>
          <p:cNvPr id="480" name="Picture 479"/>
          <p:cNvPicPr/>
          <p:nvPr/>
        </p:nvPicPr>
        <p:blipFill>
          <a:blip r:embed="rId3"/>
          <a:stretch>
            <a:fillRect/>
          </a:stretch>
        </p:blipFill>
        <p:spPr>
          <a:xfrm>
            <a:off x="5144290" y="1444032"/>
            <a:ext cx="371880" cy="567720"/>
          </a:xfrm>
          <a:prstGeom prst="rect">
            <a:avLst/>
          </a:prstGeom>
        </p:spPr>
      </p:pic>
      <p:pic>
        <p:nvPicPr>
          <p:cNvPr id="482" name="Picture 481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6060312"/>
            <a:ext cx="371880" cy="567720"/>
          </a:xfrm>
          <a:prstGeom prst="rect">
            <a:avLst/>
          </a:prstGeom>
        </p:spPr>
      </p:pic>
      <p:pic>
        <p:nvPicPr>
          <p:cNvPr id="483" name="Picture 482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5482872"/>
            <a:ext cx="371880" cy="567720"/>
          </a:xfrm>
          <a:prstGeom prst="rect">
            <a:avLst/>
          </a:prstGeom>
        </p:spPr>
      </p:pic>
      <p:pic>
        <p:nvPicPr>
          <p:cNvPr id="484" name="Picture 483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4906152"/>
            <a:ext cx="371880" cy="567720"/>
          </a:xfrm>
          <a:prstGeom prst="rect">
            <a:avLst/>
          </a:prstGeom>
        </p:spPr>
      </p:pic>
      <p:pic>
        <p:nvPicPr>
          <p:cNvPr id="485" name="Picture 484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4329072"/>
            <a:ext cx="371880" cy="567360"/>
          </a:xfrm>
          <a:prstGeom prst="rect">
            <a:avLst/>
          </a:prstGeom>
        </p:spPr>
      </p:pic>
      <p:pic>
        <p:nvPicPr>
          <p:cNvPr id="486" name="Picture 485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3752352"/>
            <a:ext cx="371880" cy="567360"/>
          </a:xfrm>
          <a:prstGeom prst="rect">
            <a:avLst/>
          </a:prstGeom>
        </p:spPr>
      </p:pic>
      <p:pic>
        <p:nvPicPr>
          <p:cNvPr id="487" name="Picture 486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3174912"/>
            <a:ext cx="371880" cy="567720"/>
          </a:xfrm>
          <a:prstGeom prst="rect">
            <a:avLst/>
          </a:prstGeom>
        </p:spPr>
      </p:pic>
      <p:pic>
        <p:nvPicPr>
          <p:cNvPr id="488" name="Picture 487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2598192"/>
            <a:ext cx="371880" cy="567720"/>
          </a:xfrm>
          <a:prstGeom prst="rect">
            <a:avLst/>
          </a:prstGeom>
        </p:spPr>
      </p:pic>
      <p:pic>
        <p:nvPicPr>
          <p:cNvPr id="489" name="Picture 488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2020752"/>
            <a:ext cx="371880" cy="567720"/>
          </a:xfrm>
          <a:prstGeom prst="rect">
            <a:avLst/>
          </a:prstGeom>
        </p:spPr>
      </p:pic>
      <p:pic>
        <p:nvPicPr>
          <p:cNvPr id="490" name="Picture 489"/>
          <p:cNvPicPr/>
          <p:nvPr/>
        </p:nvPicPr>
        <p:blipFill>
          <a:blip r:embed="rId3"/>
          <a:stretch>
            <a:fillRect/>
          </a:stretch>
        </p:blipFill>
        <p:spPr>
          <a:xfrm>
            <a:off x="5504290" y="1444032"/>
            <a:ext cx="371880" cy="567720"/>
          </a:xfrm>
          <a:prstGeom prst="rect">
            <a:avLst/>
          </a:prstGeom>
        </p:spPr>
      </p:pic>
      <p:pic>
        <p:nvPicPr>
          <p:cNvPr id="492" name="Picture 491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6060312"/>
            <a:ext cx="371880" cy="567720"/>
          </a:xfrm>
          <a:prstGeom prst="rect">
            <a:avLst/>
          </a:prstGeom>
        </p:spPr>
      </p:pic>
      <p:pic>
        <p:nvPicPr>
          <p:cNvPr id="493" name="Picture 492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5482872"/>
            <a:ext cx="371880" cy="567720"/>
          </a:xfrm>
          <a:prstGeom prst="rect">
            <a:avLst/>
          </a:prstGeom>
        </p:spPr>
      </p:pic>
      <p:pic>
        <p:nvPicPr>
          <p:cNvPr id="494" name="Picture 493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4906152"/>
            <a:ext cx="371880" cy="567720"/>
          </a:xfrm>
          <a:prstGeom prst="rect">
            <a:avLst/>
          </a:prstGeom>
        </p:spPr>
      </p:pic>
      <p:pic>
        <p:nvPicPr>
          <p:cNvPr id="495" name="Picture 494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4329072"/>
            <a:ext cx="371880" cy="567360"/>
          </a:xfrm>
          <a:prstGeom prst="rect">
            <a:avLst/>
          </a:prstGeom>
        </p:spPr>
      </p:pic>
      <p:pic>
        <p:nvPicPr>
          <p:cNvPr id="496" name="Picture 49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3752352"/>
            <a:ext cx="371880" cy="567360"/>
          </a:xfrm>
          <a:prstGeom prst="rect">
            <a:avLst/>
          </a:prstGeom>
        </p:spPr>
      </p:pic>
      <p:pic>
        <p:nvPicPr>
          <p:cNvPr id="497" name="Picture 496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3174912"/>
            <a:ext cx="371880" cy="567720"/>
          </a:xfrm>
          <a:prstGeom prst="rect">
            <a:avLst/>
          </a:prstGeom>
        </p:spPr>
      </p:pic>
      <p:pic>
        <p:nvPicPr>
          <p:cNvPr id="498" name="Picture 497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2598192"/>
            <a:ext cx="371880" cy="567720"/>
          </a:xfrm>
          <a:prstGeom prst="rect">
            <a:avLst/>
          </a:prstGeom>
        </p:spPr>
      </p:pic>
      <p:pic>
        <p:nvPicPr>
          <p:cNvPr id="499" name="Picture 498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2020752"/>
            <a:ext cx="371880" cy="567720"/>
          </a:xfrm>
          <a:prstGeom prst="rect">
            <a:avLst/>
          </a:prstGeom>
        </p:spPr>
      </p:pic>
      <p:pic>
        <p:nvPicPr>
          <p:cNvPr id="500" name="Picture 499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290" y="1444032"/>
            <a:ext cx="371880" cy="567720"/>
          </a:xfrm>
          <a:prstGeom prst="rect">
            <a:avLst/>
          </a:prstGeom>
        </p:spPr>
      </p:pic>
      <p:pic>
        <p:nvPicPr>
          <p:cNvPr id="502" name="Picture 501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6060312"/>
            <a:ext cx="371880" cy="567720"/>
          </a:xfrm>
          <a:prstGeom prst="rect">
            <a:avLst/>
          </a:prstGeom>
        </p:spPr>
      </p:pic>
      <p:pic>
        <p:nvPicPr>
          <p:cNvPr id="503" name="Picture 502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5482872"/>
            <a:ext cx="371880" cy="567720"/>
          </a:xfrm>
          <a:prstGeom prst="rect">
            <a:avLst/>
          </a:prstGeom>
        </p:spPr>
      </p:pic>
      <p:pic>
        <p:nvPicPr>
          <p:cNvPr id="504" name="Picture 503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4906152"/>
            <a:ext cx="371880" cy="567720"/>
          </a:xfrm>
          <a:prstGeom prst="rect">
            <a:avLst/>
          </a:prstGeom>
        </p:spPr>
      </p:pic>
      <p:pic>
        <p:nvPicPr>
          <p:cNvPr id="505" name="Picture 504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4329072"/>
            <a:ext cx="371880" cy="567360"/>
          </a:xfrm>
          <a:prstGeom prst="rect">
            <a:avLst/>
          </a:prstGeom>
        </p:spPr>
      </p:pic>
      <p:pic>
        <p:nvPicPr>
          <p:cNvPr id="506" name="Picture 505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3752352"/>
            <a:ext cx="371880" cy="567360"/>
          </a:xfrm>
          <a:prstGeom prst="rect">
            <a:avLst/>
          </a:prstGeom>
        </p:spPr>
      </p:pic>
      <p:pic>
        <p:nvPicPr>
          <p:cNvPr id="507" name="Picture 506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3174912"/>
            <a:ext cx="371880" cy="567720"/>
          </a:xfrm>
          <a:prstGeom prst="rect">
            <a:avLst/>
          </a:prstGeom>
        </p:spPr>
      </p:pic>
      <p:pic>
        <p:nvPicPr>
          <p:cNvPr id="508" name="Picture 507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2598192"/>
            <a:ext cx="371880" cy="567720"/>
          </a:xfrm>
          <a:prstGeom prst="rect">
            <a:avLst/>
          </a:prstGeom>
        </p:spPr>
      </p:pic>
      <p:pic>
        <p:nvPicPr>
          <p:cNvPr id="509" name="Picture 508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2020752"/>
            <a:ext cx="371880" cy="567720"/>
          </a:xfrm>
          <a:prstGeom prst="rect">
            <a:avLst/>
          </a:prstGeom>
        </p:spPr>
      </p:pic>
      <p:pic>
        <p:nvPicPr>
          <p:cNvPr id="510" name="Picture 509"/>
          <p:cNvPicPr/>
          <p:nvPr/>
        </p:nvPicPr>
        <p:blipFill>
          <a:blip r:embed="rId3"/>
          <a:stretch>
            <a:fillRect/>
          </a:stretch>
        </p:blipFill>
        <p:spPr>
          <a:xfrm>
            <a:off x="6224290" y="1444032"/>
            <a:ext cx="371880" cy="567720"/>
          </a:xfrm>
          <a:prstGeom prst="rect">
            <a:avLst/>
          </a:prstGeom>
        </p:spPr>
      </p:pic>
      <p:pic>
        <p:nvPicPr>
          <p:cNvPr id="512" name="Picture 5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570" y="6060312"/>
            <a:ext cx="371880" cy="567720"/>
          </a:xfrm>
          <a:prstGeom prst="rect">
            <a:avLst/>
          </a:prstGeom>
        </p:spPr>
      </p:pic>
      <p:pic>
        <p:nvPicPr>
          <p:cNvPr id="513" name="Picture 512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570" y="5482872"/>
            <a:ext cx="371880" cy="567720"/>
          </a:xfrm>
          <a:prstGeom prst="rect">
            <a:avLst/>
          </a:prstGeom>
        </p:spPr>
      </p:pic>
      <p:pic>
        <p:nvPicPr>
          <p:cNvPr id="518" name="Picture 517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570" y="2598192"/>
            <a:ext cx="371880" cy="567720"/>
          </a:xfrm>
          <a:prstGeom prst="rect">
            <a:avLst/>
          </a:prstGeom>
        </p:spPr>
      </p:pic>
      <p:pic>
        <p:nvPicPr>
          <p:cNvPr id="519" name="Picture 518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570" y="2020752"/>
            <a:ext cx="371880" cy="567720"/>
          </a:xfrm>
          <a:prstGeom prst="rect">
            <a:avLst/>
          </a:prstGeom>
        </p:spPr>
      </p:pic>
      <p:pic>
        <p:nvPicPr>
          <p:cNvPr id="520" name="Picture 519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570" y="1444032"/>
            <a:ext cx="371880" cy="567720"/>
          </a:xfrm>
          <a:prstGeom prst="rect">
            <a:avLst/>
          </a:prstGeom>
        </p:spPr>
      </p:pic>
      <p:pic>
        <p:nvPicPr>
          <p:cNvPr id="522" name="Picture 521"/>
          <p:cNvPicPr/>
          <p:nvPr/>
        </p:nvPicPr>
        <p:blipFill>
          <a:blip r:embed="rId3"/>
          <a:stretch>
            <a:fillRect/>
          </a:stretch>
        </p:blipFill>
        <p:spPr>
          <a:xfrm>
            <a:off x="6943930" y="6060312"/>
            <a:ext cx="371880" cy="567720"/>
          </a:xfrm>
          <a:prstGeom prst="rect">
            <a:avLst/>
          </a:prstGeom>
        </p:spPr>
      </p:pic>
      <p:pic>
        <p:nvPicPr>
          <p:cNvPr id="523" name="Picture 522"/>
          <p:cNvPicPr/>
          <p:nvPr/>
        </p:nvPicPr>
        <p:blipFill>
          <a:blip r:embed="rId3"/>
          <a:stretch>
            <a:fillRect/>
          </a:stretch>
        </p:blipFill>
        <p:spPr>
          <a:xfrm>
            <a:off x="6943930" y="5482872"/>
            <a:ext cx="371880" cy="567720"/>
          </a:xfrm>
          <a:prstGeom prst="rect">
            <a:avLst/>
          </a:prstGeom>
        </p:spPr>
      </p:pic>
      <p:pic>
        <p:nvPicPr>
          <p:cNvPr id="527" name="Picture 526"/>
          <p:cNvPicPr/>
          <p:nvPr/>
        </p:nvPicPr>
        <p:blipFill>
          <a:blip r:embed="rId3"/>
          <a:stretch>
            <a:fillRect/>
          </a:stretch>
        </p:blipFill>
        <p:spPr>
          <a:xfrm>
            <a:off x="6943930" y="2598192"/>
            <a:ext cx="371880" cy="567720"/>
          </a:xfrm>
          <a:prstGeom prst="rect">
            <a:avLst/>
          </a:prstGeom>
        </p:spPr>
      </p:pic>
      <p:pic>
        <p:nvPicPr>
          <p:cNvPr id="528" name="Picture 527"/>
          <p:cNvPicPr/>
          <p:nvPr/>
        </p:nvPicPr>
        <p:blipFill>
          <a:blip r:embed="rId3"/>
          <a:stretch>
            <a:fillRect/>
          </a:stretch>
        </p:blipFill>
        <p:spPr>
          <a:xfrm>
            <a:off x="6943930" y="2020752"/>
            <a:ext cx="371880" cy="567720"/>
          </a:xfrm>
          <a:prstGeom prst="rect">
            <a:avLst/>
          </a:prstGeom>
        </p:spPr>
      </p:pic>
      <p:pic>
        <p:nvPicPr>
          <p:cNvPr id="529" name="Picture 528"/>
          <p:cNvPicPr/>
          <p:nvPr/>
        </p:nvPicPr>
        <p:blipFill>
          <a:blip r:embed="rId3"/>
          <a:stretch>
            <a:fillRect/>
          </a:stretch>
        </p:blipFill>
        <p:spPr>
          <a:xfrm>
            <a:off x="6943930" y="1444032"/>
            <a:ext cx="371880" cy="567720"/>
          </a:xfrm>
          <a:prstGeom prst="rect">
            <a:avLst/>
          </a:prstGeom>
        </p:spPr>
      </p:pic>
      <p:pic>
        <p:nvPicPr>
          <p:cNvPr id="531" name="Picture 530"/>
          <p:cNvPicPr/>
          <p:nvPr/>
        </p:nvPicPr>
        <p:blipFill>
          <a:blip r:embed="rId3"/>
          <a:stretch>
            <a:fillRect/>
          </a:stretch>
        </p:blipFill>
        <p:spPr>
          <a:xfrm>
            <a:off x="7304290" y="6060312"/>
            <a:ext cx="371880" cy="567720"/>
          </a:xfrm>
          <a:prstGeom prst="rect">
            <a:avLst/>
          </a:prstGeom>
        </p:spPr>
      </p:pic>
      <p:pic>
        <p:nvPicPr>
          <p:cNvPr id="532" name="Picture 5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04290" y="5482872"/>
            <a:ext cx="371880" cy="567720"/>
          </a:xfrm>
          <a:prstGeom prst="rect">
            <a:avLst/>
          </a:prstGeom>
        </p:spPr>
      </p:pic>
      <p:pic>
        <p:nvPicPr>
          <p:cNvPr id="536" name="Picture 535"/>
          <p:cNvPicPr/>
          <p:nvPr/>
        </p:nvPicPr>
        <p:blipFill>
          <a:blip r:embed="rId3"/>
          <a:stretch>
            <a:fillRect/>
          </a:stretch>
        </p:blipFill>
        <p:spPr>
          <a:xfrm>
            <a:off x="7304290" y="2598192"/>
            <a:ext cx="371880" cy="567720"/>
          </a:xfrm>
          <a:prstGeom prst="rect">
            <a:avLst/>
          </a:prstGeom>
        </p:spPr>
      </p:pic>
      <p:pic>
        <p:nvPicPr>
          <p:cNvPr id="537" name="Picture 536"/>
          <p:cNvPicPr/>
          <p:nvPr/>
        </p:nvPicPr>
        <p:blipFill>
          <a:blip r:embed="rId3"/>
          <a:stretch>
            <a:fillRect/>
          </a:stretch>
        </p:blipFill>
        <p:spPr>
          <a:xfrm>
            <a:off x="7304290" y="2020752"/>
            <a:ext cx="371880" cy="567720"/>
          </a:xfrm>
          <a:prstGeom prst="rect">
            <a:avLst/>
          </a:prstGeom>
        </p:spPr>
      </p:pic>
      <p:pic>
        <p:nvPicPr>
          <p:cNvPr id="538" name="Picture 537"/>
          <p:cNvPicPr/>
          <p:nvPr/>
        </p:nvPicPr>
        <p:blipFill>
          <a:blip r:embed="rId3"/>
          <a:stretch>
            <a:fillRect/>
          </a:stretch>
        </p:blipFill>
        <p:spPr>
          <a:xfrm>
            <a:off x="7304290" y="1444032"/>
            <a:ext cx="371880" cy="567720"/>
          </a:xfrm>
          <a:prstGeom prst="rect">
            <a:avLst/>
          </a:prstGeom>
        </p:spPr>
      </p:pic>
      <p:pic>
        <p:nvPicPr>
          <p:cNvPr id="540" name="Picture 539"/>
          <p:cNvPicPr/>
          <p:nvPr/>
        </p:nvPicPr>
        <p:blipFill>
          <a:blip r:embed="rId3"/>
          <a:stretch>
            <a:fillRect/>
          </a:stretch>
        </p:blipFill>
        <p:spPr>
          <a:xfrm>
            <a:off x="7664290" y="6060312"/>
            <a:ext cx="371880" cy="567720"/>
          </a:xfrm>
          <a:prstGeom prst="rect">
            <a:avLst/>
          </a:prstGeom>
        </p:spPr>
      </p:pic>
      <p:pic>
        <p:nvPicPr>
          <p:cNvPr id="541" name="Picture 540"/>
          <p:cNvPicPr/>
          <p:nvPr/>
        </p:nvPicPr>
        <p:blipFill>
          <a:blip r:embed="rId3"/>
          <a:stretch>
            <a:fillRect/>
          </a:stretch>
        </p:blipFill>
        <p:spPr>
          <a:xfrm>
            <a:off x="7664290" y="5482872"/>
            <a:ext cx="371880" cy="567720"/>
          </a:xfrm>
          <a:prstGeom prst="rect">
            <a:avLst/>
          </a:prstGeom>
        </p:spPr>
      </p:pic>
      <p:pic>
        <p:nvPicPr>
          <p:cNvPr id="542" name="Picture 541"/>
          <p:cNvPicPr/>
          <p:nvPr/>
        </p:nvPicPr>
        <p:blipFill>
          <a:blip r:embed="rId3"/>
          <a:stretch>
            <a:fillRect/>
          </a:stretch>
        </p:blipFill>
        <p:spPr>
          <a:xfrm>
            <a:off x="7664290" y="4906152"/>
            <a:ext cx="371880" cy="567720"/>
          </a:xfrm>
          <a:prstGeom prst="rect">
            <a:avLst/>
          </a:prstGeom>
        </p:spPr>
      </p:pic>
      <p:pic>
        <p:nvPicPr>
          <p:cNvPr id="543" name="Picture 542"/>
          <p:cNvPicPr/>
          <p:nvPr/>
        </p:nvPicPr>
        <p:blipFill>
          <a:blip r:embed="rId3"/>
          <a:stretch>
            <a:fillRect/>
          </a:stretch>
        </p:blipFill>
        <p:spPr>
          <a:xfrm>
            <a:off x="6596170" y="3165912"/>
            <a:ext cx="371880" cy="567360"/>
          </a:xfrm>
          <a:prstGeom prst="rect">
            <a:avLst/>
          </a:prstGeom>
        </p:spPr>
      </p:pic>
      <p:pic>
        <p:nvPicPr>
          <p:cNvPr id="544" name="Picture 543"/>
          <p:cNvPicPr/>
          <p:nvPr/>
        </p:nvPicPr>
        <p:blipFill>
          <a:blip r:embed="rId3"/>
          <a:stretch>
            <a:fillRect/>
          </a:stretch>
        </p:blipFill>
        <p:spPr>
          <a:xfrm>
            <a:off x="7664290" y="3174912"/>
            <a:ext cx="371880" cy="567720"/>
          </a:xfrm>
          <a:prstGeom prst="rect">
            <a:avLst/>
          </a:prstGeom>
        </p:spPr>
      </p:pic>
      <p:pic>
        <p:nvPicPr>
          <p:cNvPr id="545" name="Picture 544"/>
          <p:cNvPicPr/>
          <p:nvPr/>
        </p:nvPicPr>
        <p:blipFill>
          <a:blip r:embed="rId3"/>
          <a:stretch>
            <a:fillRect/>
          </a:stretch>
        </p:blipFill>
        <p:spPr>
          <a:xfrm>
            <a:off x="7664290" y="2598192"/>
            <a:ext cx="371880" cy="567720"/>
          </a:xfrm>
          <a:prstGeom prst="rect">
            <a:avLst/>
          </a:prstGeom>
        </p:spPr>
      </p:pic>
      <p:pic>
        <p:nvPicPr>
          <p:cNvPr id="546" name="Picture 545"/>
          <p:cNvPicPr/>
          <p:nvPr/>
        </p:nvPicPr>
        <p:blipFill>
          <a:blip r:embed="rId3"/>
          <a:stretch>
            <a:fillRect/>
          </a:stretch>
        </p:blipFill>
        <p:spPr>
          <a:xfrm>
            <a:off x="7664290" y="2020752"/>
            <a:ext cx="371880" cy="567720"/>
          </a:xfrm>
          <a:prstGeom prst="rect">
            <a:avLst/>
          </a:prstGeom>
        </p:spPr>
      </p:pic>
      <p:pic>
        <p:nvPicPr>
          <p:cNvPr id="547" name="Picture 546"/>
          <p:cNvPicPr/>
          <p:nvPr/>
        </p:nvPicPr>
        <p:blipFill>
          <a:blip r:embed="rId3"/>
          <a:stretch>
            <a:fillRect/>
          </a:stretch>
        </p:blipFill>
        <p:spPr>
          <a:xfrm>
            <a:off x="7664290" y="1444032"/>
            <a:ext cx="371880" cy="567720"/>
          </a:xfrm>
          <a:prstGeom prst="rect">
            <a:avLst/>
          </a:prstGeom>
        </p:spPr>
      </p:pic>
      <p:pic>
        <p:nvPicPr>
          <p:cNvPr id="549" name="Picture 548"/>
          <p:cNvPicPr/>
          <p:nvPr/>
        </p:nvPicPr>
        <p:blipFill>
          <a:blip r:embed="rId3"/>
          <a:stretch>
            <a:fillRect/>
          </a:stretch>
        </p:blipFill>
        <p:spPr>
          <a:xfrm>
            <a:off x="8024290" y="6060312"/>
            <a:ext cx="371880" cy="567720"/>
          </a:xfrm>
          <a:prstGeom prst="rect">
            <a:avLst/>
          </a:prstGeom>
        </p:spPr>
      </p:pic>
      <p:pic>
        <p:nvPicPr>
          <p:cNvPr id="550" name="Picture 549"/>
          <p:cNvPicPr/>
          <p:nvPr/>
        </p:nvPicPr>
        <p:blipFill>
          <a:blip r:embed="rId3"/>
          <a:stretch>
            <a:fillRect/>
          </a:stretch>
        </p:blipFill>
        <p:spPr>
          <a:xfrm>
            <a:off x="8024290" y="5482872"/>
            <a:ext cx="371880" cy="567720"/>
          </a:xfrm>
          <a:prstGeom prst="rect">
            <a:avLst/>
          </a:prstGeom>
        </p:spPr>
      </p:pic>
      <p:pic>
        <p:nvPicPr>
          <p:cNvPr id="551" name="Picture 550"/>
          <p:cNvPicPr/>
          <p:nvPr/>
        </p:nvPicPr>
        <p:blipFill>
          <a:blip r:embed="rId3"/>
          <a:stretch>
            <a:fillRect/>
          </a:stretch>
        </p:blipFill>
        <p:spPr>
          <a:xfrm>
            <a:off x="8024290" y="4906152"/>
            <a:ext cx="371880" cy="567720"/>
          </a:xfrm>
          <a:prstGeom prst="rect">
            <a:avLst/>
          </a:prstGeom>
        </p:spPr>
      </p:pic>
      <p:pic>
        <p:nvPicPr>
          <p:cNvPr id="552" name="Picture 551"/>
          <p:cNvPicPr/>
          <p:nvPr/>
        </p:nvPicPr>
        <p:blipFill>
          <a:blip r:embed="rId3"/>
          <a:stretch>
            <a:fillRect/>
          </a:stretch>
        </p:blipFill>
        <p:spPr>
          <a:xfrm>
            <a:off x="7315810" y="3165912"/>
            <a:ext cx="371880" cy="567360"/>
          </a:xfrm>
          <a:prstGeom prst="rect">
            <a:avLst/>
          </a:prstGeom>
        </p:spPr>
      </p:pic>
      <p:pic>
        <p:nvPicPr>
          <p:cNvPr id="553" name="Picture 552"/>
          <p:cNvPicPr/>
          <p:nvPr/>
        </p:nvPicPr>
        <p:blipFill>
          <a:blip r:embed="rId3"/>
          <a:stretch>
            <a:fillRect/>
          </a:stretch>
        </p:blipFill>
        <p:spPr>
          <a:xfrm>
            <a:off x="8024290" y="3174912"/>
            <a:ext cx="371880" cy="567720"/>
          </a:xfrm>
          <a:prstGeom prst="rect">
            <a:avLst/>
          </a:prstGeom>
        </p:spPr>
      </p:pic>
      <p:pic>
        <p:nvPicPr>
          <p:cNvPr id="554" name="Picture 553"/>
          <p:cNvPicPr/>
          <p:nvPr/>
        </p:nvPicPr>
        <p:blipFill>
          <a:blip r:embed="rId3"/>
          <a:stretch>
            <a:fillRect/>
          </a:stretch>
        </p:blipFill>
        <p:spPr>
          <a:xfrm>
            <a:off x="8024290" y="2598192"/>
            <a:ext cx="371880" cy="567720"/>
          </a:xfrm>
          <a:prstGeom prst="rect">
            <a:avLst/>
          </a:prstGeom>
        </p:spPr>
      </p:pic>
      <p:pic>
        <p:nvPicPr>
          <p:cNvPr id="555" name="Picture 554"/>
          <p:cNvPicPr/>
          <p:nvPr/>
        </p:nvPicPr>
        <p:blipFill>
          <a:blip r:embed="rId3"/>
          <a:stretch>
            <a:fillRect/>
          </a:stretch>
        </p:blipFill>
        <p:spPr>
          <a:xfrm>
            <a:off x="8024290" y="2020752"/>
            <a:ext cx="371880" cy="567720"/>
          </a:xfrm>
          <a:prstGeom prst="rect">
            <a:avLst/>
          </a:prstGeom>
        </p:spPr>
      </p:pic>
      <p:pic>
        <p:nvPicPr>
          <p:cNvPr id="556" name="Picture 555"/>
          <p:cNvPicPr/>
          <p:nvPr/>
        </p:nvPicPr>
        <p:blipFill>
          <a:blip r:embed="rId3"/>
          <a:stretch>
            <a:fillRect/>
          </a:stretch>
        </p:blipFill>
        <p:spPr>
          <a:xfrm>
            <a:off x="8024290" y="1444032"/>
            <a:ext cx="371880" cy="567720"/>
          </a:xfrm>
          <a:prstGeom prst="rect">
            <a:avLst/>
          </a:prstGeom>
        </p:spPr>
      </p:pic>
      <p:pic>
        <p:nvPicPr>
          <p:cNvPr id="558" name="Picture 557"/>
          <p:cNvPicPr/>
          <p:nvPr/>
        </p:nvPicPr>
        <p:blipFill>
          <a:blip r:embed="rId3"/>
          <a:stretch>
            <a:fillRect/>
          </a:stretch>
        </p:blipFill>
        <p:spPr>
          <a:xfrm>
            <a:off x="8384290" y="6060312"/>
            <a:ext cx="371880" cy="567720"/>
          </a:xfrm>
          <a:prstGeom prst="rect">
            <a:avLst/>
          </a:prstGeom>
        </p:spPr>
      </p:pic>
      <p:pic>
        <p:nvPicPr>
          <p:cNvPr id="559" name="Picture 558"/>
          <p:cNvPicPr/>
          <p:nvPr/>
        </p:nvPicPr>
        <p:blipFill>
          <a:blip r:embed="rId3"/>
          <a:stretch>
            <a:fillRect/>
          </a:stretch>
        </p:blipFill>
        <p:spPr>
          <a:xfrm>
            <a:off x="8384290" y="5482872"/>
            <a:ext cx="371880" cy="567720"/>
          </a:xfrm>
          <a:prstGeom prst="rect">
            <a:avLst/>
          </a:prstGeom>
        </p:spPr>
      </p:pic>
      <p:pic>
        <p:nvPicPr>
          <p:cNvPr id="560" name="Picture 559"/>
          <p:cNvPicPr/>
          <p:nvPr/>
        </p:nvPicPr>
        <p:blipFill>
          <a:blip r:embed="rId3"/>
          <a:stretch>
            <a:fillRect/>
          </a:stretch>
        </p:blipFill>
        <p:spPr>
          <a:xfrm>
            <a:off x="8384290" y="4906152"/>
            <a:ext cx="371880" cy="567720"/>
          </a:xfrm>
          <a:prstGeom prst="rect">
            <a:avLst/>
          </a:prstGeom>
        </p:spPr>
      </p:pic>
      <p:pic>
        <p:nvPicPr>
          <p:cNvPr id="561" name="Picture 560"/>
          <p:cNvPicPr/>
          <p:nvPr/>
        </p:nvPicPr>
        <p:blipFill>
          <a:blip r:embed="rId3"/>
          <a:stretch>
            <a:fillRect/>
          </a:stretch>
        </p:blipFill>
        <p:spPr>
          <a:xfrm>
            <a:off x="6968050" y="3165912"/>
            <a:ext cx="371880" cy="567360"/>
          </a:xfrm>
          <a:prstGeom prst="rect">
            <a:avLst/>
          </a:prstGeom>
        </p:spPr>
      </p:pic>
      <p:pic>
        <p:nvPicPr>
          <p:cNvPr id="562" name="Picture 561"/>
          <p:cNvPicPr/>
          <p:nvPr/>
        </p:nvPicPr>
        <p:blipFill>
          <a:blip r:embed="rId3"/>
          <a:stretch>
            <a:fillRect/>
          </a:stretch>
        </p:blipFill>
        <p:spPr>
          <a:xfrm>
            <a:off x="8384290" y="3174912"/>
            <a:ext cx="371880" cy="567720"/>
          </a:xfrm>
          <a:prstGeom prst="rect">
            <a:avLst/>
          </a:prstGeom>
        </p:spPr>
      </p:pic>
      <p:pic>
        <p:nvPicPr>
          <p:cNvPr id="563" name="Picture 562"/>
          <p:cNvPicPr/>
          <p:nvPr/>
        </p:nvPicPr>
        <p:blipFill>
          <a:blip r:embed="rId3"/>
          <a:stretch>
            <a:fillRect/>
          </a:stretch>
        </p:blipFill>
        <p:spPr>
          <a:xfrm>
            <a:off x="8384290" y="2598192"/>
            <a:ext cx="371880" cy="567720"/>
          </a:xfrm>
          <a:prstGeom prst="rect">
            <a:avLst/>
          </a:prstGeom>
        </p:spPr>
      </p:pic>
      <p:pic>
        <p:nvPicPr>
          <p:cNvPr id="564" name="Picture 563"/>
          <p:cNvPicPr/>
          <p:nvPr/>
        </p:nvPicPr>
        <p:blipFill>
          <a:blip r:embed="rId3"/>
          <a:stretch>
            <a:fillRect/>
          </a:stretch>
        </p:blipFill>
        <p:spPr>
          <a:xfrm>
            <a:off x="8384290" y="2020752"/>
            <a:ext cx="371880" cy="567720"/>
          </a:xfrm>
          <a:prstGeom prst="rect">
            <a:avLst/>
          </a:prstGeom>
        </p:spPr>
      </p:pic>
      <p:pic>
        <p:nvPicPr>
          <p:cNvPr id="565" name="Picture 564"/>
          <p:cNvPicPr/>
          <p:nvPr/>
        </p:nvPicPr>
        <p:blipFill>
          <a:blip r:embed="rId3"/>
          <a:stretch>
            <a:fillRect/>
          </a:stretch>
        </p:blipFill>
        <p:spPr>
          <a:xfrm>
            <a:off x="8384290" y="1444032"/>
            <a:ext cx="371880" cy="567720"/>
          </a:xfrm>
          <a:prstGeom prst="rect">
            <a:avLst/>
          </a:prstGeom>
        </p:spPr>
      </p:pic>
      <p:pic>
        <p:nvPicPr>
          <p:cNvPr id="567" name="Picture 566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6060312"/>
            <a:ext cx="371880" cy="567720"/>
          </a:xfrm>
          <a:prstGeom prst="rect">
            <a:avLst/>
          </a:prstGeom>
        </p:spPr>
      </p:pic>
      <p:pic>
        <p:nvPicPr>
          <p:cNvPr id="568" name="Picture 567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5482872"/>
            <a:ext cx="371880" cy="567720"/>
          </a:xfrm>
          <a:prstGeom prst="rect">
            <a:avLst/>
          </a:prstGeom>
        </p:spPr>
      </p:pic>
      <p:pic>
        <p:nvPicPr>
          <p:cNvPr id="569" name="Picture 568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4906152"/>
            <a:ext cx="371880" cy="567720"/>
          </a:xfrm>
          <a:prstGeom prst="rect">
            <a:avLst/>
          </a:prstGeom>
        </p:spPr>
      </p:pic>
      <p:pic>
        <p:nvPicPr>
          <p:cNvPr id="570" name="Picture 569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4329072"/>
            <a:ext cx="371880" cy="567360"/>
          </a:xfrm>
          <a:prstGeom prst="rect">
            <a:avLst/>
          </a:prstGeom>
        </p:spPr>
      </p:pic>
      <p:pic>
        <p:nvPicPr>
          <p:cNvPr id="571" name="Picture 570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3752352"/>
            <a:ext cx="371880" cy="567360"/>
          </a:xfrm>
          <a:prstGeom prst="rect">
            <a:avLst/>
          </a:prstGeom>
        </p:spPr>
      </p:pic>
      <p:pic>
        <p:nvPicPr>
          <p:cNvPr id="572" name="Picture 571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3174912"/>
            <a:ext cx="371880" cy="567720"/>
          </a:xfrm>
          <a:prstGeom prst="rect">
            <a:avLst/>
          </a:prstGeom>
        </p:spPr>
      </p:pic>
      <p:pic>
        <p:nvPicPr>
          <p:cNvPr id="573" name="Picture 572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2598192"/>
            <a:ext cx="371880" cy="567720"/>
          </a:xfrm>
          <a:prstGeom prst="rect">
            <a:avLst/>
          </a:prstGeom>
        </p:spPr>
      </p:pic>
      <p:pic>
        <p:nvPicPr>
          <p:cNvPr id="574" name="Picture 573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2020752"/>
            <a:ext cx="371880" cy="567720"/>
          </a:xfrm>
          <a:prstGeom prst="rect">
            <a:avLst/>
          </a:prstGeom>
        </p:spPr>
      </p:pic>
      <p:pic>
        <p:nvPicPr>
          <p:cNvPr id="575" name="Picture 574"/>
          <p:cNvPicPr/>
          <p:nvPr/>
        </p:nvPicPr>
        <p:blipFill>
          <a:blip r:embed="rId3"/>
          <a:stretch>
            <a:fillRect/>
          </a:stretch>
        </p:blipFill>
        <p:spPr>
          <a:xfrm>
            <a:off x="8744290" y="1444032"/>
            <a:ext cx="371880" cy="567720"/>
          </a:xfrm>
          <a:prstGeom prst="rect">
            <a:avLst/>
          </a:prstGeom>
        </p:spPr>
      </p:pic>
      <p:pic>
        <p:nvPicPr>
          <p:cNvPr id="596" name="Picture 595"/>
          <p:cNvPicPr/>
          <p:nvPr/>
        </p:nvPicPr>
        <p:blipFill>
          <a:blip r:embed="rId3"/>
          <a:stretch>
            <a:fillRect/>
          </a:stretch>
        </p:blipFill>
        <p:spPr>
          <a:xfrm>
            <a:off x="6581401" y="3733272"/>
            <a:ext cx="371880" cy="567360"/>
          </a:xfrm>
          <a:prstGeom prst="rect">
            <a:avLst/>
          </a:prstGeom>
        </p:spPr>
      </p:pic>
      <p:pic>
        <p:nvPicPr>
          <p:cNvPr id="597" name="Picture 596"/>
          <p:cNvPicPr/>
          <p:nvPr/>
        </p:nvPicPr>
        <p:blipFill>
          <a:blip r:embed="rId3"/>
          <a:stretch>
            <a:fillRect/>
          </a:stretch>
        </p:blipFill>
        <p:spPr>
          <a:xfrm>
            <a:off x="7649521" y="3742272"/>
            <a:ext cx="371880" cy="567720"/>
          </a:xfrm>
          <a:prstGeom prst="rect">
            <a:avLst/>
          </a:prstGeom>
        </p:spPr>
      </p:pic>
      <p:pic>
        <p:nvPicPr>
          <p:cNvPr id="598" name="Picture 597"/>
          <p:cNvPicPr/>
          <p:nvPr/>
        </p:nvPicPr>
        <p:blipFill>
          <a:blip r:embed="rId3"/>
          <a:stretch>
            <a:fillRect/>
          </a:stretch>
        </p:blipFill>
        <p:spPr>
          <a:xfrm>
            <a:off x="7301041" y="3733272"/>
            <a:ext cx="371880" cy="567360"/>
          </a:xfrm>
          <a:prstGeom prst="rect">
            <a:avLst/>
          </a:prstGeom>
        </p:spPr>
      </p:pic>
      <p:pic>
        <p:nvPicPr>
          <p:cNvPr id="599" name="Picture 598"/>
          <p:cNvPicPr/>
          <p:nvPr/>
        </p:nvPicPr>
        <p:blipFill>
          <a:blip r:embed="rId3"/>
          <a:stretch>
            <a:fillRect/>
          </a:stretch>
        </p:blipFill>
        <p:spPr>
          <a:xfrm>
            <a:off x="8009521" y="3742272"/>
            <a:ext cx="371880" cy="567720"/>
          </a:xfrm>
          <a:prstGeom prst="rect">
            <a:avLst/>
          </a:prstGeom>
        </p:spPr>
      </p:pic>
      <p:pic>
        <p:nvPicPr>
          <p:cNvPr id="600" name="Picture 599"/>
          <p:cNvPicPr/>
          <p:nvPr/>
        </p:nvPicPr>
        <p:blipFill>
          <a:blip r:embed="rId3"/>
          <a:stretch>
            <a:fillRect/>
          </a:stretch>
        </p:blipFill>
        <p:spPr>
          <a:xfrm>
            <a:off x="6953281" y="3733272"/>
            <a:ext cx="371880" cy="567360"/>
          </a:xfrm>
          <a:prstGeom prst="rect">
            <a:avLst/>
          </a:prstGeom>
        </p:spPr>
      </p:pic>
      <p:pic>
        <p:nvPicPr>
          <p:cNvPr id="601" name="Picture 600"/>
          <p:cNvPicPr/>
          <p:nvPr/>
        </p:nvPicPr>
        <p:blipFill>
          <a:blip r:embed="rId3"/>
          <a:stretch>
            <a:fillRect/>
          </a:stretch>
        </p:blipFill>
        <p:spPr>
          <a:xfrm>
            <a:off x="8369521" y="3742272"/>
            <a:ext cx="371880" cy="567720"/>
          </a:xfrm>
          <a:prstGeom prst="rect">
            <a:avLst/>
          </a:prstGeom>
        </p:spPr>
      </p:pic>
      <p:pic>
        <p:nvPicPr>
          <p:cNvPr id="602" name="Picture 601"/>
          <p:cNvPicPr/>
          <p:nvPr/>
        </p:nvPicPr>
        <p:blipFill>
          <a:blip r:embed="rId3"/>
          <a:stretch>
            <a:fillRect/>
          </a:stretch>
        </p:blipFill>
        <p:spPr>
          <a:xfrm>
            <a:off x="6592688" y="4329072"/>
            <a:ext cx="371880" cy="567360"/>
          </a:xfrm>
          <a:prstGeom prst="rect">
            <a:avLst/>
          </a:prstGeom>
        </p:spPr>
      </p:pic>
      <p:pic>
        <p:nvPicPr>
          <p:cNvPr id="603" name="Picture 602"/>
          <p:cNvPicPr/>
          <p:nvPr/>
        </p:nvPicPr>
        <p:blipFill>
          <a:blip r:embed="rId3"/>
          <a:stretch>
            <a:fillRect/>
          </a:stretch>
        </p:blipFill>
        <p:spPr>
          <a:xfrm>
            <a:off x="7660808" y="4338072"/>
            <a:ext cx="371880" cy="567720"/>
          </a:xfrm>
          <a:prstGeom prst="rect">
            <a:avLst/>
          </a:prstGeom>
        </p:spPr>
      </p:pic>
      <p:pic>
        <p:nvPicPr>
          <p:cNvPr id="604" name="Picture 603"/>
          <p:cNvPicPr/>
          <p:nvPr/>
        </p:nvPicPr>
        <p:blipFill>
          <a:blip r:embed="rId3"/>
          <a:stretch>
            <a:fillRect/>
          </a:stretch>
        </p:blipFill>
        <p:spPr>
          <a:xfrm>
            <a:off x="7312328" y="4329072"/>
            <a:ext cx="371880" cy="567360"/>
          </a:xfrm>
          <a:prstGeom prst="rect">
            <a:avLst/>
          </a:prstGeom>
        </p:spPr>
      </p:pic>
      <p:pic>
        <p:nvPicPr>
          <p:cNvPr id="605" name="Picture 604"/>
          <p:cNvPicPr/>
          <p:nvPr/>
        </p:nvPicPr>
        <p:blipFill>
          <a:blip r:embed="rId3"/>
          <a:stretch>
            <a:fillRect/>
          </a:stretch>
        </p:blipFill>
        <p:spPr>
          <a:xfrm>
            <a:off x="8020808" y="4338072"/>
            <a:ext cx="371880" cy="567720"/>
          </a:xfrm>
          <a:prstGeom prst="rect">
            <a:avLst/>
          </a:prstGeom>
        </p:spPr>
      </p:pic>
      <p:pic>
        <p:nvPicPr>
          <p:cNvPr id="606" name="Picture 605"/>
          <p:cNvPicPr/>
          <p:nvPr/>
        </p:nvPicPr>
        <p:blipFill>
          <a:blip r:embed="rId3"/>
          <a:stretch>
            <a:fillRect/>
          </a:stretch>
        </p:blipFill>
        <p:spPr>
          <a:xfrm>
            <a:off x="6964568" y="4329072"/>
            <a:ext cx="371880" cy="567360"/>
          </a:xfrm>
          <a:prstGeom prst="rect">
            <a:avLst/>
          </a:prstGeom>
        </p:spPr>
      </p:pic>
      <p:pic>
        <p:nvPicPr>
          <p:cNvPr id="607" name="Picture 606"/>
          <p:cNvPicPr/>
          <p:nvPr/>
        </p:nvPicPr>
        <p:blipFill>
          <a:blip r:embed="rId3"/>
          <a:stretch>
            <a:fillRect/>
          </a:stretch>
        </p:blipFill>
        <p:spPr>
          <a:xfrm>
            <a:off x="8380808" y="4338072"/>
            <a:ext cx="371880" cy="567720"/>
          </a:xfrm>
          <a:prstGeom prst="rect">
            <a:avLst/>
          </a:prstGeom>
        </p:spPr>
      </p:pic>
      <p:pic>
        <p:nvPicPr>
          <p:cNvPr id="608" name="Picture 607"/>
          <p:cNvPicPr/>
          <p:nvPr/>
        </p:nvPicPr>
        <p:blipFill>
          <a:blip r:embed="rId3"/>
          <a:stretch>
            <a:fillRect/>
          </a:stretch>
        </p:blipFill>
        <p:spPr>
          <a:xfrm>
            <a:off x="6598321" y="4915512"/>
            <a:ext cx="371880" cy="567360"/>
          </a:xfrm>
          <a:prstGeom prst="rect">
            <a:avLst/>
          </a:prstGeom>
        </p:spPr>
      </p:pic>
      <p:pic>
        <p:nvPicPr>
          <p:cNvPr id="609" name="Picture 608"/>
          <p:cNvPicPr/>
          <p:nvPr/>
        </p:nvPicPr>
        <p:blipFill>
          <a:blip r:embed="rId3"/>
          <a:stretch>
            <a:fillRect/>
          </a:stretch>
        </p:blipFill>
        <p:spPr>
          <a:xfrm>
            <a:off x="7666441" y="4924512"/>
            <a:ext cx="371880" cy="567720"/>
          </a:xfrm>
          <a:prstGeom prst="rect">
            <a:avLst/>
          </a:prstGeom>
        </p:spPr>
      </p:pic>
      <p:pic>
        <p:nvPicPr>
          <p:cNvPr id="610" name="Picture 609"/>
          <p:cNvPicPr/>
          <p:nvPr/>
        </p:nvPicPr>
        <p:blipFill>
          <a:blip r:embed="rId3"/>
          <a:stretch>
            <a:fillRect/>
          </a:stretch>
        </p:blipFill>
        <p:spPr>
          <a:xfrm>
            <a:off x="7317961" y="4915512"/>
            <a:ext cx="371880" cy="567360"/>
          </a:xfrm>
          <a:prstGeom prst="rect">
            <a:avLst/>
          </a:prstGeom>
        </p:spPr>
      </p:pic>
      <p:pic>
        <p:nvPicPr>
          <p:cNvPr id="611" name="Picture 610"/>
          <p:cNvPicPr/>
          <p:nvPr/>
        </p:nvPicPr>
        <p:blipFill>
          <a:blip r:embed="rId3"/>
          <a:stretch>
            <a:fillRect/>
          </a:stretch>
        </p:blipFill>
        <p:spPr>
          <a:xfrm>
            <a:off x="8026441" y="4924512"/>
            <a:ext cx="371880" cy="567720"/>
          </a:xfrm>
          <a:prstGeom prst="rect">
            <a:avLst/>
          </a:prstGeom>
        </p:spPr>
      </p:pic>
      <p:pic>
        <p:nvPicPr>
          <p:cNvPr id="612" name="Picture 61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0201" y="4915512"/>
            <a:ext cx="371880" cy="567360"/>
          </a:xfrm>
          <a:prstGeom prst="rect">
            <a:avLst/>
          </a:prstGeom>
        </p:spPr>
      </p:pic>
      <p:pic>
        <p:nvPicPr>
          <p:cNvPr id="613" name="Picture 612"/>
          <p:cNvPicPr/>
          <p:nvPr/>
        </p:nvPicPr>
        <p:blipFill>
          <a:blip r:embed="rId3"/>
          <a:stretch>
            <a:fillRect/>
          </a:stretch>
        </p:blipFill>
        <p:spPr>
          <a:xfrm>
            <a:off x="8386441" y="4924512"/>
            <a:ext cx="371880" cy="567720"/>
          </a:xfrm>
          <a:prstGeom prst="rect">
            <a:avLst/>
          </a:prstGeom>
        </p:spPr>
      </p:pic>
      <p:sp>
        <p:nvSpPr>
          <p:cNvPr id="251" name="TextBox 250"/>
          <p:cNvSpPr txBox="1"/>
          <p:nvPr/>
        </p:nvSpPr>
        <p:spPr>
          <a:xfrm>
            <a:off x="5281548" y="786638"/>
            <a:ext cx="383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~500,000 users/day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36" y="241051"/>
            <a:ext cx="4474673" cy="945932"/>
          </a:xfrm>
        </p:spPr>
        <p:txBody>
          <a:bodyPr/>
          <a:lstStyle/>
          <a:p>
            <a:r>
              <a:rPr lang="en-US" dirty="0" smtClean="0"/>
              <a:t>Tor </a:t>
            </a:r>
            <a:r>
              <a:rPr lang="en-US" dirty="0"/>
              <a:t>Utilization</a:t>
            </a:r>
          </a:p>
        </p:txBody>
      </p:sp>
      <p:pic>
        <p:nvPicPr>
          <p:cNvPr id="3" name="Picture 2" descr="bandwidth-2012-11-27-2013-02-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1" y="1186982"/>
            <a:ext cx="8299368" cy="51871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6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5267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Tor’s Top 20 Exit Relays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67511"/>
              </p:ext>
            </p:extLst>
          </p:nvPr>
        </p:nvGraphicFramePr>
        <p:xfrm>
          <a:off x="457200" y="678091"/>
          <a:ext cx="8229600" cy="572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72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Exit Probability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Advertised Bandwidth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Nickname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Country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0.87%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chaoscomputerclub18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6.35%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0.93%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chaoscomputerclub20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5.92%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1.48%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herngaard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US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3.60%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0.66%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chomsky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NL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3.35%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1.17%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dorrisdeebrown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3.32%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1.18%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bolobolo1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3.26%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0.65%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rainbowwarrior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NL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2.32%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0.36%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sdnettor01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SE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0.69%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TheSignul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RO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2.22%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0.41%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raskin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2.05%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bouazizi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1.93%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0.65%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assk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SE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1.82%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0.39%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kramse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DK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1.67%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0.35%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BostonUCompSci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US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1.53%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bach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1.31%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0.73%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DFRI0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SE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1.26%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0.31%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Amunet2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US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1.13%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0.27%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Amunet8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US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0.84%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0.27%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chaoscomputerclub28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DE</a:t>
                      </a:r>
                    </a:p>
                  </a:txBody>
                  <a:tcPr marL="12700" marR="12700" marT="12700" marB="0" anchor="b"/>
                </a:tc>
              </a:tr>
              <a:tr h="272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0.76%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0.37%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DFRI3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SE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275" y="6398743"/>
            <a:ext cx="235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Total: </a:t>
            </a:r>
            <a:r>
              <a:rPr lang="en-US" dirty="0"/>
              <a:t>54.14%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9433" y="6398743"/>
            <a:ext cx="339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compass.torproject.org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838880" y="895463"/>
            <a:ext cx="4092840" cy="252108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6211160" y="873503"/>
            <a:ext cx="2526120" cy="252684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1188440" y="3664583"/>
            <a:ext cx="3324240" cy="255492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5942960" y="3671423"/>
            <a:ext cx="3101760" cy="2520000"/>
          </a:xfrm>
          <a:prstGeom prst="rect">
            <a:avLst/>
          </a:prstGeom>
        </p:spPr>
      </p:pic>
      <p:sp>
        <p:nvSpPr>
          <p:cNvPr id="27" name="TextShape 1"/>
          <p:cNvSpPr txBox="1"/>
          <p:nvPr/>
        </p:nvSpPr>
        <p:spPr>
          <a:xfrm>
            <a:off x="2277080" y="149903"/>
            <a:ext cx="118512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/>
              <a:t>Bytes</a:t>
            </a:r>
            <a:endParaRPr/>
          </a:p>
        </p:txBody>
      </p:sp>
      <p:sp>
        <p:nvSpPr>
          <p:cNvPr id="28" name="TextShape 2"/>
          <p:cNvSpPr txBox="1"/>
          <p:nvPr/>
        </p:nvSpPr>
        <p:spPr>
          <a:xfrm>
            <a:off x="6834680" y="132623"/>
            <a:ext cx="163116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 dirty="0"/>
              <a:t>Flows</a:t>
            </a:r>
            <a:endParaRPr dirty="0"/>
          </a:p>
        </p:txBody>
      </p:sp>
      <p:sp>
        <p:nvSpPr>
          <p:cNvPr id="29" name="TextShape 3"/>
          <p:cNvSpPr txBox="1"/>
          <p:nvPr/>
        </p:nvSpPr>
        <p:spPr>
          <a:xfrm>
            <a:off x="86308" y="1775303"/>
            <a:ext cx="1298692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 dirty="0" smtClean="0"/>
              <a:t>2008*</a:t>
            </a:r>
            <a:endParaRPr dirty="0"/>
          </a:p>
        </p:txBody>
      </p:sp>
      <p:sp>
        <p:nvSpPr>
          <p:cNvPr id="30" name="TextShape 4"/>
          <p:cNvSpPr txBox="1"/>
          <p:nvPr/>
        </p:nvSpPr>
        <p:spPr>
          <a:xfrm>
            <a:off x="0" y="4588703"/>
            <a:ext cx="143720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 dirty="0" smtClean="0"/>
              <a:t>2010**</a:t>
            </a:r>
            <a:endParaRPr dirty="0"/>
          </a:p>
        </p:txBody>
      </p:sp>
      <p:pic>
        <p:nvPicPr>
          <p:cNvPr id="31" name="Picture 30"/>
          <p:cNvPicPr/>
          <p:nvPr/>
        </p:nvPicPr>
        <p:blipFill>
          <a:blip r:embed="rId6"/>
          <a:stretch>
            <a:fillRect/>
          </a:stretch>
        </p:blipFill>
        <p:spPr>
          <a:xfrm>
            <a:off x="4108400" y="2752343"/>
            <a:ext cx="2484360" cy="1858680"/>
          </a:xfrm>
          <a:prstGeom prst="rect">
            <a:avLst/>
          </a:prstGeom>
        </p:spPr>
      </p:pic>
      <p:sp>
        <p:nvSpPr>
          <p:cNvPr id="32" name="TextShape 5"/>
          <p:cNvSpPr txBox="1"/>
          <p:nvPr/>
        </p:nvSpPr>
        <p:spPr>
          <a:xfrm>
            <a:off x="1188440" y="6191423"/>
            <a:ext cx="7647120" cy="5128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400" dirty="0" smtClean="0"/>
              <a:t>*McCoy </a:t>
            </a:r>
            <a:r>
              <a:rPr lang="en-US" sz="2400" dirty="0"/>
              <a:t>et al. PETS 2008,  </a:t>
            </a:r>
            <a:r>
              <a:rPr lang="en-US" sz="2400" dirty="0" smtClean="0"/>
              <a:t>**</a:t>
            </a:r>
            <a:r>
              <a:rPr lang="en-US" sz="2400" dirty="0" err="1" smtClean="0"/>
              <a:t>Chaabane</a:t>
            </a:r>
            <a:r>
              <a:rPr lang="en-US" sz="2400" dirty="0" smtClean="0"/>
              <a:t> </a:t>
            </a:r>
            <a:r>
              <a:rPr lang="en-US" sz="2400" dirty="0"/>
              <a:t>et al. NSS 2010</a:t>
            </a:r>
            <a:endParaRPr dirty="0"/>
          </a:p>
        </p:txBody>
      </p:sp>
      <p:sp>
        <p:nvSpPr>
          <p:cNvPr id="33" name="TextShape 6"/>
          <p:cNvSpPr txBox="1"/>
          <p:nvPr/>
        </p:nvSpPr>
        <p:spPr>
          <a:xfrm>
            <a:off x="1703960" y="1595303"/>
            <a:ext cx="95724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>
                <a:solidFill>
                  <a:srgbClr val="FFFFFF"/>
                </a:solidFill>
              </a:rPr>
              <a:t>40%</a:t>
            </a:r>
            <a:endParaRPr/>
          </a:p>
        </p:txBody>
      </p:sp>
      <p:sp>
        <p:nvSpPr>
          <p:cNvPr id="34" name="TextShape 7"/>
          <p:cNvSpPr txBox="1"/>
          <p:nvPr/>
        </p:nvSpPr>
        <p:spPr>
          <a:xfrm>
            <a:off x="2964680" y="2179943"/>
            <a:ext cx="95724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>
                <a:solidFill>
                  <a:srgbClr val="FFFFFF"/>
                </a:solidFill>
              </a:rPr>
              <a:t>58%</a:t>
            </a:r>
            <a:endParaRPr/>
          </a:p>
        </p:txBody>
      </p:sp>
      <p:sp>
        <p:nvSpPr>
          <p:cNvPr id="35" name="TextShape 8"/>
          <p:cNvSpPr txBox="1"/>
          <p:nvPr/>
        </p:nvSpPr>
        <p:spPr>
          <a:xfrm>
            <a:off x="6880040" y="847223"/>
            <a:ext cx="77436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>
                <a:solidFill>
                  <a:srgbClr val="FFFFFF"/>
                </a:solidFill>
              </a:rPr>
              <a:t>3%</a:t>
            </a:r>
            <a:endParaRPr/>
          </a:p>
        </p:txBody>
      </p:sp>
      <p:sp>
        <p:nvSpPr>
          <p:cNvPr id="36" name="TextShape 9"/>
          <p:cNvSpPr txBox="1"/>
          <p:nvPr/>
        </p:nvSpPr>
        <p:spPr>
          <a:xfrm>
            <a:off x="7508600" y="2179943"/>
            <a:ext cx="95724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>
                <a:solidFill>
                  <a:srgbClr val="FFFFFF"/>
                </a:solidFill>
              </a:rPr>
              <a:t>92%</a:t>
            </a:r>
            <a:endParaRPr/>
          </a:p>
        </p:txBody>
      </p:sp>
      <p:sp>
        <p:nvSpPr>
          <p:cNvPr id="37" name="TextShape 10"/>
          <p:cNvSpPr txBox="1"/>
          <p:nvPr/>
        </p:nvSpPr>
        <p:spPr>
          <a:xfrm>
            <a:off x="1795400" y="4612823"/>
            <a:ext cx="114012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>
                <a:solidFill>
                  <a:srgbClr val="FFFFFF"/>
                </a:solidFill>
              </a:rPr>
              <a:t>52%</a:t>
            </a:r>
            <a:endParaRPr/>
          </a:p>
        </p:txBody>
      </p:sp>
      <p:sp>
        <p:nvSpPr>
          <p:cNvPr id="38" name="TextShape 11"/>
          <p:cNvSpPr txBox="1"/>
          <p:nvPr/>
        </p:nvSpPr>
        <p:spPr>
          <a:xfrm>
            <a:off x="3059000" y="4903703"/>
            <a:ext cx="116568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>
                <a:solidFill>
                  <a:srgbClr val="FFFFFF"/>
                </a:solidFill>
              </a:rPr>
              <a:t>36%</a:t>
            </a:r>
            <a:endParaRPr/>
          </a:p>
        </p:txBody>
      </p:sp>
      <p:sp>
        <p:nvSpPr>
          <p:cNvPr id="39" name="TextShape 12"/>
          <p:cNvSpPr txBox="1"/>
          <p:nvPr/>
        </p:nvSpPr>
        <p:spPr>
          <a:xfrm>
            <a:off x="6664040" y="3717863"/>
            <a:ext cx="132300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>
                <a:solidFill>
                  <a:srgbClr val="FFFFFF"/>
                </a:solidFill>
              </a:rPr>
              <a:t>11%</a:t>
            </a:r>
            <a:endParaRPr/>
          </a:p>
        </p:txBody>
      </p:sp>
      <p:sp>
        <p:nvSpPr>
          <p:cNvPr id="40" name="TextShape 13"/>
          <p:cNvSpPr txBox="1"/>
          <p:nvPr/>
        </p:nvSpPr>
        <p:spPr>
          <a:xfrm>
            <a:off x="7525160" y="5203943"/>
            <a:ext cx="1323000" cy="614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3600">
                <a:solidFill>
                  <a:srgbClr val="FFFFFF"/>
                </a:solidFill>
              </a:rPr>
              <a:t>69%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5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51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Our </a:t>
            </a:r>
            <a:r>
              <a:rPr lang="en-US" sz="7200" dirty="0" smtClean="0">
                <a:solidFill>
                  <a:srgbClr val="FFFF00"/>
                </a:solidFill>
              </a:rPr>
              <a:t>Solution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6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54" y="1600200"/>
            <a:ext cx="369890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0159" y="1600200"/>
            <a:ext cx="4716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Relays’ own traffic gets better performance</a:t>
            </a:r>
          </a:p>
          <a:p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Incentive Scheme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1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54" y="1600200"/>
            <a:ext cx="369890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LIRA</a:t>
            </a:r>
          </a:p>
          <a:p>
            <a:r>
              <a:rPr lang="en-US" dirty="0" smtClean="0"/>
              <a:t>Gold star</a:t>
            </a:r>
            <a:endParaRPr lang="en-US" dirty="0"/>
          </a:p>
          <a:p>
            <a:r>
              <a:rPr lang="en-US" dirty="0" smtClean="0"/>
              <a:t>Tortoise</a:t>
            </a:r>
            <a:endParaRPr lang="en-US" dirty="0"/>
          </a:p>
          <a:p>
            <a:r>
              <a:rPr lang="en-US" dirty="0" smtClean="0"/>
              <a:t>BRAIDS</a:t>
            </a:r>
          </a:p>
          <a:p>
            <a:r>
              <a:rPr lang="en-US" dirty="0"/>
              <a:t>Freedom</a:t>
            </a:r>
          </a:p>
          <a:p>
            <a:r>
              <a:rPr lang="en-US" dirty="0" smtClean="0"/>
              <a:t>PAR</a:t>
            </a:r>
            <a:endParaRPr lang="en-US" dirty="0"/>
          </a:p>
          <a:p>
            <a:r>
              <a:rPr lang="en-US" dirty="0" err="1"/>
              <a:t>XPay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0159" y="1600200"/>
            <a:ext cx="4716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Relays’ own traffic gets better performance</a:t>
            </a:r>
          </a:p>
          <a:p>
            <a:endParaRPr lang="en-US" sz="3200" dirty="0"/>
          </a:p>
        </p:txBody>
      </p:sp>
      <p:sp>
        <p:nvSpPr>
          <p:cNvPr id="5" name="Left Brace 4"/>
          <p:cNvSpPr/>
          <p:nvPr/>
        </p:nvSpPr>
        <p:spPr>
          <a:xfrm flipH="1">
            <a:off x="3242704" y="1600200"/>
            <a:ext cx="727453" cy="2234116"/>
          </a:xfrm>
          <a:prstGeom prst="leftBrace">
            <a:avLst>
              <a:gd name="adj1" fmla="val 8333"/>
              <a:gd name="adj2" fmla="val 27326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0159" y="4173535"/>
            <a:ext cx="4716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Charge users, pay relays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7" name="Left Brace 6"/>
          <p:cNvSpPr/>
          <p:nvPr/>
        </p:nvSpPr>
        <p:spPr>
          <a:xfrm flipH="1">
            <a:off x="3242702" y="4013258"/>
            <a:ext cx="727453" cy="1658077"/>
          </a:xfrm>
          <a:prstGeom prst="leftBrace">
            <a:avLst>
              <a:gd name="adj1" fmla="val 8333"/>
              <a:gd name="adj2" fmla="val 27326"/>
            </a:avLst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Incentive Schemes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Incentive Schemes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153697"/>
              </p:ext>
            </p:extLst>
          </p:nvPr>
        </p:nvGraphicFramePr>
        <p:xfrm>
          <a:off x="457200" y="1296468"/>
          <a:ext cx="8229600" cy="4593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4808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External payment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Non-relays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Efficiency concerns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</a:t>
                      </a:r>
                      <a:r>
                        <a:rPr lang="en-US" sz="1800" dirty="0" smtClean="0"/>
                        <a:t>nonymity concerns</a:t>
                      </a:r>
                      <a:endParaRPr lang="en-US" sz="1800" dirty="0"/>
                    </a:p>
                  </a:txBody>
                  <a:tcPr/>
                </a:tc>
              </a:tr>
              <a:tr h="7445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Freedom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XPay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Gold star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Tortoise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BRAIDS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Multiply 2"/>
          <p:cNvSpPr/>
          <p:nvPr/>
        </p:nvSpPr>
        <p:spPr>
          <a:xfrm>
            <a:off x="2496307" y="1995651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2496307" y="2652617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496307" y="3309583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210723" y="2652617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4210723" y="1995651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4210723" y="3309583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524534" y="3966549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845731" y="5244785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7511274" y="4602159"/>
            <a:ext cx="656922" cy="6569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6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"/>
          <p:cNvSpPr/>
          <p:nvPr/>
        </p:nvSpPr>
        <p:spPr>
          <a:xfrm>
            <a:off x="1220638" y="2443730"/>
            <a:ext cx="1048023" cy="104833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2" name="Line 3"/>
          <p:cNvSpPr/>
          <p:nvPr/>
        </p:nvSpPr>
        <p:spPr>
          <a:xfrm flipV="1">
            <a:off x="1220638" y="3644458"/>
            <a:ext cx="1200423" cy="84102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5" name="Line 3"/>
          <p:cNvSpPr/>
          <p:nvPr/>
        </p:nvSpPr>
        <p:spPr>
          <a:xfrm flipV="1">
            <a:off x="1220638" y="3492059"/>
            <a:ext cx="1048023" cy="204363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6" name="Line 4"/>
          <p:cNvSpPr/>
          <p:nvPr/>
        </p:nvSpPr>
        <p:spPr>
          <a:xfrm>
            <a:off x="5387942" y="3347288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7" name="Line 5"/>
          <p:cNvSpPr/>
          <p:nvPr/>
        </p:nvSpPr>
        <p:spPr>
          <a:xfrm>
            <a:off x="3420644" y="3347288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8" name="Line 4"/>
          <p:cNvSpPr/>
          <p:nvPr/>
        </p:nvSpPr>
        <p:spPr>
          <a:xfrm>
            <a:off x="5387942" y="3644460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9" name="Line 4"/>
          <p:cNvSpPr/>
          <p:nvPr/>
        </p:nvSpPr>
        <p:spPr>
          <a:xfrm>
            <a:off x="5387942" y="3827567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0" name="Line 5"/>
          <p:cNvSpPr/>
          <p:nvPr/>
        </p:nvSpPr>
        <p:spPr>
          <a:xfrm>
            <a:off x="3420644" y="3654142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1" name="Line 5"/>
          <p:cNvSpPr/>
          <p:nvPr/>
        </p:nvSpPr>
        <p:spPr>
          <a:xfrm>
            <a:off x="3420644" y="3815883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13" name="Line 3"/>
          <p:cNvSpPr/>
          <p:nvPr/>
        </p:nvSpPr>
        <p:spPr>
          <a:xfrm>
            <a:off x="1220638" y="3092303"/>
            <a:ext cx="1048023" cy="399757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4" name="Line 4"/>
          <p:cNvSpPr/>
          <p:nvPr/>
        </p:nvSpPr>
        <p:spPr>
          <a:xfrm>
            <a:off x="5387942" y="3492059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5" name="Line 5"/>
          <p:cNvSpPr/>
          <p:nvPr/>
        </p:nvSpPr>
        <p:spPr>
          <a:xfrm>
            <a:off x="3420644" y="3492060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05" y="2128494"/>
            <a:ext cx="1447895" cy="1766152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80" y="2101049"/>
            <a:ext cx="1447895" cy="1766152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81" y="2128494"/>
            <a:ext cx="1447895" cy="176615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2" y="2443730"/>
            <a:ext cx="701842" cy="856111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4061072"/>
            <a:ext cx="371880" cy="56772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3299841"/>
            <a:ext cx="371880" cy="56736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2643119"/>
            <a:ext cx="371880" cy="56736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2010062"/>
            <a:ext cx="371880" cy="56772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0" y="408779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Anonymous Incentives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43681" y="274638"/>
            <a:ext cx="2745307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80989" y="408779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prioritized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0989" y="1022844"/>
            <a:ext cx="160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normal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2" name="Line 5"/>
          <p:cNvSpPr/>
          <p:nvPr/>
        </p:nvSpPr>
        <p:spPr>
          <a:xfrm>
            <a:off x="6239178" y="1250923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43" name="Line 5"/>
          <p:cNvSpPr/>
          <p:nvPr/>
        </p:nvSpPr>
        <p:spPr>
          <a:xfrm>
            <a:off x="6239178" y="700105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44" name="TextBox 43"/>
          <p:cNvSpPr txBox="1"/>
          <p:nvPr/>
        </p:nvSpPr>
        <p:spPr>
          <a:xfrm>
            <a:off x="1220638" y="4629219"/>
            <a:ext cx="675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Priority identifies user as a relay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4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"/>
          <p:cNvSpPr/>
          <p:nvPr/>
        </p:nvSpPr>
        <p:spPr>
          <a:xfrm>
            <a:off x="1220638" y="2443730"/>
            <a:ext cx="1048023" cy="104833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2" name="Line 3"/>
          <p:cNvSpPr/>
          <p:nvPr/>
        </p:nvSpPr>
        <p:spPr>
          <a:xfrm flipV="1">
            <a:off x="1220638" y="3644458"/>
            <a:ext cx="1200423" cy="84102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25" name="Line 3"/>
          <p:cNvSpPr/>
          <p:nvPr/>
        </p:nvSpPr>
        <p:spPr>
          <a:xfrm flipV="1">
            <a:off x="1220638" y="3492059"/>
            <a:ext cx="1048023" cy="204363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6" name="Line 4"/>
          <p:cNvSpPr/>
          <p:nvPr/>
        </p:nvSpPr>
        <p:spPr>
          <a:xfrm>
            <a:off x="5387942" y="3347288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7" name="Line 5"/>
          <p:cNvSpPr/>
          <p:nvPr/>
        </p:nvSpPr>
        <p:spPr>
          <a:xfrm>
            <a:off x="3420644" y="3347288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8" name="Line 4"/>
          <p:cNvSpPr/>
          <p:nvPr/>
        </p:nvSpPr>
        <p:spPr>
          <a:xfrm>
            <a:off x="5387942" y="3644460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9" name="Line 4"/>
          <p:cNvSpPr/>
          <p:nvPr/>
        </p:nvSpPr>
        <p:spPr>
          <a:xfrm>
            <a:off x="5387942" y="3827567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30" name="Line 5"/>
          <p:cNvSpPr/>
          <p:nvPr/>
        </p:nvSpPr>
        <p:spPr>
          <a:xfrm>
            <a:off x="3420644" y="3654142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1" name="Line 5"/>
          <p:cNvSpPr/>
          <p:nvPr/>
        </p:nvSpPr>
        <p:spPr>
          <a:xfrm>
            <a:off x="3420644" y="3815883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3" name="Line 3"/>
          <p:cNvSpPr/>
          <p:nvPr/>
        </p:nvSpPr>
        <p:spPr>
          <a:xfrm>
            <a:off x="1220638" y="3092303"/>
            <a:ext cx="1048023" cy="399757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4" name="Line 4"/>
          <p:cNvSpPr/>
          <p:nvPr/>
        </p:nvSpPr>
        <p:spPr>
          <a:xfrm>
            <a:off x="5387942" y="3492059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5" name="Line 5"/>
          <p:cNvSpPr/>
          <p:nvPr/>
        </p:nvSpPr>
        <p:spPr>
          <a:xfrm>
            <a:off x="3420644" y="3492060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05" y="2128494"/>
            <a:ext cx="1447895" cy="1766152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80" y="2101049"/>
            <a:ext cx="1447895" cy="1766152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81" y="2128494"/>
            <a:ext cx="1447895" cy="176615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2" y="2443730"/>
            <a:ext cx="701842" cy="856111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4061072"/>
            <a:ext cx="371880" cy="56772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3299841"/>
            <a:ext cx="371880" cy="56736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2643119"/>
            <a:ext cx="371880" cy="56736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2010062"/>
            <a:ext cx="371880" cy="56772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0" y="408779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Anonymous Incentives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43681" y="274638"/>
            <a:ext cx="2745307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80989" y="408779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prioritized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0989" y="1022844"/>
            <a:ext cx="160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normal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2" name="Line 5"/>
          <p:cNvSpPr/>
          <p:nvPr/>
        </p:nvSpPr>
        <p:spPr>
          <a:xfrm>
            <a:off x="6239178" y="1250923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43" name="Line 5"/>
          <p:cNvSpPr/>
          <p:nvPr/>
        </p:nvSpPr>
        <p:spPr>
          <a:xfrm>
            <a:off x="6239178" y="700105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44" name="TextBox 43"/>
          <p:cNvSpPr txBox="1"/>
          <p:nvPr/>
        </p:nvSpPr>
        <p:spPr>
          <a:xfrm>
            <a:off x="1220638" y="4629219"/>
            <a:ext cx="675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Priority identifies user as a relay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01858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Give some priority “tickets” to all users (BRAIDS).</a:t>
            </a:r>
          </a:p>
        </p:txBody>
      </p:sp>
    </p:spTree>
    <p:extLst>
      <p:ext uri="{BB962C8B-B14F-4D97-AF65-F5344CB8AC3E}">
        <p14:creationId xmlns:p14="http://schemas.microsoft.com/office/powerpoint/2010/main" val="27008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51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Problem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"/>
          <p:cNvSpPr/>
          <p:nvPr/>
        </p:nvSpPr>
        <p:spPr>
          <a:xfrm>
            <a:off x="1220638" y="2443730"/>
            <a:ext cx="1048023" cy="104833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2" name="Line 3"/>
          <p:cNvSpPr/>
          <p:nvPr/>
        </p:nvSpPr>
        <p:spPr>
          <a:xfrm flipV="1">
            <a:off x="1220638" y="3644458"/>
            <a:ext cx="1200423" cy="84102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25" name="Line 3"/>
          <p:cNvSpPr/>
          <p:nvPr/>
        </p:nvSpPr>
        <p:spPr>
          <a:xfrm flipV="1">
            <a:off x="1220638" y="3492059"/>
            <a:ext cx="1048023" cy="204363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6" name="Line 4"/>
          <p:cNvSpPr/>
          <p:nvPr/>
        </p:nvSpPr>
        <p:spPr>
          <a:xfrm>
            <a:off x="5387942" y="3347288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7" name="Line 5"/>
          <p:cNvSpPr/>
          <p:nvPr/>
        </p:nvSpPr>
        <p:spPr>
          <a:xfrm>
            <a:off x="3420644" y="3347288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8" name="Line 4"/>
          <p:cNvSpPr/>
          <p:nvPr/>
        </p:nvSpPr>
        <p:spPr>
          <a:xfrm>
            <a:off x="5387942" y="3644460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9" name="Line 4"/>
          <p:cNvSpPr/>
          <p:nvPr/>
        </p:nvSpPr>
        <p:spPr>
          <a:xfrm>
            <a:off x="5387942" y="3827567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30" name="Line 5"/>
          <p:cNvSpPr/>
          <p:nvPr/>
        </p:nvSpPr>
        <p:spPr>
          <a:xfrm>
            <a:off x="3420644" y="3654142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31" name="Line 5"/>
          <p:cNvSpPr/>
          <p:nvPr/>
        </p:nvSpPr>
        <p:spPr>
          <a:xfrm>
            <a:off x="3420644" y="3815883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3" name="Line 3"/>
          <p:cNvSpPr/>
          <p:nvPr/>
        </p:nvSpPr>
        <p:spPr>
          <a:xfrm>
            <a:off x="1220638" y="3092303"/>
            <a:ext cx="1048023" cy="399757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4" name="Line 4"/>
          <p:cNvSpPr/>
          <p:nvPr/>
        </p:nvSpPr>
        <p:spPr>
          <a:xfrm>
            <a:off x="5387942" y="3492059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5" name="Line 5"/>
          <p:cNvSpPr/>
          <p:nvPr/>
        </p:nvSpPr>
        <p:spPr>
          <a:xfrm>
            <a:off x="3420644" y="3492060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05" y="2128494"/>
            <a:ext cx="1447895" cy="1766152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80" y="2101049"/>
            <a:ext cx="1447895" cy="1766152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81" y="2128494"/>
            <a:ext cx="1447895" cy="1766152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2" y="2443730"/>
            <a:ext cx="701842" cy="856111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4061072"/>
            <a:ext cx="371880" cy="56772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3299841"/>
            <a:ext cx="371880" cy="56736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2643119"/>
            <a:ext cx="371880" cy="56736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404" y="2010062"/>
            <a:ext cx="371880" cy="56772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0" y="408779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Anonymous Incentives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43681" y="274638"/>
            <a:ext cx="2745307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80989" y="408779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prioritized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0989" y="1022844"/>
            <a:ext cx="160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normal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2" name="Line 5"/>
          <p:cNvSpPr/>
          <p:nvPr/>
        </p:nvSpPr>
        <p:spPr>
          <a:xfrm>
            <a:off x="6239178" y="1250923"/>
            <a:ext cx="827154" cy="0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43" name="Line 5"/>
          <p:cNvSpPr/>
          <p:nvPr/>
        </p:nvSpPr>
        <p:spPr>
          <a:xfrm>
            <a:off x="6239178" y="700105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44" name="TextBox 43"/>
          <p:cNvSpPr txBox="1"/>
          <p:nvPr/>
        </p:nvSpPr>
        <p:spPr>
          <a:xfrm>
            <a:off x="1220638" y="4629219"/>
            <a:ext cx="675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Priority identifies user as a relay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01858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Give some priority “tickets” to all users (BRAIDS).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Cryptographic lottery gives priority</a:t>
            </a:r>
            <a:r>
              <a:rPr lang="en-US" sz="2800" dirty="0">
                <a:solidFill>
                  <a:srgbClr val="FFFF00"/>
                </a:solidFill>
              </a:rPr>
              <a:t>;</a:t>
            </a:r>
            <a:r>
              <a:rPr lang="en-US" sz="2800" dirty="0" smtClean="0">
                <a:solidFill>
                  <a:srgbClr val="FFFF00"/>
                </a:solidFill>
              </a:rPr>
              <a:t> winning tickets can be (secretly) bought (LIRA).</a:t>
            </a:r>
          </a:p>
        </p:txBody>
      </p:sp>
    </p:spTree>
    <p:extLst>
      <p:ext uri="{BB962C8B-B14F-4D97-AF65-F5344CB8AC3E}">
        <p14:creationId xmlns:p14="http://schemas.microsoft.com/office/powerpoint/2010/main" val="86868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Picture 46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047" y="5288398"/>
            <a:ext cx="696534" cy="1063689"/>
          </a:xfrm>
          <a:prstGeom prst="rect">
            <a:avLst/>
          </a:prstGeom>
        </p:spPr>
      </p:pic>
      <p:pic>
        <p:nvPicPr>
          <p:cNvPr id="470" name="Picture 469"/>
          <p:cNvPicPr/>
          <p:nvPr/>
        </p:nvPicPr>
        <p:blipFill>
          <a:blip r:embed="rId3"/>
          <a:stretch>
            <a:fillRect/>
          </a:stretch>
        </p:blipFill>
        <p:spPr>
          <a:xfrm>
            <a:off x="443457" y="4273044"/>
            <a:ext cx="971816" cy="746574"/>
          </a:xfrm>
          <a:prstGeom prst="rect">
            <a:avLst/>
          </a:prstGeom>
        </p:spPr>
      </p:pic>
      <p:pic>
        <p:nvPicPr>
          <p:cNvPr id="471" name="Picture 470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547" y="1612679"/>
            <a:ext cx="1499523" cy="1456571"/>
          </a:xfrm>
          <a:prstGeom prst="rect">
            <a:avLst/>
          </a:prstGeom>
        </p:spPr>
      </p:pic>
      <p:pic>
        <p:nvPicPr>
          <p:cNvPr id="472" name="Picture 471"/>
          <p:cNvPicPr/>
          <p:nvPr/>
        </p:nvPicPr>
        <p:blipFill>
          <a:blip r:embed="rId5"/>
          <a:stretch>
            <a:fillRect/>
          </a:stretch>
        </p:blipFill>
        <p:spPr>
          <a:xfrm>
            <a:off x="2825321" y="4750839"/>
            <a:ext cx="1177217" cy="906275"/>
          </a:xfrm>
          <a:prstGeom prst="rect">
            <a:avLst/>
          </a:prstGeom>
        </p:spPr>
      </p:pic>
      <p:pic>
        <p:nvPicPr>
          <p:cNvPr id="473" name="Picture 472"/>
          <p:cNvPicPr/>
          <p:nvPr/>
        </p:nvPicPr>
        <p:blipFill>
          <a:blip r:embed="rId6"/>
          <a:stretch>
            <a:fillRect/>
          </a:stretch>
        </p:blipFill>
        <p:spPr>
          <a:xfrm>
            <a:off x="4152425" y="4745613"/>
            <a:ext cx="1184075" cy="911500"/>
          </a:xfrm>
          <a:prstGeom prst="rect">
            <a:avLst/>
          </a:prstGeom>
        </p:spPr>
      </p:pic>
      <p:pic>
        <p:nvPicPr>
          <p:cNvPr id="474" name="Picture 473"/>
          <p:cNvPicPr/>
          <p:nvPr/>
        </p:nvPicPr>
        <p:blipFill>
          <a:blip r:embed="rId7"/>
          <a:stretch>
            <a:fillRect/>
          </a:stretch>
        </p:blipFill>
        <p:spPr>
          <a:xfrm>
            <a:off x="5479529" y="4750839"/>
            <a:ext cx="1177217" cy="906275"/>
          </a:xfrm>
          <a:prstGeom prst="rect">
            <a:avLst/>
          </a:prstGeom>
        </p:spPr>
      </p:pic>
      <p:sp>
        <p:nvSpPr>
          <p:cNvPr id="475" name="TextShape 1"/>
          <p:cNvSpPr txBox="1"/>
          <p:nvPr/>
        </p:nvSpPr>
        <p:spPr>
          <a:xfrm>
            <a:off x="480357" y="414438"/>
            <a:ext cx="8228763" cy="7444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LIRA Design</a:t>
            </a:r>
            <a:endParaRPr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76" name="Picture 47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374" y="3982383"/>
            <a:ext cx="696534" cy="1063689"/>
          </a:xfrm>
          <a:prstGeom prst="rect">
            <a:avLst/>
          </a:prstGeom>
        </p:spPr>
      </p:pic>
      <p:sp>
        <p:nvSpPr>
          <p:cNvPr id="477" name="TextShape 2"/>
          <p:cNvSpPr txBox="1"/>
          <p:nvPr/>
        </p:nvSpPr>
        <p:spPr>
          <a:xfrm>
            <a:off x="434640" y="1979108"/>
            <a:ext cx="4015273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en-US" sz="2400" dirty="0"/>
              <a:t>Bank</a:t>
            </a:r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Picture 47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047" y="5288398"/>
            <a:ext cx="696534" cy="1063689"/>
          </a:xfrm>
          <a:prstGeom prst="rect">
            <a:avLst/>
          </a:prstGeom>
        </p:spPr>
      </p:pic>
      <p:pic>
        <p:nvPicPr>
          <p:cNvPr id="479" name="Picture 478"/>
          <p:cNvPicPr/>
          <p:nvPr/>
        </p:nvPicPr>
        <p:blipFill>
          <a:blip r:embed="rId3"/>
          <a:stretch>
            <a:fillRect/>
          </a:stretch>
        </p:blipFill>
        <p:spPr>
          <a:xfrm>
            <a:off x="443457" y="4273044"/>
            <a:ext cx="971816" cy="746574"/>
          </a:xfrm>
          <a:prstGeom prst="rect">
            <a:avLst/>
          </a:prstGeom>
        </p:spPr>
      </p:pic>
      <p:pic>
        <p:nvPicPr>
          <p:cNvPr id="480" name="Picture 479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547" y="1612679"/>
            <a:ext cx="1499523" cy="1456571"/>
          </a:xfrm>
          <a:prstGeom prst="rect">
            <a:avLst/>
          </a:prstGeom>
        </p:spPr>
      </p:pic>
      <p:pic>
        <p:nvPicPr>
          <p:cNvPr id="481" name="Picture 480"/>
          <p:cNvPicPr/>
          <p:nvPr/>
        </p:nvPicPr>
        <p:blipFill>
          <a:blip r:embed="rId5"/>
          <a:stretch>
            <a:fillRect/>
          </a:stretch>
        </p:blipFill>
        <p:spPr>
          <a:xfrm>
            <a:off x="480030" y="3941233"/>
            <a:ext cx="429415" cy="331811"/>
          </a:xfrm>
          <a:prstGeom prst="rect">
            <a:avLst/>
          </a:prstGeom>
        </p:spPr>
      </p:pic>
      <p:pic>
        <p:nvPicPr>
          <p:cNvPr id="482" name="Picture 481"/>
          <p:cNvPicPr/>
          <p:nvPr/>
        </p:nvPicPr>
        <p:blipFill>
          <a:blip r:embed="rId6"/>
          <a:stretch>
            <a:fillRect/>
          </a:stretch>
        </p:blipFill>
        <p:spPr>
          <a:xfrm>
            <a:off x="2825321" y="4750839"/>
            <a:ext cx="1177217" cy="906275"/>
          </a:xfrm>
          <a:prstGeom prst="rect">
            <a:avLst/>
          </a:prstGeom>
        </p:spPr>
      </p:pic>
      <p:pic>
        <p:nvPicPr>
          <p:cNvPr id="483" name="Picture 482"/>
          <p:cNvPicPr/>
          <p:nvPr/>
        </p:nvPicPr>
        <p:blipFill>
          <a:blip r:embed="rId7"/>
          <a:stretch>
            <a:fillRect/>
          </a:stretch>
        </p:blipFill>
        <p:spPr>
          <a:xfrm>
            <a:off x="4152425" y="4745613"/>
            <a:ext cx="1184075" cy="911500"/>
          </a:xfrm>
          <a:prstGeom prst="rect">
            <a:avLst/>
          </a:prstGeom>
        </p:spPr>
      </p:pic>
      <p:pic>
        <p:nvPicPr>
          <p:cNvPr id="484" name="Picture 483"/>
          <p:cNvPicPr/>
          <p:nvPr/>
        </p:nvPicPr>
        <p:blipFill>
          <a:blip r:embed="rId8"/>
          <a:stretch>
            <a:fillRect/>
          </a:stretch>
        </p:blipFill>
        <p:spPr>
          <a:xfrm>
            <a:off x="5479529" y="4750839"/>
            <a:ext cx="1177217" cy="906275"/>
          </a:xfrm>
          <a:prstGeom prst="rect">
            <a:avLst/>
          </a:prstGeom>
        </p:spPr>
      </p:pic>
      <p:pic>
        <p:nvPicPr>
          <p:cNvPr id="486" name="Picture 48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374" y="3982383"/>
            <a:ext cx="696534" cy="1063689"/>
          </a:xfrm>
          <a:prstGeom prst="rect">
            <a:avLst/>
          </a:prstGeom>
        </p:spPr>
      </p:pic>
      <p:pic>
        <p:nvPicPr>
          <p:cNvPr id="487" name="Picture 486"/>
          <p:cNvPicPr/>
          <p:nvPr/>
        </p:nvPicPr>
        <p:blipFill>
          <a:blip r:embed="rId5"/>
          <a:stretch>
            <a:fillRect/>
          </a:stretch>
        </p:blipFill>
        <p:spPr>
          <a:xfrm>
            <a:off x="2896835" y="4398453"/>
            <a:ext cx="429415" cy="331811"/>
          </a:xfrm>
          <a:prstGeom prst="rect">
            <a:avLst/>
          </a:prstGeom>
        </p:spPr>
      </p:pic>
      <p:pic>
        <p:nvPicPr>
          <p:cNvPr id="488" name="Picture 487"/>
          <p:cNvPicPr/>
          <p:nvPr/>
        </p:nvPicPr>
        <p:blipFill>
          <a:blip r:embed="rId5"/>
          <a:stretch>
            <a:fillRect/>
          </a:stretch>
        </p:blipFill>
        <p:spPr>
          <a:xfrm>
            <a:off x="4235695" y="4398453"/>
            <a:ext cx="429415" cy="331811"/>
          </a:xfrm>
          <a:prstGeom prst="rect">
            <a:avLst/>
          </a:prstGeom>
        </p:spPr>
      </p:pic>
      <p:pic>
        <p:nvPicPr>
          <p:cNvPr id="489" name="Picture 488"/>
          <p:cNvPicPr/>
          <p:nvPr/>
        </p:nvPicPr>
        <p:blipFill>
          <a:blip r:embed="rId5"/>
          <a:stretch>
            <a:fillRect/>
          </a:stretch>
        </p:blipFill>
        <p:spPr>
          <a:xfrm>
            <a:off x="5541900" y="4398453"/>
            <a:ext cx="429415" cy="331811"/>
          </a:xfrm>
          <a:prstGeom prst="rect">
            <a:avLst/>
          </a:prstGeom>
        </p:spPr>
      </p:pic>
      <p:sp>
        <p:nvSpPr>
          <p:cNvPr id="490" name="TextShape 2"/>
          <p:cNvSpPr txBox="1"/>
          <p:nvPr/>
        </p:nvSpPr>
        <p:spPr>
          <a:xfrm>
            <a:off x="434640" y="1979108"/>
            <a:ext cx="4015273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en-US" sz="2400" dirty="0"/>
              <a:t>Bank </a:t>
            </a:r>
            <a:r>
              <a:rPr lang="en-US" sz="2400" dirty="0" smtClean="0"/>
              <a:t>gives anonymous
coins to relays based on</a:t>
            </a:r>
          </a:p>
          <a:p>
            <a:pPr>
              <a:buSzPct val="45000"/>
            </a:pPr>
            <a:r>
              <a:rPr lang="en-US" sz="2400" dirty="0" smtClean="0"/>
              <a:t>amount of traffic forwarded</a:t>
            </a:r>
            <a:endParaRPr sz="2400" dirty="0"/>
          </a:p>
        </p:txBody>
      </p:sp>
      <p:sp>
        <p:nvSpPr>
          <p:cNvPr id="15" name="TextShape 1"/>
          <p:cNvSpPr txBox="1"/>
          <p:nvPr/>
        </p:nvSpPr>
        <p:spPr>
          <a:xfrm>
            <a:off x="480357" y="414438"/>
            <a:ext cx="8228763" cy="7444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LIRA Design</a:t>
            </a:r>
            <a:endParaRPr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Picture 490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047" y="5288398"/>
            <a:ext cx="696534" cy="1063689"/>
          </a:xfrm>
          <a:prstGeom prst="rect">
            <a:avLst/>
          </a:prstGeom>
        </p:spPr>
      </p:pic>
      <p:pic>
        <p:nvPicPr>
          <p:cNvPr id="492" name="Picture 491"/>
          <p:cNvPicPr/>
          <p:nvPr/>
        </p:nvPicPr>
        <p:blipFill>
          <a:blip r:embed="rId3"/>
          <a:stretch>
            <a:fillRect/>
          </a:stretch>
        </p:blipFill>
        <p:spPr>
          <a:xfrm>
            <a:off x="443457" y="4273044"/>
            <a:ext cx="971816" cy="746574"/>
          </a:xfrm>
          <a:prstGeom prst="rect">
            <a:avLst/>
          </a:prstGeom>
        </p:spPr>
      </p:pic>
      <p:pic>
        <p:nvPicPr>
          <p:cNvPr id="493" name="Picture 492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547" y="1612679"/>
            <a:ext cx="1499523" cy="1456571"/>
          </a:xfrm>
          <a:prstGeom prst="rect">
            <a:avLst/>
          </a:prstGeom>
        </p:spPr>
      </p:pic>
      <p:pic>
        <p:nvPicPr>
          <p:cNvPr id="494" name="Picture 493"/>
          <p:cNvPicPr/>
          <p:nvPr/>
        </p:nvPicPr>
        <p:blipFill>
          <a:blip r:embed="rId5"/>
          <a:stretch>
            <a:fillRect/>
          </a:stretch>
        </p:blipFill>
        <p:spPr>
          <a:xfrm>
            <a:off x="480030" y="3941233"/>
            <a:ext cx="429415" cy="331811"/>
          </a:xfrm>
          <a:prstGeom prst="rect">
            <a:avLst/>
          </a:prstGeom>
        </p:spPr>
      </p:pic>
      <p:pic>
        <p:nvPicPr>
          <p:cNvPr id="495" name="Picture 494"/>
          <p:cNvPicPr/>
          <p:nvPr/>
        </p:nvPicPr>
        <p:blipFill>
          <a:blip r:embed="rId6"/>
          <a:stretch>
            <a:fillRect/>
          </a:stretch>
        </p:blipFill>
        <p:spPr>
          <a:xfrm>
            <a:off x="2825321" y="4750839"/>
            <a:ext cx="1177217" cy="906275"/>
          </a:xfrm>
          <a:prstGeom prst="rect">
            <a:avLst/>
          </a:prstGeom>
        </p:spPr>
      </p:pic>
      <p:pic>
        <p:nvPicPr>
          <p:cNvPr id="496" name="Picture 495"/>
          <p:cNvPicPr/>
          <p:nvPr/>
        </p:nvPicPr>
        <p:blipFill>
          <a:blip r:embed="rId7"/>
          <a:stretch>
            <a:fillRect/>
          </a:stretch>
        </p:blipFill>
        <p:spPr>
          <a:xfrm>
            <a:off x="4152425" y="4745613"/>
            <a:ext cx="1184075" cy="911500"/>
          </a:xfrm>
          <a:prstGeom prst="rect">
            <a:avLst/>
          </a:prstGeom>
        </p:spPr>
      </p:pic>
      <p:pic>
        <p:nvPicPr>
          <p:cNvPr id="497" name="Picture 496"/>
          <p:cNvPicPr/>
          <p:nvPr/>
        </p:nvPicPr>
        <p:blipFill>
          <a:blip r:embed="rId8"/>
          <a:stretch>
            <a:fillRect/>
          </a:stretch>
        </p:blipFill>
        <p:spPr>
          <a:xfrm>
            <a:off x="5479529" y="4750839"/>
            <a:ext cx="1177217" cy="906275"/>
          </a:xfrm>
          <a:prstGeom prst="rect">
            <a:avLst/>
          </a:prstGeom>
        </p:spPr>
      </p:pic>
      <p:pic>
        <p:nvPicPr>
          <p:cNvPr id="499" name="Picture 49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374" y="3982383"/>
            <a:ext cx="696534" cy="1063689"/>
          </a:xfrm>
          <a:prstGeom prst="rect">
            <a:avLst/>
          </a:prstGeom>
        </p:spPr>
      </p:pic>
      <p:sp>
        <p:nvSpPr>
          <p:cNvPr id="500" name="TextShape 2"/>
          <p:cNvSpPr txBox="1"/>
          <p:nvPr/>
        </p:nvSpPr>
        <p:spPr>
          <a:xfrm>
            <a:off x="434640" y="1979108"/>
            <a:ext cx="4015273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en-US" sz="2400" dirty="0"/>
              <a:t>Bank </a:t>
            </a:r>
            <a:r>
              <a:rPr lang="en-US" sz="2400" dirty="0" smtClean="0"/>
              <a:t>sets up</a:t>
            </a:r>
            <a:r>
              <a:rPr lang="en-US" sz="2400" dirty="0"/>
              <a:t> </a:t>
            </a:r>
            <a:r>
              <a:rPr lang="en-US" sz="2400" dirty="0" smtClean="0"/>
              <a:t>lottery with</a:t>
            </a:r>
          </a:p>
          <a:p>
            <a:pPr>
              <a:buSzPct val="45000"/>
            </a:pPr>
            <a:r>
              <a:rPr lang="en-US" sz="2400" dirty="0"/>
              <a:t>e</a:t>
            </a:r>
            <a:r>
              <a:rPr lang="en-US" sz="2400" dirty="0" smtClean="0"/>
              <a:t>ach relay</a:t>
            </a:r>
            <a:endParaRPr sz="2400" dirty="0"/>
          </a:p>
        </p:txBody>
      </p:sp>
      <p:pic>
        <p:nvPicPr>
          <p:cNvPr id="501" name="Picture 500"/>
          <p:cNvPicPr/>
          <p:nvPr/>
        </p:nvPicPr>
        <p:blipFill>
          <a:blip r:embed="rId9"/>
          <a:stretch>
            <a:fillRect/>
          </a:stretch>
        </p:blipFill>
        <p:spPr>
          <a:xfrm>
            <a:off x="3032681" y="3477808"/>
            <a:ext cx="782743" cy="1001638"/>
          </a:xfrm>
          <a:prstGeom prst="rect">
            <a:avLst/>
          </a:prstGeom>
        </p:spPr>
      </p:pic>
      <p:pic>
        <p:nvPicPr>
          <p:cNvPr id="502" name="Picture 501"/>
          <p:cNvPicPr/>
          <p:nvPr/>
        </p:nvPicPr>
        <p:blipFill>
          <a:blip r:embed="rId10"/>
          <a:stretch>
            <a:fillRect/>
          </a:stretch>
        </p:blipFill>
        <p:spPr>
          <a:xfrm>
            <a:off x="4374153" y="3471930"/>
            <a:ext cx="782743" cy="1001638"/>
          </a:xfrm>
          <a:prstGeom prst="rect">
            <a:avLst/>
          </a:prstGeom>
        </p:spPr>
      </p:pic>
      <p:pic>
        <p:nvPicPr>
          <p:cNvPr id="503" name="Picture 502"/>
          <p:cNvPicPr/>
          <p:nvPr/>
        </p:nvPicPr>
        <p:blipFill>
          <a:blip r:embed="rId11"/>
          <a:stretch>
            <a:fillRect/>
          </a:stretch>
        </p:blipFill>
        <p:spPr>
          <a:xfrm>
            <a:off x="5680358" y="3471930"/>
            <a:ext cx="782743" cy="1001638"/>
          </a:xfrm>
          <a:prstGeom prst="rect">
            <a:avLst/>
          </a:prstGeom>
        </p:spPr>
      </p:pic>
      <p:sp>
        <p:nvSpPr>
          <p:cNvPr id="15" name="TextShape 1"/>
          <p:cNvSpPr txBox="1"/>
          <p:nvPr/>
        </p:nvSpPr>
        <p:spPr>
          <a:xfrm>
            <a:off x="480357" y="414438"/>
            <a:ext cx="8228763" cy="7444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LIRA Design</a:t>
            </a:r>
            <a:endParaRPr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Line 1"/>
          <p:cNvSpPr/>
          <p:nvPr/>
        </p:nvSpPr>
        <p:spPr>
          <a:xfrm flipV="1">
            <a:off x="2623839" y="2488581"/>
            <a:ext cx="2337780" cy="414764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sp>
        <p:nvSpPr>
          <p:cNvPr id="505" name="Line 2"/>
          <p:cNvSpPr/>
          <p:nvPr/>
        </p:nvSpPr>
        <p:spPr>
          <a:xfrm flipV="1">
            <a:off x="1397313" y="2903345"/>
            <a:ext cx="1241874" cy="1742007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pic>
        <p:nvPicPr>
          <p:cNvPr id="506" name="Picture 50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047" y="5288398"/>
            <a:ext cx="696534" cy="1063689"/>
          </a:xfrm>
          <a:prstGeom prst="rect">
            <a:avLst/>
          </a:prstGeom>
        </p:spPr>
      </p:pic>
      <p:pic>
        <p:nvPicPr>
          <p:cNvPr id="507" name="Picture 506"/>
          <p:cNvPicPr/>
          <p:nvPr/>
        </p:nvPicPr>
        <p:blipFill>
          <a:blip r:embed="rId3"/>
          <a:stretch>
            <a:fillRect/>
          </a:stretch>
        </p:blipFill>
        <p:spPr>
          <a:xfrm>
            <a:off x="443457" y="4273044"/>
            <a:ext cx="971816" cy="746574"/>
          </a:xfrm>
          <a:prstGeom prst="rect">
            <a:avLst/>
          </a:prstGeom>
        </p:spPr>
      </p:pic>
      <p:pic>
        <p:nvPicPr>
          <p:cNvPr id="508" name="Picture 507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547" y="1612679"/>
            <a:ext cx="1499523" cy="1456571"/>
          </a:xfrm>
          <a:prstGeom prst="rect">
            <a:avLst/>
          </a:prstGeom>
        </p:spPr>
      </p:pic>
      <p:pic>
        <p:nvPicPr>
          <p:cNvPr id="509" name="Picture 508"/>
          <p:cNvPicPr/>
          <p:nvPr/>
        </p:nvPicPr>
        <p:blipFill>
          <a:blip r:embed="rId5"/>
          <a:stretch>
            <a:fillRect/>
          </a:stretch>
        </p:blipFill>
        <p:spPr>
          <a:xfrm>
            <a:off x="2888345" y="2405628"/>
            <a:ext cx="429415" cy="331811"/>
          </a:xfrm>
          <a:prstGeom prst="rect">
            <a:avLst/>
          </a:prstGeom>
        </p:spPr>
      </p:pic>
      <p:pic>
        <p:nvPicPr>
          <p:cNvPr id="510" name="Picture 509"/>
          <p:cNvPicPr/>
          <p:nvPr/>
        </p:nvPicPr>
        <p:blipFill>
          <a:blip r:embed="rId6"/>
          <a:stretch>
            <a:fillRect/>
          </a:stretch>
        </p:blipFill>
        <p:spPr>
          <a:xfrm>
            <a:off x="2825321" y="4750839"/>
            <a:ext cx="1177217" cy="906275"/>
          </a:xfrm>
          <a:prstGeom prst="rect">
            <a:avLst/>
          </a:prstGeom>
        </p:spPr>
      </p:pic>
      <p:pic>
        <p:nvPicPr>
          <p:cNvPr id="511" name="Picture 510"/>
          <p:cNvPicPr/>
          <p:nvPr/>
        </p:nvPicPr>
        <p:blipFill>
          <a:blip r:embed="rId7"/>
          <a:stretch>
            <a:fillRect/>
          </a:stretch>
        </p:blipFill>
        <p:spPr>
          <a:xfrm>
            <a:off x="4152425" y="4745613"/>
            <a:ext cx="1184075" cy="911500"/>
          </a:xfrm>
          <a:prstGeom prst="rect">
            <a:avLst/>
          </a:prstGeom>
        </p:spPr>
      </p:pic>
      <p:pic>
        <p:nvPicPr>
          <p:cNvPr id="512" name="Picture 511"/>
          <p:cNvPicPr/>
          <p:nvPr/>
        </p:nvPicPr>
        <p:blipFill>
          <a:blip r:embed="rId8"/>
          <a:stretch>
            <a:fillRect/>
          </a:stretch>
        </p:blipFill>
        <p:spPr>
          <a:xfrm>
            <a:off x="5479529" y="4750839"/>
            <a:ext cx="1177217" cy="906275"/>
          </a:xfrm>
          <a:prstGeom prst="rect">
            <a:avLst/>
          </a:prstGeom>
        </p:spPr>
      </p:pic>
      <p:pic>
        <p:nvPicPr>
          <p:cNvPr id="514" name="Picture 51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374" y="3982383"/>
            <a:ext cx="696534" cy="1063689"/>
          </a:xfrm>
          <a:prstGeom prst="rect">
            <a:avLst/>
          </a:prstGeom>
        </p:spPr>
      </p:pic>
      <p:sp>
        <p:nvSpPr>
          <p:cNvPr id="515" name="TextShape 4"/>
          <p:cNvSpPr txBox="1"/>
          <p:nvPr/>
        </p:nvSpPr>
        <p:spPr>
          <a:xfrm>
            <a:off x="434640" y="1979108"/>
            <a:ext cx="4015273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en-US" sz="2400" dirty="0"/>
              <a:t>Buy </a:t>
            </a:r>
            <a:r>
              <a:rPr lang="en-US" sz="2400" dirty="0" smtClean="0"/>
              <a:t>“winners” </a:t>
            </a:r>
            <a:r>
              <a:rPr lang="en-US" sz="2400" dirty="0"/>
              <a:t>
with coins</a:t>
            </a:r>
            <a:endParaRPr sz="2400" dirty="0"/>
          </a:p>
        </p:txBody>
      </p:sp>
      <p:sp>
        <p:nvSpPr>
          <p:cNvPr id="516" name="Line 5"/>
          <p:cNvSpPr/>
          <p:nvPr/>
        </p:nvSpPr>
        <p:spPr>
          <a:xfrm flipV="1">
            <a:off x="3400704" y="2322676"/>
            <a:ext cx="1327104" cy="248858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17" name="Line 6"/>
          <p:cNvSpPr/>
          <p:nvPr/>
        </p:nvSpPr>
        <p:spPr>
          <a:xfrm flipH="1">
            <a:off x="1824768" y="3617587"/>
            <a:ext cx="760211" cy="1027764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</p:sp>
      <p:pic>
        <p:nvPicPr>
          <p:cNvPr id="518" name="Picture 517"/>
          <p:cNvPicPr/>
          <p:nvPr/>
        </p:nvPicPr>
        <p:blipFill>
          <a:blip r:embed="rId9"/>
          <a:stretch>
            <a:fillRect/>
          </a:stretch>
        </p:blipFill>
        <p:spPr>
          <a:xfrm>
            <a:off x="3033007" y="3478135"/>
            <a:ext cx="782743" cy="1001638"/>
          </a:xfrm>
          <a:prstGeom prst="rect">
            <a:avLst/>
          </a:prstGeom>
        </p:spPr>
      </p:pic>
      <p:pic>
        <p:nvPicPr>
          <p:cNvPr id="519" name="Picture 518"/>
          <p:cNvPicPr/>
          <p:nvPr/>
        </p:nvPicPr>
        <p:blipFill>
          <a:blip r:embed="rId10"/>
          <a:stretch>
            <a:fillRect/>
          </a:stretch>
        </p:blipFill>
        <p:spPr>
          <a:xfrm>
            <a:off x="4374480" y="3472257"/>
            <a:ext cx="782743" cy="1001638"/>
          </a:xfrm>
          <a:prstGeom prst="rect">
            <a:avLst/>
          </a:prstGeom>
        </p:spPr>
      </p:pic>
      <p:pic>
        <p:nvPicPr>
          <p:cNvPr id="520" name="Picture 519"/>
          <p:cNvPicPr/>
          <p:nvPr/>
        </p:nvPicPr>
        <p:blipFill>
          <a:blip r:embed="rId11"/>
          <a:stretch>
            <a:fillRect/>
          </a:stretch>
        </p:blipFill>
        <p:spPr>
          <a:xfrm>
            <a:off x="5680684" y="3472257"/>
            <a:ext cx="782743" cy="1001638"/>
          </a:xfrm>
          <a:prstGeom prst="rect">
            <a:avLst/>
          </a:prstGeom>
        </p:spPr>
      </p:pic>
      <p:pic>
        <p:nvPicPr>
          <p:cNvPr id="521" name="Picture 520"/>
          <p:cNvPicPr/>
          <p:nvPr/>
        </p:nvPicPr>
        <p:blipFill>
          <a:blip r:embed="rId12"/>
          <a:stretch>
            <a:fillRect/>
          </a:stretch>
        </p:blipFill>
        <p:spPr>
          <a:xfrm>
            <a:off x="2529759" y="2945980"/>
            <a:ext cx="505501" cy="767476"/>
          </a:xfrm>
          <a:prstGeom prst="rect">
            <a:avLst/>
          </a:prstGeom>
        </p:spPr>
      </p:pic>
      <p:sp>
        <p:nvSpPr>
          <p:cNvPr id="20" name="TextShape 1"/>
          <p:cNvSpPr txBox="1"/>
          <p:nvPr/>
        </p:nvSpPr>
        <p:spPr>
          <a:xfrm>
            <a:off x="480357" y="414438"/>
            <a:ext cx="8228763" cy="7444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LIRA Design</a:t>
            </a:r>
            <a:endParaRPr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Picture 52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047" y="5288398"/>
            <a:ext cx="696534" cy="1063689"/>
          </a:xfrm>
          <a:prstGeom prst="rect">
            <a:avLst/>
          </a:prstGeom>
        </p:spPr>
      </p:pic>
      <p:pic>
        <p:nvPicPr>
          <p:cNvPr id="523" name="Picture 522"/>
          <p:cNvPicPr/>
          <p:nvPr/>
        </p:nvPicPr>
        <p:blipFill>
          <a:blip r:embed="rId3"/>
          <a:stretch>
            <a:fillRect/>
          </a:stretch>
        </p:blipFill>
        <p:spPr>
          <a:xfrm>
            <a:off x="443457" y="4273044"/>
            <a:ext cx="971816" cy="746574"/>
          </a:xfrm>
          <a:prstGeom prst="rect">
            <a:avLst/>
          </a:prstGeom>
        </p:spPr>
      </p:pic>
      <p:pic>
        <p:nvPicPr>
          <p:cNvPr id="524" name="Picture 523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547" y="1612679"/>
            <a:ext cx="1499523" cy="1456571"/>
          </a:xfrm>
          <a:prstGeom prst="rect">
            <a:avLst/>
          </a:prstGeom>
        </p:spPr>
      </p:pic>
      <p:pic>
        <p:nvPicPr>
          <p:cNvPr id="525" name="Picture 524"/>
          <p:cNvPicPr/>
          <p:nvPr/>
        </p:nvPicPr>
        <p:blipFill>
          <a:blip r:embed="rId5"/>
          <a:stretch>
            <a:fillRect/>
          </a:stretch>
        </p:blipFill>
        <p:spPr>
          <a:xfrm>
            <a:off x="2825321" y="4750839"/>
            <a:ext cx="1177217" cy="906275"/>
          </a:xfrm>
          <a:prstGeom prst="rect">
            <a:avLst/>
          </a:prstGeom>
        </p:spPr>
      </p:pic>
      <p:pic>
        <p:nvPicPr>
          <p:cNvPr id="526" name="Picture 525"/>
          <p:cNvPicPr/>
          <p:nvPr/>
        </p:nvPicPr>
        <p:blipFill>
          <a:blip r:embed="rId6"/>
          <a:stretch>
            <a:fillRect/>
          </a:stretch>
        </p:blipFill>
        <p:spPr>
          <a:xfrm>
            <a:off x="4152425" y="4745613"/>
            <a:ext cx="1184075" cy="911500"/>
          </a:xfrm>
          <a:prstGeom prst="rect">
            <a:avLst/>
          </a:prstGeom>
        </p:spPr>
      </p:pic>
      <p:pic>
        <p:nvPicPr>
          <p:cNvPr id="527" name="Picture 526"/>
          <p:cNvPicPr/>
          <p:nvPr/>
        </p:nvPicPr>
        <p:blipFill>
          <a:blip r:embed="rId7"/>
          <a:stretch>
            <a:fillRect/>
          </a:stretch>
        </p:blipFill>
        <p:spPr>
          <a:xfrm>
            <a:off x="5479529" y="4750839"/>
            <a:ext cx="1177217" cy="906275"/>
          </a:xfrm>
          <a:prstGeom prst="rect">
            <a:avLst/>
          </a:prstGeom>
        </p:spPr>
      </p:pic>
      <p:pic>
        <p:nvPicPr>
          <p:cNvPr id="529" name="Picture 52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374" y="3982383"/>
            <a:ext cx="696534" cy="1063689"/>
          </a:xfrm>
          <a:prstGeom prst="rect">
            <a:avLst/>
          </a:prstGeom>
        </p:spPr>
      </p:pic>
      <p:sp>
        <p:nvSpPr>
          <p:cNvPr id="530" name="TextShape 2"/>
          <p:cNvSpPr txBox="1"/>
          <p:nvPr/>
        </p:nvSpPr>
        <p:spPr>
          <a:xfrm>
            <a:off x="434640" y="1979108"/>
            <a:ext cx="4015273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en-US" sz="2400" dirty="0"/>
              <a:t>Clients guess
winners</a:t>
            </a:r>
            <a:endParaRPr sz="2400" dirty="0"/>
          </a:p>
        </p:txBody>
      </p:sp>
      <p:pic>
        <p:nvPicPr>
          <p:cNvPr id="531" name="Picture 530"/>
          <p:cNvPicPr/>
          <p:nvPr/>
        </p:nvPicPr>
        <p:blipFill>
          <a:blip r:embed="rId8"/>
          <a:stretch>
            <a:fillRect/>
          </a:stretch>
        </p:blipFill>
        <p:spPr>
          <a:xfrm>
            <a:off x="3033007" y="3478135"/>
            <a:ext cx="782743" cy="1001638"/>
          </a:xfrm>
          <a:prstGeom prst="rect">
            <a:avLst/>
          </a:prstGeom>
        </p:spPr>
      </p:pic>
      <p:pic>
        <p:nvPicPr>
          <p:cNvPr id="532" name="Picture 531"/>
          <p:cNvPicPr/>
          <p:nvPr/>
        </p:nvPicPr>
        <p:blipFill>
          <a:blip r:embed="rId9"/>
          <a:stretch>
            <a:fillRect/>
          </a:stretch>
        </p:blipFill>
        <p:spPr>
          <a:xfrm>
            <a:off x="4374480" y="3472257"/>
            <a:ext cx="782743" cy="1001638"/>
          </a:xfrm>
          <a:prstGeom prst="rect">
            <a:avLst/>
          </a:prstGeom>
        </p:spPr>
      </p:pic>
      <p:pic>
        <p:nvPicPr>
          <p:cNvPr id="533" name="Picture 532"/>
          <p:cNvPicPr/>
          <p:nvPr/>
        </p:nvPicPr>
        <p:blipFill>
          <a:blip r:embed="rId10"/>
          <a:stretch>
            <a:fillRect/>
          </a:stretch>
        </p:blipFill>
        <p:spPr>
          <a:xfrm>
            <a:off x="5680684" y="3472257"/>
            <a:ext cx="782743" cy="1001638"/>
          </a:xfrm>
          <a:prstGeom prst="rect">
            <a:avLst/>
          </a:prstGeom>
        </p:spPr>
      </p:pic>
      <p:pic>
        <p:nvPicPr>
          <p:cNvPr id="534" name="Picture 533"/>
          <p:cNvPicPr/>
          <p:nvPr/>
        </p:nvPicPr>
        <p:blipFill>
          <a:blip r:embed="rId11"/>
          <a:stretch>
            <a:fillRect/>
          </a:stretch>
        </p:blipFill>
        <p:spPr>
          <a:xfrm>
            <a:off x="434640" y="3130648"/>
            <a:ext cx="638734" cy="969959"/>
          </a:xfrm>
          <a:prstGeom prst="rect">
            <a:avLst/>
          </a:prstGeom>
        </p:spPr>
      </p:pic>
      <p:pic>
        <p:nvPicPr>
          <p:cNvPr id="535" name="Picture 534"/>
          <p:cNvPicPr/>
          <p:nvPr/>
        </p:nvPicPr>
        <p:blipFill>
          <a:blip r:embed="rId12"/>
          <a:stretch>
            <a:fillRect/>
          </a:stretch>
        </p:blipFill>
        <p:spPr>
          <a:xfrm>
            <a:off x="351042" y="5341632"/>
            <a:ext cx="681839" cy="829527"/>
          </a:xfrm>
          <a:prstGeom prst="rect">
            <a:avLst/>
          </a:prstGeom>
        </p:spPr>
      </p:pic>
      <p:sp>
        <p:nvSpPr>
          <p:cNvPr id="16" name="TextShape 1"/>
          <p:cNvSpPr txBox="1"/>
          <p:nvPr/>
        </p:nvSpPr>
        <p:spPr>
          <a:xfrm>
            <a:off x="480357" y="414438"/>
            <a:ext cx="8228763" cy="7444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LIRA Design</a:t>
            </a:r>
            <a:endParaRPr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Line 1"/>
          <p:cNvSpPr/>
          <p:nvPr/>
        </p:nvSpPr>
        <p:spPr>
          <a:xfrm flipV="1">
            <a:off x="6469632" y="4562399"/>
            <a:ext cx="1327104" cy="497716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537" name="Line 2"/>
          <p:cNvSpPr/>
          <p:nvPr/>
        </p:nvSpPr>
        <p:spPr>
          <a:xfrm>
            <a:off x="6552576" y="5226021"/>
            <a:ext cx="1244160" cy="580669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sp>
        <p:nvSpPr>
          <p:cNvPr id="538" name="Line 3"/>
          <p:cNvSpPr/>
          <p:nvPr/>
        </p:nvSpPr>
        <p:spPr>
          <a:xfrm>
            <a:off x="1578222" y="4728304"/>
            <a:ext cx="1324818" cy="331811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539" name="Line 4"/>
          <p:cNvSpPr/>
          <p:nvPr/>
        </p:nvSpPr>
        <p:spPr>
          <a:xfrm>
            <a:off x="4978926" y="5060115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540" name="Line 5"/>
          <p:cNvSpPr/>
          <p:nvPr/>
        </p:nvSpPr>
        <p:spPr>
          <a:xfrm>
            <a:off x="3622759" y="5060115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541" name="Line 6"/>
          <p:cNvSpPr/>
          <p:nvPr/>
        </p:nvSpPr>
        <p:spPr>
          <a:xfrm flipV="1">
            <a:off x="1575936" y="5226021"/>
            <a:ext cx="1327104" cy="746574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sp>
        <p:nvSpPr>
          <p:cNvPr id="542" name="Line 7"/>
          <p:cNvSpPr/>
          <p:nvPr/>
        </p:nvSpPr>
        <p:spPr>
          <a:xfrm>
            <a:off x="3622759" y="5226021"/>
            <a:ext cx="827154" cy="0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sp>
        <p:nvSpPr>
          <p:cNvPr id="543" name="Line 8"/>
          <p:cNvSpPr/>
          <p:nvPr/>
        </p:nvSpPr>
        <p:spPr>
          <a:xfrm>
            <a:off x="4976640" y="5226021"/>
            <a:ext cx="827154" cy="0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pic>
        <p:nvPicPr>
          <p:cNvPr id="544" name="Picture 54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047" y="5288398"/>
            <a:ext cx="696534" cy="1063689"/>
          </a:xfrm>
          <a:prstGeom prst="rect">
            <a:avLst/>
          </a:prstGeom>
        </p:spPr>
      </p:pic>
      <p:pic>
        <p:nvPicPr>
          <p:cNvPr id="545" name="Picture 544"/>
          <p:cNvPicPr/>
          <p:nvPr/>
        </p:nvPicPr>
        <p:blipFill>
          <a:blip r:embed="rId3"/>
          <a:stretch>
            <a:fillRect/>
          </a:stretch>
        </p:blipFill>
        <p:spPr>
          <a:xfrm>
            <a:off x="443457" y="4273044"/>
            <a:ext cx="971816" cy="746574"/>
          </a:xfrm>
          <a:prstGeom prst="rect">
            <a:avLst/>
          </a:prstGeom>
        </p:spPr>
      </p:pic>
      <p:pic>
        <p:nvPicPr>
          <p:cNvPr id="546" name="Picture 545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547" y="1612679"/>
            <a:ext cx="1499523" cy="1456571"/>
          </a:xfrm>
          <a:prstGeom prst="rect">
            <a:avLst/>
          </a:prstGeom>
        </p:spPr>
      </p:pic>
      <p:pic>
        <p:nvPicPr>
          <p:cNvPr id="547" name="Picture 546"/>
          <p:cNvPicPr/>
          <p:nvPr/>
        </p:nvPicPr>
        <p:blipFill>
          <a:blip r:embed="rId5"/>
          <a:stretch>
            <a:fillRect/>
          </a:stretch>
        </p:blipFill>
        <p:spPr>
          <a:xfrm>
            <a:off x="2825321" y="4750839"/>
            <a:ext cx="1177217" cy="906275"/>
          </a:xfrm>
          <a:prstGeom prst="rect">
            <a:avLst/>
          </a:prstGeom>
        </p:spPr>
      </p:pic>
      <p:pic>
        <p:nvPicPr>
          <p:cNvPr id="548" name="Picture 547"/>
          <p:cNvPicPr/>
          <p:nvPr/>
        </p:nvPicPr>
        <p:blipFill>
          <a:blip r:embed="rId6"/>
          <a:stretch>
            <a:fillRect/>
          </a:stretch>
        </p:blipFill>
        <p:spPr>
          <a:xfrm>
            <a:off x="4152425" y="4745613"/>
            <a:ext cx="1184075" cy="911500"/>
          </a:xfrm>
          <a:prstGeom prst="rect">
            <a:avLst/>
          </a:prstGeom>
        </p:spPr>
      </p:pic>
      <p:pic>
        <p:nvPicPr>
          <p:cNvPr id="549" name="Picture 548"/>
          <p:cNvPicPr/>
          <p:nvPr/>
        </p:nvPicPr>
        <p:blipFill>
          <a:blip r:embed="rId7"/>
          <a:stretch>
            <a:fillRect/>
          </a:stretch>
        </p:blipFill>
        <p:spPr>
          <a:xfrm>
            <a:off x="5479529" y="4750839"/>
            <a:ext cx="1177217" cy="906275"/>
          </a:xfrm>
          <a:prstGeom prst="rect">
            <a:avLst/>
          </a:prstGeom>
        </p:spPr>
      </p:pic>
      <p:pic>
        <p:nvPicPr>
          <p:cNvPr id="551" name="Picture 550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374" y="3982383"/>
            <a:ext cx="696534" cy="1063689"/>
          </a:xfrm>
          <a:prstGeom prst="rect">
            <a:avLst/>
          </a:prstGeom>
        </p:spPr>
      </p:pic>
      <p:sp>
        <p:nvSpPr>
          <p:cNvPr id="552" name="TextShape 10"/>
          <p:cNvSpPr txBox="1"/>
          <p:nvPr/>
        </p:nvSpPr>
        <p:spPr>
          <a:xfrm>
            <a:off x="434640" y="1979108"/>
            <a:ext cx="4015273" cy="4526475"/>
          </a:xfrm>
          <a:prstGeom prst="rect">
            <a:avLst/>
          </a:prstGeom>
          <a:ln>
            <a:noFill/>
          </a:ln>
        </p:spPr>
        <p:txBody>
          <a:bodyPr wrap="none" lIns="0" tIns="0" rIns="0" bIns="0"/>
          <a:lstStyle/>
          <a:p>
            <a:pPr>
              <a:buSzPct val="45000"/>
            </a:pPr>
            <a:r>
              <a:rPr lang="en-US" sz="2400" dirty="0"/>
              <a:t>Priority </a:t>
            </a:r>
            <a:r>
              <a:rPr lang="en-US" sz="2400" dirty="0" smtClean="0"/>
              <a:t>scheduling</a:t>
            </a:r>
            <a:endParaRPr sz="2400" dirty="0"/>
          </a:p>
        </p:txBody>
      </p:sp>
      <p:pic>
        <p:nvPicPr>
          <p:cNvPr id="553" name="Picture 552"/>
          <p:cNvPicPr/>
          <p:nvPr/>
        </p:nvPicPr>
        <p:blipFill>
          <a:blip r:embed="rId8"/>
          <a:stretch>
            <a:fillRect/>
          </a:stretch>
        </p:blipFill>
        <p:spPr>
          <a:xfrm>
            <a:off x="7457123" y="3992181"/>
            <a:ext cx="1169053" cy="969306"/>
          </a:xfrm>
          <a:prstGeom prst="rect">
            <a:avLst/>
          </a:prstGeom>
        </p:spPr>
      </p:pic>
      <p:pic>
        <p:nvPicPr>
          <p:cNvPr id="554" name="Picture 553"/>
          <p:cNvPicPr/>
          <p:nvPr/>
        </p:nvPicPr>
        <p:blipFill>
          <a:blip r:embed="rId8"/>
          <a:stretch>
            <a:fillRect/>
          </a:stretch>
        </p:blipFill>
        <p:spPr>
          <a:xfrm>
            <a:off x="7457123" y="5298522"/>
            <a:ext cx="1169053" cy="969306"/>
          </a:xfrm>
          <a:prstGeom prst="rect">
            <a:avLst/>
          </a:prstGeom>
        </p:spPr>
      </p:pic>
      <p:pic>
        <p:nvPicPr>
          <p:cNvPr id="555" name="Picture 554"/>
          <p:cNvPicPr/>
          <p:nvPr/>
        </p:nvPicPr>
        <p:blipFill>
          <a:blip r:embed="rId9"/>
          <a:stretch>
            <a:fillRect/>
          </a:stretch>
        </p:blipFill>
        <p:spPr>
          <a:xfrm>
            <a:off x="3033007" y="3053574"/>
            <a:ext cx="782743" cy="1001638"/>
          </a:xfrm>
          <a:prstGeom prst="rect">
            <a:avLst/>
          </a:prstGeom>
        </p:spPr>
      </p:pic>
      <p:pic>
        <p:nvPicPr>
          <p:cNvPr id="556" name="Picture 555"/>
          <p:cNvPicPr/>
          <p:nvPr/>
        </p:nvPicPr>
        <p:blipFill>
          <a:blip r:embed="rId10"/>
          <a:stretch>
            <a:fillRect/>
          </a:stretch>
        </p:blipFill>
        <p:spPr>
          <a:xfrm>
            <a:off x="4374480" y="3047695"/>
            <a:ext cx="782743" cy="1001638"/>
          </a:xfrm>
          <a:prstGeom prst="rect">
            <a:avLst/>
          </a:prstGeom>
        </p:spPr>
      </p:pic>
      <p:pic>
        <p:nvPicPr>
          <p:cNvPr id="557" name="Picture 556"/>
          <p:cNvPicPr/>
          <p:nvPr/>
        </p:nvPicPr>
        <p:blipFill>
          <a:blip r:embed="rId11"/>
          <a:stretch>
            <a:fillRect/>
          </a:stretch>
        </p:blipFill>
        <p:spPr>
          <a:xfrm>
            <a:off x="5680684" y="3047695"/>
            <a:ext cx="782743" cy="1001638"/>
          </a:xfrm>
          <a:prstGeom prst="rect">
            <a:avLst/>
          </a:prstGeom>
        </p:spPr>
      </p:pic>
      <p:pic>
        <p:nvPicPr>
          <p:cNvPr id="558" name="Picture 557"/>
          <p:cNvPicPr/>
          <p:nvPr/>
        </p:nvPicPr>
        <p:blipFill>
          <a:blip r:embed="rId12"/>
          <a:stretch>
            <a:fillRect/>
          </a:stretch>
        </p:blipFill>
        <p:spPr>
          <a:xfrm>
            <a:off x="3463402" y="5474879"/>
            <a:ext cx="269078" cy="766496"/>
          </a:xfrm>
          <a:prstGeom prst="rect">
            <a:avLst/>
          </a:prstGeom>
        </p:spPr>
      </p:pic>
      <p:pic>
        <p:nvPicPr>
          <p:cNvPr id="559" name="Picture 558"/>
          <p:cNvPicPr/>
          <p:nvPr/>
        </p:nvPicPr>
        <p:blipFill>
          <a:blip r:embed="rId13"/>
          <a:stretch>
            <a:fillRect/>
          </a:stretch>
        </p:blipFill>
        <p:spPr>
          <a:xfrm>
            <a:off x="4810752" y="5474879"/>
            <a:ext cx="302060" cy="787071"/>
          </a:xfrm>
          <a:prstGeom prst="rect">
            <a:avLst/>
          </a:prstGeom>
        </p:spPr>
      </p:pic>
      <p:pic>
        <p:nvPicPr>
          <p:cNvPr id="560" name="Picture 559"/>
          <p:cNvPicPr/>
          <p:nvPr/>
        </p:nvPicPr>
        <p:blipFill>
          <a:blip r:embed="rId14"/>
          <a:stretch>
            <a:fillRect/>
          </a:stretch>
        </p:blipFill>
        <p:spPr>
          <a:xfrm>
            <a:off x="6114671" y="5474879"/>
            <a:ext cx="289651" cy="791317"/>
          </a:xfrm>
          <a:prstGeom prst="rect">
            <a:avLst/>
          </a:prstGeom>
        </p:spPr>
      </p:pic>
      <p:pic>
        <p:nvPicPr>
          <p:cNvPr id="561" name="Picture 560"/>
          <p:cNvPicPr/>
          <p:nvPr/>
        </p:nvPicPr>
        <p:blipFill>
          <a:blip r:embed="rId15"/>
          <a:stretch>
            <a:fillRect/>
          </a:stretch>
        </p:blipFill>
        <p:spPr>
          <a:xfrm>
            <a:off x="3483648" y="4147636"/>
            <a:ext cx="314469" cy="807972"/>
          </a:xfrm>
          <a:prstGeom prst="rect">
            <a:avLst/>
          </a:prstGeom>
        </p:spPr>
      </p:pic>
      <p:pic>
        <p:nvPicPr>
          <p:cNvPr id="562" name="Picture 561"/>
          <p:cNvPicPr/>
          <p:nvPr/>
        </p:nvPicPr>
        <p:blipFill>
          <a:blip r:embed="rId16"/>
          <a:stretch>
            <a:fillRect/>
          </a:stretch>
        </p:blipFill>
        <p:spPr>
          <a:xfrm>
            <a:off x="4836223" y="4147636"/>
            <a:ext cx="306305" cy="807972"/>
          </a:xfrm>
          <a:prstGeom prst="rect">
            <a:avLst/>
          </a:prstGeom>
        </p:spPr>
      </p:pic>
      <p:pic>
        <p:nvPicPr>
          <p:cNvPr id="563" name="Picture 562"/>
          <p:cNvPicPr/>
          <p:nvPr/>
        </p:nvPicPr>
        <p:blipFill>
          <a:blip r:embed="rId17"/>
          <a:stretch>
            <a:fillRect/>
          </a:stretch>
        </p:blipFill>
        <p:spPr>
          <a:xfrm>
            <a:off x="6142754" y="4147636"/>
            <a:ext cx="326878" cy="795562"/>
          </a:xfrm>
          <a:prstGeom prst="rect">
            <a:avLst/>
          </a:prstGeom>
        </p:spPr>
      </p:pic>
      <p:sp>
        <p:nvSpPr>
          <p:cNvPr id="30" name="TextShape 1"/>
          <p:cNvSpPr txBox="1"/>
          <p:nvPr/>
        </p:nvSpPr>
        <p:spPr>
          <a:xfrm>
            <a:off x="480357" y="414438"/>
            <a:ext cx="8228763" cy="7444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LIRA Design</a:t>
            </a:r>
            <a:endParaRPr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79"/>
            <a:ext cx="8686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Cryptographic Lotteries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648"/>
            <a:ext cx="8229600" cy="20959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Lottery at relay </a:t>
            </a:r>
            <a:r>
              <a:rPr lang="en-US" i="1" dirty="0" smtClean="0"/>
              <a:t>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g</a:t>
            </a:r>
            <a:r>
              <a:rPr lang="en-US" i="1" baseline="-25000" dirty="0" smtClean="0"/>
              <a:t>r</a:t>
            </a:r>
            <a:r>
              <a:rPr lang="en-US" dirty="0" smtClean="0"/>
              <a:t>: {0,1}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L</a:t>
            </a:r>
            <a:r>
              <a:rPr lang="en-US" dirty="0" smtClean="0"/>
              <a:t>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{0,1}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L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i="1" dirty="0" smtClean="0"/>
              <a:t>x </a:t>
            </a:r>
            <a:r>
              <a:rPr lang="en-US" dirty="0" smtClean="0"/>
              <a:t>wins if</a:t>
            </a:r>
          </a:p>
          <a:p>
            <a:pPr lvl="1"/>
            <a:r>
              <a:rPr lang="en-US" i="1" dirty="0" smtClean="0"/>
              <a:t>g</a:t>
            </a:r>
            <a:r>
              <a:rPr lang="en-US" i="1" baseline="-25000" dirty="0" smtClean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 = </a:t>
            </a:r>
            <a:r>
              <a:rPr lang="en-US" i="1" dirty="0"/>
              <a:t>y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dirty="0"/>
              <a:t>||</a:t>
            </a:r>
            <a:r>
              <a:rPr lang="en-US" i="1" dirty="0"/>
              <a:t>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0 ≤ </a:t>
            </a:r>
            <a:r>
              <a:rPr lang="en-US" i="1" dirty="0" smtClean="0"/>
              <a:t>y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  </a:t>
            </a:r>
            <a:r>
              <a:rPr lang="en-US" i="1" dirty="0" smtClean="0"/>
              <a:t> </a:t>
            </a:r>
            <a:r>
              <a:rPr lang="en-US" i="1" dirty="0"/>
              <a:t>y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2</a:t>
            </a:r>
            <a:r>
              <a:rPr lang="en-US" i="1" baseline="30000" dirty="0" smtClean="0"/>
              <a:t>L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87277" y="427501"/>
            <a:ext cx="1499523" cy="145657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56694" y="1884072"/>
            <a:ext cx="1177217" cy="9062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964054" y="611041"/>
            <a:ext cx="782743" cy="1001638"/>
          </a:xfrm>
          <a:prstGeom prst="rect">
            <a:avLst/>
          </a:prstGeom>
        </p:spPr>
      </p:pic>
      <p:pic>
        <p:nvPicPr>
          <p:cNvPr id="7" name="Picture 6" descr="xor-symb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258544" cy="258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79"/>
            <a:ext cx="8686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Cryptographic Lotteries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320"/>
            <a:ext cx="8229600" cy="42288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Lottery at relay </a:t>
            </a:r>
            <a:r>
              <a:rPr lang="en-US" i="1" dirty="0" smtClean="0"/>
              <a:t>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g</a:t>
            </a:r>
            <a:r>
              <a:rPr lang="en-US" i="1" baseline="-25000" dirty="0" smtClean="0"/>
              <a:t>r</a:t>
            </a:r>
            <a:r>
              <a:rPr lang="en-US" dirty="0" smtClean="0"/>
              <a:t>: {0,1}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L</a:t>
            </a:r>
            <a:r>
              <a:rPr lang="en-US" dirty="0" smtClean="0"/>
              <a:t>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{0,1}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L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i="1" dirty="0" smtClean="0"/>
              <a:t>x </a:t>
            </a:r>
            <a:r>
              <a:rPr lang="en-US" dirty="0" smtClean="0"/>
              <a:t>wins if</a:t>
            </a:r>
          </a:p>
          <a:p>
            <a:pPr lvl="1"/>
            <a:r>
              <a:rPr lang="en-US" i="1" dirty="0" smtClean="0"/>
              <a:t>g</a:t>
            </a:r>
            <a:r>
              <a:rPr lang="en-US" i="1" baseline="-25000" dirty="0" smtClean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 = </a:t>
            </a:r>
            <a:r>
              <a:rPr lang="en-US" i="1" dirty="0"/>
              <a:t>y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dirty="0"/>
              <a:t>||</a:t>
            </a:r>
            <a:r>
              <a:rPr lang="en-US" i="1" dirty="0"/>
              <a:t>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0 ≤ </a:t>
            </a:r>
            <a:r>
              <a:rPr lang="en-US" i="1" dirty="0" smtClean="0"/>
              <a:t>y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  </a:t>
            </a:r>
            <a:r>
              <a:rPr lang="en-US" i="1" dirty="0" smtClean="0"/>
              <a:t> y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2</a:t>
            </a:r>
            <a:r>
              <a:rPr lang="en-US" i="1" baseline="30000" dirty="0" smtClean="0"/>
              <a:t>L</a:t>
            </a:r>
          </a:p>
          <a:p>
            <a:r>
              <a:rPr lang="en-US" i="1" dirty="0" smtClean="0"/>
              <a:t>g</a:t>
            </a:r>
            <a:r>
              <a:rPr lang="en-US" i="1" baseline="-25000" dirty="0" smtClean="0"/>
              <a:t>r </a:t>
            </a:r>
            <a:r>
              <a:rPr lang="en-US" dirty="0" smtClean="0"/>
              <a:t>defined from PRF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r</a:t>
            </a:r>
            <a:r>
              <a:rPr lang="en-US" i="1" baseline="-25000" dirty="0" smtClean="0"/>
              <a:t> </a:t>
            </a:r>
            <a:r>
              <a:rPr lang="en-US" dirty="0" smtClean="0"/>
              <a:t>using a </a:t>
            </a:r>
            <a:r>
              <a:rPr lang="en-US" dirty="0" err="1" smtClean="0"/>
              <a:t>Luby</a:t>
            </a:r>
            <a:r>
              <a:rPr lang="en-US" dirty="0" smtClean="0"/>
              <a:t>-</a:t>
            </a:r>
            <a:r>
              <a:rPr lang="en-US" dirty="0" err="1" smtClean="0"/>
              <a:t>Rackoff</a:t>
            </a:r>
            <a:r>
              <a:rPr lang="en-US" dirty="0" smtClean="0"/>
              <a:t>-like construction</a:t>
            </a:r>
          </a:p>
          <a:p>
            <a:pPr lvl="1"/>
            <a:r>
              <a:rPr lang="en-US" i="1" dirty="0" smtClean="0"/>
              <a:t>y</a:t>
            </a:r>
            <a:r>
              <a:rPr lang="en-US" i="1" baseline="-25000" dirty="0" smtClean="0"/>
              <a:t>0</a:t>
            </a:r>
            <a:r>
              <a:rPr lang="en-US" i="1" dirty="0" smtClean="0"/>
              <a:t> =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)    </a:t>
            </a:r>
            <a:r>
              <a:rPr lang="en-US" i="1" dirty="0" smtClean="0"/>
              <a:t>x</a:t>
            </a:r>
            <a:r>
              <a:rPr lang="en-US" i="1" baseline="-25000" dirty="0" smtClean="0"/>
              <a:t>0</a:t>
            </a:r>
            <a:endParaRPr lang="en-US" dirty="0" smtClean="0"/>
          </a:p>
          <a:p>
            <a:pPr lvl="1"/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i="1" baseline="-25000" dirty="0" smtClean="0"/>
              <a:t>0</a:t>
            </a:r>
            <a:r>
              <a:rPr lang="en-US" dirty="0" smtClean="0"/>
              <a:t>)   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</a:p>
          <a:p>
            <a:pPr lvl="1"/>
            <a:r>
              <a:rPr lang="en-US" i="1" dirty="0" smtClean="0"/>
              <a:t>g</a:t>
            </a:r>
            <a:r>
              <a:rPr lang="en-US" i="1" baseline="-25000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y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||</a:t>
            </a:r>
            <a:r>
              <a:rPr lang="en-US" i="1" dirty="0" smtClean="0"/>
              <a:t> y</a:t>
            </a:r>
            <a:r>
              <a:rPr lang="en-US" i="1" baseline="-25000" dirty="0" smtClean="0"/>
              <a:t>1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87277" y="427501"/>
            <a:ext cx="1499523" cy="145657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56694" y="1884072"/>
            <a:ext cx="1177217" cy="9062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964054" y="611041"/>
            <a:ext cx="782743" cy="1001638"/>
          </a:xfrm>
          <a:prstGeom prst="rect">
            <a:avLst/>
          </a:prstGeom>
        </p:spPr>
      </p:pic>
      <p:pic>
        <p:nvPicPr>
          <p:cNvPr id="6" name="Picture 5" descr="xor-symb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258544" cy="258544"/>
          </a:xfrm>
          <a:prstGeom prst="rect">
            <a:avLst/>
          </a:prstGeom>
        </p:spPr>
      </p:pic>
      <p:pic>
        <p:nvPicPr>
          <p:cNvPr id="9" name="Picture 8" descr="xor-symb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86200"/>
            <a:ext cx="258544" cy="258544"/>
          </a:xfrm>
          <a:prstGeom prst="rect">
            <a:avLst/>
          </a:prstGeom>
        </p:spPr>
      </p:pic>
      <p:pic>
        <p:nvPicPr>
          <p:cNvPr id="10" name="Picture 9" descr="xor-symb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61892"/>
            <a:ext cx="258544" cy="2585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79"/>
            <a:ext cx="8686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Cryptographic Lotteries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319"/>
            <a:ext cx="8229600" cy="58716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Lottery at relay </a:t>
            </a:r>
            <a:r>
              <a:rPr lang="en-US" i="1" dirty="0" smtClean="0"/>
              <a:t>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g</a:t>
            </a:r>
            <a:r>
              <a:rPr lang="en-US" i="1" baseline="-25000" dirty="0" smtClean="0"/>
              <a:t>r</a:t>
            </a:r>
            <a:r>
              <a:rPr lang="en-US" dirty="0" smtClean="0"/>
              <a:t>: {0,1}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L</a:t>
            </a:r>
            <a:r>
              <a:rPr lang="en-US" dirty="0" smtClean="0"/>
              <a:t>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{0,1}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L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i="1" dirty="0" smtClean="0"/>
              <a:t>x </a:t>
            </a:r>
            <a:r>
              <a:rPr lang="en-US" dirty="0" smtClean="0"/>
              <a:t>wins if</a:t>
            </a:r>
          </a:p>
          <a:p>
            <a:pPr lvl="1"/>
            <a:r>
              <a:rPr lang="en-US" i="1" dirty="0" smtClean="0"/>
              <a:t>g</a:t>
            </a:r>
            <a:r>
              <a:rPr lang="en-US" i="1" baseline="-25000" dirty="0" smtClean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 = </a:t>
            </a:r>
            <a:r>
              <a:rPr lang="en-US" i="1" dirty="0"/>
              <a:t>y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dirty="0"/>
              <a:t>||</a:t>
            </a:r>
            <a:r>
              <a:rPr lang="en-US" i="1" dirty="0"/>
              <a:t>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0 ≤ </a:t>
            </a:r>
            <a:r>
              <a:rPr lang="en-US" i="1" dirty="0" smtClean="0"/>
              <a:t>y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  </a:t>
            </a:r>
            <a:r>
              <a:rPr lang="en-US" i="1" dirty="0" smtClean="0"/>
              <a:t> y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2</a:t>
            </a:r>
            <a:r>
              <a:rPr lang="en-US" i="1" baseline="30000" dirty="0" smtClean="0"/>
              <a:t>L</a:t>
            </a:r>
          </a:p>
          <a:p>
            <a:r>
              <a:rPr lang="en-US" i="1" dirty="0" smtClean="0"/>
              <a:t>g</a:t>
            </a:r>
            <a:r>
              <a:rPr lang="en-US" i="1" baseline="-25000" dirty="0" smtClean="0"/>
              <a:t>r </a:t>
            </a:r>
            <a:r>
              <a:rPr lang="en-US" dirty="0" smtClean="0"/>
              <a:t>defined from PRF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r</a:t>
            </a:r>
            <a:r>
              <a:rPr lang="en-US" i="1" baseline="-25000" dirty="0" smtClean="0"/>
              <a:t> </a:t>
            </a:r>
            <a:r>
              <a:rPr lang="en-US" dirty="0" smtClean="0"/>
              <a:t>using a </a:t>
            </a:r>
            <a:r>
              <a:rPr lang="en-US" dirty="0" err="1" smtClean="0"/>
              <a:t>Luby</a:t>
            </a:r>
            <a:r>
              <a:rPr lang="en-US" dirty="0" smtClean="0"/>
              <a:t>-</a:t>
            </a:r>
            <a:r>
              <a:rPr lang="en-US" dirty="0" err="1" smtClean="0"/>
              <a:t>Rackoff</a:t>
            </a:r>
            <a:r>
              <a:rPr lang="en-US" dirty="0" smtClean="0"/>
              <a:t>-like construction</a:t>
            </a:r>
          </a:p>
          <a:p>
            <a:pPr lvl="1"/>
            <a:r>
              <a:rPr lang="en-US" i="1" dirty="0"/>
              <a:t>y</a:t>
            </a:r>
            <a:r>
              <a:rPr lang="en-US" i="1" baseline="-25000" dirty="0"/>
              <a:t>0</a:t>
            </a:r>
            <a:r>
              <a:rPr lang="en-US" i="1" dirty="0" smtClean="0"/>
              <a:t> =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)    </a:t>
            </a:r>
            <a:r>
              <a:rPr lang="en-US" i="1" dirty="0" smtClean="0"/>
              <a:t>x</a:t>
            </a:r>
            <a:r>
              <a:rPr lang="en-US" i="1" baseline="-25000" dirty="0" smtClean="0"/>
              <a:t>0</a:t>
            </a:r>
            <a:endParaRPr lang="en-US" dirty="0"/>
          </a:p>
          <a:p>
            <a:pPr lvl="1"/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i="1" baseline="-25000" dirty="0" smtClean="0"/>
              <a:t>0</a:t>
            </a:r>
            <a:r>
              <a:rPr lang="en-US" dirty="0"/>
              <a:t>) </a:t>
            </a:r>
            <a:r>
              <a:rPr lang="en-US" dirty="0" smtClean="0"/>
              <a:t>  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</a:p>
          <a:p>
            <a:pPr lvl="1"/>
            <a:r>
              <a:rPr lang="en-US" i="1" dirty="0" smtClean="0"/>
              <a:t>g</a:t>
            </a:r>
            <a:r>
              <a:rPr lang="en-US" i="1" baseline="-25000" dirty="0" smtClean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 = </a:t>
            </a:r>
            <a:r>
              <a:rPr lang="en-US" i="1" dirty="0"/>
              <a:t>y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dirty="0"/>
              <a:t>||</a:t>
            </a:r>
            <a:r>
              <a:rPr lang="en-US" i="1" dirty="0"/>
              <a:t>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</a:p>
          <a:p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H(</a:t>
            </a:r>
            <a:r>
              <a:rPr lang="en-US" i="1" dirty="0" smtClean="0"/>
              <a:t>x</a:t>
            </a:r>
            <a:r>
              <a:rPr lang="en-US" dirty="0" smtClean="0"/>
              <a:t>(H(H(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r</a:t>
            </a:r>
            <a:r>
              <a:rPr lang="en-US" i="1" baseline="30000" dirty="0" err="1" smtClean="0"/>
              <a:t>d</a:t>
            </a:r>
            <a:r>
              <a:rPr lang="en-US" dirty="0" smtClean="0"/>
              <a:t>)))</a:t>
            </a:r>
          </a:p>
          <a:p>
            <a:pPr lvl="1"/>
            <a:r>
              <a:rPr lang="en-US" dirty="0" smtClean="0"/>
              <a:t>H is a hash function</a:t>
            </a:r>
          </a:p>
          <a:p>
            <a:pPr lvl="1"/>
            <a:r>
              <a:rPr lang="en-US" i="1" dirty="0" err="1" smtClean="0"/>
              <a:t>x</a:t>
            </a:r>
            <a:r>
              <a:rPr lang="en-US" i="1" baseline="-25000" dirty="0" err="1" smtClean="0"/>
              <a:t>r</a:t>
            </a:r>
            <a:r>
              <a:rPr lang="en-US" i="1" baseline="-25000" dirty="0" smtClean="0"/>
              <a:t> </a:t>
            </a:r>
            <a:r>
              <a:rPr lang="en-US" dirty="0" smtClean="0"/>
              <a:t>is</a:t>
            </a:r>
            <a:r>
              <a:rPr lang="en-US" i="1" dirty="0" smtClean="0"/>
              <a:t> </a:t>
            </a:r>
            <a:r>
              <a:rPr lang="en-US" dirty="0" smtClean="0"/>
              <a:t>public;</a:t>
            </a:r>
            <a:r>
              <a:rPr lang="en-US" i="1" baseline="-25000" dirty="0" smtClean="0"/>
              <a:t> </a:t>
            </a:r>
            <a:r>
              <a:rPr lang="en-US" dirty="0" smtClean="0"/>
              <a:t>bank gives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r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dirty="0" smtClean="0"/>
              <a:t>to </a:t>
            </a:r>
            <a:r>
              <a:rPr lang="en-US" i="1" dirty="0" smtClean="0"/>
              <a:t>r </a:t>
            </a:r>
            <a:r>
              <a:rPr lang="en-US" dirty="0" smtClean="0"/>
              <a:t>during setup</a:t>
            </a:r>
            <a:r>
              <a:rPr lang="en-US" i="1" dirty="0" smtClean="0"/>
              <a:t>,</a:t>
            </a:r>
          </a:p>
          <a:p>
            <a:pPr lvl="1"/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is bank’s </a:t>
            </a:r>
            <a:r>
              <a:rPr lang="en-US" dirty="0" smtClean="0"/>
              <a:t>private RSA key</a:t>
            </a:r>
            <a:endParaRPr lang="en-US" i="1" baseline="30000" dirty="0"/>
          </a:p>
          <a:p>
            <a:pPr lvl="1"/>
            <a:endParaRPr lang="en-US" baseline="30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87277" y="427501"/>
            <a:ext cx="1499523" cy="145657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56694" y="1884072"/>
            <a:ext cx="1177217" cy="9062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964054" y="611041"/>
            <a:ext cx="782743" cy="1001638"/>
          </a:xfrm>
          <a:prstGeom prst="rect">
            <a:avLst/>
          </a:prstGeom>
        </p:spPr>
      </p:pic>
      <p:pic>
        <p:nvPicPr>
          <p:cNvPr id="6" name="Picture 5" descr="xor-symb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258544" cy="258544"/>
          </a:xfrm>
          <a:prstGeom prst="rect">
            <a:avLst/>
          </a:prstGeom>
        </p:spPr>
      </p:pic>
      <p:pic>
        <p:nvPicPr>
          <p:cNvPr id="9" name="Picture 8" descr="xor-symb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86200"/>
            <a:ext cx="258544" cy="258544"/>
          </a:xfrm>
          <a:prstGeom prst="rect">
            <a:avLst/>
          </a:prstGeom>
        </p:spPr>
      </p:pic>
      <p:pic>
        <p:nvPicPr>
          <p:cNvPr id="10" name="Picture 9" descr="xor-symb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61892"/>
            <a:ext cx="258544" cy="2585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75" y="1612800"/>
            <a:ext cx="1447895" cy="1766152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98" y="1612800"/>
            <a:ext cx="1447895" cy="1766152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9" y="3430089"/>
            <a:ext cx="1447895" cy="176615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72" y="3430089"/>
            <a:ext cx="1447895" cy="17661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890995"/>
            <a:ext cx="879658" cy="134205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70375" y="2868321"/>
            <a:ext cx="1618613" cy="1342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171" y="4262246"/>
            <a:ext cx="12700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325" y="4186110"/>
            <a:ext cx="2243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6444" y="5378197"/>
            <a:ext cx="36203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1143" y="274638"/>
            <a:ext cx="3197845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0989" y="408779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8202" y="1022844"/>
            <a:ext cx="189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unencrypted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56038" y="1250923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56038" y="715361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31" y="3430089"/>
            <a:ext cx="1447895" cy="176615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6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51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Analysis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28" y="15729"/>
            <a:ext cx="8229600" cy="72401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Efficiency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965647"/>
              </p:ext>
            </p:extLst>
          </p:nvPr>
        </p:nvGraphicFramePr>
        <p:xfrm>
          <a:off x="1417912" y="1205607"/>
          <a:ext cx="750315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235"/>
                <a:gridCol w="2083717"/>
                <a:gridCol w="1708199"/>
              </a:tblGrid>
              <a:tr h="39369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BRAIDS</a:t>
                      </a:r>
                      <a:endParaRPr lang="en-US" sz="2400" dirty="0"/>
                    </a:p>
                  </a:txBody>
                  <a:tcPr/>
                </a:tc>
              </a:tr>
              <a:tr h="6348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Blind </a:t>
                      </a:r>
                      <a:r>
                        <a:rPr lang="en-US" sz="2400" dirty="0" smtClean="0"/>
                        <a:t>signatures/s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127.5+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127.5f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(256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B/sig)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637.5</a:t>
                      </a:r>
                    </a:p>
                    <a:p>
                      <a:r>
                        <a:rPr lang="en-US" sz="2400" dirty="0" smtClean="0"/>
                        <a:t>(488 B/sig)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84" y="5190206"/>
            <a:ext cx="68207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 is fraction of credit redeemed.</a:t>
            </a:r>
          </a:p>
          <a:p>
            <a:r>
              <a:rPr lang="en-US" sz="2000" dirty="0" smtClean="0"/>
              <a:t>Entire </a:t>
            </a:r>
            <a:r>
              <a:rPr lang="en-US" sz="2000" dirty="0"/>
              <a:t>network is transferring </a:t>
            </a:r>
            <a:r>
              <a:rPr lang="en-US" sz="2000" dirty="0" smtClean="0"/>
              <a:t>1700 </a:t>
            </a:r>
            <a:r>
              <a:rPr lang="en-US" sz="2000" dirty="0" err="1"/>
              <a:t>MiB</a:t>
            </a:r>
            <a:r>
              <a:rPr lang="en-US" sz="2000" dirty="0"/>
              <a:t>/</a:t>
            </a:r>
            <a:r>
              <a:rPr lang="en-US" sz="2000" dirty="0" smtClean="0"/>
              <a:t>s.</a:t>
            </a:r>
          </a:p>
          <a:p>
            <a:r>
              <a:rPr lang="en-US" sz="2000" dirty="0" smtClean="0"/>
              <a:t>Signature size: 1024 bits. Ticket size: 320 bits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Linux </a:t>
            </a:r>
            <a:r>
              <a:rPr lang="en-US" sz="2000" dirty="0" err="1" smtClean="0"/>
              <a:t>OpenSSL</a:t>
            </a:r>
            <a:r>
              <a:rPr lang="en-US" sz="2000" dirty="0" smtClean="0"/>
              <a:t> </a:t>
            </a:r>
            <a:r>
              <a:rPr lang="en-US" sz="2000" dirty="0"/>
              <a:t>benchmarks </a:t>
            </a:r>
            <a:r>
              <a:rPr lang="en-US" sz="2000" dirty="0" smtClean="0"/>
              <a:t>on Intel </a:t>
            </a:r>
            <a:r>
              <a:rPr lang="en-US" sz="2000" dirty="0"/>
              <a:t>Core2 Duo 2.67 GHz 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30333"/>
            <a:ext cx="118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Bank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15083"/>
              </p:ext>
            </p:extLst>
          </p:nvPr>
        </p:nvGraphicFramePr>
        <p:xfrm>
          <a:off x="1417912" y="3118542"/>
          <a:ext cx="750315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182"/>
                <a:gridCol w="2116567"/>
                <a:gridCol w="1687402"/>
              </a:tblGrid>
              <a:tr h="804364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Priority verification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6 hashes</a:t>
                      </a:r>
                    </a:p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(18 us)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PBS verify</a:t>
                      </a:r>
                    </a:p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(1500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</a:rPr>
                        <a:t> us)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" y="3241832"/>
            <a:ext cx="118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Relay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48573"/>
              </p:ext>
            </p:extLst>
          </p:nvPr>
        </p:nvGraphicFramePr>
        <p:xfrm>
          <a:off x="1417913" y="4228522"/>
          <a:ext cx="7503151" cy="804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182"/>
                <a:gridCol w="2116567"/>
                <a:gridCol w="1687402"/>
              </a:tblGrid>
              <a:tr h="804364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Tickets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</a:rPr>
                        <a:t> / connection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" y="4214077"/>
            <a:ext cx="1417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Normal</a:t>
            </a:r>
          </a:p>
          <a:p>
            <a:pPr algn="ctr"/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2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Anonymity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 buyers and n guessers, the probability that a prioritized circuit source is a given buyer is</a:t>
            </a:r>
            <a:br>
              <a:rPr lang="en-US" dirty="0" smtClean="0"/>
            </a:br>
            <a:r>
              <a:rPr lang="en-US" dirty="0" smtClean="0"/>
              <a:t>						1 / (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smtClean="0"/>
              <a:t>+ </a:t>
            </a:r>
            <a:r>
              <a:rPr lang="en-US" i="1" smtClean="0"/>
              <a:t>np</a:t>
            </a:r>
            <a:r>
              <a:rPr lang="en-US" i="1" baseline="30000" smtClean="0"/>
              <a:t>3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compared to 1/(</a:t>
            </a:r>
            <a:r>
              <a:rPr lang="en-US" i="1" dirty="0" err="1" smtClean="0"/>
              <a:t>m</a:t>
            </a:r>
            <a:r>
              <a:rPr lang="en-US" dirty="0" err="1" smtClean="0"/>
              <a:t>+</a:t>
            </a:r>
            <a:r>
              <a:rPr lang="en-US" i="1" dirty="0" err="1" smtClean="0"/>
              <a:t>n</a:t>
            </a:r>
            <a:r>
              <a:rPr lang="en-US" dirty="0" smtClean="0"/>
              <a:t>) </a:t>
            </a:r>
            <a:r>
              <a:rPr lang="en-US" dirty="0"/>
              <a:t>without priority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Linked priority degrades anonymity exponentially to 1/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480030" y="414437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Performance</a:t>
            </a:r>
            <a:endParaRPr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65" name="TextShape 2"/>
          <p:cNvSpPr txBox="1"/>
          <p:nvPr/>
        </p:nvSpPr>
        <p:spPr>
          <a:xfrm>
            <a:off x="1907712" y="1990865"/>
            <a:ext cx="1327104" cy="506534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 algn="ctr"/>
            <a:r>
              <a:rPr lang="en-US" sz="2900" dirty="0" smtClean="0">
                <a:solidFill>
                  <a:srgbClr val="FFFFFF"/>
                </a:solidFill>
              </a:rPr>
              <a:t>Web (320 </a:t>
            </a:r>
            <a:r>
              <a:rPr lang="en-US" sz="2900" dirty="0" err="1" smtClean="0">
                <a:solidFill>
                  <a:srgbClr val="FFFFFF"/>
                </a:solidFill>
              </a:rPr>
              <a:t>KiB</a:t>
            </a:r>
            <a:r>
              <a:rPr lang="en-US" sz="2900" dirty="0" smtClean="0">
                <a:solidFill>
                  <a:srgbClr val="FFFFFF"/>
                </a:solidFill>
              </a:rPr>
              <a:t>)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66" name="TextShape 3"/>
          <p:cNvSpPr txBox="1"/>
          <p:nvPr/>
        </p:nvSpPr>
        <p:spPr>
          <a:xfrm>
            <a:off x="6306356" y="1983680"/>
            <a:ext cx="1327104" cy="506534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 algn="ctr"/>
            <a:r>
              <a:rPr lang="en-US" sz="2900" dirty="0" smtClean="0">
                <a:solidFill>
                  <a:srgbClr val="FFFFFF"/>
                </a:solidFill>
              </a:rPr>
              <a:t>Bulk (5 </a:t>
            </a:r>
            <a:r>
              <a:rPr lang="en-US" sz="2900" dirty="0" err="1" smtClean="0">
                <a:solidFill>
                  <a:srgbClr val="FFFFFF"/>
                </a:solidFill>
              </a:rPr>
              <a:t>MiB</a:t>
            </a:r>
            <a:r>
              <a:rPr lang="en-US" sz="2900" dirty="0" smtClean="0">
                <a:solidFill>
                  <a:srgbClr val="FFFFFF"/>
                </a:solidFill>
              </a:rPr>
              <a:t>)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67" name="Picture 566"/>
          <p:cNvPicPr/>
          <p:nvPr/>
        </p:nvPicPr>
        <p:blipFill>
          <a:blip r:embed="rId2"/>
          <a:stretch>
            <a:fillRect/>
          </a:stretch>
        </p:blipFill>
        <p:spPr>
          <a:xfrm>
            <a:off x="168329" y="2716472"/>
            <a:ext cx="4292346" cy="3219597"/>
          </a:xfrm>
          <a:prstGeom prst="rect">
            <a:avLst/>
          </a:prstGeom>
        </p:spPr>
      </p:pic>
      <p:pic>
        <p:nvPicPr>
          <p:cNvPr id="568" name="Picture 567"/>
          <p:cNvPicPr/>
          <p:nvPr/>
        </p:nvPicPr>
        <p:blipFill>
          <a:blip r:embed="rId3"/>
          <a:stretch>
            <a:fillRect/>
          </a:stretch>
        </p:blipFill>
        <p:spPr>
          <a:xfrm>
            <a:off x="4659481" y="2716799"/>
            <a:ext cx="4292346" cy="3219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extShape 1"/>
          <p:cNvSpPr txBox="1"/>
          <p:nvPr/>
        </p:nvSpPr>
        <p:spPr>
          <a:xfrm>
            <a:off x="480030" y="414437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400" dirty="0">
                <a:solidFill>
                  <a:srgbClr val="FFFF00"/>
                </a:solidFill>
                <a:latin typeface="+mj-lt"/>
              </a:rPr>
              <a:t>Performance, More Capacity</a:t>
            </a:r>
            <a:endParaRPr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72" name="Picture 571"/>
          <p:cNvPicPr/>
          <p:nvPr/>
        </p:nvPicPr>
        <p:blipFill>
          <a:blip r:embed="rId2"/>
          <a:stretch>
            <a:fillRect/>
          </a:stretch>
        </p:blipFill>
        <p:spPr>
          <a:xfrm>
            <a:off x="181963" y="2730253"/>
            <a:ext cx="4219572" cy="3164935"/>
          </a:xfrm>
          <a:prstGeom prst="rect">
            <a:avLst/>
          </a:prstGeom>
        </p:spPr>
      </p:pic>
      <p:pic>
        <p:nvPicPr>
          <p:cNvPr id="573" name="Picture 572"/>
          <p:cNvPicPr/>
          <p:nvPr/>
        </p:nvPicPr>
        <p:blipFill>
          <a:blip r:embed="rId3"/>
          <a:stretch>
            <a:fillRect/>
          </a:stretch>
        </p:blipFill>
        <p:spPr>
          <a:xfrm>
            <a:off x="4631055" y="2727582"/>
            <a:ext cx="4219266" cy="3164935"/>
          </a:xfrm>
          <a:prstGeom prst="rect">
            <a:avLst/>
          </a:prstGeom>
        </p:spPr>
      </p:pic>
      <p:sp>
        <p:nvSpPr>
          <p:cNvPr id="7" name="TextShape 2"/>
          <p:cNvSpPr txBox="1"/>
          <p:nvPr/>
        </p:nvSpPr>
        <p:spPr>
          <a:xfrm>
            <a:off x="1907712" y="1990865"/>
            <a:ext cx="1327104" cy="506534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 algn="ctr"/>
            <a:r>
              <a:rPr lang="en-US" sz="2900" dirty="0" smtClean="0">
                <a:solidFill>
                  <a:srgbClr val="FFFFFF"/>
                </a:solidFill>
              </a:rPr>
              <a:t>Web (320 </a:t>
            </a:r>
            <a:r>
              <a:rPr lang="en-US" sz="2900" dirty="0" err="1" smtClean="0">
                <a:solidFill>
                  <a:srgbClr val="FFFFFF"/>
                </a:solidFill>
              </a:rPr>
              <a:t>KiB</a:t>
            </a:r>
            <a:r>
              <a:rPr lang="en-US" sz="2900" dirty="0" smtClean="0">
                <a:solidFill>
                  <a:srgbClr val="FFFFFF"/>
                </a:solidFill>
              </a:rPr>
              <a:t>)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TextShape 3"/>
          <p:cNvSpPr txBox="1"/>
          <p:nvPr/>
        </p:nvSpPr>
        <p:spPr>
          <a:xfrm>
            <a:off x="6306356" y="1983680"/>
            <a:ext cx="1327104" cy="506534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pPr algn="ctr"/>
            <a:r>
              <a:rPr lang="en-US" sz="2900" dirty="0" smtClean="0">
                <a:solidFill>
                  <a:srgbClr val="FFFFFF"/>
                </a:solidFill>
              </a:rPr>
              <a:t>Bulk (5 </a:t>
            </a:r>
            <a:r>
              <a:rPr lang="en-US" sz="2900" dirty="0" err="1" smtClean="0">
                <a:solidFill>
                  <a:srgbClr val="FFFFFF"/>
                </a:solidFill>
              </a:rPr>
              <a:t>MiB</a:t>
            </a:r>
            <a:r>
              <a:rPr lang="en-US" sz="2900" dirty="0" smtClean="0">
                <a:solidFill>
                  <a:srgbClr val="FFFFFF"/>
                </a:solidFill>
              </a:rPr>
              <a:t>)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3921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Volunteer-run Tor network is overloaded.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LIRA provides incentives to contribute by rewards with better network performance.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LIRA is more efficient than previous schemes while maintaining anonymity.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Full-network experiments demonstrate better performance and scalability.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25" y="241051"/>
            <a:ext cx="8229600" cy="7609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Buying winning tickets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25" y="1002048"/>
            <a:ext cx="7236521" cy="51241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Client chooses </a:t>
            </a:r>
            <a:r>
              <a:rPr lang="en-US" sz="2800" i="1" dirty="0" smtClean="0"/>
              <a:t>y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</a:t>
            </a:r>
            <a:r>
              <a:rPr lang="en-US" sz="2800" i="1" dirty="0" smtClean="0"/>
              <a:t>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0 ≤ </a:t>
            </a:r>
            <a:r>
              <a:rPr lang="en-US" sz="2800" i="1" dirty="0" smtClean="0"/>
              <a:t>y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XOR </a:t>
            </a:r>
            <a:r>
              <a:rPr lang="en-US" sz="2800" i="1" dirty="0" smtClean="0"/>
              <a:t>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&lt; </a:t>
            </a:r>
            <a:r>
              <a:rPr lang="en-US" sz="2800" i="1" dirty="0" smtClean="0"/>
              <a:t>p</a:t>
            </a:r>
            <a:r>
              <a:rPr lang="en-US" sz="2800" dirty="0" smtClean="0"/>
              <a:t>2</a:t>
            </a:r>
            <a:r>
              <a:rPr lang="en-US" sz="2800" i="1" baseline="30000" dirty="0" smtClean="0"/>
              <a:t>L</a:t>
            </a:r>
            <a:endParaRPr lang="en-US" sz="2800" dirty="0" smtClean="0"/>
          </a:p>
          <a:p>
            <a:r>
              <a:rPr lang="en-US" sz="2800" dirty="0" smtClean="0"/>
              <a:t>Using using PRF protocol, client reverses </a:t>
            </a:r>
            <a:r>
              <a:rPr lang="en-US" sz="2800" dirty="0" err="1" smtClean="0"/>
              <a:t>Luby-Rackoff</a:t>
            </a:r>
            <a:r>
              <a:rPr lang="en-US" sz="2800" dirty="0" smtClean="0"/>
              <a:t> process to get </a:t>
            </a:r>
            <a:r>
              <a:rPr lang="en-US" sz="2800" i="1" dirty="0" smtClean="0"/>
              <a:t>g</a:t>
            </a:r>
            <a:r>
              <a:rPr lang="en-US" sz="2800" i="1" baseline="-25000" dirty="0" smtClean="0"/>
              <a:t>r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(</a:t>
            </a:r>
            <a:r>
              <a:rPr lang="en-US" sz="2800" i="1" dirty="0" smtClean="0"/>
              <a:t>y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|| </a:t>
            </a:r>
            <a:r>
              <a:rPr lang="en-US" sz="2800" i="1" dirty="0" smtClean="0"/>
              <a:t>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517" y="2631846"/>
            <a:ext cx="6534731" cy="3323987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Client </a:t>
            </a:r>
            <a:r>
              <a:rPr lang="en-US" sz="3200" i="1" dirty="0" smtClean="0"/>
              <a:t>c</a:t>
            </a:r>
            <a:r>
              <a:rPr lang="en-US" sz="3200" dirty="0" smtClean="0"/>
              <a:t> and </a:t>
            </a:r>
            <a:r>
              <a:rPr lang="en-US" sz="3200" dirty="0"/>
              <a:t>bank </a:t>
            </a:r>
            <a:r>
              <a:rPr lang="en-US" sz="3200" i="1" dirty="0" smtClean="0"/>
              <a:t>B</a:t>
            </a:r>
            <a:r>
              <a:rPr lang="en-US" sz="3200" dirty="0" smtClean="0"/>
              <a:t> </a:t>
            </a:r>
            <a:r>
              <a:rPr lang="en-US" sz="3200" dirty="0"/>
              <a:t>evaluate </a:t>
            </a:r>
            <a:r>
              <a:rPr lang="en-US" sz="3200" i="1" dirty="0" err="1"/>
              <a:t>f</a:t>
            </a:r>
            <a:r>
              <a:rPr lang="en-US" sz="3200" i="1" baseline="-25000" dirty="0" err="1"/>
              <a:t>r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3200" i="1" dirty="0" smtClean="0"/>
              <a:t>C</a:t>
            </a:r>
            <a:r>
              <a:rPr lang="en-US" sz="3200" dirty="0" smtClean="0"/>
              <a:t> sends </a:t>
            </a:r>
            <a:r>
              <a:rPr lang="en-US" sz="3200" i="1" dirty="0" err="1" smtClean="0"/>
              <a:t>a</a:t>
            </a:r>
            <a:r>
              <a:rPr lang="en-US" sz="3200" i="1" baseline="30000" dirty="0" err="1" smtClean="0"/>
              <a:t>e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r</a:t>
            </a:r>
            <a:r>
              <a:rPr lang="en-US" sz="3200" i="1" baseline="30000" dirty="0" err="1"/>
              <a:t>d</a:t>
            </a:r>
            <a:r>
              <a:rPr lang="en-US" sz="3200" dirty="0" smtClean="0"/>
              <a:t> to B, </a:t>
            </a:r>
            <a:r>
              <a:rPr lang="en-US" sz="3200" i="1" dirty="0" smtClean="0"/>
              <a:t>a</a:t>
            </a:r>
            <a:r>
              <a:rPr lang="en-US" sz="3200" dirty="0" smtClean="0"/>
              <a:t> random.</a:t>
            </a:r>
          </a:p>
          <a:p>
            <a:pPr marL="514350" indent="-514350">
              <a:buFontTx/>
              <a:buAutoNum type="arabicPeriod"/>
            </a:pPr>
            <a:r>
              <a:rPr lang="en-US" sz="3200" i="1" dirty="0" smtClean="0"/>
              <a:t>B</a:t>
            </a:r>
            <a:r>
              <a:rPr lang="en-US" sz="3200" dirty="0" smtClean="0"/>
              <a:t> returns </a:t>
            </a:r>
            <a:r>
              <a:rPr lang="en-US" sz="3200" i="1" dirty="0" err="1" smtClean="0"/>
              <a:t>abx</a:t>
            </a:r>
            <a:r>
              <a:rPr lang="en-US" sz="3200" i="1" baseline="-25000" dirty="0" err="1" smtClean="0"/>
              <a:t>r</a:t>
            </a:r>
            <a:r>
              <a:rPr lang="en-US" sz="3200" i="1" baseline="30000" dirty="0" err="1" smtClean="0"/>
              <a:t>d</a:t>
            </a:r>
            <a:r>
              <a:rPr lang="en-US" sz="3200" dirty="0"/>
              <a:t>, </a:t>
            </a:r>
            <a:r>
              <a:rPr lang="en-US" sz="3200" i="1" dirty="0" smtClean="0"/>
              <a:t>b</a:t>
            </a:r>
            <a:r>
              <a:rPr lang="en-US" sz="3200" dirty="0" smtClean="0"/>
              <a:t> random</a:t>
            </a:r>
            <a:r>
              <a:rPr lang="en-US" sz="3200" i="1" dirty="0" smtClean="0"/>
              <a:t>.</a:t>
            </a:r>
            <a:r>
              <a:rPr lang="en-US" sz="32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3200" i="1" dirty="0" smtClean="0"/>
              <a:t>c</a:t>
            </a:r>
            <a:r>
              <a:rPr lang="en-US" sz="3200" dirty="0" smtClean="0"/>
              <a:t> </a:t>
            </a:r>
            <a:r>
              <a:rPr lang="en-US" sz="3200" dirty="0"/>
              <a:t>sends </a:t>
            </a:r>
            <a:r>
              <a:rPr lang="en-US" sz="3200" i="1" dirty="0"/>
              <a:t>b </a:t>
            </a:r>
            <a:r>
              <a:rPr lang="en-US" sz="3200" dirty="0"/>
              <a:t>H(</a:t>
            </a:r>
            <a:r>
              <a:rPr lang="en-US" sz="3200" i="1" dirty="0"/>
              <a:t>x</a:t>
            </a:r>
            <a:r>
              <a:rPr lang="en-US" sz="3200" dirty="0" smtClean="0"/>
              <a:t>)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r</a:t>
            </a:r>
            <a:r>
              <a:rPr lang="en-US" sz="3200" i="1" baseline="30000" dirty="0" err="1" smtClean="0"/>
              <a:t>d</a:t>
            </a:r>
            <a:r>
              <a:rPr lang="en-US" sz="3200" dirty="0" smtClean="0"/>
              <a:t> </a:t>
            </a:r>
            <a:r>
              <a:rPr lang="en-US" sz="3200" dirty="0"/>
              <a:t>to </a:t>
            </a:r>
            <a:r>
              <a:rPr lang="en-US" sz="3200" i="1" dirty="0"/>
              <a:t>B</a:t>
            </a:r>
            <a:r>
              <a:rPr lang="en-US" sz="3200" dirty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i="1" dirty="0" smtClean="0"/>
              <a:t>B</a:t>
            </a:r>
            <a:r>
              <a:rPr lang="en-US" sz="3200" dirty="0" smtClean="0"/>
              <a:t> returns H</a:t>
            </a:r>
            <a:r>
              <a:rPr lang="en-US" sz="3200" dirty="0"/>
              <a:t>(H(</a:t>
            </a:r>
            <a:r>
              <a:rPr lang="en-US" sz="3200" i="1" dirty="0"/>
              <a:t>x</a:t>
            </a:r>
            <a:r>
              <a:rPr lang="en-US" sz="3200" dirty="0" smtClean="0"/>
              <a:t>)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r</a:t>
            </a:r>
            <a:r>
              <a:rPr lang="en-US" sz="3200" i="1" baseline="30000" dirty="0" err="1" smtClean="0"/>
              <a:t>d</a:t>
            </a:r>
            <a:r>
              <a:rPr lang="en-US" sz="3200" dirty="0" smtClean="0"/>
              <a:t>) </a:t>
            </a:r>
            <a:r>
              <a:rPr lang="en-US" sz="3200" dirty="0"/>
              <a:t>to </a:t>
            </a:r>
            <a:r>
              <a:rPr lang="en-US" sz="3200" i="1" dirty="0" smtClean="0"/>
              <a:t>c</a:t>
            </a:r>
            <a:r>
              <a:rPr lang="en-US" sz="3200" dirty="0" smtClean="0"/>
              <a:t>.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i="1" dirty="0" smtClean="0"/>
              <a:t>c</a:t>
            </a:r>
            <a:r>
              <a:rPr lang="en-US" sz="3200" dirty="0" smtClean="0"/>
              <a:t> </a:t>
            </a:r>
            <a:r>
              <a:rPr lang="en-US" sz="3200" dirty="0"/>
              <a:t>outputs </a:t>
            </a:r>
            <a:r>
              <a:rPr lang="en-US" sz="3200" i="1" dirty="0" err="1"/>
              <a:t>f</a:t>
            </a:r>
            <a:r>
              <a:rPr lang="en-US" sz="3200" i="1" baseline="-25000" dirty="0" err="1"/>
              <a:t>r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 smtClean="0"/>
              <a:t>) = H</a:t>
            </a:r>
            <a:r>
              <a:rPr lang="en-US" sz="3200" dirty="0"/>
              <a:t>(</a:t>
            </a:r>
            <a:r>
              <a:rPr lang="en-US" sz="3200" i="1" dirty="0" smtClean="0"/>
              <a:t>x </a:t>
            </a:r>
            <a:r>
              <a:rPr lang="en-US" sz="3200" dirty="0" smtClean="0"/>
              <a:t>H</a:t>
            </a:r>
            <a:r>
              <a:rPr lang="en-US" sz="3200" dirty="0"/>
              <a:t>(H(x</a:t>
            </a:r>
            <a:r>
              <a:rPr lang="en-US" sz="3200" dirty="0" smtClean="0"/>
              <a:t>)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r</a:t>
            </a:r>
            <a:r>
              <a:rPr lang="en-US" sz="3200" i="1" baseline="30000" dirty="0" err="1" smtClean="0"/>
              <a:t>d</a:t>
            </a:r>
            <a:r>
              <a:rPr lang="en-US" sz="3200" dirty="0" smtClean="0"/>
              <a:t>)). 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0462" y="5980795"/>
            <a:ext cx="563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PRF Protocol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7859" y="2082213"/>
            <a:ext cx="971816" cy="74657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182279" y="241051"/>
            <a:ext cx="865580" cy="9588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338714" y="1957783"/>
            <a:ext cx="429415" cy="33181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8192980" y="1976456"/>
            <a:ext cx="696534" cy="1063689"/>
          </a:xfrm>
          <a:prstGeom prst="rect">
            <a:avLst/>
          </a:prstGeom>
        </p:spPr>
      </p:pic>
      <p:sp>
        <p:nvSpPr>
          <p:cNvPr id="11" name="Line 5"/>
          <p:cNvSpPr/>
          <p:nvPr/>
        </p:nvSpPr>
        <p:spPr>
          <a:xfrm>
            <a:off x="7986211" y="1097279"/>
            <a:ext cx="492378" cy="789056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12" name="Line 6"/>
          <p:cNvSpPr/>
          <p:nvPr/>
        </p:nvSpPr>
        <p:spPr>
          <a:xfrm flipH="1" flipV="1">
            <a:off x="7607412" y="1355790"/>
            <a:ext cx="585565" cy="109971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8225838" y="713541"/>
            <a:ext cx="505501" cy="7674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7"/>
            <a:ext cx="8229600" cy="80087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Winning circuits are prioritized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3589"/>
            <a:ext cx="8229600" cy="25268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sends tickets to each relay in circuit.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evaluate tickets. Winners must have unseen PRF inputs. Neighbors sent results.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ticket wins and neighbors report wins, circuit is prioritized for next β bytes.</a:t>
            </a:r>
            <a:endParaRPr lang="en-US" dirty="0"/>
          </a:p>
        </p:txBody>
      </p:sp>
      <p:sp>
        <p:nvSpPr>
          <p:cNvPr id="5" name="Line 1"/>
          <p:cNvSpPr/>
          <p:nvPr/>
        </p:nvSpPr>
        <p:spPr>
          <a:xfrm flipV="1">
            <a:off x="6597150" y="2344013"/>
            <a:ext cx="1327104" cy="497716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6" name="Line 2"/>
          <p:cNvSpPr/>
          <p:nvPr/>
        </p:nvSpPr>
        <p:spPr>
          <a:xfrm>
            <a:off x="6680094" y="3007635"/>
            <a:ext cx="1244160" cy="580669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sp>
        <p:nvSpPr>
          <p:cNvPr id="7" name="Line 3"/>
          <p:cNvSpPr/>
          <p:nvPr/>
        </p:nvSpPr>
        <p:spPr>
          <a:xfrm>
            <a:off x="1705740" y="2509918"/>
            <a:ext cx="1324818" cy="331811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8" name="Line 4"/>
          <p:cNvSpPr/>
          <p:nvPr/>
        </p:nvSpPr>
        <p:spPr>
          <a:xfrm>
            <a:off x="5106444" y="2841729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9" name="Line 5"/>
          <p:cNvSpPr/>
          <p:nvPr/>
        </p:nvSpPr>
        <p:spPr>
          <a:xfrm>
            <a:off x="3750277" y="2841729"/>
            <a:ext cx="827154" cy="0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10" name="Line 6"/>
          <p:cNvSpPr/>
          <p:nvPr/>
        </p:nvSpPr>
        <p:spPr>
          <a:xfrm flipV="1">
            <a:off x="1703454" y="3007635"/>
            <a:ext cx="1327104" cy="746574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sp>
        <p:nvSpPr>
          <p:cNvPr id="11" name="Line 7"/>
          <p:cNvSpPr/>
          <p:nvPr/>
        </p:nvSpPr>
        <p:spPr>
          <a:xfrm>
            <a:off x="3750277" y="3007635"/>
            <a:ext cx="827154" cy="0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sp>
        <p:nvSpPr>
          <p:cNvPr id="12" name="Line 8"/>
          <p:cNvSpPr/>
          <p:nvPr/>
        </p:nvSpPr>
        <p:spPr>
          <a:xfrm>
            <a:off x="5104158" y="3007635"/>
            <a:ext cx="827154" cy="0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200565" y="3070012"/>
            <a:ext cx="696534" cy="106368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70975" y="2054658"/>
            <a:ext cx="971816" cy="74657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952839" y="2532453"/>
            <a:ext cx="1177217" cy="90627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279943" y="2527227"/>
            <a:ext cx="1184075" cy="9115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5607047" y="2532453"/>
            <a:ext cx="1177217" cy="90627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1200892" y="1763997"/>
            <a:ext cx="696534" cy="1063689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7584641" y="1773795"/>
            <a:ext cx="1169053" cy="96930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7"/>
          <a:stretch>
            <a:fillRect/>
          </a:stretch>
        </p:blipFill>
        <p:spPr>
          <a:xfrm>
            <a:off x="7584641" y="3080136"/>
            <a:ext cx="1169053" cy="96930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8"/>
          <a:stretch>
            <a:fillRect/>
          </a:stretch>
        </p:blipFill>
        <p:spPr>
          <a:xfrm>
            <a:off x="3160525" y="835188"/>
            <a:ext cx="782743" cy="1001638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9"/>
          <a:stretch>
            <a:fillRect/>
          </a:stretch>
        </p:blipFill>
        <p:spPr>
          <a:xfrm>
            <a:off x="4501998" y="829309"/>
            <a:ext cx="782743" cy="1001638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5808202" y="829309"/>
            <a:ext cx="782743" cy="1001638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11"/>
          <a:stretch>
            <a:fillRect/>
          </a:stretch>
        </p:blipFill>
        <p:spPr>
          <a:xfrm>
            <a:off x="3590920" y="3256493"/>
            <a:ext cx="269078" cy="76649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2"/>
          <a:stretch>
            <a:fillRect/>
          </a:stretch>
        </p:blipFill>
        <p:spPr>
          <a:xfrm>
            <a:off x="4938270" y="3256493"/>
            <a:ext cx="302060" cy="787071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3"/>
          <a:stretch>
            <a:fillRect/>
          </a:stretch>
        </p:blipFill>
        <p:spPr>
          <a:xfrm>
            <a:off x="6242189" y="3256493"/>
            <a:ext cx="289651" cy="79131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4"/>
          <a:stretch>
            <a:fillRect/>
          </a:stretch>
        </p:blipFill>
        <p:spPr>
          <a:xfrm>
            <a:off x="3611166" y="1929250"/>
            <a:ext cx="314469" cy="807972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15"/>
          <a:stretch>
            <a:fillRect/>
          </a:stretch>
        </p:blipFill>
        <p:spPr>
          <a:xfrm>
            <a:off x="4963741" y="1929250"/>
            <a:ext cx="306305" cy="807972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16"/>
          <a:stretch>
            <a:fillRect/>
          </a:stretch>
        </p:blipFill>
        <p:spPr>
          <a:xfrm>
            <a:off x="6270272" y="1929250"/>
            <a:ext cx="326878" cy="7955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1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"/>
          <p:cNvSpPr/>
          <p:nvPr/>
        </p:nvSpPr>
        <p:spPr>
          <a:xfrm>
            <a:off x="5710686" y="4088624"/>
            <a:ext cx="1522421" cy="989187"/>
          </a:xfrm>
          <a:prstGeom prst="line">
            <a:avLst/>
          </a:prstGeom>
          <a:ln w="91440">
            <a:solidFill>
              <a:srgbClr val="80FF00"/>
            </a:solidFill>
            <a:round/>
          </a:ln>
        </p:spPr>
      </p:sp>
      <p:sp>
        <p:nvSpPr>
          <p:cNvPr id="9" name="Line 3"/>
          <p:cNvSpPr/>
          <p:nvPr/>
        </p:nvSpPr>
        <p:spPr>
          <a:xfrm flipH="1">
            <a:off x="5710685" y="5085620"/>
            <a:ext cx="1522421" cy="1218009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10" name="Line 6"/>
          <p:cNvSpPr/>
          <p:nvPr/>
        </p:nvSpPr>
        <p:spPr>
          <a:xfrm flipH="1">
            <a:off x="5483271" y="5077813"/>
            <a:ext cx="1749836" cy="528787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11" name="Line 7"/>
          <p:cNvSpPr/>
          <p:nvPr/>
        </p:nvSpPr>
        <p:spPr>
          <a:xfrm flipH="1" flipV="1">
            <a:off x="5483271" y="4801141"/>
            <a:ext cx="1749836" cy="276669"/>
          </a:xfrm>
          <a:prstGeom prst="line">
            <a:avLst/>
          </a:prstGeom>
          <a:ln w="91440">
            <a:solidFill>
              <a:schemeClr val="tx1"/>
            </a:solidFill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 Differentiated Services</a:t>
            </a:r>
          </a:p>
          <a:p>
            <a:pPr lvl="1"/>
            <a:r>
              <a:rPr lang="en-US" dirty="0" smtClean="0"/>
              <a:t>Split traffic into “paid” and “unpaid” classes</a:t>
            </a:r>
          </a:p>
          <a:p>
            <a:pPr lvl="1"/>
            <a:r>
              <a:rPr lang="en-US" dirty="0" smtClean="0"/>
              <a:t>Prioritize classes using quality differentiation parameters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quality measure Q (EWMA)</a:t>
            </a:r>
            <a:endParaRPr lang="en-US" baseline="-25000" dirty="0" smtClean="0"/>
          </a:p>
        </p:txBody>
      </p:sp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41" y="3685895"/>
            <a:ext cx="1447895" cy="1766152"/>
          </a:xfrm>
          <a:prstGeom prst="rect">
            <a:avLst/>
          </a:prstGeom>
        </p:spPr>
      </p:pic>
      <p:sp>
        <p:nvSpPr>
          <p:cNvPr id="13" name="Line 4"/>
          <p:cNvSpPr/>
          <p:nvPr/>
        </p:nvSpPr>
        <p:spPr>
          <a:xfrm flipH="1" flipV="1">
            <a:off x="8184672" y="5134791"/>
            <a:ext cx="1283040" cy="1800"/>
          </a:xfrm>
          <a:prstGeom prst="line">
            <a:avLst/>
          </a:prstGeom>
          <a:ln w="91440">
            <a:solidFill>
              <a:srgbClr val="000000"/>
            </a:solidFill>
            <a:round/>
          </a:ln>
        </p:spPr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483271" y="5880929"/>
            <a:ext cx="388006" cy="59253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5058112" y="3733867"/>
            <a:ext cx="530589" cy="453768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5247665" y="5161989"/>
            <a:ext cx="388006" cy="59253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5200695" y="4439582"/>
            <a:ext cx="388006" cy="59253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5441668" y="3708449"/>
            <a:ext cx="388006" cy="592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2825" y="4793232"/>
            <a:ext cx="41541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/</a:t>
            </a:r>
            <a:r>
              <a:rPr lang="en-US" sz="3200" i="1" dirty="0" smtClean="0"/>
              <a:t>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</a:t>
            </a:r>
            <a:r>
              <a:rPr lang="en-US" sz="3200" i="1" dirty="0" smtClean="0"/>
              <a:t>Q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(</a:t>
            </a:r>
            <a:r>
              <a:rPr lang="en-US" sz="3200" dirty="0" err="1" smtClean="0"/>
              <a:t>Δ</a:t>
            </a:r>
            <a:r>
              <a:rPr lang="en-US" sz="3200" i="1" dirty="0" err="1" smtClean="0"/>
              <a:t>t</a:t>
            </a:r>
            <a:r>
              <a:rPr lang="en-US" sz="3200" dirty="0" smtClean="0"/>
              <a:t>) / </a:t>
            </a:r>
            <a:r>
              <a:rPr lang="en-US" sz="3200" i="1" dirty="0" smtClean="0"/>
              <a:t>Q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</a:t>
            </a:r>
            <a:r>
              <a:rPr lang="en-US" sz="3200" dirty="0" err="1"/>
              <a:t>Δ</a:t>
            </a:r>
            <a:r>
              <a:rPr lang="en-US" sz="3200" i="1" dirty="0" err="1"/>
              <a:t>t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538"/>
            <a:ext cx="8229600" cy="110142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Bank secrecy (honest-but-curious)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8" y="1600200"/>
            <a:ext cx="4224544" cy="51249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Clients oblivious to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r</a:t>
            </a:r>
            <a:r>
              <a:rPr lang="en-US" sz="2800" i="1" baseline="30000" dirty="0" err="1" smtClean="0"/>
              <a:t>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 cannot produce </a:t>
            </a:r>
            <a:r>
              <a:rPr lang="en-US" sz="2800" i="1" dirty="0" smtClean="0"/>
              <a:t>r</a:t>
            </a:r>
            <a:r>
              <a:rPr lang="en-US" sz="2800" dirty="0" smtClean="0"/>
              <a:t>, input </a:t>
            </a:r>
            <a:r>
              <a:rPr lang="en-US" sz="2800" i="1" dirty="0" smtClean="0"/>
              <a:t>x</a:t>
            </a:r>
            <a:r>
              <a:rPr lang="en-US" sz="2800" dirty="0" smtClean="0"/>
              <a:t>, or output </a:t>
            </a:r>
            <a:r>
              <a:rPr lang="en-US" sz="2800" i="1" dirty="0" err="1"/>
              <a:t>f</a:t>
            </a:r>
            <a:r>
              <a:rPr lang="en-US" sz="2800" i="1" baseline="-25000" dirty="0" err="1"/>
              <a:t>r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Relay purchases are batched, preventing bank from knowing when prioritized circuits are constructed.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1472" y="1659559"/>
            <a:ext cx="4457801" cy="236988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/>
              <a:t>c</a:t>
            </a:r>
            <a:r>
              <a:rPr lang="en-US" sz="2600" dirty="0" smtClean="0"/>
              <a:t> and </a:t>
            </a:r>
            <a:r>
              <a:rPr lang="en-US" sz="2600" i="1" dirty="0" smtClean="0"/>
              <a:t>B</a:t>
            </a:r>
            <a:r>
              <a:rPr lang="en-US" sz="2600" dirty="0" smtClean="0"/>
              <a:t> </a:t>
            </a:r>
            <a:r>
              <a:rPr lang="en-US" sz="2600" dirty="0"/>
              <a:t>evaluate </a:t>
            </a:r>
            <a:r>
              <a:rPr lang="en-US" sz="2600" i="1" dirty="0" err="1"/>
              <a:t>f</a:t>
            </a:r>
            <a:r>
              <a:rPr lang="en-US" sz="2600" i="1" baseline="-25000" dirty="0" err="1"/>
              <a:t>r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600" i="1" dirty="0"/>
              <a:t>c</a:t>
            </a:r>
            <a:r>
              <a:rPr lang="en-US" sz="2600" dirty="0"/>
              <a:t> obtains </a:t>
            </a:r>
            <a:r>
              <a:rPr lang="en-US" sz="2600" i="1" dirty="0" err="1" smtClean="0"/>
              <a:t>bx</a:t>
            </a:r>
            <a:r>
              <a:rPr lang="en-US" sz="2600" i="1" baseline="-25000" dirty="0" err="1" smtClean="0"/>
              <a:t>r</a:t>
            </a:r>
            <a:r>
              <a:rPr lang="en-US" sz="2600" i="1" baseline="30000" dirty="0" err="1" smtClean="0"/>
              <a:t>d</a:t>
            </a:r>
            <a:r>
              <a:rPr lang="en-US" sz="2600" i="1" dirty="0" smtClean="0"/>
              <a:t>.</a:t>
            </a:r>
            <a:r>
              <a:rPr lang="en-US" sz="26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2600" i="1" dirty="0" smtClean="0"/>
              <a:t>c</a:t>
            </a:r>
            <a:r>
              <a:rPr lang="en-US" sz="2600" dirty="0" smtClean="0"/>
              <a:t> </a:t>
            </a:r>
            <a:r>
              <a:rPr lang="en-US" sz="2600" dirty="0"/>
              <a:t>sends </a:t>
            </a:r>
            <a:r>
              <a:rPr lang="en-US" sz="2600" i="1" dirty="0"/>
              <a:t>b </a:t>
            </a:r>
            <a:r>
              <a:rPr lang="en-US" sz="2600" dirty="0"/>
              <a:t>H(</a:t>
            </a:r>
            <a:r>
              <a:rPr lang="en-US" sz="2600" i="1" dirty="0"/>
              <a:t>x</a:t>
            </a:r>
            <a:r>
              <a:rPr lang="en-US" sz="2600" dirty="0" smtClean="0"/>
              <a:t>)</a:t>
            </a:r>
            <a:r>
              <a:rPr lang="en-US" sz="2600" i="1" dirty="0" err="1" smtClean="0"/>
              <a:t>x</a:t>
            </a:r>
            <a:r>
              <a:rPr lang="en-US" sz="2600" i="1" baseline="-25000" dirty="0" err="1" smtClean="0"/>
              <a:t>r</a:t>
            </a:r>
            <a:r>
              <a:rPr lang="en-US" sz="2600" i="1" baseline="30000" dirty="0" err="1" smtClean="0"/>
              <a:t>d</a:t>
            </a:r>
            <a:r>
              <a:rPr lang="en-US" sz="2600" dirty="0" smtClean="0"/>
              <a:t> </a:t>
            </a:r>
            <a:r>
              <a:rPr lang="en-US" sz="2600" dirty="0"/>
              <a:t>to </a:t>
            </a:r>
            <a:r>
              <a:rPr lang="en-US" sz="2600" i="1" dirty="0"/>
              <a:t>B</a:t>
            </a:r>
            <a:r>
              <a:rPr lang="en-US" sz="2600" dirty="0"/>
              <a:t>. </a:t>
            </a:r>
            <a:endParaRPr lang="en-US" sz="2600" dirty="0" smtClean="0"/>
          </a:p>
          <a:p>
            <a:pPr marL="514350" indent="-514350">
              <a:buAutoNum type="arabicPeriod"/>
            </a:pPr>
            <a:r>
              <a:rPr lang="en-US" sz="2600" i="1" dirty="0" smtClean="0"/>
              <a:t>B</a:t>
            </a:r>
            <a:r>
              <a:rPr lang="en-US" sz="2600" dirty="0" smtClean="0"/>
              <a:t> </a:t>
            </a:r>
            <a:r>
              <a:rPr lang="en-US" sz="2600" dirty="0"/>
              <a:t>sends H(H(</a:t>
            </a:r>
            <a:r>
              <a:rPr lang="en-US" sz="2600" i="1" dirty="0"/>
              <a:t>x</a:t>
            </a:r>
            <a:r>
              <a:rPr lang="en-US" sz="2600" dirty="0" smtClean="0"/>
              <a:t>)</a:t>
            </a:r>
            <a:r>
              <a:rPr lang="en-US" sz="2600" i="1" dirty="0" err="1" smtClean="0"/>
              <a:t>x</a:t>
            </a:r>
            <a:r>
              <a:rPr lang="en-US" sz="2600" i="1" baseline="-25000" dirty="0" err="1" smtClean="0"/>
              <a:t>r</a:t>
            </a:r>
            <a:r>
              <a:rPr lang="en-US" sz="2600" i="1" baseline="30000" dirty="0" err="1" smtClean="0"/>
              <a:t>d</a:t>
            </a:r>
            <a:r>
              <a:rPr lang="en-US" sz="2600" dirty="0" smtClean="0"/>
              <a:t>) </a:t>
            </a:r>
            <a:r>
              <a:rPr lang="en-US" sz="2600" dirty="0"/>
              <a:t>to </a:t>
            </a:r>
            <a:r>
              <a:rPr lang="en-US" sz="2600" i="1" dirty="0" smtClean="0"/>
              <a:t>c</a:t>
            </a:r>
            <a:r>
              <a:rPr lang="en-US" sz="2600" dirty="0" smtClean="0"/>
              <a:t>.</a:t>
            </a: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i="1" dirty="0" smtClean="0"/>
              <a:t>c</a:t>
            </a:r>
            <a:r>
              <a:rPr lang="en-US" sz="2600" dirty="0" smtClean="0"/>
              <a:t> </a:t>
            </a:r>
            <a:r>
              <a:rPr lang="en-US" sz="2600" dirty="0"/>
              <a:t>outputs H(</a:t>
            </a:r>
            <a:r>
              <a:rPr lang="en-US" sz="2600" dirty="0" smtClean="0"/>
              <a:t>x(H</a:t>
            </a:r>
            <a:r>
              <a:rPr lang="en-US" sz="2600" dirty="0"/>
              <a:t>(H(</a:t>
            </a:r>
            <a:r>
              <a:rPr lang="en-US" sz="2600" i="1" dirty="0"/>
              <a:t>x</a:t>
            </a:r>
            <a:r>
              <a:rPr lang="en-US" sz="2600" dirty="0" smtClean="0"/>
              <a:t>)</a:t>
            </a:r>
            <a:r>
              <a:rPr lang="en-US" sz="2600" i="1" dirty="0" err="1" smtClean="0"/>
              <a:t>x</a:t>
            </a:r>
            <a:r>
              <a:rPr lang="en-US" sz="2600" i="1" baseline="-25000" dirty="0" err="1" smtClean="0"/>
              <a:t>r</a:t>
            </a:r>
            <a:r>
              <a:rPr lang="en-US" sz="2600" i="1" baseline="30000" dirty="0" err="1" smtClean="0"/>
              <a:t>d</a:t>
            </a:r>
            <a:r>
              <a:rPr lang="en-US" sz="2600" dirty="0" smtClean="0"/>
              <a:t>))). 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2181" y="4029439"/>
            <a:ext cx="436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PRF Protocol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75" y="1612800"/>
            <a:ext cx="1447895" cy="1766152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98" y="1612800"/>
            <a:ext cx="1447895" cy="1766152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9" y="3430089"/>
            <a:ext cx="1447895" cy="176615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72" y="3430089"/>
            <a:ext cx="1447895" cy="1766152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31" y="3430089"/>
            <a:ext cx="1447895" cy="17661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890995"/>
            <a:ext cx="879658" cy="134205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70375" y="2868321"/>
            <a:ext cx="1618613" cy="1342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171" y="4262246"/>
            <a:ext cx="12700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325" y="4186110"/>
            <a:ext cx="2243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6444" y="5378197"/>
            <a:ext cx="36203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36858" y="3036647"/>
            <a:ext cx="1553602" cy="6569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51165" y="3378952"/>
            <a:ext cx="580149" cy="11906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2"/>
          </p:cNvCxnSpPr>
          <p:nvPr/>
        </p:nvCxnSpPr>
        <p:spPr>
          <a:xfrm flipV="1">
            <a:off x="5040162" y="3378952"/>
            <a:ext cx="295484" cy="13919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91143" y="274638"/>
            <a:ext cx="3197845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80989" y="408779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8202" y="1022844"/>
            <a:ext cx="189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unencrypted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56038" y="1250923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56038" y="715361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05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Creating winning tickets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132" y="2241726"/>
            <a:ext cx="41856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/>
              <a:t>y</a:t>
            </a:r>
            <a:r>
              <a:rPr lang="en-US" sz="3200" i="1" baseline="-25000" dirty="0"/>
              <a:t>0</a:t>
            </a:r>
            <a:r>
              <a:rPr lang="en-US" sz="3200" i="1" dirty="0"/>
              <a:t> = </a:t>
            </a:r>
            <a:r>
              <a:rPr lang="en-US" sz="3200" i="1" dirty="0" err="1"/>
              <a:t>f</a:t>
            </a:r>
            <a:r>
              <a:rPr lang="en-US" sz="3200" i="1" baseline="-25000" dirty="0" err="1"/>
              <a:t>r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i="1" baseline="-25000" dirty="0"/>
              <a:t>1</a:t>
            </a:r>
            <a:r>
              <a:rPr lang="en-US" sz="3200" dirty="0"/>
              <a:t>) </a:t>
            </a:r>
            <a:r>
              <a:rPr lang="en-US" sz="3200" dirty="0" smtClean="0"/>
              <a:t>    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0</a:t>
            </a:r>
            <a:endParaRPr lang="en-US" sz="3200" dirty="0"/>
          </a:p>
          <a:p>
            <a:pPr lvl="1"/>
            <a:r>
              <a:rPr lang="en-US" sz="3200" i="1" dirty="0"/>
              <a:t>y</a:t>
            </a:r>
            <a:r>
              <a:rPr lang="en-US" sz="3200" i="1" baseline="-25000" dirty="0"/>
              <a:t>1</a:t>
            </a:r>
            <a:r>
              <a:rPr lang="en-US" sz="3200" dirty="0"/>
              <a:t> = </a:t>
            </a:r>
            <a:r>
              <a:rPr lang="en-US" sz="3200" i="1" dirty="0" err="1"/>
              <a:t>f</a:t>
            </a:r>
            <a:r>
              <a:rPr lang="en-US" sz="3200" i="1" baseline="-25000" dirty="0" err="1"/>
              <a:t>r</a:t>
            </a:r>
            <a:r>
              <a:rPr lang="en-US" sz="3200" dirty="0"/>
              <a:t>(</a:t>
            </a:r>
            <a:r>
              <a:rPr lang="en-US" sz="3200" i="1" dirty="0"/>
              <a:t>y</a:t>
            </a:r>
            <a:r>
              <a:rPr lang="en-US" sz="3200" i="1" baseline="-25000" dirty="0"/>
              <a:t>0</a:t>
            </a:r>
            <a:r>
              <a:rPr lang="en-US" sz="3200" dirty="0"/>
              <a:t>) </a:t>
            </a:r>
            <a:r>
              <a:rPr lang="en-US" sz="3200" dirty="0" smtClean="0"/>
              <a:t>    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1</a:t>
            </a:r>
          </a:p>
          <a:p>
            <a:pPr lvl="1"/>
            <a:r>
              <a:rPr lang="en-US" sz="3200" i="1" dirty="0" smtClean="0"/>
              <a:t>g</a:t>
            </a:r>
            <a:r>
              <a:rPr lang="en-US" sz="3200" i="1" baseline="-25000" dirty="0" smtClean="0"/>
              <a:t>r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 = </a:t>
            </a:r>
            <a:r>
              <a:rPr lang="en-US" sz="3200" i="1" dirty="0" smtClean="0"/>
              <a:t>y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</a:t>
            </a:r>
            <a:r>
              <a:rPr lang="en-US" sz="3200" dirty="0" smtClean="0"/>
              <a:t>||</a:t>
            </a:r>
            <a:r>
              <a:rPr lang="en-US" sz="3200" i="1" dirty="0" smtClean="0"/>
              <a:t> y</a:t>
            </a:r>
            <a:r>
              <a:rPr lang="en-US" sz="3200" i="1" baseline="-25000" dirty="0" smtClean="0"/>
              <a:t>1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2868" y="1249184"/>
            <a:ext cx="4305941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000" i="1" dirty="0" err="1"/>
              <a:t>f</a:t>
            </a:r>
            <a:r>
              <a:rPr lang="en-US" sz="3000" i="1" baseline="-25000" dirty="0" err="1"/>
              <a:t>r</a:t>
            </a:r>
            <a:r>
              <a:rPr lang="en-US" sz="3000" dirty="0"/>
              <a:t>(</a:t>
            </a:r>
            <a:r>
              <a:rPr lang="en-US" sz="3000" i="1" dirty="0"/>
              <a:t>x</a:t>
            </a:r>
            <a:r>
              <a:rPr lang="en-US" sz="3000" dirty="0"/>
              <a:t>) = H(</a:t>
            </a:r>
            <a:r>
              <a:rPr lang="en-US" sz="3000" i="1" dirty="0"/>
              <a:t>x</a:t>
            </a:r>
            <a:r>
              <a:rPr lang="en-US" sz="3000" dirty="0"/>
              <a:t>(H(H(</a:t>
            </a:r>
            <a:r>
              <a:rPr lang="en-US" sz="3000" i="1" dirty="0"/>
              <a:t>x</a:t>
            </a:r>
            <a:r>
              <a:rPr lang="en-US" sz="3000" dirty="0"/>
              <a:t>) </a:t>
            </a:r>
            <a:r>
              <a:rPr lang="en-US" sz="3000" i="1" dirty="0" err="1" smtClean="0"/>
              <a:t>x</a:t>
            </a:r>
            <a:r>
              <a:rPr lang="en-US" sz="3000" i="1" baseline="-25000" dirty="0" err="1" smtClean="0"/>
              <a:t>r</a:t>
            </a:r>
            <a:r>
              <a:rPr lang="en-US" sz="3000" i="1" baseline="30000" dirty="0" err="1" smtClean="0"/>
              <a:t>d</a:t>
            </a:r>
            <a:r>
              <a:rPr lang="en-US" sz="3000" dirty="0" smtClean="0"/>
              <a:t>)))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i="1" baseline="-25000" dirty="0"/>
          </a:p>
          <a:p>
            <a:pPr algn="ctr"/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781769" y="1249184"/>
            <a:ext cx="3905031" cy="69451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1769" y="2096094"/>
            <a:ext cx="3905031" cy="181721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6216" y="1249184"/>
            <a:ext cx="4254916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i="1" dirty="0" err="1" smtClean="0"/>
              <a:t>f</a:t>
            </a:r>
            <a:r>
              <a:rPr lang="en-US" sz="3000" i="1" baseline="-25000" dirty="0" err="1" smtClean="0"/>
              <a:t>r</a:t>
            </a:r>
            <a:r>
              <a:rPr lang="en-US" sz="3000" dirty="0" smtClean="0"/>
              <a:t> is random in ROM when </a:t>
            </a:r>
            <a:r>
              <a:rPr lang="en-US" sz="3000" i="1" dirty="0" err="1" smtClean="0"/>
              <a:t>x</a:t>
            </a:r>
            <a:r>
              <a:rPr lang="en-US" sz="3000" i="1" baseline="-25000" dirty="0" err="1" smtClean="0"/>
              <a:t>r</a:t>
            </a:r>
            <a:r>
              <a:rPr lang="en-US" sz="3000" i="1" baseline="30000" dirty="0" err="1" smtClean="0"/>
              <a:t>d</a:t>
            </a:r>
            <a:r>
              <a:rPr lang="en-US" sz="3000" i="1" baseline="30000" dirty="0" smtClean="0"/>
              <a:t> </a:t>
            </a:r>
            <a:r>
              <a:rPr lang="en-US" sz="3000" dirty="0" smtClean="0"/>
              <a:t>unknown.</a:t>
            </a:r>
          </a:p>
          <a:p>
            <a:pPr marL="457200" indent="-457200">
              <a:buFont typeface="Arial"/>
              <a:buChar char="•"/>
            </a:pPr>
            <a:r>
              <a:rPr lang="en-US" sz="3000" i="1" dirty="0" smtClean="0"/>
              <a:t>y</a:t>
            </a:r>
            <a:r>
              <a:rPr lang="en-US" sz="3000" i="1" baseline="-25000" dirty="0" smtClean="0"/>
              <a:t>0</a:t>
            </a:r>
            <a:r>
              <a:rPr lang="en-US" sz="3000" i="1" dirty="0" smtClean="0"/>
              <a:t> </a:t>
            </a:r>
            <a:r>
              <a:rPr lang="en-US" sz="3000" dirty="0" smtClean="0"/>
              <a:t>XOR</a:t>
            </a:r>
            <a:r>
              <a:rPr lang="en-US" sz="3000" i="1" dirty="0" smtClean="0"/>
              <a:t> y</a:t>
            </a:r>
            <a:r>
              <a:rPr lang="en-US" sz="3000" i="1" baseline="-25000" dirty="0" smtClean="0"/>
              <a:t>1 </a:t>
            </a:r>
            <a:r>
              <a:rPr lang="en-US" sz="3000" dirty="0" smtClean="0"/>
              <a:t>is random. for </a:t>
            </a:r>
            <a:r>
              <a:rPr lang="en-US" sz="3000" i="1" dirty="0"/>
              <a:t>y</a:t>
            </a:r>
            <a:r>
              <a:rPr lang="en-US" sz="3000" i="1" baseline="-25000" dirty="0"/>
              <a:t>0</a:t>
            </a:r>
            <a:r>
              <a:rPr lang="en-US" sz="3000" i="1" dirty="0"/>
              <a:t> </a:t>
            </a:r>
            <a:r>
              <a:rPr lang="en-US" sz="3000" dirty="0" smtClean="0"/>
              <a:t>or </a:t>
            </a:r>
            <a:r>
              <a:rPr lang="en-US" sz="3000" i="1" dirty="0" smtClean="0"/>
              <a:t>y</a:t>
            </a:r>
            <a:r>
              <a:rPr lang="en-US" sz="3000" i="1" baseline="-25000" dirty="0" smtClean="0"/>
              <a:t>1 </a:t>
            </a:r>
            <a:r>
              <a:rPr lang="en-US" sz="3000" dirty="0" smtClean="0"/>
              <a:t>unknown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One-time-use inputs to </a:t>
            </a:r>
            <a:r>
              <a:rPr lang="en-US" sz="3000" i="1" dirty="0" err="1"/>
              <a:t>f</a:t>
            </a:r>
            <a:r>
              <a:rPr lang="en-US" sz="3000" i="1" baseline="-25000" dirty="0" err="1"/>
              <a:t>r</a:t>
            </a:r>
            <a:r>
              <a:rPr lang="en-US" sz="3000" dirty="0" smtClean="0"/>
              <a:t> prevent double spending.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Tickets not fully purchased win with probability </a:t>
            </a:r>
            <a:r>
              <a:rPr lang="en-US" sz="3000" i="1" dirty="0" smtClean="0"/>
              <a:t>p</a:t>
            </a:r>
            <a:r>
              <a:rPr lang="en-US" sz="3000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en-US" sz="32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763895" y="4805100"/>
            <a:ext cx="390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Cryptographic Lottery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94515" y="4105763"/>
            <a:ext cx="32616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200" dirty="0"/>
              <a:t>0 ≤ </a:t>
            </a:r>
            <a:r>
              <a:rPr lang="en-US" sz="3200" i="1" dirty="0"/>
              <a:t>y</a:t>
            </a:r>
            <a:r>
              <a:rPr lang="en-US" sz="3200" i="1" baseline="-25000" dirty="0"/>
              <a:t>0</a:t>
            </a:r>
            <a:r>
              <a:rPr lang="en-US" sz="3200" i="1" dirty="0"/>
              <a:t> </a:t>
            </a:r>
            <a:r>
              <a:rPr lang="en-US" sz="3200" dirty="0" smtClean="0"/>
              <a:t>  </a:t>
            </a:r>
            <a:r>
              <a:rPr lang="en-US" sz="3200" i="1" dirty="0" smtClean="0"/>
              <a:t> </a:t>
            </a:r>
            <a:r>
              <a:rPr lang="en-US" sz="3200" i="1" dirty="0"/>
              <a:t>y</a:t>
            </a:r>
            <a:r>
              <a:rPr lang="en-US" sz="3200" i="1" baseline="-25000" dirty="0"/>
              <a:t>1</a:t>
            </a:r>
            <a:r>
              <a:rPr lang="en-US" sz="3200" i="1" dirty="0"/>
              <a:t> </a:t>
            </a:r>
            <a:r>
              <a:rPr lang="en-US" sz="3200" dirty="0"/>
              <a:t>&lt; </a:t>
            </a:r>
            <a:r>
              <a:rPr lang="en-US" sz="3200" i="1" dirty="0"/>
              <a:t>p</a:t>
            </a:r>
            <a:r>
              <a:rPr lang="en-US" sz="3200" dirty="0"/>
              <a:t> 2</a:t>
            </a:r>
            <a:r>
              <a:rPr lang="en-US" sz="3200" i="1" baseline="30000" dirty="0"/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1769" y="4059806"/>
            <a:ext cx="3905031" cy="69451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xor-sym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0"/>
            <a:ext cx="360280" cy="360280"/>
          </a:xfrm>
          <a:prstGeom prst="rect">
            <a:avLst/>
          </a:prstGeom>
        </p:spPr>
      </p:pic>
      <p:pic>
        <p:nvPicPr>
          <p:cNvPr id="13" name="Picture 12" descr="xor-sym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93399"/>
            <a:ext cx="360280" cy="360280"/>
          </a:xfrm>
          <a:prstGeom prst="rect">
            <a:avLst/>
          </a:prstGeom>
        </p:spPr>
      </p:pic>
      <p:pic>
        <p:nvPicPr>
          <p:cNvPr id="14" name="Picture 13" descr="xor-sym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97" y="4230556"/>
            <a:ext cx="360280" cy="36028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75" y="1612800"/>
            <a:ext cx="1447895" cy="1766152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98" y="1612800"/>
            <a:ext cx="1447895" cy="1766152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9" y="3430089"/>
            <a:ext cx="1447895" cy="176615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72" y="3430089"/>
            <a:ext cx="1447895" cy="17661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890995"/>
            <a:ext cx="879658" cy="134205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70375" y="2868321"/>
            <a:ext cx="1618613" cy="1342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171" y="4262246"/>
            <a:ext cx="12700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325" y="4186110"/>
            <a:ext cx="2243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6444" y="5378197"/>
            <a:ext cx="36203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36858" y="3036647"/>
            <a:ext cx="1553602" cy="6569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51165" y="3378952"/>
            <a:ext cx="580149" cy="11906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2"/>
          </p:cNvCxnSpPr>
          <p:nvPr/>
        </p:nvCxnSpPr>
        <p:spPr>
          <a:xfrm flipV="1">
            <a:off x="5040162" y="3378952"/>
            <a:ext cx="295484" cy="13919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59593" y="3036647"/>
            <a:ext cx="1224951" cy="233586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91143" y="274638"/>
            <a:ext cx="3197845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80989" y="408779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8202" y="1022844"/>
            <a:ext cx="189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unencrypted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56038" y="1250923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56038" y="715361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31" y="3430089"/>
            <a:ext cx="1447895" cy="17661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1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75" y="1612800"/>
            <a:ext cx="1447895" cy="1766152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98" y="1612800"/>
            <a:ext cx="1447895" cy="1766152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9" y="3430089"/>
            <a:ext cx="1447895" cy="176615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72" y="3430089"/>
            <a:ext cx="1447895" cy="1766152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31" y="3430089"/>
            <a:ext cx="1447895" cy="17661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890995"/>
            <a:ext cx="879658" cy="134205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70375" y="2868321"/>
            <a:ext cx="1618613" cy="1342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171" y="4262246"/>
            <a:ext cx="12700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325" y="4186110"/>
            <a:ext cx="2243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6444" y="5378197"/>
            <a:ext cx="36203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36858" y="3036647"/>
            <a:ext cx="1553602" cy="6569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51165" y="3378952"/>
            <a:ext cx="580149" cy="11906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2"/>
          </p:cNvCxnSpPr>
          <p:nvPr/>
        </p:nvCxnSpPr>
        <p:spPr>
          <a:xfrm flipV="1">
            <a:off x="5040162" y="3378952"/>
            <a:ext cx="295484" cy="13919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59593" y="3036647"/>
            <a:ext cx="1224951" cy="233586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91143" y="274638"/>
            <a:ext cx="3197845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80989" y="408779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8202" y="1022844"/>
            <a:ext cx="189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unencrypted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56038" y="1250923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56038" y="715361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0" y="4883283"/>
            <a:ext cx="2299524" cy="14586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9716" y="6142051"/>
            <a:ext cx="2836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orproject.org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1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Routing</a:t>
            </a:r>
            <a:endParaRPr lang="en-US" dirty="0"/>
          </a:p>
        </p:txBody>
      </p: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75" y="1612800"/>
            <a:ext cx="1447895" cy="1766152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98" y="1612800"/>
            <a:ext cx="1447895" cy="1766152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9" y="3430089"/>
            <a:ext cx="1447895" cy="176615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72" y="3430089"/>
            <a:ext cx="1447895" cy="1766152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31" y="3430089"/>
            <a:ext cx="1447895" cy="17661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890995"/>
            <a:ext cx="879658" cy="134205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70375" y="2868321"/>
            <a:ext cx="1618613" cy="1342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171" y="4262246"/>
            <a:ext cx="12700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325" y="4186110"/>
            <a:ext cx="2243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6444" y="5378197"/>
            <a:ext cx="36203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36858" y="3036647"/>
            <a:ext cx="1553602" cy="6569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51165" y="3378952"/>
            <a:ext cx="580149" cy="11906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2"/>
          </p:cNvCxnSpPr>
          <p:nvPr/>
        </p:nvCxnSpPr>
        <p:spPr>
          <a:xfrm flipV="1">
            <a:off x="5040162" y="3378952"/>
            <a:ext cx="295484" cy="13919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59593" y="3036647"/>
            <a:ext cx="1224951" cy="233586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91143" y="274638"/>
            <a:ext cx="3197845" cy="13381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80989" y="408779"/>
            <a:ext cx="16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8202" y="1022844"/>
            <a:ext cx="189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unencrypted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56038" y="1250923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56038" y="715361"/>
            <a:ext cx="93216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0" y="4883283"/>
            <a:ext cx="2299524" cy="14586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9716" y="6142051"/>
            <a:ext cx="2836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orproject.org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 descr="halo-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80" y="1852661"/>
            <a:ext cx="1159503" cy="479262"/>
          </a:xfrm>
          <a:prstGeom prst="rect">
            <a:avLst/>
          </a:prstGeom>
        </p:spPr>
      </p:pic>
      <p:pic>
        <p:nvPicPr>
          <p:cNvPr id="26" name="Picture 25" descr="halo-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14" y="1852661"/>
            <a:ext cx="1159503" cy="479262"/>
          </a:xfrm>
          <a:prstGeom prst="rect">
            <a:avLst/>
          </a:prstGeom>
        </p:spPr>
      </p:pic>
      <p:pic>
        <p:nvPicPr>
          <p:cNvPr id="28" name="Picture 27" descr="halo-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08" y="3646974"/>
            <a:ext cx="1159503" cy="479262"/>
          </a:xfrm>
          <a:prstGeom prst="rect">
            <a:avLst/>
          </a:prstGeom>
        </p:spPr>
      </p:pic>
      <p:pic>
        <p:nvPicPr>
          <p:cNvPr id="29" name="Picture 28" descr="halo-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14" y="3646974"/>
            <a:ext cx="1159503" cy="479262"/>
          </a:xfrm>
          <a:prstGeom prst="rect">
            <a:avLst/>
          </a:prstGeom>
        </p:spPr>
      </p:pic>
      <p:pic>
        <p:nvPicPr>
          <p:cNvPr id="35" name="Picture 34" descr="halo-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38" y="3646974"/>
            <a:ext cx="1159503" cy="479262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2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is Slow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6440" y="2151318"/>
            <a:ext cx="4209098" cy="31565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84144" y="2138358"/>
            <a:ext cx="4209098" cy="3156520"/>
          </a:xfrm>
          <a:prstGeom prst="rect">
            <a:avLst/>
          </a:prstGeom>
        </p:spPr>
      </p:pic>
      <p:sp>
        <p:nvSpPr>
          <p:cNvPr id="6" name="TextShape 2"/>
          <p:cNvSpPr txBox="1"/>
          <p:nvPr/>
        </p:nvSpPr>
        <p:spPr>
          <a:xfrm>
            <a:off x="1118977" y="1417638"/>
            <a:ext cx="2828880" cy="556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3200" dirty="0"/>
              <a:t>Web (320 </a:t>
            </a:r>
            <a:r>
              <a:rPr lang="en-US" sz="3200" dirty="0" err="1"/>
              <a:t>KiB</a:t>
            </a:r>
            <a:r>
              <a:rPr lang="en-US" sz="3200" dirty="0"/>
              <a:t>)</a:t>
            </a:r>
            <a:endParaRPr dirty="0"/>
          </a:p>
        </p:txBody>
      </p:sp>
      <p:sp>
        <p:nvSpPr>
          <p:cNvPr id="7" name="TextShape 3"/>
          <p:cNvSpPr txBox="1"/>
          <p:nvPr/>
        </p:nvSpPr>
        <p:spPr>
          <a:xfrm>
            <a:off x="5616547" y="1417638"/>
            <a:ext cx="2374560" cy="556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3200" dirty="0"/>
              <a:t>Bulk (5 </a:t>
            </a:r>
            <a:r>
              <a:rPr lang="en-US" sz="3200" dirty="0" err="1"/>
              <a:t>MiB</a:t>
            </a:r>
            <a:r>
              <a:rPr lang="en-US" sz="3200" dirty="0"/>
              <a:t>)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Picture 6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4" y="2969820"/>
            <a:ext cx="1892903" cy="230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 Utilization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165" y="2446600"/>
            <a:ext cx="293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~3000 relays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4986</TotalTime>
  <Words>1052</Words>
  <Application>Microsoft Macintosh PowerPoint</Application>
  <PresentationFormat>On-screen Show (4:3)</PresentationFormat>
  <Paragraphs>336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LIRA: Lightweight Incentivized Routing for Anonymity</vt:lpstr>
      <vt:lpstr>Problem</vt:lpstr>
      <vt:lpstr>Onion Routing</vt:lpstr>
      <vt:lpstr>Onion Routing</vt:lpstr>
      <vt:lpstr>Onion Routing</vt:lpstr>
      <vt:lpstr>Onion Routing</vt:lpstr>
      <vt:lpstr>Onion Routing</vt:lpstr>
      <vt:lpstr>Tor is Slow</vt:lpstr>
      <vt:lpstr>Tor Utilization</vt:lpstr>
      <vt:lpstr>Tor Utilization</vt:lpstr>
      <vt:lpstr>Tor Utilization</vt:lpstr>
      <vt:lpstr>Tor’s Top 20 Exit Relays</vt:lpstr>
      <vt:lpstr>PowerPoint Presentation</vt:lpstr>
      <vt:lpstr>Our Solution</vt:lpstr>
      <vt:lpstr>Incentive Scheme</vt:lpstr>
      <vt:lpstr>Incentive Schemes</vt:lpstr>
      <vt:lpstr>Incentive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Cryptographic Lotteries</vt:lpstr>
      <vt:lpstr>Cryptographic Lotteries</vt:lpstr>
      <vt:lpstr>Cryptographic Lotteries</vt:lpstr>
      <vt:lpstr>Analysis</vt:lpstr>
      <vt:lpstr>Efficiency</vt:lpstr>
      <vt:lpstr>Anonymity</vt:lpstr>
      <vt:lpstr>PowerPoint Presentation</vt:lpstr>
      <vt:lpstr>PowerPoint Presentation</vt:lpstr>
      <vt:lpstr>Conclusion</vt:lpstr>
      <vt:lpstr>Buying winning tickets</vt:lpstr>
      <vt:lpstr>Winning circuits are prioritized</vt:lpstr>
      <vt:lpstr>Priority Scheduling</vt:lpstr>
      <vt:lpstr>Bank secrecy (honest-but-curious)</vt:lpstr>
      <vt:lpstr>Creating winning tickets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LIRA: Lightweight Incentivized Routing for Anonymity</dc:title>
  <dc:subject/>
  <dc:creator>Aaron Johnson</dc:creator>
  <cp:keywords/>
  <dc:description/>
  <cp:lastModifiedBy>Aaron Johnson</cp:lastModifiedBy>
  <cp:revision>278</cp:revision>
  <dcterms:created xsi:type="dcterms:W3CDTF">2012-12-03T23:26:47Z</dcterms:created>
  <dcterms:modified xsi:type="dcterms:W3CDTF">2013-02-27T16:13:12Z</dcterms:modified>
  <cp:category/>
</cp:coreProperties>
</file>