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wdp" ContentType="image/vnd.ms-photo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61" r:id="rId2"/>
  </p:sldMasterIdLst>
  <p:notesMasterIdLst>
    <p:notesMasterId r:id="rId21"/>
  </p:notesMasterIdLst>
  <p:handoutMasterIdLst>
    <p:handoutMasterId r:id="rId22"/>
  </p:handoutMasterIdLst>
  <p:sldIdLst>
    <p:sldId id="884" r:id="rId3"/>
    <p:sldId id="959" r:id="rId4"/>
    <p:sldId id="961" r:id="rId5"/>
    <p:sldId id="962" r:id="rId6"/>
    <p:sldId id="963" r:id="rId7"/>
    <p:sldId id="967" r:id="rId8"/>
    <p:sldId id="976" r:id="rId9"/>
    <p:sldId id="982" r:id="rId10"/>
    <p:sldId id="984" r:id="rId11"/>
    <p:sldId id="989" r:id="rId12"/>
    <p:sldId id="990" r:id="rId13"/>
    <p:sldId id="991" r:id="rId14"/>
    <p:sldId id="992" r:id="rId15"/>
    <p:sldId id="994" r:id="rId16"/>
    <p:sldId id="996" r:id="rId17"/>
    <p:sldId id="995" r:id="rId18"/>
    <p:sldId id="997" r:id="rId19"/>
    <p:sldId id="998" r:id="rId20"/>
  </p:sldIdLst>
  <p:sldSz cx="10075863" cy="7562850"/>
  <p:notesSz cx="7772400" cy="10058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charset="0"/>
        <a:ea typeface="+mn-ea"/>
        <a:cs typeface="+mn-cs"/>
      </a:defRPr>
    </a:lvl1pPr>
    <a:lvl2pPr marL="457085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charset="0"/>
        <a:ea typeface="+mn-ea"/>
        <a:cs typeface="+mn-cs"/>
      </a:defRPr>
    </a:lvl2pPr>
    <a:lvl3pPr marL="914169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charset="0"/>
        <a:ea typeface="+mn-ea"/>
        <a:cs typeface="+mn-cs"/>
      </a:defRPr>
    </a:lvl3pPr>
    <a:lvl4pPr marL="1371254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charset="0"/>
        <a:ea typeface="+mn-ea"/>
        <a:cs typeface="+mn-cs"/>
      </a:defRPr>
    </a:lvl4pPr>
    <a:lvl5pPr marL="1828338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charset="0"/>
        <a:ea typeface="+mn-ea"/>
        <a:cs typeface="+mn-cs"/>
      </a:defRPr>
    </a:lvl5pPr>
    <a:lvl6pPr marL="2285423" algn="l" defTabSz="457085" rtl="0" eaLnBrk="1" latinLnBrk="0" hangingPunct="1">
      <a:defRPr sz="2400" kern="1200">
        <a:solidFill>
          <a:schemeClr val="bg1"/>
        </a:solidFill>
        <a:latin typeface="Times New Roman" charset="0"/>
        <a:ea typeface="+mn-ea"/>
        <a:cs typeface="+mn-cs"/>
      </a:defRPr>
    </a:lvl6pPr>
    <a:lvl7pPr marL="2742507" algn="l" defTabSz="457085" rtl="0" eaLnBrk="1" latinLnBrk="0" hangingPunct="1">
      <a:defRPr sz="2400" kern="1200">
        <a:solidFill>
          <a:schemeClr val="bg1"/>
        </a:solidFill>
        <a:latin typeface="Times New Roman" charset="0"/>
        <a:ea typeface="+mn-ea"/>
        <a:cs typeface="+mn-cs"/>
      </a:defRPr>
    </a:lvl7pPr>
    <a:lvl8pPr marL="3199593" algn="l" defTabSz="457085" rtl="0" eaLnBrk="1" latinLnBrk="0" hangingPunct="1">
      <a:defRPr sz="2400" kern="1200">
        <a:solidFill>
          <a:schemeClr val="bg1"/>
        </a:solidFill>
        <a:latin typeface="Times New Roman" charset="0"/>
        <a:ea typeface="+mn-ea"/>
        <a:cs typeface="+mn-cs"/>
      </a:defRPr>
    </a:lvl8pPr>
    <a:lvl9pPr marL="3656676" algn="l" defTabSz="457085" rtl="0" eaLnBrk="1" latinLnBrk="0" hangingPunct="1">
      <a:defRPr sz="2400" kern="1200">
        <a:solidFill>
          <a:schemeClr val="bg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26B"/>
    <a:srgbClr val="FFA1A5"/>
    <a:srgbClr val="FF9597"/>
    <a:srgbClr val="FF5A5E"/>
    <a:srgbClr val="FF1B2A"/>
    <a:srgbClr val="FFA1A3"/>
    <a:srgbClr val="FF4F54"/>
    <a:srgbClr val="FFFBFB"/>
    <a:srgbClr val="FFFDFD"/>
    <a:srgbClr val="FF6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9" autoAdjust="0"/>
    <p:restoredTop sz="99794" autoAdjust="0"/>
  </p:normalViewPr>
  <p:slideViewPr>
    <p:cSldViewPr>
      <p:cViewPr>
        <p:scale>
          <a:sx n="90" d="100"/>
          <a:sy n="90" d="100"/>
        </p:scale>
        <p:origin x="-752" y="-8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180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672"/>
    </p:cViewPr>
  </p:sorterViewPr>
  <p:notesViewPr>
    <p:cSldViewPr>
      <p:cViewPr varScale="1">
        <p:scale>
          <a:sx n="60" d="100"/>
          <a:sy n="60" d="100"/>
        </p:scale>
        <p:origin x="-2344" y="-1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352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419600" y="0"/>
            <a:ext cx="3352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0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25000"/>
            <a:ext cx="3352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0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419600" y="9525000"/>
            <a:ext cx="3352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5378656-706C-3648-B184-DC6EF014B5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732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15368" name="Rectangle 7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89088" y="1006475"/>
            <a:ext cx="4592637" cy="34480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6" name="Text Box 8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85863" y="4787900"/>
            <a:ext cx="5407025" cy="382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4305292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08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-128"/>
        <a:cs typeface="ＭＳ Ｐゴシック" charset="-128"/>
      </a:defRPr>
    </a:lvl1pPr>
    <a:lvl2pPr marL="37922149" indent="-37465064" algn="l" defTabSz="45708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-128"/>
        <a:cs typeface="+mn-cs"/>
      </a:defRPr>
    </a:lvl2pPr>
    <a:lvl3pPr marL="1142711" indent="-228542" algn="l" defTabSz="45708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-128"/>
        <a:cs typeface="+mn-cs"/>
      </a:defRPr>
    </a:lvl3pPr>
    <a:lvl4pPr marL="1599795" indent="-228542" algn="l" defTabSz="45708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-128"/>
        <a:cs typeface="+mn-cs"/>
      </a:defRPr>
    </a:lvl4pPr>
    <a:lvl5pPr marL="2056879" indent="-228542" algn="l" defTabSz="45708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-128"/>
        <a:cs typeface="+mn-cs"/>
      </a:defRPr>
    </a:lvl5pPr>
    <a:lvl6pPr marL="2285423" algn="l" defTabSz="45708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507" algn="l" defTabSz="45708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593" algn="l" defTabSz="45708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676" algn="l" defTabSz="45708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89088" y="1006475"/>
            <a:ext cx="4592637" cy="3448050"/>
          </a:xfrm>
          <a:ln/>
        </p:spPr>
      </p:sp>
      <p:sp>
        <p:nvSpPr>
          <p:cNvPr id="21507" name="Text Box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9502"/>
            <a:ext cx="8564563" cy="162083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1300" y="4286252"/>
            <a:ext cx="7053263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085" indent="0" algn="ctr">
              <a:buNone/>
              <a:defRPr/>
            </a:lvl2pPr>
            <a:lvl3pPr marL="914169" indent="0" algn="ctr">
              <a:buNone/>
              <a:defRPr/>
            </a:lvl3pPr>
            <a:lvl4pPr marL="1371254" indent="0" algn="ctr">
              <a:buNone/>
              <a:defRPr/>
            </a:lvl4pPr>
            <a:lvl5pPr marL="1828338" indent="0" algn="ctr">
              <a:buNone/>
              <a:defRPr/>
            </a:lvl5pPr>
            <a:lvl6pPr marL="2285423" indent="0" algn="ctr">
              <a:buNone/>
              <a:defRPr/>
            </a:lvl6pPr>
            <a:lvl7pPr marL="2742507" indent="0" algn="ctr">
              <a:buNone/>
              <a:defRPr/>
            </a:lvl7pPr>
            <a:lvl8pPr marL="3199593" indent="0" algn="ctr">
              <a:buNone/>
              <a:defRPr/>
            </a:lvl8pPr>
            <a:lvl9pPr marL="3656676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6613" y="627063"/>
            <a:ext cx="2147887" cy="6227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9775" y="627063"/>
            <a:ext cx="6294438" cy="6227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9778" y="627066"/>
            <a:ext cx="8594725" cy="12525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9500"/>
            <a:ext cx="8564563" cy="16208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1300" y="4286250"/>
            <a:ext cx="7053263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CE860-A162-7C4D-A764-38344D6EF8C9}" type="slidenum">
              <a:rPr lang="en-US" smtClean="0">
                <a:solidFill>
                  <a:srgbClr val="FFFFFF"/>
                </a:solidFill>
                <a:ea typeface="Hiragino Mincho Pro W3"/>
                <a:cs typeface="Hiragino Mincho Pro W3"/>
              </a:rPr>
              <a:pPr/>
              <a:t>‹#›</a:t>
            </a:fld>
            <a:endParaRPr lang="en-US" dirty="0">
              <a:solidFill>
                <a:srgbClr val="FFFFFF"/>
              </a:solidFill>
              <a:ea typeface="Hiragino Mincho Pro W3"/>
              <a:cs typeface="Hiragino Mincho Pro W3"/>
            </a:endParaRPr>
          </a:p>
        </p:txBody>
      </p:sp>
    </p:spTree>
    <p:extLst>
      <p:ext uri="{BB962C8B-B14F-4D97-AF65-F5344CB8AC3E}">
        <p14:creationId xmlns:p14="http://schemas.microsoft.com/office/powerpoint/2010/main" val="11722860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CE860-A162-7C4D-A764-38344D6EF8C9}" type="slidenum">
              <a:rPr lang="en-US" smtClean="0">
                <a:solidFill>
                  <a:srgbClr val="FFFFFF"/>
                </a:solidFill>
                <a:ea typeface="Hiragino Mincho Pro W3"/>
                <a:cs typeface="Hiragino Mincho Pro W3"/>
              </a:rPr>
              <a:pPr/>
              <a:t>‹#›</a:t>
            </a:fld>
            <a:endParaRPr lang="en-US" dirty="0">
              <a:solidFill>
                <a:srgbClr val="FFFFFF"/>
              </a:solidFill>
              <a:ea typeface="Hiragino Mincho Pro W3"/>
              <a:cs typeface="Hiragino Mincho Pro W3"/>
            </a:endParaRPr>
          </a:p>
        </p:txBody>
      </p:sp>
    </p:spTree>
    <p:extLst>
      <p:ext uri="{BB962C8B-B14F-4D97-AF65-F5344CB8AC3E}">
        <p14:creationId xmlns:p14="http://schemas.microsoft.com/office/powerpoint/2010/main" val="38164746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859338"/>
            <a:ext cx="8564562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05163"/>
            <a:ext cx="8564562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CE860-A162-7C4D-A764-38344D6EF8C9}" type="slidenum">
              <a:rPr lang="en-US" smtClean="0">
                <a:solidFill>
                  <a:srgbClr val="FFFFFF"/>
                </a:solidFill>
                <a:ea typeface="Hiragino Mincho Pro W3"/>
                <a:cs typeface="Hiragino Mincho Pro W3"/>
              </a:rPr>
              <a:pPr/>
              <a:t>‹#›</a:t>
            </a:fld>
            <a:endParaRPr lang="en-US" dirty="0">
              <a:solidFill>
                <a:srgbClr val="FFFFFF"/>
              </a:solidFill>
              <a:ea typeface="Hiragino Mincho Pro W3"/>
              <a:cs typeface="Hiragino Mincho Pro W3"/>
            </a:endParaRPr>
          </a:p>
        </p:txBody>
      </p:sp>
    </p:spTree>
    <p:extLst>
      <p:ext uri="{BB962C8B-B14F-4D97-AF65-F5344CB8AC3E}">
        <p14:creationId xmlns:p14="http://schemas.microsoft.com/office/powerpoint/2010/main" val="17299707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9775" y="2101850"/>
            <a:ext cx="4221163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2101850"/>
            <a:ext cx="4221162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CE860-A162-7C4D-A764-38344D6EF8C9}" type="slidenum">
              <a:rPr lang="en-US" smtClean="0">
                <a:solidFill>
                  <a:srgbClr val="FFFFFF"/>
                </a:solidFill>
                <a:ea typeface="Hiragino Mincho Pro W3"/>
                <a:cs typeface="Hiragino Mincho Pro W3"/>
              </a:rPr>
              <a:pPr/>
              <a:t>‹#›</a:t>
            </a:fld>
            <a:endParaRPr lang="en-US" dirty="0">
              <a:solidFill>
                <a:srgbClr val="FFFFFF"/>
              </a:solidFill>
              <a:ea typeface="Hiragino Mincho Pro W3"/>
              <a:cs typeface="Hiragino Mincho Pro W3"/>
            </a:endParaRPr>
          </a:p>
        </p:txBody>
      </p:sp>
    </p:spTree>
    <p:extLst>
      <p:ext uri="{BB962C8B-B14F-4D97-AF65-F5344CB8AC3E}">
        <p14:creationId xmlns:p14="http://schemas.microsoft.com/office/powerpoint/2010/main" val="23597789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3213"/>
            <a:ext cx="9069387" cy="126047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692275"/>
            <a:ext cx="4452937" cy="7064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398713"/>
            <a:ext cx="4452937" cy="43576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100" y="1692275"/>
            <a:ext cx="4454525" cy="7064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100" y="2398713"/>
            <a:ext cx="4454525" cy="43576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CE860-A162-7C4D-A764-38344D6EF8C9}" type="slidenum">
              <a:rPr lang="en-US" smtClean="0">
                <a:solidFill>
                  <a:srgbClr val="FFFFFF"/>
                </a:solidFill>
                <a:ea typeface="Hiragino Mincho Pro W3"/>
                <a:cs typeface="Hiragino Mincho Pro W3"/>
              </a:rPr>
              <a:pPr/>
              <a:t>‹#›</a:t>
            </a:fld>
            <a:endParaRPr lang="en-US" dirty="0">
              <a:solidFill>
                <a:srgbClr val="FFFFFF"/>
              </a:solidFill>
              <a:ea typeface="Hiragino Mincho Pro W3"/>
              <a:cs typeface="Hiragino Mincho Pro W3"/>
            </a:endParaRPr>
          </a:p>
        </p:txBody>
      </p:sp>
    </p:spTree>
    <p:extLst>
      <p:ext uri="{BB962C8B-B14F-4D97-AF65-F5344CB8AC3E}">
        <p14:creationId xmlns:p14="http://schemas.microsoft.com/office/powerpoint/2010/main" val="30933048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CE860-A162-7C4D-A764-38344D6EF8C9}" type="slidenum">
              <a:rPr lang="en-US" smtClean="0">
                <a:solidFill>
                  <a:srgbClr val="FFFFFF"/>
                </a:solidFill>
                <a:ea typeface="Hiragino Mincho Pro W3"/>
                <a:cs typeface="Hiragino Mincho Pro W3"/>
              </a:rPr>
              <a:pPr/>
              <a:t>‹#›</a:t>
            </a:fld>
            <a:endParaRPr lang="en-US" dirty="0">
              <a:solidFill>
                <a:srgbClr val="FFFFFF"/>
              </a:solidFill>
              <a:ea typeface="Hiragino Mincho Pro W3"/>
              <a:cs typeface="Hiragino Mincho Pro W3"/>
            </a:endParaRPr>
          </a:p>
        </p:txBody>
      </p:sp>
    </p:spTree>
    <p:extLst>
      <p:ext uri="{BB962C8B-B14F-4D97-AF65-F5344CB8AC3E}">
        <p14:creationId xmlns:p14="http://schemas.microsoft.com/office/powerpoint/2010/main" val="33156414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CE860-A162-7C4D-A764-38344D6EF8C9}" type="slidenum">
              <a:rPr lang="en-US" smtClean="0">
                <a:solidFill>
                  <a:srgbClr val="FFFFFF"/>
                </a:solidFill>
                <a:ea typeface="Hiragino Mincho Pro W3"/>
                <a:cs typeface="Hiragino Mincho Pro W3"/>
              </a:rPr>
              <a:pPr/>
              <a:t>‹#›</a:t>
            </a:fld>
            <a:endParaRPr lang="en-US" dirty="0">
              <a:solidFill>
                <a:srgbClr val="FFFFFF"/>
              </a:solidFill>
              <a:ea typeface="Hiragino Mincho Pro W3"/>
              <a:cs typeface="Hiragino Mincho Pro W3"/>
            </a:endParaRPr>
          </a:p>
        </p:txBody>
      </p:sp>
    </p:spTree>
    <p:extLst>
      <p:ext uri="{BB962C8B-B14F-4D97-AF65-F5344CB8AC3E}">
        <p14:creationId xmlns:p14="http://schemas.microsoft.com/office/powerpoint/2010/main" val="1968196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221538" y="7010400"/>
            <a:ext cx="2351087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44ACE860-A162-7C4D-A764-38344D6EF8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3314700" cy="12811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0175" y="301625"/>
            <a:ext cx="5632450" cy="64547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582738"/>
            <a:ext cx="3314700" cy="51736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CE860-A162-7C4D-A764-38344D6EF8C9}" type="slidenum">
              <a:rPr lang="en-US" smtClean="0">
                <a:solidFill>
                  <a:srgbClr val="FFFFFF"/>
                </a:solidFill>
                <a:ea typeface="Hiragino Mincho Pro W3"/>
                <a:cs typeface="Hiragino Mincho Pro W3"/>
              </a:rPr>
              <a:pPr/>
              <a:t>‹#›</a:t>
            </a:fld>
            <a:endParaRPr lang="en-US" dirty="0">
              <a:solidFill>
                <a:srgbClr val="FFFFFF"/>
              </a:solidFill>
              <a:ea typeface="Hiragino Mincho Pro W3"/>
              <a:cs typeface="Hiragino Mincho Pro W3"/>
            </a:endParaRPr>
          </a:p>
        </p:txBody>
      </p:sp>
    </p:spTree>
    <p:extLst>
      <p:ext uri="{BB962C8B-B14F-4D97-AF65-F5344CB8AC3E}">
        <p14:creationId xmlns:p14="http://schemas.microsoft.com/office/powerpoint/2010/main" val="9823217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4850" y="5294313"/>
            <a:ext cx="6045200" cy="6238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4850" y="676275"/>
            <a:ext cx="6045200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4850" y="5918200"/>
            <a:ext cx="6045200" cy="889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CE860-A162-7C4D-A764-38344D6EF8C9}" type="slidenum">
              <a:rPr lang="en-US" smtClean="0">
                <a:solidFill>
                  <a:srgbClr val="FFFFFF"/>
                </a:solidFill>
                <a:ea typeface="Hiragino Mincho Pro W3"/>
                <a:cs typeface="Hiragino Mincho Pro W3"/>
              </a:rPr>
              <a:pPr/>
              <a:t>‹#›</a:t>
            </a:fld>
            <a:endParaRPr lang="en-US" dirty="0">
              <a:solidFill>
                <a:srgbClr val="FFFFFF"/>
              </a:solidFill>
              <a:ea typeface="Hiragino Mincho Pro W3"/>
              <a:cs typeface="Hiragino Mincho Pro W3"/>
            </a:endParaRPr>
          </a:p>
        </p:txBody>
      </p:sp>
    </p:spTree>
    <p:extLst>
      <p:ext uri="{BB962C8B-B14F-4D97-AF65-F5344CB8AC3E}">
        <p14:creationId xmlns:p14="http://schemas.microsoft.com/office/powerpoint/2010/main" val="21374911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CE860-A162-7C4D-A764-38344D6EF8C9}" type="slidenum">
              <a:rPr lang="en-US" smtClean="0">
                <a:solidFill>
                  <a:srgbClr val="FFFFFF"/>
                </a:solidFill>
                <a:ea typeface="Hiragino Mincho Pro W3"/>
                <a:cs typeface="Hiragino Mincho Pro W3"/>
              </a:rPr>
              <a:pPr/>
              <a:t>‹#›</a:t>
            </a:fld>
            <a:endParaRPr lang="en-US" dirty="0">
              <a:solidFill>
                <a:srgbClr val="FFFFFF"/>
              </a:solidFill>
              <a:ea typeface="Hiragino Mincho Pro W3"/>
              <a:cs typeface="Hiragino Mincho Pro W3"/>
            </a:endParaRPr>
          </a:p>
        </p:txBody>
      </p:sp>
    </p:spTree>
    <p:extLst>
      <p:ext uri="{BB962C8B-B14F-4D97-AF65-F5344CB8AC3E}">
        <p14:creationId xmlns:p14="http://schemas.microsoft.com/office/powerpoint/2010/main" val="32186847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6613" y="627063"/>
            <a:ext cx="2147887" cy="6227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9775" y="627063"/>
            <a:ext cx="6294438" cy="6227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CE860-A162-7C4D-A764-38344D6EF8C9}" type="slidenum">
              <a:rPr lang="en-US" smtClean="0">
                <a:solidFill>
                  <a:srgbClr val="FFFFFF"/>
                </a:solidFill>
                <a:ea typeface="Hiragino Mincho Pro W3"/>
                <a:cs typeface="Hiragino Mincho Pro W3"/>
              </a:rPr>
              <a:pPr/>
              <a:t>‹#›</a:t>
            </a:fld>
            <a:endParaRPr lang="en-US" dirty="0">
              <a:solidFill>
                <a:srgbClr val="FFFFFF"/>
              </a:solidFill>
              <a:ea typeface="Hiragino Mincho Pro W3"/>
              <a:cs typeface="Hiragino Mincho Pro W3"/>
            </a:endParaRPr>
          </a:p>
        </p:txBody>
      </p:sp>
    </p:spTree>
    <p:extLst>
      <p:ext uri="{BB962C8B-B14F-4D97-AF65-F5344CB8AC3E}">
        <p14:creationId xmlns:p14="http://schemas.microsoft.com/office/powerpoint/2010/main" val="139270368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9775" y="627063"/>
            <a:ext cx="8594725" cy="12525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CE860-A162-7C4D-A764-38344D6EF8C9}" type="slidenum">
              <a:rPr lang="en-US" smtClean="0">
                <a:solidFill>
                  <a:srgbClr val="FFFFFF"/>
                </a:solidFill>
                <a:ea typeface="Hiragino Mincho Pro W3"/>
                <a:cs typeface="Hiragino Mincho Pro W3"/>
              </a:rPr>
              <a:pPr/>
              <a:t>‹#›</a:t>
            </a:fld>
            <a:endParaRPr lang="en-US" dirty="0">
              <a:solidFill>
                <a:srgbClr val="FFFFFF"/>
              </a:solidFill>
              <a:ea typeface="Hiragino Mincho Pro W3"/>
              <a:cs typeface="Hiragino Mincho Pro W3"/>
            </a:endParaRPr>
          </a:p>
        </p:txBody>
      </p:sp>
    </p:spTree>
    <p:extLst>
      <p:ext uri="{BB962C8B-B14F-4D97-AF65-F5344CB8AC3E}">
        <p14:creationId xmlns:p14="http://schemas.microsoft.com/office/powerpoint/2010/main" val="41274451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093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9" y="4859341"/>
            <a:ext cx="8564562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9" y="3205163"/>
            <a:ext cx="8564562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085" indent="0">
              <a:buNone/>
              <a:defRPr sz="1800"/>
            </a:lvl2pPr>
            <a:lvl3pPr marL="914169" indent="0">
              <a:buNone/>
              <a:defRPr sz="1700"/>
            </a:lvl3pPr>
            <a:lvl4pPr marL="1371254" indent="0">
              <a:buNone/>
              <a:defRPr sz="1400"/>
            </a:lvl4pPr>
            <a:lvl5pPr marL="1828338" indent="0">
              <a:buNone/>
              <a:defRPr sz="1400"/>
            </a:lvl5pPr>
            <a:lvl6pPr marL="2285423" indent="0">
              <a:buNone/>
              <a:defRPr sz="1400"/>
            </a:lvl6pPr>
            <a:lvl7pPr marL="2742507" indent="0">
              <a:buNone/>
              <a:defRPr sz="1400"/>
            </a:lvl7pPr>
            <a:lvl8pPr marL="3199593" indent="0">
              <a:buNone/>
              <a:defRPr sz="1400"/>
            </a:lvl8pPr>
            <a:lvl9pPr marL="3656676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9777" y="2101853"/>
            <a:ext cx="4221163" cy="475297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40" y="2101853"/>
            <a:ext cx="4221162" cy="475297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3213"/>
            <a:ext cx="9069387" cy="126047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692276"/>
            <a:ext cx="4452938" cy="7064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85" indent="0">
              <a:buNone/>
              <a:defRPr sz="2000" b="1"/>
            </a:lvl2pPr>
            <a:lvl3pPr marL="914169" indent="0">
              <a:buNone/>
              <a:defRPr sz="1800" b="1"/>
            </a:lvl3pPr>
            <a:lvl4pPr marL="1371254" indent="0">
              <a:buNone/>
              <a:defRPr sz="1700" b="1"/>
            </a:lvl4pPr>
            <a:lvl5pPr marL="1828338" indent="0">
              <a:buNone/>
              <a:defRPr sz="1700" b="1"/>
            </a:lvl5pPr>
            <a:lvl6pPr marL="2285423" indent="0">
              <a:buNone/>
              <a:defRPr sz="1700" b="1"/>
            </a:lvl6pPr>
            <a:lvl7pPr marL="2742507" indent="0">
              <a:buNone/>
              <a:defRPr sz="1700" b="1"/>
            </a:lvl7pPr>
            <a:lvl8pPr marL="3199593" indent="0">
              <a:buNone/>
              <a:defRPr sz="1700" b="1"/>
            </a:lvl8pPr>
            <a:lvl9pPr marL="3656676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398716"/>
            <a:ext cx="4452938" cy="43576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100" y="1692276"/>
            <a:ext cx="4454525" cy="7064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85" indent="0">
              <a:buNone/>
              <a:defRPr sz="2000" b="1"/>
            </a:lvl2pPr>
            <a:lvl3pPr marL="914169" indent="0">
              <a:buNone/>
              <a:defRPr sz="1800" b="1"/>
            </a:lvl3pPr>
            <a:lvl4pPr marL="1371254" indent="0">
              <a:buNone/>
              <a:defRPr sz="1700" b="1"/>
            </a:lvl4pPr>
            <a:lvl5pPr marL="1828338" indent="0">
              <a:buNone/>
              <a:defRPr sz="1700" b="1"/>
            </a:lvl5pPr>
            <a:lvl6pPr marL="2285423" indent="0">
              <a:buNone/>
              <a:defRPr sz="1700" b="1"/>
            </a:lvl6pPr>
            <a:lvl7pPr marL="2742507" indent="0">
              <a:buNone/>
              <a:defRPr sz="1700" b="1"/>
            </a:lvl7pPr>
            <a:lvl8pPr marL="3199593" indent="0">
              <a:buNone/>
              <a:defRPr sz="1700" b="1"/>
            </a:lvl8pPr>
            <a:lvl9pPr marL="3656676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100" y="2398716"/>
            <a:ext cx="4454525" cy="43576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8"/>
            <a:ext cx="3314700" cy="12811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0178" y="301627"/>
            <a:ext cx="5632450" cy="645477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582738"/>
            <a:ext cx="3314700" cy="5173662"/>
          </a:xfrm>
        </p:spPr>
        <p:txBody>
          <a:bodyPr/>
          <a:lstStyle>
            <a:lvl1pPr marL="0" indent="0">
              <a:buNone/>
              <a:defRPr sz="1400"/>
            </a:lvl1pPr>
            <a:lvl2pPr marL="457085" indent="0">
              <a:buNone/>
              <a:defRPr sz="1200"/>
            </a:lvl2pPr>
            <a:lvl3pPr marL="914169" indent="0">
              <a:buNone/>
              <a:defRPr sz="1000"/>
            </a:lvl3pPr>
            <a:lvl4pPr marL="1371254" indent="0">
              <a:buNone/>
              <a:defRPr sz="900"/>
            </a:lvl4pPr>
            <a:lvl5pPr marL="1828338" indent="0">
              <a:buNone/>
              <a:defRPr sz="900"/>
            </a:lvl5pPr>
            <a:lvl6pPr marL="2285423" indent="0">
              <a:buNone/>
              <a:defRPr sz="900"/>
            </a:lvl6pPr>
            <a:lvl7pPr marL="2742507" indent="0">
              <a:buNone/>
              <a:defRPr sz="900"/>
            </a:lvl7pPr>
            <a:lvl8pPr marL="3199593" indent="0">
              <a:buNone/>
              <a:defRPr sz="900"/>
            </a:lvl8pPr>
            <a:lvl9pPr marL="3656676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4850" y="5294316"/>
            <a:ext cx="6045200" cy="6238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4850" y="676275"/>
            <a:ext cx="6045200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085" indent="0">
              <a:buNone/>
              <a:defRPr sz="2800"/>
            </a:lvl2pPr>
            <a:lvl3pPr marL="914169" indent="0">
              <a:buNone/>
              <a:defRPr sz="2400"/>
            </a:lvl3pPr>
            <a:lvl4pPr marL="1371254" indent="0">
              <a:buNone/>
              <a:defRPr sz="2000"/>
            </a:lvl4pPr>
            <a:lvl5pPr marL="1828338" indent="0">
              <a:buNone/>
              <a:defRPr sz="2000"/>
            </a:lvl5pPr>
            <a:lvl6pPr marL="2285423" indent="0">
              <a:buNone/>
              <a:defRPr sz="2000"/>
            </a:lvl6pPr>
            <a:lvl7pPr marL="2742507" indent="0">
              <a:buNone/>
              <a:defRPr sz="2000"/>
            </a:lvl7pPr>
            <a:lvl8pPr marL="3199593" indent="0">
              <a:buNone/>
              <a:defRPr sz="2000"/>
            </a:lvl8pPr>
            <a:lvl9pPr marL="3656676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4850" y="5918200"/>
            <a:ext cx="6045200" cy="889000"/>
          </a:xfrm>
        </p:spPr>
        <p:txBody>
          <a:bodyPr/>
          <a:lstStyle>
            <a:lvl1pPr marL="0" indent="0">
              <a:buNone/>
              <a:defRPr sz="1400"/>
            </a:lvl1pPr>
            <a:lvl2pPr marL="457085" indent="0">
              <a:buNone/>
              <a:defRPr sz="1200"/>
            </a:lvl2pPr>
            <a:lvl3pPr marL="914169" indent="0">
              <a:buNone/>
              <a:defRPr sz="1000"/>
            </a:lvl3pPr>
            <a:lvl4pPr marL="1371254" indent="0">
              <a:buNone/>
              <a:defRPr sz="900"/>
            </a:lvl4pPr>
            <a:lvl5pPr marL="1828338" indent="0">
              <a:buNone/>
              <a:defRPr sz="900"/>
            </a:lvl5pPr>
            <a:lvl6pPr marL="2285423" indent="0">
              <a:buNone/>
              <a:defRPr sz="900"/>
            </a:lvl6pPr>
            <a:lvl7pPr marL="2742507" indent="0">
              <a:buNone/>
              <a:defRPr sz="900"/>
            </a:lvl7pPr>
            <a:lvl8pPr marL="3199593" indent="0">
              <a:buNone/>
              <a:defRPr sz="900"/>
            </a:lvl8pPr>
            <a:lvl9pPr marL="3656676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5.xml"/><Relationship Id="rId14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739778" y="627066"/>
            <a:ext cx="8594725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title style</a:t>
            </a:r>
          </a:p>
        </p:txBody>
      </p:sp>
      <p:sp>
        <p:nvSpPr>
          <p:cNvPr id="1028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9778" y="2101853"/>
            <a:ext cx="8594725" cy="4752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457085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FFFF00"/>
          </a:solidFill>
          <a:latin typeface="+mj-lt"/>
          <a:ea typeface="+mj-ea"/>
          <a:cs typeface="+mj-cs"/>
        </a:defRPr>
      </a:lvl1pPr>
      <a:lvl2pPr algn="ctr" defTabSz="457085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FFFF00"/>
          </a:solidFill>
          <a:latin typeface="Arial" charset="0"/>
          <a:ea typeface="Hiragino Mincho Pro W3" charset="0"/>
          <a:cs typeface="Hiragino Mincho Pro W3" charset="0"/>
        </a:defRPr>
      </a:lvl2pPr>
      <a:lvl3pPr algn="ctr" defTabSz="457085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FFFF00"/>
          </a:solidFill>
          <a:latin typeface="Arial" charset="0"/>
          <a:ea typeface="Hiragino Mincho Pro W3" charset="0"/>
          <a:cs typeface="Hiragino Mincho Pro W3" charset="0"/>
        </a:defRPr>
      </a:lvl3pPr>
      <a:lvl4pPr algn="ctr" defTabSz="457085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FFFF00"/>
          </a:solidFill>
          <a:latin typeface="Arial" charset="0"/>
          <a:ea typeface="Hiragino Mincho Pro W3" charset="0"/>
          <a:cs typeface="Hiragino Mincho Pro W3" charset="0"/>
        </a:defRPr>
      </a:lvl4pPr>
      <a:lvl5pPr algn="ctr" defTabSz="457085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FFFF00"/>
          </a:solidFill>
          <a:latin typeface="Arial" charset="0"/>
          <a:ea typeface="Hiragino Mincho Pro W3" charset="0"/>
          <a:cs typeface="Hiragino Mincho Pro W3" charset="0"/>
        </a:defRPr>
      </a:lvl5pPr>
      <a:lvl6pPr marL="457085" algn="l" defTabSz="457085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-128"/>
        </a:defRPr>
      </a:lvl6pPr>
      <a:lvl7pPr marL="914169" algn="l" defTabSz="457085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-128"/>
        </a:defRPr>
      </a:lvl7pPr>
      <a:lvl8pPr marL="1371254" algn="l" defTabSz="457085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-128"/>
        </a:defRPr>
      </a:lvl8pPr>
      <a:lvl9pPr marL="1828338" algn="l" defTabSz="457085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-128"/>
        </a:defRPr>
      </a:lvl9pPr>
    </p:titleStyle>
    <p:bodyStyle>
      <a:lvl1pPr marL="422168" indent="-317420" algn="l" defTabSz="457085" rtl="0" eaLnBrk="0" fontAlgn="base" hangingPunct="0">
        <a:lnSpc>
          <a:spcPct val="95000"/>
        </a:lnSpc>
        <a:spcBef>
          <a:spcPct val="0"/>
        </a:spcBef>
        <a:spcAft>
          <a:spcPts val="1013"/>
        </a:spcAft>
        <a:buClr>
          <a:srgbClr val="FFFFFF"/>
        </a:buClr>
        <a:buSzPct val="45000"/>
        <a:buFont typeface="StarSymbol" charset="0"/>
        <a:buChar char="●"/>
        <a:defRPr sz="3200">
          <a:solidFill>
            <a:srgbClr val="FFFFFF"/>
          </a:solidFill>
          <a:latin typeface="+mn-lt"/>
          <a:ea typeface="+mn-ea"/>
          <a:cs typeface="+mn-cs"/>
        </a:defRPr>
      </a:lvl1pPr>
      <a:lvl2pPr marL="853860" indent="-284091" algn="l" defTabSz="457085" rtl="0" eaLnBrk="0" fontAlgn="base" hangingPunct="0">
        <a:lnSpc>
          <a:spcPct val="95000"/>
        </a:lnSpc>
        <a:spcBef>
          <a:spcPct val="0"/>
        </a:spcBef>
        <a:spcAft>
          <a:spcPts val="725"/>
        </a:spcAft>
        <a:buClr>
          <a:srgbClr val="FFFFFF"/>
        </a:buClr>
        <a:buSzPct val="75000"/>
        <a:buFont typeface="StarSymbol" charset="0"/>
        <a:buChar char="–"/>
        <a:defRPr sz="2600">
          <a:solidFill>
            <a:srgbClr val="FFFFFF"/>
          </a:solidFill>
          <a:latin typeface="+mn-lt"/>
          <a:ea typeface="+mn-ea"/>
          <a:cs typeface="+mn-cs"/>
        </a:defRPr>
      </a:lvl2pPr>
      <a:lvl3pPr marL="1285551" indent="-212671" algn="l" defTabSz="457085" rtl="0" eaLnBrk="0" fontAlgn="base" hangingPunct="0">
        <a:lnSpc>
          <a:spcPct val="95000"/>
        </a:lnSpc>
        <a:spcBef>
          <a:spcPct val="0"/>
        </a:spcBef>
        <a:spcAft>
          <a:spcPts val="850"/>
        </a:spcAft>
        <a:buClr>
          <a:srgbClr val="FFFFFF"/>
        </a:buClr>
        <a:buSzPct val="45000"/>
        <a:buFont typeface="StarSymbol" charset="0"/>
        <a:buChar char="●"/>
        <a:defRPr sz="2200">
          <a:solidFill>
            <a:srgbClr val="FFFFFF"/>
          </a:solidFill>
          <a:latin typeface="+mn-lt"/>
          <a:ea typeface="+mn-ea"/>
          <a:cs typeface="+mn-cs"/>
        </a:defRPr>
      </a:lvl3pPr>
      <a:lvl4pPr marL="1717242" indent="-206323" algn="l" defTabSz="457085" rtl="0" eaLnBrk="0" fontAlgn="base" hangingPunct="0">
        <a:lnSpc>
          <a:spcPct val="95000"/>
        </a:lnSpc>
        <a:spcBef>
          <a:spcPct val="0"/>
        </a:spcBef>
        <a:spcAft>
          <a:spcPts val="575"/>
        </a:spcAft>
        <a:buClr>
          <a:srgbClr val="FFFFFF"/>
        </a:buClr>
        <a:buSzPct val="75000"/>
        <a:buFont typeface="StarSymbol" charset="0"/>
        <a:buChar char="–"/>
        <a:defRPr sz="2000">
          <a:solidFill>
            <a:srgbClr val="FFFFFF"/>
          </a:solidFill>
          <a:latin typeface="+mn-lt"/>
          <a:ea typeface="+mn-ea"/>
          <a:cs typeface="+mn-cs"/>
        </a:defRPr>
      </a:lvl4pPr>
      <a:lvl5pPr marL="2148933" indent="-207910" algn="l" defTabSz="457085" rtl="0" eaLnBrk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FFFFFF"/>
        </a:buClr>
        <a:buSzPct val="45000"/>
        <a:buFont typeface="StarSymbol" charset="0"/>
        <a:buChar char="●"/>
        <a:defRPr sz="2000">
          <a:solidFill>
            <a:srgbClr val="FFFFFF"/>
          </a:solidFill>
          <a:latin typeface="+mn-lt"/>
          <a:ea typeface="+mn-ea"/>
          <a:cs typeface="+mn-cs"/>
        </a:defRPr>
      </a:lvl5pPr>
      <a:lvl6pPr marL="2606017" indent="-207910" algn="l" defTabSz="457085" rtl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FFFFFF"/>
        </a:buClr>
        <a:buSzPct val="45000"/>
        <a:buFont typeface="StarSymbol" charset="0"/>
        <a:buChar char="●"/>
        <a:defRPr sz="2000">
          <a:solidFill>
            <a:srgbClr val="FFFFFF"/>
          </a:solidFill>
          <a:latin typeface="+mn-lt"/>
          <a:ea typeface="+mn-ea"/>
          <a:cs typeface="+mn-cs"/>
        </a:defRPr>
      </a:lvl6pPr>
      <a:lvl7pPr marL="3063101" indent="-207910" algn="l" defTabSz="457085" rtl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FFFFFF"/>
        </a:buClr>
        <a:buSzPct val="45000"/>
        <a:buFont typeface="StarSymbol" charset="0"/>
        <a:buChar char="●"/>
        <a:defRPr sz="2000">
          <a:solidFill>
            <a:srgbClr val="FFFFFF"/>
          </a:solidFill>
          <a:latin typeface="+mn-lt"/>
          <a:ea typeface="+mn-ea"/>
          <a:cs typeface="+mn-cs"/>
        </a:defRPr>
      </a:lvl7pPr>
      <a:lvl8pPr marL="3520185" indent="-207910" algn="l" defTabSz="457085" rtl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FFFFFF"/>
        </a:buClr>
        <a:buSzPct val="45000"/>
        <a:buFont typeface="StarSymbol" charset="0"/>
        <a:buChar char="●"/>
        <a:defRPr sz="2000">
          <a:solidFill>
            <a:srgbClr val="FFFFFF"/>
          </a:solidFill>
          <a:latin typeface="+mn-lt"/>
          <a:ea typeface="+mn-ea"/>
          <a:cs typeface="+mn-cs"/>
        </a:defRPr>
      </a:lvl8pPr>
      <a:lvl9pPr marL="3977270" indent="-207910" algn="l" defTabSz="457085" rtl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FFFFFF"/>
        </a:buClr>
        <a:buSzPct val="45000"/>
        <a:buFont typeface="StarSymbol" charset="0"/>
        <a:buChar char="●"/>
        <a:defRPr sz="2000">
          <a:solidFill>
            <a:srgbClr val="FFFFFF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0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85" algn="l" defTabSz="4570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69" algn="l" defTabSz="4570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54" algn="l" defTabSz="4570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38" algn="l" defTabSz="4570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23" algn="l" defTabSz="4570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07" algn="l" defTabSz="4570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593" algn="l" defTabSz="4570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676" algn="l" defTabSz="4570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739775" y="627063"/>
            <a:ext cx="8594725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title style</a:t>
            </a:r>
          </a:p>
        </p:txBody>
      </p:sp>
      <p:sp>
        <p:nvSpPr>
          <p:cNvPr id="1028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9775" y="2101850"/>
            <a:ext cx="8594725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221538" y="7010400"/>
            <a:ext cx="2351087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44ACE860-A162-7C4D-A764-38344D6EF8C9}" type="slidenum">
              <a:rPr lang="en-US" smtClean="0">
                <a:solidFill>
                  <a:srgbClr val="FFFFFF"/>
                </a:solidFill>
                <a:ea typeface="Hiragino Mincho Pro W3"/>
                <a:cs typeface="Hiragino Mincho Pro W3"/>
              </a:rPr>
              <a:pPr/>
              <a:t>‹#›</a:t>
            </a:fld>
            <a:endParaRPr lang="en-US" dirty="0">
              <a:solidFill>
                <a:srgbClr val="FFFFFF"/>
              </a:solidFill>
              <a:ea typeface="Hiragino Mincho Pro W3"/>
              <a:cs typeface="Hiragino Mincho Pro W3"/>
            </a:endParaRPr>
          </a:p>
        </p:txBody>
      </p:sp>
    </p:spTree>
    <p:extLst>
      <p:ext uri="{BB962C8B-B14F-4D97-AF65-F5344CB8AC3E}">
        <p14:creationId xmlns:p14="http://schemas.microsoft.com/office/powerpoint/2010/main" val="3059851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hf hdr="0" ftr="0" dt="0"/>
  <p:txStyles>
    <p:titleStyle>
      <a:lvl1pPr algn="l" defTabSz="457200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FFFF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FFFF00"/>
          </a:solidFill>
          <a:latin typeface="Arial" charset="0"/>
          <a:ea typeface="Hiragino Mincho Pro W3" charset="0"/>
          <a:cs typeface="Hiragino Mincho Pro W3" charset="0"/>
        </a:defRPr>
      </a:lvl2pPr>
      <a:lvl3pPr algn="ctr" defTabSz="457200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FFFF00"/>
          </a:solidFill>
          <a:latin typeface="Arial" charset="0"/>
          <a:ea typeface="Hiragino Mincho Pro W3" charset="0"/>
          <a:cs typeface="Hiragino Mincho Pro W3" charset="0"/>
        </a:defRPr>
      </a:lvl3pPr>
      <a:lvl4pPr algn="ctr" defTabSz="457200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FFFF00"/>
          </a:solidFill>
          <a:latin typeface="Arial" charset="0"/>
          <a:ea typeface="Hiragino Mincho Pro W3" charset="0"/>
          <a:cs typeface="Hiragino Mincho Pro W3" charset="0"/>
        </a:defRPr>
      </a:lvl4pPr>
      <a:lvl5pPr algn="ctr" defTabSz="457200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FFFF00"/>
          </a:solidFill>
          <a:latin typeface="Arial" charset="0"/>
          <a:ea typeface="Hiragino Mincho Pro W3" charset="0"/>
          <a:cs typeface="Hiragino Mincho Pro W3" charset="0"/>
        </a:defRPr>
      </a:lvl5pPr>
      <a:lvl6pPr marL="4572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-128"/>
        </a:defRPr>
      </a:lvl6pPr>
      <a:lvl7pPr marL="9144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-128"/>
        </a:defRPr>
      </a:lvl7pPr>
      <a:lvl8pPr marL="13716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-128"/>
        </a:defRPr>
      </a:lvl8pPr>
      <a:lvl9pPr marL="18288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-128"/>
        </a:defRPr>
      </a:lvl9pPr>
    </p:titleStyle>
    <p:bodyStyle>
      <a:lvl1pPr marL="422275" indent="-317500" algn="l" defTabSz="457200" rtl="0" eaLnBrk="0" fontAlgn="base" hangingPunct="0">
        <a:lnSpc>
          <a:spcPct val="95000"/>
        </a:lnSpc>
        <a:spcBef>
          <a:spcPct val="0"/>
        </a:spcBef>
        <a:spcAft>
          <a:spcPts val="1013"/>
        </a:spcAft>
        <a:buClr>
          <a:srgbClr val="FFFFFF"/>
        </a:buClr>
        <a:buSzPct val="45000"/>
        <a:buFont typeface="StarSymbol" charset="0"/>
        <a:buChar char="●"/>
        <a:defRPr sz="3200">
          <a:solidFill>
            <a:srgbClr val="FFFFFF"/>
          </a:solidFill>
          <a:latin typeface="+mn-lt"/>
          <a:ea typeface="+mn-ea"/>
          <a:cs typeface="+mn-cs"/>
        </a:defRPr>
      </a:lvl1pPr>
      <a:lvl2pPr marL="854075" indent="-284163" algn="l" defTabSz="457200" rtl="0" eaLnBrk="0" fontAlgn="base" hangingPunct="0">
        <a:lnSpc>
          <a:spcPct val="95000"/>
        </a:lnSpc>
        <a:spcBef>
          <a:spcPct val="0"/>
        </a:spcBef>
        <a:spcAft>
          <a:spcPts val="725"/>
        </a:spcAft>
        <a:buClr>
          <a:srgbClr val="FFFFFF"/>
        </a:buClr>
        <a:buSzPct val="75000"/>
        <a:buFont typeface="StarSymbol" charset="0"/>
        <a:buChar char="–"/>
        <a:defRPr sz="2600">
          <a:solidFill>
            <a:srgbClr val="FFFFFF"/>
          </a:solidFill>
          <a:latin typeface="+mn-lt"/>
          <a:ea typeface="+mn-ea"/>
          <a:cs typeface="+mn-cs"/>
        </a:defRPr>
      </a:lvl2pPr>
      <a:lvl3pPr marL="1285875" indent="-212725" algn="l" defTabSz="457200" rtl="0" eaLnBrk="0" fontAlgn="base" hangingPunct="0">
        <a:lnSpc>
          <a:spcPct val="95000"/>
        </a:lnSpc>
        <a:spcBef>
          <a:spcPct val="0"/>
        </a:spcBef>
        <a:spcAft>
          <a:spcPts val="850"/>
        </a:spcAft>
        <a:buClr>
          <a:srgbClr val="FFFFFF"/>
        </a:buClr>
        <a:buSzPct val="45000"/>
        <a:buFont typeface="StarSymbol" charset="0"/>
        <a:buChar char="●"/>
        <a:defRPr sz="2200">
          <a:solidFill>
            <a:srgbClr val="FFFFFF"/>
          </a:solidFill>
          <a:latin typeface="+mn-lt"/>
          <a:ea typeface="+mn-ea"/>
          <a:cs typeface="+mn-cs"/>
        </a:defRPr>
      </a:lvl3pPr>
      <a:lvl4pPr marL="1717675" indent="-206375" algn="l" defTabSz="457200" rtl="0" eaLnBrk="0" fontAlgn="base" hangingPunct="0">
        <a:lnSpc>
          <a:spcPct val="95000"/>
        </a:lnSpc>
        <a:spcBef>
          <a:spcPct val="0"/>
        </a:spcBef>
        <a:spcAft>
          <a:spcPts val="575"/>
        </a:spcAft>
        <a:buClr>
          <a:srgbClr val="FFFFFF"/>
        </a:buClr>
        <a:buSzPct val="75000"/>
        <a:buFont typeface="StarSymbol" charset="0"/>
        <a:buChar char="–"/>
        <a:defRPr sz="2000">
          <a:solidFill>
            <a:srgbClr val="FFFFFF"/>
          </a:solidFill>
          <a:latin typeface="+mn-lt"/>
          <a:ea typeface="+mn-ea"/>
          <a:cs typeface="+mn-cs"/>
        </a:defRPr>
      </a:lvl4pPr>
      <a:lvl5pPr marL="2149475" indent="-207963" algn="l" defTabSz="457200" rtl="0" eaLnBrk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FFFFFF"/>
        </a:buClr>
        <a:buSzPct val="45000"/>
        <a:buFont typeface="StarSymbol" charset="0"/>
        <a:buChar char="●"/>
        <a:defRPr sz="2000">
          <a:solidFill>
            <a:srgbClr val="FFFFFF"/>
          </a:solidFill>
          <a:latin typeface="+mn-lt"/>
          <a:ea typeface="+mn-ea"/>
          <a:cs typeface="+mn-cs"/>
        </a:defRPr>
      </a:lvl5pPr>
      <a:lvl6pPr marL="2606675" indent="-207963" algn="l" defTabSz="457200" rtl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FFFFFF"/>
        </a:buClr>
        <a:buSzPct val="45000"/>
        <a:buFont typeface="StarSymbol" charset="0"/>
        <a:buChar char="●"/>
        <a:defRPr sz="2000">
          <a:solidFill>
            <a:srgbClr val="FFFFFF"/>
          </a:solidFill>
          <a:latin typeface="+mn-lt"/>
          <a:ea typeface="+mn-ea"/>
          <a:cs typeface="+mn-cs"/>
        </a:defRPr>
      </a:lvl6pPr>
      <a:lvl7pPr marL="3063875" indent="-207963" algn="l" defTabSz="457200" rtl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FFFFFF"/>
        </a:buClr>
        <a:buSzPct val="45000"/>
        <a:buFont typeface="StarSymbol" charset="0"/>
        <a:buChar char="●"/>
        <a:defRPr sz="2000">
          <a:solidFill>
            <a:srgbClr val="FFFFFF"/>
          </a:solidFill>
          <a:latin typeface="+mn-lt"/>
          <a:ea typeface="+mn-ea"/>
          <a:cs typeface="+mn-cs"/>
        </a:defRPr>
      </a:lvl7pPr>
      <a:lvl8pPr marL="3521075" indent="-207963" algn="l" defTabSz="457200" rtl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FFFFFF"/>
        </a:buClr>
        <a:buSzPct val="45000"/>
        <a:buFont typeface="StarSymbol" charset="0"/>
        <a:buChar char="●"/>
        <a:defRPr sz="2000">
          <a:solidFill>
            <a:srgbClr val="FFFFFF"/>
          </a:solidFill>
          <a:latin typeface="+mn-lt"/>
          <a:ea typeface="+mn-ea"/>
          <a:cs typeface="+mn-cs"/>
        </a:defRPr>
      </a:lvl8pPr>
      <a:lvl9pPr marL="3978275" indent="-207963" algn="l" defTabSz="457200" rtl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FFFFFF"/>
        </a:buClr>
        <a:buSzPct val="45000"/>
        <a:buFont typeface="StarSymbol" charset="0"/>
        <a:buChar char="●"/>
        <a:defRPr sz="2000">
          <a:solidFill>
            <a:srgbClr val="FFFFFF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6.png"/><Relationship Id="rId6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6.png"/><Relationship Id="rId6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6.png"/><Relationship Id="rId6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6.png"/><Relationship Id="rId6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microsoft.com/office/2007/relationships/hdphoto" Target="../media/hdphoto1.wdp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microsoft.com/office/2007/relationships/hdphoto" Target="../media/hdphoto1.wdp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microsoft.com/office/2007/relationships/hdphoto" Target="../media/hdphoto1.wdp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microsoft.com/office/2007/relationships/hdphoto" Target="../media/hdphoto1.wdp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2.png"/><Relationship Id="rId5" Type="http://schemas.openxmlformats.org/officeDocument/2006/relationships/image" Target="../media/image1.png"/><Relationship Id="rId6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3531" y="276225"/>
            <a:ext cx="9525000" cy="1621111"/>
          </a:xfrm>
        </p:spPr>
        <p:txBody>
          <a:bodyPr>
            <a:noAutofit/>
          </a:bodyPr>
          <a:lstStyle/>
          <a:p>
            <a:r>
              <a:rPr lang="en-US" dirty="0"/>
              <a:t>Location-Aware Onion Routing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2131" y="2257425"/>
            <a:ext cx="8534400" cy="2492373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rgbClr val="FFFF00"/>
                </a:solidFill>
              </a:rPr>
              <a:t>Aaron Johnson</a:t>
            </a:r>
            <a:endParaRPr lang="en-US" baseline="30000" dirty="0" smtClean="0">
              <a:solidFill>
                <a:srgbClr val="FFFF00"/>
              </a:solidFill>
            </a:endParaRPr>
          </a:p>
          <a:p>
            <a:pPr algn="l"/>
            <a:r>
              <a:rPr lang="en-US" i="1" dirty="0" smtClean="0">
                <a:solidFill>
                  <a:srgbClr val="FFFF00"/>
                </a:solidFill>
              </a:rPr>
              <a:t>U.S</a:t>
            </a:r>
            <a:r>
              <a:rPr lang="en-US" i="1" dirty="0">
                <a:solidFill>
                  <a:srgbClr val="FFFF00"/>
                </a:solidFill>
              </a:rPr>
              <a:t>. Naval Research </a:t>
            </a:r>
            <a:r>
              <a:rPr lang="en-US" i="1" dirty="0" smtClean="0">
                <a:solidFill>
                  <a:srgbClr val="FFFF00"/>
                </a:solidFill>
              </a:rPr>
              <a:t>Laboratory</a:t>
            </a:r>
            <a:endParaRPr lang="en-US" i="1" baseline="30000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7331" y="5666570"/>
            <a:ext cx="9601200" cy="1086655"/>
          </a:xfrm>
          <a:prstGeom prst="rect">
            <a:avLst/>
          </a:prstGeom>
          <a:noFill/>
        </p:spPr>
        <p:txBody>
          <a:bodyPr wrap="square" lIns="100785" tIns="50393" rIns="100785" bIns="50393" rtlCol="0">
            <a:spAutoFit/>
          </a:bodyPr>
          <a:lstStyle/>
          <a:p>
            <a:pPr algn="ctr"/>
            <a:r>
              <a:rPr lang="en-US" sz="3200" i="1" dirty="0" smtClean="0">
                <a:latin typeface="+mn-lt"/>
              </a:rPr>
              <a:t>IEEE Symposium on Security and Privacy</a:t>
            </a:r>
            <a:endParaRPr lang="en-US" sz="3200" i="1" dirty="0">
              <a:latin typeface="+mn-lt"/>
            </a:endParaRPr>
          </a:p>
          <a:p>
            <a:pPr algn="ctr"/>
            <a:r>
              <a:rPr lang="en-US" sz="3200" i="1" dirty="0" smtClean="0">
                <a:latin typeface="+mn-lt"/>
              </a:rPr>
              <a:t>May 19, 2015</a:t>
            </a:r>
            <a:endParaRPr lang="en-US" sz="3200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579322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Straight Connector 29"/>
          <p:cNvCxnSpPr/>
          <p:nvPr/>
        </p:nvCxnSpPr>
        <p:spPr bwMode="auto">
          <a:xfrm>
            <a:off x="6942931" y="2714625"/>
            <a:ext cx="1524000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>
            <a:off x="4885531" y="2714625"/>
            <a:ext cx="2057400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 flipV="1">
            <a:off x="2828131" y="2638425"/>
            <a:ext cx="1981200" cy="129540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>
            <a:off x="999331" y="3933825"/>
            <a:ext cx="1676400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131" y="200025"/>
            <a:ext cx="8229600" cy="1252537"/>
          </a:xfrm>
        </p:spPr>
        <p:txBody>
          <a:bodyPr/>
          <a:lstStyle/>
          <a:p>
            <a:r>
              <a:rPr lang="en-US" dirty="0" smtClean="0"/>
              <a:t>Problem 1: Location-awareness leaks location information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ACE860-A162-7C4D-A764-38344D6EF8C9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5" name="Picture 4" descr="relay-oni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2131" y="3324225"/>
            <a:ext cx="838780" cy="1023956"/>
          </a:xfrm>
          <a:prstGeom prst="rect">
            <a:avLst/>
          </a:prstGeom>
        </p:spPr>
      </p:pic>
      <p:pic>
        <p:nvPicPr>
          <p:cNvPr id="7" name="Picture 6" descr="relay-oni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2131" y="4619625"/>
            <a:ext cx="838780" cy="1023956"/>
          </a:xfrm>
          <a:prstGeom prst="rect">
            <a:avLst/>
          </a:prstGeom>
        </p:spPr>
      </p:pic>
      <p:pic>
        <p:nvPicPr>
          <p:cNvPr id="8" name="Picture 7"/>
          <p:cNvPicPr/>
          <p:nvPr/>
        </p:nvPicPr>
        <p:blipFill>
          <a:blip r:embed="rId3"/>
          <a:stretch>
            <a:fillRect/>
          </a:stretch>
        </p:blipFill>
        <p:spPr>
          <a:xfrm>
            <a:off x="618331" y="3400425"/>
            <a:ext cx="509595" cy="778077"/>
          </a:xfrm>
          <a:prstGeom prst="rect">
            <a:avLst/>
          </a:prstGeom>
        </p:spPr>
      </p:pic>
      <p:pic>
        <p:nvPicPr>
          <p:cNvPr id="9" name="Picture 8"/>
          <p:cNvPicPr/>
          <p:nvPr/>
        </p:nvPicPr>
        <p:blipFill>
          <a:blip r:embed="rId4"/>
          <a:stretch>
            <a:fillRect/>
          </a:stretch>
        </p:blipFill>
        <p:spPr>
          <a:xfrm>
            <a:off x="8009731" y="2181225"/>
            <a:ext cx="937679" cy="778077"/>
          </a:xfrm>
          <a:prstGeom prst="rect">
            <a:avLst/>
          </a:prstGeom>
          <a:effectLst>
            <a:glow rad="101600">
              <a:srgbClr val="FF0000">
                <a:alpha val="75000"/>
              </a:srgbClr>
            </a:glow>
          </a:effectLst>
        </p:spPr>
      </p:pic>
      <p:pic>
        <p:nvPicPr>
          <p:cNvPr id="10" name="Picture 9" descr="relay-oni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2131" y="1952625"/>
            <a:ext cx="838780" cy="1023956"/>
          </a:xfrm>
          <a:prstGeom prst="rect">
            <a:avLst/>
          </a:prstGeom>
        </p:spPr>
      </p:pic>
      <p:pic>
        <p:nvPicPr>
          <p:cNvPr id="11" name="Picture 10"/>
          <p:cNvPicPr/>
          <p:nvPr/>
        </p:nvPicPr>
        <p:blipFill>
          <a:blip r:embed="rId5"/>
          <a:stretch>
            <a:fillRect/>
          </a:stretch>
        </p:blipFill>
        <p:spPr>
          <a:xfrm>
            <a:off x="2294731" y="2028825"/>
            <a:ext cx="838780" cy="1018749"/>
          </a:xfrm>
          <a:prstGeom prst="rect">
            <a:avLst/>
          </a:prstGeom>
        </p:spPr>
      </p:pic>
      <p:pic>
        <p:nvPicPr>
          <p:cNvPr id="12" name="Picture 11"/>
          <p:cNvPicPr/>
          <p:nvPr/>
        </p:nvPicPr>
        <p:blipFill>
          <a:blip r:embed="rId5"/>
          <a:stretch>
            <a:fillRect/>
          </a:stretch>
        </p:blipFill>
        <p:spPr>
          <a:xfrm>
            <a:off x="2294731" y="4619625"/>
            <a:ext cx="838780" cy="1018749"/>
          </a:xfrm>
          <a:prstGeom prst="rect">
            <a:avLst/>
          </a:prstGeom>
        </p:spPr>
      </p:pic>
      <p:pic>
        <p:nvPicPr>
          <p:cNvPr id="13" name="Picture 12"/>
          <p:cNvPicPr/>
          <p:nvPr/>
        </p:nvPicPr>
        <p:blipFill>
          <a:blip r:embed="rId5"/>
          <a:stretch>
            <a:fillRect/>
          </a:stretch>
        </p:blipFill>
        <p:spPr>
          <a:xfrm>
            <a:off x="2294731" y="3324225"/>
            <a:ext cx="838780" cy="1018749"/>
          </a:xfrm>
          <a:prstGeom prst="rect">
            <a:avLst/>
          </a:prstGeom>
        </p:spPr>
      </p:pic>
      <p:grpSp>
        <p:nvGrpSpPr>
          <p:cNvPr id="14" name="Group 13"/>
          <p:cNvGrpSpPr/>
          <p:nvPr/>
        </p:nvGrpSpPr>
        <p:grpSpPr>
          <a:xfrm>
            <a:off x="6333331" y="2028825"/>
            <a:ext cx="972497" cy="1023956"/>
            <a:chOff x="5486400" y="1426946"/>
            <a:chExt cx="882556" cy="928524"/>
          </a:xfrm>
        </p:grpSpPr>
        <p:pic>
          <p:nvPicPr>
            <p:cNvPr id="15" name="Picture 14" descr="relay-onion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07750" y="1426946"/>
              <a:ext cx="761206" cy="928524"/>
            </a:xfrm>
            <a:prstGeom prst="rect">
              <a:avLst/>
            </a:prstGeom>
          </p:spPr>
        </p:pic>
        <p:pic>
          <p:nvPicPr>
            <p:cNvPr id="16" name="Picture 15" descr="running_man_Exit.jpg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86400" y="1524000"/>
              <a:ext cx="451152" cy="461894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/>
        </p:nvGrpSpPr>
        <p:grpSpPr>
          <a:xfrm>
            <a:off x="6333331" y="3324225"/>
            <a:ext cx="972497" cy="1023956"/>
            <a:chOff x="5486400" y="1426946"/>
            <a:chExt cx="882556" cy="928524"/>
          </a:xfrm>
        </p:grpSpPr>
        <p:pic>
          <p:nvPicPr>
            <p:cNvPr id="18" name="Picture 17" descr="relay-onion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07750" y="1426946"/>
              <a:ext cx="761206" cy="928524"/>
            </a:xfrm>
            <a:prstGeom prst="rect">
              <a:avLst/>
            </a:prstGeom>
          </p:spPr>
        </p:pic>
        <p:pic>
          <p:nvPicPr>
            <p:cNvPr id="19" name="Picture 18" descr="running_man_Exit.jpg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86400" y="1524000"/>
              <a:ext cx="451152" cy="461894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/>
        </p:nvGrpSpPr>
        <p:grpSpPr>
          <a:xfrm>
            <a:off x="6333331" y="4619625"/>
            <a:ext cx="972497" cy="1023956"/>
            <a:chOff x="5486400" y="1426946"/>
            <a:chExt cx="882556" cy="928524"/>
          </a:xfrm>
        </p:grpSpPr>
        <p:pic>
          <p:nvPicPr>
            <p:cNvPr id="21" name="Picture 20" descr="relay-onion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07750" y="1426946"/>
              <a:ext cx="761206" cy="928524"/>
            </a:xfrm>
            <a:prstGeom prst="rect">
              <a:avLst/>
            </a:prstGeom>
          </p:spPr>
        </p:pic>
        <p:pic>
          <p:nvPicPr>
            <p:cNvPr id="22" name="Picture 21" descr="running_man_Exit.jpg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86400" y="1524000"/>
              <a:ext cx="451152" cy="46189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2866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Straight Connector 29"/>
          <p:cNvCxnSpPr/>
          <p:nvPr/>
        </p:nvCxnSpPr>
        <p:spPr bwMode="auto">
          <a:xfrm>
            <a:off x="6942931" y="2714625"/>
            <a:ext cx="1524000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>
            <a:off x="4885531" y="2714625"/>
            <a:ext cx="2057400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 flipV="1">
            <a:off x="2828131" y="2638425"/>
            <a:ext cx="1981200" cy="129540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>
            <a:off x="999331" y="3933825"/>
            <a:ext cx="1676400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131" y="200025"/>
            <a:ext cx="8229600" cy="1252537"/>
          </a:xfrm>
        </p:spPr>
        <p:txBody>
          <a:bodyPr/>
          <a:lstStyle/>
          <a:p>
            <a:r>
              <a:rPr lang="en-US" dirty="0" smtClean="0"/>
              <a:t>Problem 1: Location-awareness leaks location information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ACE860-A162-7C4D-A764-38344D6EF8C9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5" name="Picture 4" descr="relay-oni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2131" y="3324225"/>
            <a:ext cx="838780" cy="1023956"/>
          </a:xfrm>
          <a:prstGeom prst="rect">
            <a:avLst/>
          </a:prstGeom>
        </p:spPr>
      </p:pic>
      <p:pic>
        <p:nvPicPr>
          <p:cNvPr id="7" name="Picture 6" descr="relay-oni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2131" y="4619625"/>
            <a:ext cx="838780" cy="1023956"/>
          </a:xfrm>
          <a:prstGeom prst="rect">
            <a:avLst/>
          </a:prstGeom>
        </p:spPr>
      </p:pic>
      <p:pic>
        <p:nvPicPr>
          <p:cNvPr id="8" name="Picture 7"/>
          <p:cNvPicPr/>
          <p:nvPr/>
        </p:nvPicPr>
        <p:blipFill>
          <a:blip r:embed="rId3"/>
          <a:stretch>
            <a:fillRect/>
          </a:stretch>
        </p:blipFill>
        <p:spPr>
          <a:xfrm>
            <a:off x="618331" y="3400425"/>
            <a:ext cx="509595" cy="778077"/>
          </a:xfrm>
          <a:prstGeom prst="rect">
            <a:avLst/>
          </a:prstGeom>
        </p:spPr>
      </p:pic>
      <p:pic>
        <p:nvPicPr>
          <p:cNvPr id="9" name="Picture 8"/>
          <p:cNvPicPr/>
          <p:nvPr/>
        </p:nvPicPr>
        <p:blipFill>
          <a:blip r:embed="rId4"/>
          <a:stretch>
            <a:fillRect/>
          </a:stretch>
        </p:blipFill>
        <p:spPr>
          <a:xfrm>
            <a:off x="8009731" y="2181225"/>
            <a:ext cx="937679" cy="778077"/>
          </a:xfrm>
          <a:prstGeom prst="rect">
            <a:avLst/>
          </a:prstGeom>
          <a:effectLst>
            <a:glow rad="101600">
              <a:srgbClr val="FF0000">
                <a:alpha val="75000"/>
              </a:srgbClr>
            </a:glow>
          </a:effectLst>
        </p:spPr>
      </p:pic>
      <p:pic>
        <p:nvPicPr>
          <p:cNvPr id="10" name="Picture 9" descr="relay-oni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2131" y="1952625"/>
            <a:ext cx="838780" cy="1023956"/>
          </a:xfrm>
          <a:prstGeom prst="rect">
            <a:avLst/>
          </a:prstGeom>
        </p:spPr>
      </p:pic>
      <p:pic>
        <p:nvPicPr>
          <p:cNvPr id="11" name="Picture 10"/>
          <p:cNvPicPr/>
          <p:nvPr/>
        </p:nvPicPr>
        <p:blipFill>
          <a:blip r:embed="rId5"/>
          <a:stretch>
            <a:fillRect/>
          </a:stretch>
        </p:blipFill>
        <p:spPr>
          <a:xfrm>
            <a:off x="2294731" y="2028825"/>
            <a:ext cx="838780" cy="1018749"/>
          </a:xfrm>
          <a:prstGeom prst="rect">
            <a:avLst/>
          </a:prstGeom>
        </p:spPr>
      </p:pic>
      <p:pic>
        <p:nvPicPr>
          <p:cNvPr id="12" name="Picture 11"/>
          <p:cNvPicPr/>
          <p:nvPr/>
        </p:nvPicPr>
        <p:blipFill>
          <a:blip r:embed="rId5"/>
          <a:stretch>
            <a:fillRect/>
          </a:stretch>
        </p:blipFill>
        <p:spPr>
          <a:xfrm>
            <a:off x="2294731" y="4619625"/>
            <a:ext cx="838780" cy="1018749"/>
          </a:xfrm>
          <a:prstGeom prst="rect">
            <a:avLst/>
          </a:prstGeom>
        </p:spPr>
      </p:pic>
      <p:pic>
        <p:nvPicPr>
          <p:cNvPr id="13" name="Picture 12"/>
          <p:cNvPicPr/>
          <p:nvPr/>
        </p:nvPicPr>
        <p:blipFill>
          <a:blip r:embed="rId5"/>
          <a:stretch>
            <a:fillRect/>
          </a:stretch>
        </p:blipFill>
        <p:spPr>
          <a:xfrm>
            <a:off x="2294731" y="3324225"/>
            <a:ext cx="838780" cy="1018749"/>
          </a:xfrm>
          <a:prstGeom prst="rect">
            <a:avLst/>
          </a:prstGeom>
        </p:spPr>
      </p:pic>
      <p:grpSp>
        <p:nvGrpSpPr>
          <p:cNvPr id="14" name="Group 13"/>
          <p:cNvGrpSpPr/>
          <p:nvPr/>
        </p:nvGrpSpPr>
        <p:grpSpPr>
          <a:xfrm>
            <a:off x="6333331" y="2028825"/>
            <a:ext cx="972497" cy="1023956"/>
            <a:chOff x="5486400" y="1426946"/>
            <a:chExt cx="882556" cy="928524"/>
          </a:xfrm>
        </p:grpSpPr>
        <p:pic>
          <p:nvPicPr>
            <p:cNvPr id="15" name="Picture 14" descr="relay-onion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07750" y="1426946"/>
              <a:ext cx="761206" cy="928524"/>
            </a:xfrm>
            <a:prstGeom prst="rect">
              <a:avLst/>
            </a:prstGeom>
          </p:spPr>
        </p:pic>
        <p:pic>
          <p:nvPicPr>
            <p:cNvPr id="16" name="Picture 15" descr="running_man_Exit.jpg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86400" y="1524000"/>
              <a:ext cx="451152" cy="461894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/>
        </p:nvGrpSpPr>
        <p:grpSpPr>
          <a:xfrm>
            <a:off x="6333331" y="3324225"/>
            <a:ext cx="972497" cy="1023956"/>
            <a:chOff x="5486400" y="1426946"/>
            <a:chExt cx="882556" cy="928524"/>
          </a:xfrm>
        </p:grpSpPr>
        <p:pic>
          <p:nvPicPr>
            <p:cNvPr id="18" name="Picture 17" descr="relay-onion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07750" y="1426946"/>
              <a:ext cx="761206" cy="928524"/>
            </a:xfrm>
            <a:prstGeom prst="rect">
              <a:avLst/>
            </a:prstGeom>
          </p:spPr>
        </p:pic>
        <p:pic>
          <p:nvPicPr>
            <p:cNvPr id="19" name="Picture 18" descr="running_man_Exit.jpg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86400" y="1524000"/>
              <a:ext cx="451152" cy="461894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/>
        </p:nvGrpSpPr>
        <p:grpSpPr>
          <a:xfrm>
            <a:off x="6333331" y="4619625"/>
            <a:ext cx="972497" cy="1023956"/>
            <a:chOff x="5486400" y="1426946"/>
            <a:chExt cx="882556" cy="928524"/>
          </a:xfrm>
        </p:grpSpPr>
        <p:pic>
          <p:nvPicPr>
            <p:cNvPr id="21" name="Picture 20" descr="relay-onion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07750" y="1426946"/>
              <a:ext cx="761206" cy="928524"/>
            </a:xfrm>
            <a:prstGeom prst="rect">
              <a:avLst/>
            </a:prstGeom>
          </p:spPr>
        </p:pic>
        <p:pic>
          <p:nvPicPr>
            <p:cNvPr id="22" name="Picture 21" descr="running_man_Exit.jpg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86400" y="1524000"/>
              <a:ext cx="451152" cy="461894"/>
            </a:xfrm>
            <a:prstGeom prst="rect">
              <a:avLst/>
            </a:prstGeom>
          </p:spPr>
        </p:pic>
      </p:grpSp>
      <p:pic>
        <p:nvPicPr>
          <p:cNvPr id="25" name="Picture 24"/>
          <p:cNvPicPr/>
          <p:nvPr/>
        </p:nvPicPr>
        <p:blipFill>
          <a:blip r:embed="rId4"/>
          <a:stretch>
            <a:fillRect/>
          </a:stretch>
        </p:blipFill>
        <p:spPr>
          <a:xfrm>
            <a:off x="8009731" y="3171825"/>
            <a:ext cx="937679" cy="778077"/>
          </a:xfrm>
          <a:prstGeom prst="rect">
            <a:avLst/>
          </a:prstGeom>
          <a:effectLst>
            <a:glow rad="101600">
              <a:srgbClr val="FF0000">
                <a:alpha val="75000"/>
              </a:srgbClr>
            </a:glow>
          </a:effectLst>
        </p:spPr>
      </p:pic>
      <p:pic>
        <p:nvPicPr>
          <p:cNvPr id="29" name="Picture 28"/>
          <p:cNvPicPr/>
          <p:nvPr/>
        </p:nvPicPr>
        <p:blipFill>
          <a:blip r:embed="rId4"/>
          <a:stretch>
            <a:fillRect/>
          </a:stretch>
        </p:blipFill>
        <p:spPr>
          <a:xfrm>
            <a:off x="8009731" y="4238625"/>
            <a:ext cx="937679" cy="778077"/>
          </a:xfrm>
          <a:prstGeom prst="rect">
            <a:avLst/>
          </a:prstGeom>
          <a:effectLst>
            <a:glow rad="101600">
              <a:srgbClr val="FF0000">
                <a:alpha val="75000"/>
              </a:srgbClr>
            </a:glow>
          </a:effectLst>
        </p:spPr>
      </p:pic>
    </p:spTree>
    <p:extLst>
      <p:ext uri="{BB962C8B-B14F-4D97-AF65-F5344CB8AC3E}">
        <p14:creationId xmlns:p14="http://schemas.microsoft.com/office/powerpoint/2010/main" val="37603648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Straight Connector 29"/>
          <p:cNvCxnSpPr/>
          <p:nvPr/>
        </p:nvCxnSpPr>
        <p:spPr bwMode="auto">
          <a:xfrm flipV="1">
            <a:off x="6942931" y="3476625"/>
            <a:ext cx="1600200" cy="190500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>
            <a:off x="4885531" y="2714625"/>
            <a:ext cx="1981200" cy="266700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 flipV="1">
            <a:off x="2828131" y="2638425"/>
            <a:ext cx="1981200" cy="129540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>
            <a:off x="999331" y="3933825"/>
            <a:ext cx="1676400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131" y="200025"/>
            <a:ext cx="8229600" cy="1252537"/>
          </a:xfrm>
        </p:spPr>
        <p:txBody>
          <a:bodyPr/>
          <a:lstStyle/>
          <a:p>
            <a:r>
              <a:rPr lang="en-US" dirty="0" smtClean="0"/>
              <a:t>Problem 1: Location-awareness leaks location information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ACE860-A162-7C4D-A764-38344D6EF8C9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5" name="Picture 4" descr="relay-oni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2131" y="3324225"/>
            <a:ext cx="838780" cy="1023956"/>
          </a:xfrm>
          <a:prstGeom prst="rect">
            <a:avLst/>
          </a:prstGeom>
        </p:spPr>
      </p:pic>
      <p:pic>
        <p:nvPicPr>
          <p:cNvPr id="7" name="Picture 6" descr="relay-oni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2131" y="4619625"/>
            <a:ext cx="838780" cy="1023956"/>
          </a:xfrm>
          <a:prstGeom prst="rect">
            <a:avLst/>
          </a:prstGeom>
        </p:spPr>
      </p:pic>
      <p:pic>
        <p:nvPicPr>
          <p:cNvPr id="8" name="Picture 7"/>
          <p:cNvPicPr/>
          <p:nvPr/>
        </p:nvPicPr>
        <p:blipFill>
          <a:blip r:embed="rId3"/>
          <a:stretch>
            <a:fillRect/>
          </a:stretch>
        </p:blipFill>
        <p:spPr>
          <a:xfrm>
            <a:off x="618331" y="3400425"/>
            <a:ext cx="509595" cy="778077"/>
          </a:xfrm>
          <a:prstGeom prst="rect">
            <a:avLst/>
          </a:prstGeom>
        </p:spPr>
      </p:pic>
      <p:pic>
        <p:nvPicPr>
          <p:cNvPr id="9" name="Picture 8"/>
          <p:cNvPicPr/>
          <p:nvPr/>
        </p:nvPicPr>
        <p:blipFill>
          <a:blip r:embed="rId4"/>
          <a:stretch>
            <a:fillRect/>
          </a:stretch>
        </p:blipFill>
        <p:spPr>
          <a:xfrm>
            <a:off x="8009731" y="2181225"/>
            <a:ext cx="937679" cy="778077"/>
          </a:xfrm>
          <a:prstGeom prst="rect">
            <a:avLst/>
          </a:prstGeom>
          <a:effectLst>
            <a:glow rad="101600">
              <a:srgbClr val="FF0000">
                <a:alpha val="75000"/>
              </a:srgbClr>
            </a:glow>
          </a:effectLst>
        </p:spPr>
      </p:pic>
      <p:pic>
        <p:nvPicPr>
          <p:cNvPr id="10" name="Picture 9" descr="relay-oni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2131" y="1952625"/>
            <a:ext cx="838780" cy="1023956"/>
          </a:xfrm>
          <a:prstGeom prst="rect">
            <a:avLst/>
          </a:prstGeom>
        </p:spPr>
      </p:pic>
      <p:pic>
        <p:nvPicPr>
          <p:cNvPr id="11" name="Picture 10"/>
          <p:cNvPicPr/>
          <p:nvPr/>
        </p:nvPicPr>
        <p:blipFill>
          <a:blip r:embed="rId5"/>
          <a:stretch>
            <a:fillRect/>
          </a:stretch>
        </p:blipFill>
        <p:spPr>
          <a:xfrm>
            <a:off x="2294731" y="2028825"/>
            <a:ext cx="838780" cy="1018749"/>
          </a:xfrm>
          <a:prstGeom prst="rect">
            <a:avLst/>
          </a:prstGeom>
        </p:spPr>
      </p:pic>
      <p:pic>
        <p:nvPicPr>
          <p:cNvPr id="12" name="Picture 11"/>
          <p:cNvPicPr/>
          <p:nvPr/>
        </p:nvPicPr>
        <p:blipFill>
          <a:blip r:embed="rId5"/>
          <a:stretch>
            <a:fillRect/>
          </a:stretch>
        </p:blipFill>
        <p:spPr>
          <a:xfrm>
            <a:off x="2294731" y="4619625"/>
            <a:ext cx="838780" cy="1018749"/>
          </a:xfrm>
          <a:prstGeom prst="rect">
            <a:avLst/>
          </a:prstGeom>
        </p:spPr>
      </p:pic>
      <p:pic>
        <p:nvPicPr>
          <p:cNvPr id="13" name="Picture 12"/>
          <p:cNvPicPr/>
          <p:nvPr/>
        </p:nvPicPr>
        <p:blipFill>
          <a:blip r:embed="rId5"/>
          <a:stretch>
            <a:fillRect/>
          </a:stretch>
        </p:blipFill>
        <p:spPr>
          <a:xfrm>
            <a:off x="2294731" y="3324225"/>
            <a:ext cx="838780" cy="1018749"/>
          </a:xfrm>
          <a:prstGeom prst="rect">
            <a:avLst/>
          </a:prstGeom>
        </p:spPr>
      </p:pic>
      <p:grpSp>
        <p:nvGrpSpPr>
          <p:cNvPr id="14" name="Group 13"/>
          <p:cNvGrpSpPr/>
          <p:nvPr/>
        </p:nvGrpSpPr>
        <p:grpSpPr>
          <a:xfrm>
            <a:off x="6333331" y="2028825"/>
            <a:ext cx="972497" cy="1023956"/>
            <a:chOff x="5486400" y="1426946"/>
            <a:chExt cx="882556" cy="928524"/>
          </a:xfrm>
        </p:grpSpPr>
        <p:pic>
          <p:nvPicPr>
            <p:cNvPr id="15" name="Picture 14" descr="relay-onion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07750" y="1426946"/>
              <a:ext cx="761206" cy="928524"/>
            </a:xfrm>
            <a:prstGeom prst="rect">
              <a:avLst/>
            </a:prstGeom>
          </p:spPr>
        </p:pic>
        <p:pic>
          <p:nvPicPr>
            <p:cNvPr id="16" name="Picture 15" descr="running_man_Exit.jpg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86400" y="1524000"/>
              <a:ext cx="451152" cy="461894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/>
        </p:nvGrpSpPr>
        <p:grpSpPr>
          <a:xfrm>
            <a:off x="6333331" y="3324225"/>
            <a:ext cx="972497" cy="1023956"/>
            <a:chOff x="5486400" y="1426946"/>
            <a:chExt cx="882556" cy="928524"/>
          </a:xfrm>
        </p:grpSpPr>
        <p:pic>
          <p:nvPicPr>
            <p:cNvPr id="18" name="Picture 17" descr="relay-onion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07750" y="1426946"/>
              <a:ext cx="761206" cy="928524"/>
            </a:xfrm>
            <a:prstGeom prst="rect">
              <a:avLst/>
            </a:prstGeom>
          </p:spPr>
        </p:pic>
        <p:pic>
          <p:nvPicPr>
            <p:cNvPr id="19" name="Picture 18" descr="running_man_Exit.jpg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86400" y="1524000"/>
              <a:ext cx="451152" cy="461894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/>
        </p:nvGrpSpPr>
        <p:grpSpPr>
          <a:xfrm>
            <a:off x="6333331" y="4619625"/>
            <a:ext cx="972497" cy="1023956"/>
            <a:chOff x="5486400" y="1426946"/>
            <a:chExt cx="882556" cy="928524"/>
          </a:xfrm>
        </p:grpSpPr>
        <p:pic>
          <p:nvPicPr>
            <p:cNvPr id="21" name="Picture 20" descr="relay-onion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07750" y="1426946"/>
              <a:ext cx="761206" cy="928524"/>
            </a:xfrm>
            <a:prstGeom prst="rect">
              <a:avLst/>
            </a:prstGeom>
          </p:spPr>
        </p:pic>
        <p:pic>
          <p:nvPicPr>
            <p:cNvPr id="22" name="Picture 21" descr="running_man_Exit.jpg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86400" y="1524000"/>
              <a:ext cx="451152" cy="461894"/>
            </a:xfrm>
            <a:prstGeom prst="rect">
              <a:avLst/>
            </a:prstGeom>
          </p:spPr>
        </p:pic>
      </p:grpSp>
      <p:pic>
        <p:nvPicPr>
          <p:cNvPr id="25" name="Picture 24"/>
          <p:cNvPicPr/>
          <p:nvPr/>
        </p:nvPicPr>
        <p:blipFill>
          <a:blip r:embed="rId4"/>
          <a:stretch>
            <a:fillRect/>
          </a:stretch>
        </p:blipFill>
        <p:spPr>
          <a:xfrm>
            <a:off x="8009731" y="3171825"/>
            <a:ext cx="937679" cy="778077"/>
          </a:xfrm>
          <a:prstGeom prst="rect">
            <a:avLst/>
          </a:prstGeom>
          <a:effectLst>
            <a:glow rad="101600">
              <a:srgbClr val="FF0000">
                <a:alpha val="75000"/>
              </a:srgbClr>
            </a:glow>
          </a:effectLst>
        </p:spPr>
      </p:pic>
      <p:pic>
        <p:nvPicPr>
          <p:cNvPr id="29" name="Picture 28"/>
          <p:cNvPicPr/>
          <p:nvPr/>
        </p:nvPicPr>
        <p:blipFill>
          <a:blip r:embed="rId4"/>
          <a:stretch>
            <a:fillRect/>
          </a:stretch>
        </p:blipFill>
        <p:spPr>
          <a:xfrm>
            <a:off x="8009731" y="4238625"/>
            <a:ext cx="937679" cy="778077"/>
          </a:xfrm>
          <a:prstGeom prst="rect">
            <a:avLst/>
          </a:prstGeom>
          <a:effectLst>
            <a:glow rad="101600">
              <a:srgbClr val="FF0000">
                <a:alpha val="75000"/>
              </a:srgbClr>
            </a:glow>
          </a:effectLst>
        </p:spPr>
      </p:pic>
    </p:spTree>
    <p:extLst>
      <p:ext uri="{BB962C8B-B14F-4D97-AF65-F5344CB8AC3E}">
        <p14:creationId xmlns:p14="http://schemas.microsoft.com/office/powerpoint/2010/main" val="13624248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Straight Connector 29"/>
          <p:cNvCxnSpPr/>
          <p:nvPr/>
        </p:nvCxnSpPr>
        <p:spPr bwMode="auto">
          <a:xfrm>
            <a:off x="7019131" y="4086225"/>
            <a:ext cx="1524000" cy="68580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>
            <a:off x="4885531" y="2714625"/>
            <a:ext cx="1981200" cy="129540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 flipV="1">
            <a:off x="2828131" y="2638425"/>
            <a:ext cx="1981200" cy="129540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>
            <a:off x="999331" y="3933825"/>
            <a:ext cx="1676400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131" y="200025"/>
            <a:ext cx="8229600" cy="1252537"/>
          </a:xfrm>
        </p:spPr>
        <p:txBody>
          <a:bodyPr/>
          <a:lstStyle/>
          <a:p>
            <a:r>
              <a:rPr lang="en-US" dirty="0" smtClean="0"/>
              <a:t>Problem 1: Location-awareness leaks location information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ACE860-A162-7C4D-A764-38344D6EF8C9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5" name="Picture 4" descr="relay-oni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2131" y="3324225"/>
            <a:ext cx="838780" cy="1023956"/>
          </a:xfrm>
          <a:prstGeom prst="rect">
            <a:avLst/>
          </a:prstGeom>
        </p:spPr>
      </p:pic>
      <p:pic>
        <p:nvPicPr>
          <p:cNvPr id="7" name="Picture 6" descr="relay-oni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2131" y="4619625"/>
            <a:ext cx="838780" cy="1023956"/>
          </a:xfrm>
          <a:prstGeom prst="rect">
            <a:avLst/>
          </a:prstGeom>
        </p:spPr>
      </p:pic>
      <p:pic>
        <p:nvPicPr>
          <p:cNvPr id="8" name="Picture 7"/>
          <p:cNvPicPr/>
          <p:nvPr/>
        </p:nvPicPr>
        <p:blipFill>
          <a:blip r:embed="rId3"/>
          <a:stretch>
            <a:fillRect/>
          </a:stretch>
        </p:blipFill>
        <p:spPr>
          <a:xfrm>
            <a:off x="618331" y="3400425"/>
            <a:ext cx="509595" cy="778077"/>
          </a:xfrm>
          <a:prstGeom prst="rect">
            <a:avLst/>
          </a:prstGeom>
        </p:spPr>
      </p:pic>
      <p:pic>
        <p:nvPicPr>
          <p:cNvPr id="9" name="Picture 8"/>
          <p:cNvPicPr/>
          <p:nvPr/>
        </p:nvPicPr>
        <p:blipFill>
          <a:blip r:embed="rId4"/>
          <a:stretch>
            <a:fillRect/>
          </a:stretch>
        </p:blipFill>
        <p:spPr>
          <a:xfrm>
            <a:off x="8009731" y="2181225"/>
            <a:ext cx="937679" cy="778077"/>
          </a:xfrm>
          <a:prstGeom prst="rect">
            <a:avLst/>
          </a:prstGeom>
          <a:effectLst>
            <a:glow rad="101600">
              <a:srgbClr val="FF0000">
                <a:alpha val="75000"/>
              </a:srgbClr>
            </a:glow>
          </a:effectLst>
        </p:spPr>
      </p:pic>
      <p:pic>
        <p:nvPicPr>
          <p:cNvPr id="10" name="Picture 9" descr="relay-oni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2131" y="1952625"/>
            <a:ext cx="838780" cy="1023956"/>
          </a:xfrm>
          <a:prstGeom prst="rect">
            <a:avLst/>
          </a:prstGeom>
        </p:spPr>
      </p:pic>
      <p:pic>
        <p:nvPicPr>
          <p:cNvPr id="11" name="Picture 10"/>
          <p:cNvPicPr/>
          <p:nvPr/>
        </p:nvPicPr>
        <p:blipFill>
          <a:blip r:embed="rId5"/>
          <a:stretch>
            <a:fillRect/>
          </a:stretch>
        </p:blipFill>
        <p:spPr>
          <a:xfrm>
            <a:off x="2294731" y="2028825"/>
            <a:ext cx="838780" cy="1018749"/>
          </a:xfrm>
          <a:prstGeom prst="rect">
            <a:avLst/>
          </a:prstGeom>
        </p:spPr>
      </p:pic>
      <p:pic>
        <p:nvPicPr>
          <p:cNvPr id="12" name="Picture 11"/>
          <p:cNvPicPr/>
          <p:nvPr/>
        </p:nvPicPr>
        <p:blipFill>
          <a:blip r:embed="rId5"/>
          <a:stretch>
            <a:fillRect/>
          </a:stretch>
        </p:blipFill>
        <p:spPr>
          <a:xfrm>
            <a:off x="2294731" y="4619625"/>
            <a:ext cx="838780" cy="1018749"/>
          </a:xfrm>
          <a:prstGeom prst="rect">
            <a:avLst/>
          </a:prstGeom>
        </p:spPr>
      </p:pic>
      <p:pic>
        <p:nvPicPr>
          <p:cNvPr id="13" name="Picture 12"/>
          <p:cNvPicPr/>
          <p:nvPr/>
        </p:nvPicPr>
        <p:blipFill>
          <a:blip r:embed="rId5"/>
          <a:stretch>
            <a:fillRect/>
          </a:stretch>
        </p:blipFill>
        <p:spPr>
          <a:xfrm>
            <a:off x="2294731" y="3324225"/>
            <a:ext cx="838780" cy="1018749"/>
          </a:xfrm>
          <a:prstGeom prst="rect">
            <a:avLst/>
          </a:prstGeom>
        </p:spPr>
      </p:pic>
      <p:grpSp>
        <p:nvGrpSpPr>
          <p:cNvPr id="14" name="Group 13"/>
          <p:cNvGrpSpPr/>
          <p:nvPr/>
        </p:nvGrpSpPr>
        <p:grpSpPr>
          <a:xfrm>
            <a:off x="6333331" y="2028825"/>
            <a:ext cx="972497" cy="1023956"/>
            <a:chOff x="5486400" y="1426946"/>
            <a:chExt cx="882556" cy="928524"/>
          </a:xfrm>
        </p:grpSpPr>
        <p:pic>
          <p:nvPicPr>
            <p:cNvPr id="15" name="Picture 14" descr="relay-onion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07750" y="1426946"/>
              <a:ext cx="761206" cy="928524"/>
            </a:xfrm>
            <a:prstGeom prst="rect">
              <a:avLst/>
            </a:prstGeom>
          </p:spPr>
        </p:pic>
        <p:pic>
          <p:nvPicPr>
            <p:cNvPr id="16" name="Picture 15" descr="running_man_Exit.jpg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86400" y="1524000"/>
              <a:ext cx="451152" cy="461894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/>
        </p:nvGrpSpPr>
        <p:grpSpPr>
          <a:xfrm>
            <a:off x="6333331" y="3324225"/>
            <a:ext cx="972497" cy="1023956"/>
            <a:chOff x="5486400" y="1426946"/>
            <a:chExt cx="882556" cy="928524"/>
          </a:xfrm>
        </p:grpSpPr>
        <p:pic>
          <p:nvPicPr>
            <p:cNvPr id="18" name="Picture 17" descr="relay-onion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07750" y="1426946"/>
              <a:ext cx="761206" cy="928524"/>
            </a:xfrm>
            <a:prstGeom prst="rect">
              <a:avLst/>
            </a:prstGeom>
          </p:spPr>
        </p:pic>
        <p:pic>
          <p:nvPicPr>
            <p:cNvPr id="19" name="Picture 18" descr="running_man_Exit.jpg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86400" y="1524000"/>
              <a:ext cx="451152" cy="461894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/>
        </p:nvGrpSpPr>
        <p:grpSpPr>
          <a:xfrm>
            <a:off x="6333331" y="4619625"/>
            <a:ext cx="972497" cy="1023956"/>
            <a:chOff x="5486400" y="1426946"/>
            <a:chExt cx="882556" cy="928524"/>
          </a:xfrm>
        </p:grpSpPr>
        <p:pic>
          <p:nvPicPr>
            <p:cNvPr id="21" name="Picture 20" descr="relay-onion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07750" y="1426946"/>
              <a:ext cx="761206" cy="928524"/>
            </a:xfrm>
            <a:prstGeom prst="rect">
              <a:avLst/>
            </a:prstGeom>
          </p:spPr>
        </p:pic>
        <p:pic>
          <p:nvPicPr>
            <p:cNvPr id="22" name="Picture 21" descr="running_man_Exit.jpg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86400" y="1524000"/>
              <a:ext cx="451152" cy="461894"/>
            </a:xfrm>
            <a:prstGeom prst="rect">
              <a:avLst/>
            </a:prstGeom>
          </p:spPr>
        </p:pic>
      </p:grpSp>
      <p:pic>
        <p:nvPicPr>
          <p:cNvPr id="25" name="Picture 24"/>
          <p:cNvPicPr/>
          <p:nvPr/>
        </p:nvPicPr>
        <p:blipFill>
          <a:blip r:embed="rId4"/>
          <a:stretch>
            <a:fillRect/>
          </a:stretch>
        </p:blipFill>
        <p:spPr>
          <a:xfrm>
            <a:off x="8009731" y="3171825"/>
            <a:ext cx="937679" cy="778077"/>
          </a:xfrm>
          <a:prstGeom prst="rect">
            <a:avLst/>
          </a:prstGeom>
          <a:effectLst>
            <a:glow rad="101600">
              <a:srgbClr val="FF0000">
                <a:alpha val="75000"/>
              </a:srgbClr>
            </a:glow>
          </a:effectLst>
        </p:spPr>
      </p:pic>
      <p:pic>
        <p:nvPicPr>
          <p:cNvPr id="29" name="Picture 28"/>
          <p:cNvPicPr/>
          <p:nvPr/>
        </p:nvPicPr>
        <p:blipFill>
          <a:blip r:embed="rId4"/>
          <a:stretch>
            <a:fillRect/>
          </a:stretch>
        </p:blipFill>
        <p:spPr>
          <a:xfrm>
            <a:off x="8009731" y="4238625"/>
            <a:ext cx="937679" cy="778077"/>
          </a:xfrm>
          <a:prstGeom prst="rect">
            <a:avLst/>
          </a:prstGeom>
          <a:effectLst>
            <a:glow rad="101600">
              <a:srgbClr val="FF0000">
                <a:alpha val="75000"/>
              </a:srgbClr>
            </a:glow>
          </a:effectLst>
        </p:spPr>
      </p:pic>
    </p:spTree>
    <p:extLst>
      <p:ext uri="{BB962C8B-B14F-4D97-AF65-F5344CB8AC3E}">
        <p14:creationId xmlns:p14="http://schemas.microsoft.com/office/powerpoint/2010/main" val="1416711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2132" y="2101853"/>
            <a:ext cx="9144000" cy="4752976"/>
          </a:xfrm>
        </p:spPr>
        <p:txBody>
          <a:bodyPr/>
          <a:lstStyle/>
          <a:p>
            <a:pPr marL="619098" indent="-514350">
              <a:buSzPct val="100000"/>
              <a:buFont typeface="+mj-lt"/>
              <a:buAutoNum type="arabicPeriod"/>
            </a:pPr>
            <a:r>
              <a:rPr lang="en-US" dirty="0"/>
              <a:t>Location-awareness leaks location </a:t>
            </a:r>
            <a:r>
              <a:rPr lang="en-US" dirty="0" smtClean="0"/>
              <a:t>information</a:t>
            </a:r>
          </a:p>
          <a:p>
            <a:pPr marL="619098" indent="-514350">
              <a:buSzPct val="100000"/>
              <a:buFont typeface="+mj-lt"/>
              <a:buAutoNum type="arabicPeriod"/>
            </a:pPr>
            <a:r>
              <a:rPr lang="en-US" dirty="0" smtClean="0"/>
              <a:t>Internet routing maps are low quality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ACE860-A162-7C4D-A764-38344D6EF8C9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232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2132" y="2101853"/>
            <a:ext cx="9144000" cy="4752976"/>
          </a:xfrm>
        </p:spPr>
        <p:txBody>
          <a:bodyPr/>
          <a:lstStyle/>
          <a:p>
            <a:pPr marL="619098" indent="-514350">
              <a:buSzPct val="100000"/>
              <a:buFont typeface="+mj-lt"/>
              <a:buAutoNum type="arabicPeriod"/>
            </a:pPr>
            <a:r>
              <a:rPr lang="en-US" dirty="0"/>
              <a:t>Location-awareness leaks location </a:t>
            </a:r>
            <a:r>
              <a:rPr lang="en-US" dirty="0" smtClean="0"/>
              <a:t>information</a:t>
            </a:r>
          </a:p>
          <a:p>
            <a:pPr marL="619098" indent="-514350">
              <a:buSzPct val="100000"/>
              <a:buFont typeface="+mj-lt"/>
              <a:buAutoNum type="arabicPeriod"/>
            </a:pPr>
            <a:r>
              <a:rPr lang="en-US" dirty="0" smtClean="0"/>
              <a:t>Internet routing maps are low quality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ACE860-A162-7C4D-A764-38344D6EF8C9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23131" y="4924425"/>
            <a:ext cx="6705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i="1" dirty="0" smtClean="0">
                <a:solidFill>
                  <a:srgbClr val="FFFF00"/>
                </a:solidFill>
                <a:latin typeface="+mn-lt"/>
              </a:rPr>
              <a:t>*</a:t>
            </a:r>
            <a:r>
              <a:rPr lang="en-US" i="1" dirty="0" smtClean="0">
                <a:latin typeface="+mn-lt"/>
              </a:rPr>
              <a:t>Defending </a:t>
            </a:r>
            <a:r>
              <a:rPr lang="en-US" i="1" dirty="0">
                <a:latin typeface="+mn-lt"/>
              </a:rPr>
              <a:t>Tor from Network Adversaries: A Case Study of Network Path Prediction</a:t>
            </a:r>
            <a:br>
              <a:rPr lang="en-US" i="1" dirty="0">
                <a:latin typeface="+mn-lt"/>
              </a:rPr>
            </a:br>
            <a:r>
              <a:rPr lang="en-US" dirty="0">
                <a:latin typeface="+mn-lt"/>
              </a:rPr>
              <a:t>Joshua </a:t>
            </a:r>
            <a:r>
              <a:rPr lang="en-US" dirty="0" err="1">
                <a:latin typeface="+mn-lt"/>
              </a:rPr>
              <a:t>Juen</a:t>
            </a:r>
            <a:r>
              <a:rPr lang="en-US" dirty="0">
                <a:latin typeface="+mn-lt"/>
              </a:rPr>
              <a:t>*, Aaron Johnson, </a:t>
            </a:r>
            <a:r>
              <a:rPr lang="en-US" dirty="0" err="1">
                <a:latin typeface="+mn-lt"/>
              </a:rPr>
              <a:t>Anupam</a:t>
            </a:r>
            <a:r>
              <a:rPr lang="en-US" dirty="0">
                <a:latin typeface="+mn-lt"/>
              </a:rPr>
              <a:t> Das, Nikita </a:t>
            </a:r>
            <a:r>
              <a:rPr lang="en-US" dirty="0" err="1">
                <a:latin typeface="+mn-lt"/>
              </a:rPr>
              <a:t>Borisov</a:t>
            </a:r>
            <a:r>
              <a:rPr lang="en-US" dirty="0">
                <a:latin typeface="+mn-lt"/>
              </a:rPr>
              <a:t>, and Matthew Caesar </a:t>
            </a:r>
            <a:br>
              <a:rPr lang="en-US" dirty="0">
                <a:latin typeface="+mn-lt"/>
              </a:rPr>
            </a:br>
            <a:r>
              <a:rPr lang="en-US" dirty="0">
                <a:latin typeface="+mn-lt"/>
              </a:rPr>
              <a:t>Proceedings on PETS, July 2015 (expected)</a:t>
            </a:r>
          </a:p>
          <a:p>
            <a:endParaRPr lang="en-US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46931" y="3629025"/>
            <a:ext cx="8610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  <a:latin typeface="+mn-lt"/>
              </a:rPr>
              <a:t>Simulated AS/IXP independent path selection had 11% weekly failure rate*.</a:t>
            </a:r>
            <a:endParaRPr lang="en-US" sz="2800" dirty="0">
              <a:solidFill>
                <a:srgbClr val="FFFF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9444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2132" y="2101853"/>
            <a:ext cx="9144000" cy="4752976"/>
          </a:xfrm>
        </p:spPr>
        <p:txBody>
          <a:bodyPr/>
          <a:lstStyle/>
          <a:p>
            <a:pPr marL="619098" indent="-514350">
              <a:buSzPct val="100000"/>
              <a:buFont typeface="+mj-lt"/>
              <a:buAutoNum type="arabicPeriod"/>
            </a:pPr>
            <a:r>
              <a:rPr lang="en-US" dirty="0"/>
              <a:t>Location-awareness leaks location </a:t>
            </a:r>
            <a:r>
              <a:rPr lang="en-US" dirty="0" smtClean="0"/>
              <a:t>information</a:t>
            </a:r>
          </a:p>
          <a:p>
            <a:pPr marL="619098" indent="-514350">
              <a:buSzPct val="100000"/>
              <a:buFont typeface="+mj-lt"/>
              <a:buAutoNum type="arabicPeriod"/>
            </a:pPr>
            <a:r>
              <a:rPr lang="en-US" dirty="0" smtClean="0"/>
              <a:t>Internet routing maps are low quality</a:t>
            </a:r>
          </a:p>
          <a:p>
            <a:pPr marL="619098" indent="-514350">
              <a:buSzPct val="100000"/>
              <a:buFont typeface="+mj-lt"/>
              <a:buAutoNum type="arabicPeriod"/>
            </a:pPr>
            <a:r>
              <a:rPr lang="en-US" dirty="0" smtClean="0"/>
              <a:t>Routing is not secured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ACE860-A162-7C4D-A764-38344D6EF8C9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1288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2132" y="2101853"/>
            <a:ext cx="9144000" cy="4752976"/>
          </a:xfrm>
        </p:spPr>
        <p:txBody>
          <a:bodyPr/>
          <a:lstStyle/>
          <a:p>
            <a:pPr marL="619098" indent="-514350">
              <a:buSzPct val="100000"/>
              <a:buFont typeface="+mj-lt"/>
              <a:buAutoNum type="arabicPeriod"/>
            </a:pPr>
            <a:r>
              <a:rPr lang="en-US" dirty="0"/>
              <a:t>Location-awareness leaks location </a:t>
            </a:r>
            <a:r>
              <a:rPr lang="en-US" dirty="0" smtClean="0"/>
              <a:t>information</a:t>
            </a:r>
          </a:p>
          <a:p>
            <a:pPr marL="619098" indent="-514350">
              <a:buSzPct val="100000"/>
              <a:buFont typeface="+mj-lt"/>
              <a:buAutoNum type="arabicPeriod"/>
            </a:pPr>
            <a:r>
              <a:rPr lang="en-US" dirty="0" smtClean="0"/>
              <a:t>Internet routing maps are low quality</a:t>
            </a:r>
          </a:p>
          <a:p>
            <a:pPr marL="619098" indent="-514350">
              <a:buSzPct val="100000"/>
              <a:buFont typeface="+mj-lt"/>
              <a:buAutoNum type="arabicPeriod"/>
            </a:pPr>
            <a:r>
              <a:rPr lang="en-US" dirty="0" smtClean="0"/>
              <a:t>Routing is not secured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ACE860-A162-7C4D-A764-38344D6EF8C9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46931" y="5838825"/>
            <a:ext cx="7696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FFFF00"/>
                </a:solidFill>
                <a:latin typeface="+mn-lt"/>
              </a:rPr>
              <a:t>*</a:t>
            </a:r>
            <a:r>
              <a:rPr lang="en-US" i="1" dirty="0">
                <a:latin typeface="+mn-lt"/>
              </a:rPr>
              <a:t>RAPTOR: Routing Attacks on Privacy in Tor</a:t>
            </a:r>
          </a:p>
          <a:p>
            <a:r>
              <a:rPr lang="en-US" dirty="0" err="1">
                <a:latin typeface="+mn-lt"/>
              </a:rPr>
              <a:t>Yixin</a:t>
            </a:r>
            <a:r>
              <a:rPr lang="en-US" dirty="0">
                <a:latin typeface="+mn-lt"/>
              </a:rPr>
              <a:t> Sun, Anne </a:t>
            </a:r>
            <a:r>
              <a:rPr lang="en-US" dirty="0" err="1">
                <a:latin typeface="+mn-lt"/>
              </a:rPr>
              <a:t>Edmundson</a:t>
            </a:r>
            <a:r>
              <a:rPr lang="en-US" dirty="0">
                <a:latin typeface="+mn-lt"/>
              </a:rPr>
              <a:t>, Laurent </a:t>
            </a:r>
            <a:r>
              <a:rPr lang="en-US" dirty="0" err="1">
                <a:latin typeface="+mn-lt"/>
              </a:rPr>
              <a:t>Vanbever</a:t>
            </a:r>
            <a:r>
              <a:rPr lang="en-US" dirty="0">
                <a:latin typeface="+mn-lt"/>
              </a:rPr>
              <a:t>, Oscar Li, Jennifer Rexford, </a:t>
            </a:r>
            <a:r>
              <a:rPr lang="en-US" dirty="0" err="1">
                <a:latin typeface="+mn-lt"/>
              </a:rPr>
              <a:t>Mung</a:t>
            </a:r>
            <a:r>
              <a:rPr lang="en-US" dirty="0">
                <a:latin typeface="+mn-lt"/>
              </a:rPr>
              <a:t> Chiang, </a:t>
            </a:r>
            <a:r>
              <a:rPr lang="en-US" dirty="0" err="1">
                <a:latin typeface="+mn-lt"/>
              </a:rPr>
              <a:t>Prateek</a:t>
            </a:r>
            <a:r>
              <a:rPr lang="en-US" dirty="0">
                <a:latin typeface="+mn-lt"/>
              </a:rPr>
              <a:t> Mittal</a:t>
            </a:r>
          </a:p>
          <a:p>
            <a:r>
              <a:rPr lang="en-US" dirty="0">
                <a:latin typeface="+mn-lt"/>
              </a:rPr>
              <a:t>USENIX Security </a:t>
            </a:r>
            <a:r>
              <a:rPr lang="en-US" dirty="0" smtClean="0">
                <a:latin typeface="+mn-lt"/>
              </a:rPr>
              <a:t>2015 (</a:t>
            </a:r>
            <a:r>
              <a:rPr lang="en-US" dirty="0">
                <a:latin typeface="+mn-lt"/>
              </a:rPr>
              <a:t>to appear)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94531" y="4010025"/>
            <a:ext cx="9067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  <a:latin typeface="+mn-lt"/>
              </a:rPr>
              <a:t>* “</a:t>
            </a:r>
            <a:r>
              <a:rPr lang="en-US" sz="2800" dirty="0">
                <a:solidFill>
                  <a:srgbClr val="FFFF00"/>
                </a:solidFill>
                <a:latin typeface="Arial"/>
              </a:rPr>
              <a:t>Adversaries can manipulate Internet routing via BGP hijacks </a:t>
            </a:r>
            <a:r>
              <a:rPr lang="en-US" sz="2800" dirty="0" smtClean="0">
                <a:solidFill>
                  <a:srgbClr val="FFFF00"/>
                </a:solidFill>
                <a:latin typeface="Arial"/>
              </a:rPr>
              <a:t>(</a:t>
            </a:r>
            <a:r>
              <a:rPr lang="en-US" sz="2800" dirty="0">
                <a:solidFill>
                  <a:srgbClr val="FFFF00"/>
                </a:solidFill>
                <a:latin typeface="Arial"/>
              </a:rPr>
              <a:t>to discover the users using specific Tor guard nodes) and interceptions (to perform traffic analysis).</a:t>
            </a:r>
            <a:r>
              <a:rPr lang="en-US" sz="2800" dirty="0" smtClean="0">
                <a:solidFill>
                  <a:srgbClr val="FFFF00"/>
                </a:solidFill>
                <a:latin typeface="+mn-lt"/>
              </a:rPr>
              <a:t>”</a:t>
            </a:r>
            <a:endParaRPr lang="en-US" sz="2800" dirty="0">
              <a:solidFill>
                <a:srgbClr val="FFFF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669751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2132" y="2562225"/>
            <a:ext cx="9144000" cy="4292604"/>
          </a:xfrm>
        </p:spPr>
        <p:txBody>
          <a:bodyPr/>
          <a:lstStyle/>
          <a:p>
            <a:pPr marL="104748" indent="0">
              <a:buSzPct val="100000"/>
              <a:buNone/>
            </a:pPr>
            <a:r>
              <a:rPr lang="en-US" dirty="0" smtClean="0"/>
              <a:t>Location-aware onion routing: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ACE860-A162-7C4D-A764-38344D6EF8C9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18331" y="5457825"/>
            <a:ext cx="9067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  <a:latin typeface="+mn-lt"/>
              </a:rPr>
              <a:t>Aaron Johnson</a:t>
            </a:r>
          </a:p>
          <a:p>
            <a:r>
              <a:rPr lang="en-US" sz="2800" dirty="0" smtClean="0">
                <a:solidFill>
                  <a:srgbClr val="FFFF00"/>
                </a:solidFill>
                <a:latin typeface="+mn-lt"/>
              </a:rPr>
              <a:t>U.S. Naval Research Laboratory</a:t>
            </a:r>
          </a:p>
          <a:p>
            <a:r>
              <a:rPr lang="en-US" sz="2800" dirty="0" err="1" smtClean="0">
                <a:solidFill>
                  <a:srgbClr val="FFFF00"/>
                </a:solidFill>
                <a:latin typeface="+mn-lt"/>
              </a:rPr>
              <a:t>aaron.m.johnson@nrl.navy.mil</a:t>
            </a:r>
            <a:endParaRPr lang="en-US" sz="2800" dirty="0">
              <a:solidFill>
                <a:srgbClr val="FFFF00"/>
              </a:solidFill>
              <a:latin typeface="+mn-lt"/>
            </a:endParaRPr>
          </a:p>
        </p:txBody>
      </p:sp>
      <p:pic>
        <p:nvPicPr>
          <p:cNvPr id="8" name="Picture 7" descr="imgres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3" t="19756" r="3014" b="20003"/>
          <a:stretch/>
        </p:blipFill>
        <p:spPr>
          <a:xfrm>
            <a:off x="6180931" y="2028825"/>
            <a:ext cx="2681252" cy="1721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69618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Straight Connector 34"/>
          <p:cNvCxnSpPr/>
          <p:nvPr/>
        </p:nvCxnSpPr>
        <p:spPr>
          <a:xfrm>
            <a:off x="1397628" y="2718524"/>
            <a:ext cx="1572688" cy="1367191"/>
          </a:xfrm>
          <a:prstGeom prst="line">
            <a:avLst/>
          </a:prstGeom>
          <a:ln w="304800"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1397628" y="2718524"/>
            <a:ext cx="1572688" cy="1367191"/>
          </a:xfrm>
          <a:prstGeom prst="line">
            <a:avLst/>
          </a:prstGeom>
          <a:ln w="152400">
            <a:solidFill>
              <a:srgbClr val="00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relay-oni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1883" y="2398534"/>
            <a:ext cx="838780" cy="1023956"/>
          </a:xfrm>
          <a:prstGeom prst="rect">
            <a:avLst/>
          </a:prstGeom>
        </p:spPr>
      </p:pic>
      <p:pic>
        <p:nvPicPr>
          <p:cNvPr id="7" name="Picture 6" descr="relay-oni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3335" y="2398534"/>
            <a:ext cx="838780" cy="1023956"/>
          </a:xfrm>
          <a:prstGeom prst="rect">
            <a:avLst/>
          </a:prstGeom>
        </p:spPr>
      </p:pic>
      <p:pic>
        <p:nvPicPr>
          <p:cNvPr id="10" name="Picture 9"/>
          <p:cNvPicPr/>
          <p:nvPr/>
        </p:nvPicPr>
        <p:blipFill>
          <a:blip r:embed="rId3"/>
          <a:stretch>
            <a:fillRect/>
          </a:stretch>
        </p:blipFill>
        <p:spPr>
          <a:xfrm>
            <a:off x="1132404" y="3256060"/>
            <a:ext cx="509595" cy="778077"/>
          </a:xfrm>
          <a:prstGeom prst="rect">
            <a:avLst/>
          </a:prstGeom>
        </p:spPr>
      </p:pic>
      <p:pic>
        <p:nvPicPr>
          <p:cNvPr id="11" name="Picture 10"/>
          <p:cNvPicPr/>
          <p:nvPr/>
        </p:nvPicPr>
        <p:blipFill>
          <a:blip r:embed="rId4"/>
          <a:stretch>
            <a:fillRect/>
          </a:stretch>
        </p:blipFill>
        <p:spPr>
          <a:xfrm>
            <a:off x="7983143" y="3173182"/>
            <a:ext cx="937679" cy="778077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82759" y="4913884"/>
            <a:ext cx="1390349" cy="644878"/>
          </a:xfrm>
          <a:prstGeom prst="rect">
            <a:avLst/>
          </a:prstGeom>
          <a:noFill/>
        </p:spPr>
        <p:txBody>
          <a:bodyPr wrap="square" lIns="100785" tIns="50393" rIns="100785" bIns="50393" rtlCol="0">
            <a:spAutoFit/>
          </a:bodyPr>
          <a:lstStyle/>
          <a:p>
            <a:pPr algn="ctr"/>
            <a:r>
              <a:rPr lang="en-US" sz="3500" dirty="0">
                <a:solidFill>
                  <a:srgbClr val="FFFF00"/>
                </a:solidFill>
              </a:rPr>
              <a:t>Users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040203" y="4913884"/>
            <a:ext cx="2728875" cy="644878"/>
          </a:xfrm>
          <a:prstGeom prst="rect">
            <a:avLst/>
          </a:prstGeom>
          <a:noFill/>
        </p:spPr>
        <p:txBody>
          <a:bodyPr wrap="square" lIns="100785" tIns="50393" rIns="100785" bIns="50393" rtlCol="0">
            <a:spAutoFit/>
          </a:bodyPr>
          <a:lstStyle/>
          <a:p>
            <a:pPr algn="ctr"/>
            <a:r>
              <a:rPr lang="en-US" sz="3500" dirty="0">
                <a:solidFill>
                  <a:srgbClr val="FFFF00"/>
                </a:solidFill>
              </a:rPr>
              <a:t>Destinations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840451" y="4913884"/>
            <a:ext cx="4199752" cy="644878"/>
          </a:xfrm>
          <a:prstGeom prst="rect">
            <a:avLst/>
          </a:prstGeom>
          <a:noFill/>
        </p:spPr>
        <p:txBody>
          <a:bodyPr wrap="square" lIns="100785" tIns="50393" rIns="100785" bIns="50393" rtlCol="0">
            <a:spAutoFit/>
          </a:bodyPr>
          <a:lstStyle/>
          <a:p>
            <a:pPr algn="ctr"/>
            <a:r>
              <a:rPr lang="en-US" sz="3500" dirty="0">
                <a:solidFill>
                  <a:srgbClr val="FFFF00"/>
                </a:solidFill>
              </a:rPr>
              <a:t>Onion Routers</a:t>
            </a:r>
          </a:p>
        </p:txBody>
      </p:sp>
      <p:pic>
        <p:nvPicPr>
          <p:cNvPr id="15" name="Picture 14" descr="relay-oni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9367" y="3450798"/>
            <a:ext cx="838780" cy="1023956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7221035" y="7009642"/>
            <a:ext cx="2351035" cy="402652"/>
          </a:xfrm>
          <a:prstGeom prst="rect">
            <a:avLst/>
          </a:prstGeom>
        </p:spPr>
        <p:txBody>
          <a:bodyPr lIns="100785" tIns="50393" rIns="100785" bIns="50393"/>
          <a:lstStyle/>
          <a:p>
            <a:fld id="{EF79A8D7-8563-1D41-8745-9B17EC07E15F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23" name="Picture 22"/>
          <p:cNvPicPr/>
          <p:nvPr/>
        </p:nvPicPr>
        <p:blipFill>
          <a:blip r:embed="rId3"/>
          <a:stretch>
            <a:fillRect/>
          </a:stretch>
        </p:blipFill>
        <p:spPr>
          <a:xfrm>
            <a:off x="1123136" y="4085715"/>
            <a:ext cx="509595" cy="778077"/>
          </a:xfrm>
          <a:prstGeom prst="rect">
            <a:avLst/>
          </a:prstGeom>
        </p:spPr>
      </p:pic>
      <p:pic>
        <p:nvPicPr>
          <p:cNvPr id="24" name="Picture 23"/>
          <p:cNvPicPr/>
          <p:nvPr/>
        </p:nvPicPr>
        <p:blipFill>
          <a:blip r:embed="rId4"/>
          <a:stretch>
            <a:fillRect/>
          </a:stretch>
        </p:blipFill>
        <p:spPr>
          <a:xfrm>
            <a:off x="7983143" y="2260838"/>
            <a:ext cx="937679" cy="778077"/>
          </a:xfrm>
          <a:prstGeom prst="rect">
            <a:avLst/>
          </a:prstGeom>
        </p:spPr>
      </p:pic>
      <p:pic>
        <p:nvPicPr>
          <p:cNvPr id="26" name="Picture 25"/>
          <p:cNvPicPr/>
          <p:nvPr/>
        </p:nvPicPr>
        <p:blipFill>
          <a:blip r:embed="rId4"/>
          <a:stretch>
            <a:fillRect/>
          </a:stretch>
        </p:blipFill>
        <p:spPr>
          <a:xfrm>
            <a:off x="7983143" y="4034137"/>
            <a:ext cx="937679" cy="778077"/>
          </a:xfrm>
          <a:prstGeom prst="rect">
            <a:avLst/>
          </a:prstGeom>
        </p:spPr>
      </p:pic>
      <p:pic>
        <p:nvPicPr>
          <p:cNvPr id="17" name="Picture 16" descr="witchlines_Simple_key.png"/>
          <p:cNvPicPr>
            <a:picLocks noChangeAspect="1"/>
          </p:cNvPicPr>
          <p:nvPr/>
        </p:nvPicPr>
        <p:blipFill>
          <a:blip r:embed="rId5">
            <a:duotone>
              <a:prstClr val="black"/>
              <a:srgbClr val="FFFF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788" y="2398534"/>
            <a:ext cx="839789" cy="420226"/>
          </a:xfrm>
          <a:prstGeom prst="rect">
            <a:avLst/>
          </a:prstGeom>
          <a:ln>
            <a:noFill/>
          </a:ln>
        </p:spPr>
      </p:pic>
      <p:pic>
        <p:nvPicPr>
          <p:cNvPr id="22" name="Picture 21" descr="witchlines_Simple_key.png"/>
          <p:cNvPicPr>
            <a:picLocks noChangeAspect="1"/>
          </p:cNvPicPr>
          <p:nvPr/>
        </p:nvPicPr>
        <p:blipFill>
          <a:blip r:embed="rId5">
            <a:duotone>
              <a:prstClr val="black"/>
              <a:srgbClr val="00FF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913" y="2752956"/>
            <a:ext cx="839789" cy="420226"/>
          </a:xfrm>
          <a:prstGeom prst="rect">
            <a:avLst/>
          </a:prstGeom>
          <a:ln>
            <a:noFill/>
          </a:ln>
        </p:spPr>
      </p:pic>
      <p:pic>
        <p:nvPicPr>
          <p:cNvPr id="25" name="Picture 24" descr="witchlines_Simple_key.png"/>
          <p:cNvPicPr>
            <a:picLocks noChangeAspect="1"/>
          </p:cNvPicPr>
          <p:nvPr/>
        </p:nvPicPr>
        <p:blipFill>
          <a:blip r:embed="rId5">
            <a:duotone>
              <a:prstClr val="black"/>
              <a:srgbClr val="80008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3566" y="3045946"/>
            <a:ext cx="839789" cy="420226"/>
          </a:xfrm>
          <a:prstGeom prst="rect">
            <a:avLst/>
          </a:prstGeom>
          <a:ln>
            <a:noFill/>
          </a:ln>
        </p:spPr>
      </p:pic>
      <p:cxnSp>
        <p:nvCxnSpPr>
          <p:cNvPr id="29" name="Straight Connector 28"/>
          <p:cNvCxnSpPr/>
          <p:nvPr/>
        </p:nvCxnSpPr>
        <p:spPr>
          <a:xfrm flipH="1" flipV="1">
            <a:off x="3236873" y="3962776"/>
            <a:ext cx="1706054" cy="203176"/>
          </a:xfrm>
          <a:prstGeom prst="line">
            <a:avLst/>
          </a:prstGeom>
          <a:ln w="152400">
            <a:solidFill>
              <a:srgbClr val="00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490924" y="2843103"/>
            <a:ext cx="1479392" cy="1231096"/>
          </a:xfrm>
          <a:prstGeom prst="line">
            <a:avLst/>
          </a:prstGeom>
          <a:ln>
            <a:solidFill>
              <a:srgbClr val="6600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3236874" y="3962776"/>
            <a:ext cx="1706053" cy="203176"/>
          </a:xfrm>
          <a:prstGeom prst="line">
            <a:avLst/>
          </a:prstGeom>
          <a:ln>
            <a:solidFill>
              <a:srgbClr val="6600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9" idx="3"/>
            <a:endCxn id="7" idx="2"/>
          </p:cNvCxnSpPr>
          <p:nvPr/>
        </p:nvCxnSpPr>
        <p:spPr>
          <a:xfrm flipV="1">
            <a:off x="5329983" y="3422489"/>
            <a:ext cx="632742" cy="651709"/>
          </a:xfrm>
          <a:prstGeom prst="line">
            <a:avLst/>
          </a:prstGeom>
          <a:ln>
            <a:solidFill>
              <a:srgbClr val="6600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/>
          <p:nvPr/>
        </p:nvPicPr>
        <p:blipFill>
          <a:blip r:embed="rId3"/>
          <a:stretch>
            <a:fillRect/>
          </a:stretch>
        </p:blipFill>
        <p:spPr>
          <a:xfrm>
            <a:off x="1123136" y="2454064"/>
            <a:ext cx="509595" cy="778077"/>
          </a:xfrm>
          <a:prstGeom prst="rect">
            <a:avLst/>
          </a:prstGeom>
        </p:spPr>
      </p:pic>
      <p:pic>
        <p:nvPicPr>
          <p:cNvPr id="8" name="Picture 7" descr="relay-oni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2443" y="3450798"/>
            <a:ext cx="838780" cy="1023956"/>
          </a:xfrm>
          <a:prstGeom prst="rect">
            <a:avLst/>
          </a:prstGeom>
        </p:spPr>
      </p:pic>
      <p:pic>
        <p:nvPicPr>
          <p:cNvPr id="27" name="Picture 26" descr="witchlines_Simple_key.png"/>
          <p:cNvPicPr>
            <a:picLocks noChangeAspect="1"/>
          </p:cNvPicPr>
          <p:nvPr/>
        </p:nvPicPr>
        <p:blipFill>
          <a:blip r:embed="rId5">
            <a:duotone>
              <a:prstClr val="black"/>
              <a:srgbClr val="FFFF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3948" y="4165951"/>
            <a:ext cx="839789" cy="420226"/>
          </a:xfrm>
          <a:prstGeom prst="rect">
            <a:avLst/>
          </a:prstGeom>
          <a:ln>
            <a:noFill/>
          </a:ln>
        </p:spPr>
      </p:pic>
      <p:pic>
        <p:nvPicPr>
          <p:cNvPr id="9" name="Picture 8" descr="relay-oni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1203" y="3562220"/>
            <a:ext cx="838780" cy="1023956"/>
          </a:xfrm>
          <a:prstGeom prst="rect">
            <a:avLst/>
          </a:prstGeom>
        </p:spPr>
      </p:pic>
      <p:pic>
        <p:nvPicPr>
          <p:cNvPr id="30" name="Picture 29" descr="witchlines_Simple_key.png"/>
          <p:cNvPicPr>
            <a:picLocks noChangeAspect="1"/>
          </p:cNvPicPr>
          <p:nvPr/>
        </p:nvPicPr>
        <p:blipFill>
          <a:blip r:embed="rId5">
            <a:duotone>
              <a:prstClr val="black"/>
              <a:srgbClr val="00FF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3138" y="4264641"/>
            <a:ext cx="839789" cy="420226"/>
          </a:xfrm>
          <a:prstGeom prst="rect">
            <a:avLst/>
          </a:prstGeom>
          <a:ln>
            <a:noFill/>
          </a:ln>
        </p:spPr>
      </p:pic>
      <p:pic>
        <p:nvPicPr>
          <p:cNvPr id="59" name="Picture 58" descr="witchlines_Simple_key.png"/>
          <p:cNvPicPr>
            <a:picLocks noChangeAspect="1"/>
          </p:cNvPicPr>
          <p:nvPr/>
        </p:nvPicPr>
        <p:blipFill>
          <a:blip r:embed="rId5">
            <a:duotone>
              <a:prstClr val="black"/>
              <a:srgbClr val="80008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913" y="3133867"/>
            <a:ext cx="839789" cy="420226"/>
          </a:xfrm>
          <a:prstGeom prst="rect">
            <a:avLst/>
          </a:prstGeom>
          <a:ln>
            <a:noFill/>
          </a:ln>
        </p:spPr>
      </p:pic>
      <p:cxnSp>
        <p:nvCxnSpPr>
          <p:cNvPr id="18" name="Straight Connector 17"/>
          <p:cNvCxnSpPr>
            <a:stCxn id="7" idx="3"/>
            <a:endCxn id="11" idx="1"/>
          </p:cNvCxnSpPr>
          <p:nvPr/>
        </p:nvCxnSpPr>
        <p:spPr>
          <a:xfrm>
            <a:off x="6382115" y="2910512"/>
            <a:ext cx="1601029" cy="651709"/>
          </a:xfrm>
          <a:prstGeom prst="line">
            <a:avLst/>
          </a:prstGeom>
          <a:ln w="38100">
            <a:solidFill>
              <a:schemeClr val="bg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itle 1"/>
          <p:cNvSpPr>
            <a:spLocks noGrp="1"/>
          </p:cNvSpPr>
          <p:nvPr>
            <p:ph type="title"/>
          </p:nvPr>
        </p:nvSpPr>
        <p:spPr>
          <a:xfrm>
            <a:off x="1841063" y="173399"/>
            <a:ext cx="8234800" cy="900289"/>
          </a:xfrm>
        </p:spPr>
        <p:txBody>
          <a:bodyPr>
            <a:normAutofit/>
          </a:bodyPr>
          <a:lstStyle/>
          <a:p>
            <a:r>
              <a:rPr lang="en-US" dirty="0" smtClean="0"/>
              <a:t>Background: Onion Routing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4757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Straight Connector 34"/>
          <p:cNvCxnSpPr/>
          <p:nvPr/>
        </p:nvCxnSpPr>
        <p:spPr>
          <a:xfrm>
            <a:off x="1397628" y="2718524"/>
            <a:ext cx="1572688" cy="1367191"/>
          </a:xfrm>
          <a:prstGeom prst="line">
            <a:avLst/>
          </a:prstGeom>
          <a:ln w="304800">
            <a:solidFill>
              <a:srgbClr val="FFFF00"/>
            </a:solidFill>
          </a:ln>
          <a:effectLst>
            <a:glow rad="101600">
              <a:srgbClr val="FF0000">
                <a:alpha val="75000"/>
              </a:srgb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1397628" y="2718524"/>
            <a:ext cx="1572688" cy="1367191"/>
          </a:xfrm>
          <a:prstGeom prst="line">
            <a:avLst/>
          </a:prstGeom>
          <a:ln w="152400">
            <a:solidFill>
              <a:srgbClr val="00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relay-oni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1883" y="2398534"/>
            <a:ext cx="838780" cy="1023956"/>
          </a:xfrm>
          <a:prstGeom prst="rect">
            <a:avLst/>
          </a:prstGeom>
        </p:spPr>
      </p:pic>
      <p:pic>
        <p:nvPicPr>
          <p:cNvPr id="7" name="Picture 6" descr="relay-oni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3335" y="2398534"/>
            <a:ext cx="838780" cy="1023956"/>
          </a:xfrm>
          <a:prstGeom prst="rect">
            <a:avLst/>
          </a:prstGeom>
        </p:spPr>
      </p:pic>
      <p:pic>
        <p:nvPicPr>
          <p:cNvPr id="10" name="Picture 9"/>
          <p:cNvPicPr/>
          <p:nvPr/>
        </p:nvPicPr>
        <p:blipFill>
          <a:blip r:embed="rId3"/>
          <a:stretch>
            <a:fillRect/>
          </a:stretch>
        </p:blipFill>
        <p:spPr>
          <a:xfrm>
            <a:off x="1132404" y="3256060"/>
            <a:ext cx="509595" cy="778077"/>
          </a:xfrm>
          <a:prstGeom prst="rect">
            <a:avLst/>
          </a:prstGeom>
        </p:spPr>
      </p:pic>
      <p:pic>
        <p:nvPicPr>
          <p:cNvPr id="11" name="Picture 10"/>
          <p:cNvPicPr/>
          <p:nvPr/>
        </p:nvPicPr>
        <p:blipFill>
          <a:blip r:embed="rId4"/>
          <a:stretch>
            <a:fillRect/>
          </a:stretch>
        </p:blipFill>
        <p:spPr>
          <a:xfrm>
            <a:off x="7983143" y="3173182"/>
            <a:ext cx="937679" cy="778077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82759" y="4913884"/>
            <a:ext cx="1390349" cy="644878"/>
          </a:xfrm>
          <a:prstGeom prst="rect">
            <a:avLst/>
          </a:prstGeom>
          <a:noFill/>
        </p:spPr>
        <p:txBody>
          <a:bodyPr wrap="square" lIns="100785" tIns="50393" rIns="100785" bIns="50393" rtlCol="0">
            <a:spAutoFit/>
          </a:bodyPr>
          <a:lstStyle/>
          <a:p>
            <a:pPr algn="ctr"/>
            <a:r>
              <a:rPr lang="en-US" sz="3500" dirty="0">
                <a:solidFill>
                  <a:srgbClr val="FFFF00"/>
                </a:solidFill>
              </a:rPr>
              <a:t>Users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040203" y="4913884"/>
            <a:ext cx="2728875" cy="644878"/>
          </a:xfrm>
          <a:prstGeom prst="rect">
            <a:avLst/>
          </a:prstGeom>
          <a:noFill/>
        </p:spPr>
        <p:txBody>
          <a:bodyPr wrap="square" lIns="100785" tIns="50393" rIns="100785" bIns="50393" rtlCol="0">
            <a:spAutoFit/>
          </a:bodyPr>
          <a:lstStyle/>
          <a:p>
            <a:pPr algn="ctr"/>
            <a:r>
              <a:rPr lang="en-US" sz="3500" dirty="0">
                <a:solidFill>
                  <a:srgbClr val="FFFF00"/>
                </a:solidFill>
              </a:rPr>
              <a:t>Destinations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840451" y="4913884"/>
            <a:ext cx="4199752" cy="644878"/>
          </a:xfrm>
          <a:prstGeom prst="rect">
            <a:avLst/>
          </a:prstGeom>
          <a:noFill/>
        </p:spPr>
        <p:txBody>
          <a:bodyPr wrap="square" lIns="100785" tIns="50393" rIns="100785" bIns="50393" rtlCol="0">
            <a:spAutoFit/>
          </a:bodyPr>
          <a:lstStyle/>
          <a:p>
            <a:pPr algn="ctr"/>
            <a:r>
              <a:rPr lang="en-US" sz="3500" dirty="0">
                <a:solidFill>
                  <a:srgbClr val="FFFF00"/>
                </a:solidFill>
              </a:rPr>
              <a:t>Onion Routers</a:t>
            </a:r>
          </a:p>
        </p:txBody>
      </p:sp>
      <p:pic>
        <p:nvPicPr>
          <p:cNvPr id="15" name="Picture 14" descr="relay-oni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9367" y="3450798"/>
            <a:ext cx="838780" cy="1023956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7221035" y="7009642"/>
            <a:ext cx="2351035" cy="402652"/>
          </a:xfrm>
          <a:prstGeom prst="rect">
            <a:avLst/>
          </a:prstGeom>
        </p:spPr>
        <p:txBody>
          <a:bodyPr lIns="100785" tIns="50393" rIns="100785" bIns="50393"/>
          <a:lstStyle/>
          <a:p>
            <a:fld id="{EF79A8D7-8563-1D41-8745-9B17EC07E15F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23" name="Picture 22"/>
          <p:cNvPicPr/>
          <p:nvPr/>
        </p:nvPicPr>
        <p:blipFill>
          <a:blip r:embed="rId3"/>
          <a:stretch>
            <a:fillRect/>
          </a:stretch>
        </p:blipFill>
        <p:spPr>
          <a:xfrm>
            <a:off x="1123136" y="4085715"/>
            <a:ext cx="509595" cy="778077"/>
          </a:xfrm>
          <a:prstGeom prst="rect">
            <a:avLst/>
          </a:prstGeom>
        </p:spPr>
      </p:pic>
      <p:pic>
        <p:nvPicPr>
          <p:cNvPr id="24" name="Picture 23"/>
          <p:cNvPicPr/>
          <p:nvPr/>
        </p:nvPicPr>
        <p:blipFill>
          <a:blip r:embed="rId4"/>
          <a:stretch>
            <a:fillRect/>
          </a:stretch>
        </p:blipFill>
        <p:spPr>
          <a:xfrm>
            <a:off x="7983143" y="2260838"/>
            <a:ext cx="937679" cy="778077"/>
          </a:xfrm>
          <a:prstGeom prst="rect">
            <a:avLst/>
          </a:prstGeom>
        </p:spPr>
      </p:pic>
      <p:pic>
        <p:nvPicPr>
          <p:cNvPr id="26" name="Picture 25"/>
          <p:cNvPicPr/>
          <p:nvPr/>
        </p:nvPicPr>
        <p:blipFill>
          <a:blip r:embed="rId4"/>
          <a:stretch>
            <a:fillRect/>
          </a:stretch>
        </p:blipFill>
        <p:spPr>
          <a:xfrm>
            <a:off x="7983143" y="4034137"/>
            <a:ext cx="937679" cy="778077"/>
          </a:xfrm>
          <a:prstGeom prst="rect">
            <a:avLst/>
          </a:prstGeom>
        </p:spPr>
      </p:pic>
      <p:pic>
        <p:nvPicPr>
          <p:cNvPr id="17" name="Picture 16" descr="witchlines_Simple_key.png"/>
          <p:cNvPicPr>
            <a:picLocks noChangeAspect="1"/>
          </p:cNvPicPr>
          <p:nvPr/>
        </p:nvPicPr>
        <p:blipFill>
          <a:blip r:embed="rId5">
            <a:duotone>
              <a:prstClr val="black"/>
              <a:srgbClr val="FFFF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788" y="2398534"/>
            <a:ext cx="839789" cy="420226"/>
          </a:xfrm>
          <a:prstGeom prst="rect">
            <a:avLst/>
          </a:prstGeom>
          <a:ln>
            <a:noFill/>
          </a:ln>
        </p:spPr>
      </p:pic>
      <p:pic>
        <p:nvPicPr>
          <p:cNvPr id="22" name="Picture 21" descr="witchlines_Simple_key.png"/>
          <p:cNvPicPr>
            <a:picLocks noChangeAspect="1"/>
          </p:cNvPicPr>
          <p:nvPr/>
        </p:nvPicPr>
        <p:blipFill>
          <a:blip r:embed="rId5">
            <a:duotone>
              <a:prstClr val="black"/>
              <a:srgbClr val="00FF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913" y="2752956"/>
            <a:ext cx="839789" cy="420226"/>
          </a:xfrm>
          <a:prstGeom prst="rect">
            <a:avLst/>
          </a:prstGeom>
          <a:ln>
            <a:noFill/>
          </a:ln>
        </p:spPr>
      </p:pic>
      <p:pic>
        <p:nvPicPr>
          <p:cNvPr id="25" name="Picture 24" descr="witchlines_Simple_key.png"/>
          <p:cNvPicPr>
            <a:picLocks noChangeAspect="1"/>
          </p:cNvPicPr>
          <p:nvPr/>
        </p:nvPicPr>
        <p:blipFill>
          <a:blip r:embed="rId5">
            <a:duotone>
              <a:prstClr val="black"/>
              <a:srgbClr val="80008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3566" y="3045946"/>
            <a:ext cx="839789" cy="420226"/>
          </a:xfrm>
          <a:prstGeom prst="rect">
            <a:avLst/>
          </a:prstGeom>
          <a:ln>
            <a:noFill/>
          </a:ln>
        </p:spPr>
      </p:pic>
      <p:cxnSp>
        <p:nvCxnSpPr>
          <p:cNvPr id="29" name="Straight Connector 28"/>
          <p:cNvCxnSpPr/>
          <p:nvPr/>
        </p:nvCxnSpPr>
        <p:spPr>
          <a:xfrm flipH="1" flipV="1">
            <a:off x="3236873" y="3962776"/>
            <a:ext cx="1706054" cy="203176"/>
          </a:xfrm>
          <a:prstGeom prst="line">
            <a:avLst/>
          </a:prstGeom>
          <a:ln w="152400">
            <a:solidFill>
              <a:srgbClr val="00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490924" y="2843103"/>
            <a:ext cx="1479392" cy="1231096"/>
          </a:xfrm>
          <a:prstGeom prst="line">
            <a:avLst/>
          </a:prstGeom>
          <a:ln>
            <a:solidFill>
              <a:srgbClr val="6600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3236874" y="3962776"/>
            <a:ext cx="1706053" cy="203176"/>
          </a:xfrm>
          <a:prstGeom prst="line">
            <a:avLst/>
          </a:prstGeom>
          <a:ln>
            <a:solidFill>
              <a:srgbClr val="6600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9" idx="3"/>
            <a:endCxn id="7" idx="2"/>
          </p:cNvCxnSpPr>
          <p:nvPr/>
        </p:nvCxnSpPr>
        <p:spPr>
          <a:xfrm flipV="1">
            <a:off x="5329983" y="3422489"/>
            <a:ext cx="632742" cy="651709"/>
          </a:xfrm>
          <a:prstGeom prst="line">
            <a:avLst/>
          </a:prstGeom>
          <a:ln>
            <a:solidFill>
              <a:srgbClr val="6600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/>
          <p:nvPr/>
        </p:nvPicPr>
        <p:blipFill>
          <a:blip r:embed="rId3"/>
          <a:stretch>
            <a:fillRect/>
          </a:stretch>
        </p:blipFill>
        <p:spPr>
          <a:xfrm>
            <a:off x="1123136" y="2454064"/>
            <a:ext cx="509595" cy="778077"/>
          </a:xfrm>
          <a:prstGeom prst="rect">
            <a:avLst/>
          </a:prstGeom>
        </p:spPr>
      </p:pic>
      <p:pic>
        <p:nvPicPr>
          <p:cNvPr id="8" name="Picture 7" descr="relay-oni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2443" y="3450798"/>
            <a:ext cx="838780" cy="1023956"/>
          </a:xfrm>
          <a:prstGeom prst="rect">
            <a:avLst/>
          </a:prstGeom>
          <a:effectLst>
            <a:glow rad="101600">
              <a:srgbClr val="FF0000">
                <a:alpha val="75000"/>
              </a:srgbClr>
            </a:glow>
          </a:effectLst>
        </p:spPr>
      </p:pic>
      <p:pic>
        <p:nvPicPr>
          <p:cNvPr id="27" name="Picture 26" descr="witchlines_Simple_key.png"/>
          <p:cNvPicPr>
            <a:picLocks noChangeAspect="1"/>
          </p:cNvPicPr>
          <p:nvPr/>
        </p:nvPicPr>
        <p:blipFill>
          <a:blip r:embed="rId5">
            <a:duotone>
              <a:prstClr val="black"/>
              <a:srgbClr val="FFFF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3948" y="4165951"/>
            <a:ext cx="839789" cy="420226"/>
          </a:xfrm>
          <a:prstGeom prst="rect">
            <a:avLst/>
          </a:prstGeom>
          <a:ln>
            <a:noFill/>
          </a:ln>
        </p:spPr>
      </p:pic>
      <p:pic>
        <p:nvPicPr>
          <p:cNvPr id="9" name="Picture 8" descr="relay-oni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1203" y="3562220"/>
            <a:ext cx="838780" cy="1023956"/>
          </a:xfrm>
          <a:prstGeom prst="rect">
            <a:avLst/>
          </a:prstGeom>
        </p:spPr>
      </p:pic>
      <p:pic>
        <p:nvPicPr>
          <p:cNvPr id="30" name="Picture 29" descr="witchlines_Simple_key.png"/>
          <p:cNvPicPr>
            <a:picLocks noChangeAspect="1"/>
          </p:cNvPicPr>
          <p:nvPr/>
        </p:nvPicPr>
        <p:blipFill>
          <a:blip r:embed="rId5">
            <a:duotone>
              <a:prstClr val="black"/>
              <a:srgbClr val="00FF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3138" y="4264641"/>
            <a:ext cx="839789" cy="420226"/>
          </a:xfrm>
          <a:prstGeom prst="rect">
            <a:avLst/>
          </a:prstGeom>
          <a:ln>
            <a:noFill/>
          </a:ln>
        </p:spPr>
      </p:pic>
      <p:pic>
        <p:nvPicPr>
          <p:cNvPr id="59" name="Picture 58" descr="witchlines_Simple_key.png"/>
          <p:cNvPicPr>
            <a:picLocks noChangeAspect="1"/>
          </p:cNvPicPr>
          <p:nvPr/>
        </p:nvPicPr>
        <p:blipFill>
          <a:blip r:embed="rId5">
            <a:duotone>
              <a:prstClr val="black"/>
              <a:srgbClr val="80008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913" y="3133867"/>
            <a:ext cx="839789" cy="420226"/>
          </a:xfrm>
          <a:prstGeom prst="rect">
            <a:avLst/>
          </a:prstGeom>
          <a:ln>
            <a:noFill/>
          </a:ln>
        </p:spPr>
      </p:pic>
      <p:cxnSp>
        <p:nvCxnSpPr>
          <p:cNvPr id="18" name="Straight Connector 17"/>
          <p:cNvCxnSpPr>
            <a:stCxn id="7" idx="3"/>
            <a:endCxn id="11" idx="1"/>
          </p:cNvCxnSpPr>
          <p:nvPr/>
        </p:nvCxnSpPr>
        <p:spPr>
          <a:xfrm>
            <a:off x="6382115" y="2910512"/>
            <a:ext cx="1601029" cy="651709"/>
          </a:xfrm>
          <a:prstGeom prst="line">
            <a:avLst/>
          </a:prstGeom>
          <a:ln w="38100">
            <a:solidFill>
              <a:schemeClr val="bg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itle 1"/>
          <p:cNvSpPr>
            <a:spLocks noGrp="1"/>
          </p:cNvSpPr>
          <p:nvPr>
            <p:ph type="title"/>
          </p:nvPr>
        </p:nvSpPr>
        <p:spPr>
          <a:xfrm>
            <a:off x="1841063" y="173399"/>
            <a:ext cx="8234800" cy="900289"/>
          </a:xfrm>
        </p:spPr>
        <p:txBody>
          <a:bodyPr>
            <a:normAutofit/>
          </a:bodyPr>
          <a:lstStyle/>
          <a:p>
            <a:r>
              <a:rPr lang="en-US" dirty="0" smtClean="0"/>
              <a:t>Background: Onion Routing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904331" y="5838825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>
                <a:solidFill>
                  <a:srgbClr val="FF0000"/>
                </a:solidFill>
                <a:latin typeface="+mn-lt"/>
              </a:rPr>
              <a:t>Website fingerprinting</a:t>
            </a:r>
            <a:endParaRPr lang="en-US" sz="2800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987596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Straight Connector 34"/>
          <p:cNvCxnSpPr/>
          <p:nvPr/>
        </p:nvCxnSpPr>
        <p:spPr>
          <a:xfrm>
            <a:off x="1397628" y="2718524"/>
            <a:ext cx="1572688" cy="1367191"/>
          </a:xfrm>
          <a:prstGeom prst="line">
            <a:avLst/>
          </a:prstGeom>
          <a:ln w="304800">
            <a:solidFill>
              <a:srgbClr val="FFFF00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1397628" y="2718524"/>
            <a:ext cx="1572688" cy="1367191"/>
          </a:xfrm>
          <a:prstGeom prst="line">
            <a:avLst/>
          </a:prstGeom>
          <a:ln w="152400">
            <a:solidFill>
              <a:srgbClr val="00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relay-oni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1883" y="2398534"/>
            <a:ext cx="838780" cy="1023956"/>
          </a:xfrm>
          <a:prstGeom prst="rect">
            <a:avLst/>
          </a:prstGeom>
        </p:spPr>
      </p:pic>
      <p:pic>
        <p:nvPicPr>
          <p:cNvPr id="7" name="Picture 6" descr="relay-oni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3335" y="2398534"/>
            <a:ext cx="838780" cy="1023956"/>
          </a:xfrm>
          <a:prstGeom prst="rect">
            <a:avLst/>
          </a:prstGeom>
          <a:effectLst>
            <a:glow rad="101600">
              <a:srgbClr val="FF0000">
                <a:alpha val="75000"/>
              </a:srgbClr>
            </a:glow>
          </a:effectLst>
        </p:spPr>
      </p:pic>
      <p:pic>
        <p:nvPicPr>
          <p:cNvPr id="10" name="Picture 9"/>
          <p:cNvPicPr/>
          <p:nvPr/>
        </p:nvPicPr>
        <p:blipFill>
          <a:blip r:embed="rId3"/>
          <a:stretch>
            <a:fillRect/>
          </a:stretch>
        </p:blipFill>
        <p:spPr>
          <a:xfrm>
            <a:off x="1132404" y="3256060"/>
            <a:ext cx="509595" cy="778077"/>
          </a:xfrm>
          <a:prstGeom prst="rect">
            <a:avLst/>
          </a:prstGeom>
        </p:spPr>
      </p:pic>
      <p:pic>
        <p:nvPicPr>
          <p:cNvPr id="11" name="Picture 10"/>
          <p:cNvPicPr/>
          <p:nvPr/>
        </p:nvPicPr>
        <p:blipFill>
          <a:blip r:embed="rId4"/>
          <a:stretch>
            <a:fillRect/>
          </a:stretch>
        </p:blipFill>
        <p:spPr>
          <a:xfrm>
            <a:off x="7983143" y="3173182"/>
            <a:ext cx="937679" cy="778077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82759" y="4913884"/>
            <a:ext cx="1390349" cy="644878"/>
          </a:xfrm>
          <a:prstGeom prst="rect">
            <a:avLst/>
          </a:prstGeom>
          <a:noFill/>
        </p:spPr>
        <p:txBody>
          <a:bodyPr wrap="square" lIns="100785" tIns="50393" rIns="100785" bIns="50393" rtlCol="0">
            <a:spAutoFit/>
          </a:bodyPr>
          <a:lstStyle/>
          <a:p>
            <a:pPr algn="ctr"/>
            <a:r>
              <a:rPr lang="en-US" sz="3500" dirty="0">
                <a:solidFill>
                  <a:srgbClr val="FFFF00"/>
                </a:solidFill>
              </a:rPr>
              <a:t>Users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040203" y="4913884"/>
            <a:ext cx="2728875" cy="644878"/>
          </a:xfrm>
          <a:prstGeom prst="rect">
            <a:avLst/>
          </a:prstGeom>
          <a:noFill/>
        </p:spPr>
        <p:txBody>
          <a:bodyPr wrap="square" lIns="100785" tIns="50393" rIns="100785" bIns="50393" rtlCol="0">
            <a:spAutoFit/>
          </a:bodyPr>
          <a:lstStyle/>
          <a:p>
            <a:pPr algn="ctr"/>
            <a:r>
              <a:rPr lang="en-US" sz="3500" dirty="0">
                <a:solidFill>
                  <a:srgbClr val="FFFF00"/>
                </a:solidFill>
              </a:rPr>
              <a:t>Destinations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840451" y="4913884"/>
            <a:ext cx="4199752" cy="644878"/>
          </a:xfrm>
          <a:prstGeom prst="rect">
            <a:avLst/>
          </a:prstGeom>
          <a:noFill/>
        </p:spPr>
        <p:txBody>
          <a:bodyPr wrap="square" lIns="100785" tIns="50393" rIns="100785" bIns="50393" rtlCol="0">
            <a:spAutoFit/>
          </a:bodyPr>
          <a:lstStyle/>
          <a:p>
            <a:pPr algn="ctr"/>
            <a:r>
              <a:rPr lang="en-US" sz="3500" dirty="0">
                <a:solidFill>
                  <a:srgbClr val="FFFF00"/>
                </a:solidFill>
              </a:rPr>
              <a:t>Onion Routers</a:t>
            </a:r>
          </a:p>
        </p:txBody>
      </p:sp>
      <p:pic>
        <p:nvPicPr>
          <p:cNvPr id="15" name="Picture 14" descr="relay-oni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9367" y="3450798"/>
            <a:ext cx="838780" cy="1023956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7221035" y="7009642"/>
            <a:ext cx="2351035" cy="402652"/>
          </a:xfrm>
          <a:prstGeom prst="rect">
            <a:avLst/>
          </a:prstGeom>
        </p:spPr>
        <p:txBody>
          <a:bodyPr lIns="100785" tIns="50393" rIns="100785" bIns="50393"/>
          <a:lstStyle/>
          <a:p>
            <a:fld id="{EF79A8D7-8563-1D41-8745-9B17EC07E15F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23" name="Picture 22"/>
          <p:cNvPicPr/>
          <p:nvPr/>
        </p:nvPicPr>
        <p:blipFill>
          <a:blip r:embed="rId3"/>
          <a:stretch>
            <a:fillRect/>
          </a:stretch>
        </p:blipFill>
        <p:spPr>
          <a:xfrm>
            <a:off x="1123136" y="4085715"/>
            <a:ext cx="509595" cy="778077"/>
          </a:xfrm>
          <a:prstGeom prst="rect">
            <a:avLst/>
          </a:prstGeom>
        </p:spPr>
      </p:pic>
      <p:pic>
        <p:nvPicPr>
          <p:cNvPr id="24" name="Picture 23"/>
          <p:cNvPicPr/>
          <p:nvPr/>
        </p:nvPicPr>
        <p:blipFill>
          <a:blip r:embed="rId4"/>
          <a:stretch>
            <a:fillRect/>
          </a:stretch>
        </p:blipFill>
        <p:spPr>
          <a:xfrm>
            <a:off x="7983143" y="2260838"/>
            <a:ext cx="937679" cy="778077"/>
          </a:xfrm>
          <a:prstGeom prst="rect">
            <a:avLst/>
          </a:prstGeom>
        </p:spPr>
      </p:pic>
      <p:pic>
        <p:nvPicPr>
          <p:cNvPr id="26" name="Picture 25"/>
          <p:cNvPicPr/>
          <p:nvPr/>
        </p:nvPicPr>
        <p:blipFill>
          <a:blip r:embed="rId4"/>
          <a:stretch>
            <a:fillRect/>
          </a:stretch>
        </p:blipFill>
        <p:spPr>
          <a:xfrm>
            <a:off x="7983143" y="4034137"/>
            <a:ext cx="937679" cy="778077"/>
          </a:xfrm>
          <a:prstGeom prst="rect">
            <a:avLst/>
          </a:prstGeom>
        </p:spPr>
      </p:pic>
      <p:pic>
        <p:nvPicPr>
          <p:cNvPr id="17" name="Picture 16" descr="witchlines_Simple_key.png"/>
          <p:cNvPicPr>
            <a:picLocks noChangeAspect="1"/>
          </p:cNvPicPr>
          <p:nvPr/>
        </p:nvPicPr>
        <p:blipFill>
          <a:blip r:embed="rId5">
            <a:duotone>
              <a:prstClr val="black"/>
              <a:srgbClr val="FFFF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788" y="2398534"/>
            <a:ext cx="839789" cy="420226"/>
          </a:xfrm>
          <a:prstGeom prst="rect">
            <a:avLst/>
          </a:prstGeom>
          <a:ln>
            <a:noFill/>
          </a:ln>
        </p:spPr>
      </p:pic>
      <p:pic>
        <p:nvPicPr>
          <p:cNvPr id="22" name="Picture 21" descr="witchlines_Simple_key.png"/>
          <p:cNvPicPr>
            <a:picLocks noChangeAspect="1"/>
          </p:cNvPicPr>
          <p:nvPr/>
        </p:nvPicPr>
        <p:blipFill>
          <a:blip r:embed="rId5">
            <a:duotone>
              <a:prstClr val="black"/>
              <a:srgbClr val="00FF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913" y="2752956"/>
            <a:ext cx="839789" cy="420226"/>
          </a:xfrm>
          <a:prstGeom prst="rect">
            <a:avLst/>
          </a:prstGeom>
          <a:ln>
            <a:noFill/>
          </a:ln>
        </p:spPr>
      </p:pic>
      <p:pic>
        <p:nvPicPr>
          <p:cNvPr id="25" name="Picture 24" descr="witchlines_Simple_key.png"/>
          <p:cNvPicPr>
            <a:picLocks noChangeAspect="1"/>
          </p:cNvPicPr>
          <p:nvPr/>
        </p:nvPicPr>
        <p:blipFill>
          <a:blip r:embed="rId5">
            <a:duotone>
              <a:prstClr val="black"/>
              <a:srgbClr val="80008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3566" y="3045946"/>
            <a:ext cx="839789" cy="420226"/>
          </a:xfrm>
          <a:prstGeom prst="rect">
            <a:avLst/>
          </a:prstGeom>
          <a:ln>
            <a:noFill/>
          </a:ln>
        </p:spPr>
      </p:pic>
      <p:cxnSp>
        <p:nvCxnSpPr>
          <p:cNvPr id="29" name="Straight Connector 28"/>
          <p:cNvCxnSpPr/>
          <p:nvPr/>
        </p:nvCxnSpPr>
        <p:spPr>
          <a:xfrm flipH="1" flipV="1">
            <a:off x="3236873" y="3962776"/>
            <a:ext cx="1706054" cy="203176"/>
          </a:xfrm>
          <a:prstGeom prst="line">
            <a:avLst/>
          </a:prstGeom>
          <a:ln w="152400">
            <a:solidFill>
              <a:srgbClr val="00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490924" y="2843103"/>
            <a:ext cx="1479392" cy="1231096"/>
          </a:xfrm>
          <a:prstGeom prst="line">
            <a:avLst/>
          </a:prstGeom>
          <a:ln>
            <a:solidFill>
              <a:srgbClr val="6600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3236874" y="3962776"/>
            <a:ext cx="1706053" cy="203176"/>
          </a:xfrm>
          <a:prstGeom prst="line">
            <a:avLst/>
          </a:prstGeom>
          <a:ln>
            <a:solidFill>
              <a:srgbClr val="6600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9" idx="3"/>
            <a:endCxn id="7" idx="2"/>
          </p:cNvCxnSpPr>
          <p:nvPr/>
        </p:nvCxnSpPr>
        <p:spPr>
          <a:xfrm flipV="1">
            <a:off x="5329983" y="3422489"/>
            <a:ext cx="632742" cy="651709"/>
          </a:xfrm>
          <a:prstGeom prst="line">
            <a:avLst/>
          </a:prstGeom>
          <a:ln>
            <a:solidFill>
              <a:srgbClr val="6600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/>
          <p:nvPr/>
        </p:nvPicPr>
        <p:blipFill>
          <a:blip r:embed="rId3"/>
          <a:stretch>
            <a:fillRect/>
          </a:stretch>
        </p:blipFill>
        <p:spPr>
          <a:xfrm>
            <a:off x="1123136" y="2454064"/>
            <a:ext cx="509595" cy="778077"/>
          </a:xfrm>
          <a:prstGeom prst="rect">
            <a:avLst/>
          </a:prstGeom>
        </p:spPr>
      </p:pic>
      <p:pic>
        <p:nvPicPr>
          <p:cNvPr id="8" name="Picture 7" descr="relay-oni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2443" y="3450798"/>
            <a:ext cx="838780" cy="1023956"/>
          </a:xfrm>
          <a:prstGeom prst="rect">
            <a:avLst/>
          </a:prstGeom>
          <a:effectLst/>
        </p:spPr>
      </p:pic>
      <p:pic>
        <p:nvPicPr>
          <p:cNvPr id="27" name="Picture 26" descr="witchlines_Simple_key.png"/>
          <p:cNvPicPr>
            <a:picLocks noChangeAspect="1"/>
          </p:cNvPicPr>
          <p:nvPr/>
        </p:nvPicPr>
        <p:blipFill>
          <a:blip r:embed="rId5">
            <a:duotone>
              <a:prstClr val="black"/>
              <a:srgbClr val="FFFF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3948" y="4165951"/>
            <a:ext cx="839789" cy="420226"/>
          </a:xfrm>
          <a:prstGeom prst="rect">
            <a:avLst/>
          </a:prstGeom>
          <a:ln>
            <a:noFill/>
          </a:ln>
        </p:spPr>
      </p:pic>
      <p:pic>
        <p:nvPicPr>
          <p:cNvPr id="9" name="Picture 8" descr="relay-oni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1203" y="3562220"/>
            <a:ext cx="838780" cy="1023956"/>
          </a:xfrm>
          <a:prstGeom prst="rect">
            <a:avLst/>
          </a:prstGeom>
        </p:spPr>
      </p:pic>
      <p:pic>
        <p:nvPicPr>
          <p:cNvPr id="30" name="Picture 29" descr="witchlines_Simple_key.png"/>
          <p:cNvPicPr>
            <a:picLocks noChangeAspect="1"/>
          </p:cNvPicPr>
          <p:nvPr/>
        </p:nvPicPr>
        <p:blipFill>
          <a:blip r:embed="rId5">
            <a:duotone>
              <a:prstClr val="black"/>
              <a:srgbClr val="00FF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3138" y="4264641"/>
            <a:ext cx="839789" cy="420226"/>
          </a:xfrm>
          <a:prstGeom prst="rect">
            <a:avLst/>
          </a:prstGeom>
          <a:ln>
            <a:noFill/>
          </a:ln>
        </p:spPr>
      </p:pic>
      <p:pic>
        <p:nvPicPr>
          <p:cNvPr id="59" name="Picture 58" descr="witchlines_Simple_key.png"/>
          <p:cNvPicPr>
            <a:picLocks noChangeAspect="1"/>
          </p:cNvPicPr>
          <p:nvPr/>
        </p:nvPicPr>
        <p:blipFill>
          <a:blip r:embed="rId5">
            <a:duotone>
              <a:prstClr val="black"/>
              <a:srgbClr val="80008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913" y="3133867"/>
            <a:ext cx="839789" cy="420226"/>
          </a:xfrm>
          <a:prstGeom prst="rect">
            <a:avLst/>
          </a:prstGeom>
          <a:ln>
            <a:noFill/>
          </a:ln>
        </p:spPr>
      </p:pic>
      <p:cxnSp>
        <p:nvCxnSpPr>
          <p:cNvPr id="18" name="Straight Connector 17"/>
          <p:cNvCxnSpPr>
            <a:stCxn id="7" idx="3"/>
            <a:endCxn id="11" idx="1"/>
          </p:cNvCxnSpPr>
          <p:nvPr/>
        </p:nvCxnSpPr>
        <p:spPr>
          <a:xfrm>
            <a:off x="6382115" y="2910512"/>
            <a:ext cx="1601029" cy="651709"/>
          </a:xfrm>
          <a:prstGeom prst="line">
            <a:avLst/>
          </a:prstGeom>
          <a:ln w="38100">
            <a:solidFill>
              <a:schemeClr val="bg1"/>
            </a:solidFill>
            <a:prstDash val="dash"/>
          </a:ln>
          <a:effectLst>
            <a:glow rad="101600">
              <a:srgbClr val="FF0000">
                <a:alpha val="75000"/>
              </a:srgb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itle 1"/>
          <p:cNvSpPr>
            <a:spLocks noGrp="1"/>
          </p:cNvSpPr>
          <p:nvPr>
            <p:ph type="title"/>
          </p:nvPr>
        </p:nvSpPr>
        <p:spPr>
          <a:xfrm>
            <a:off x="1841063" y="173399"/>
            <a:ext cx="8234800" cy="900289"/>
          </a:xfrm>
        </p:spPr>
        <p:txBody>
          <a:bodyPr>
            <a:normAutofit/>
          </a:bodyPr>
          <a:lstStyle/>
          <a:p>
            <a:r>
              <a:rPr lang="en-US" dirty="0" smtClean="0"/>
              <a:t>Background: Onion Routing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904331" y="5838825"/>
            <a:ext cx="6019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>
                <a:solidFill>
                  <a:srgbClr val="FF0000"/>
                </a:solidFill>
                <a:latin typeface="+mn-lt"/>
              </a:rPr>
              <a:t>Website fingerprinting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>
                <a:solidFill>
                  <a:srgbClr val="FF0000"/>
                </a:solidFill>
                <a:latin typeface="+mn-lt"/>
              </a:rPr>
              <a:t>Traffic inspection and modification</a:t>
            </a:r>
          </a:p>
        </p:txBody>
      </p:sp>
    </p:spTree>
    <p:extLst>
      <p:ext uri="{BB962C8B-B14F-4D97-AF65-F5344CB8AC3E}">
        <p14:creationId xmlns:p14="http://schemas.microsoft.com/office/powerpoint/2010/main" val="27493104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Straight Connector 34"/>
          <p:cNvCxnSpPr/>
          <p:nvPr/>
        </p:nvCxnSpPr>
        <p:spPr>
          <a:xfrm>
            <a:off x="1397628" y="2718524"/>
            <a:ext cx="1572688" cy="1367191"/>
          </a:xfrm>
          <a:prstGeom prst="line">
            <a:avLst/>
          </a:prstGeom>
          <a:ln w="304800">
            <a:solidFill>
              <a:srgbClr val="FFFF00"/>
            </a:solidFill>
          </a:ln>
          <a:effectLst>
            <a:glow rad="101600">
              <a:srgbClr val="FF0000">
                <a:alpha val="75000"/>
              </a:srgb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1397628" y="2718524"/>
            <a:ext cx="1572688" cy="1367191"/>
          </a:xfrm>
          <a:prstGeom prst="line">
            <a:avLst/>
          </a:prstGeom>
          <a:ln w="152400">
            <a:solidFill>
              <a:srgbClr val="00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relay-oni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1883" y="2398534"/>
            <a:ext cx="838780" cy="1023956"/>
          </a:xfrm>
          <a:prstGeom prst="rect">
            <a:avLst/>
          </a:prstGeom>
        </p:spPr>
      </p:pic>
      <p:pic>
        <p:nvPicPr>
          <p:cNvPr id="7" name="Picture 6" descr="relay-oni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3335" y="2398534"/>
            <a:ext cx="838780" cy="1023956"/>
          </a:xfrm>
          <a:prstGeom prst="rect">
            <a:avLst/>
          </a:prstGeom>
          <a:effectLst>
            <a:glow rad="101600">
              <a:srgbClr val="FF0000">
                <a:alpha val="75000"/>
              </a:srgbClr>
            </a:glow>
          </a:effectLst>
        </p:spPr>
      </p:pic>
      <p:pic>
        <p:nvPicPr>
          <p:cNvPr id="10" name="Picture 9"/>
          <p:cNvPicPr/>
          <p:nvPr/>
        </p:nvPicPr>
        <p:blipFill>
          <a:blip r:embed="rId3"/>
          <a:stretch>
            <a:fillRect/>
          </a:stretch>
        </p:blipFill>
        <p:spPr>
          <a:xfrm>
            <a:off x="1132404" y="3256060"/>
            <a:ext cx="509595" cy="778077"/>
          </a:xfrm>
          <a:prstGeom prst="rect">
            <a:avLst/>
          </a:prstGeom>
        </p:spPr>
      </p:pic>
      <p:pic>
        <p:nvPicPr>
          <p:cNvPr id="11" name="Picture 10"/>
          <p:cNvPicPr/>
          <p:nvPr/>
        </p:nvPicPr>
        <p:blipFill>
          <a:blip r:embed="rId4"/>
          <a:stretch>
            <a:fillRect/>
          </a:stretch>
        </p:blipFill>
        <p:spPr>
          <a:xfrm>
            <a:off x="7983143" y="3173182"/>
            <a:ext cx="937679" cy="778077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82759" y="4913884"/>
            <a:ext cx="1390349" cy="644878"/>
          </a:xfrm>
          <a:prstGeom prst="rect">
            <a:avLst/>
          </a:prstGeom>
          <a:noFill/>
        </p:spPr>
        <p:txBody>
          <a:bodyPr wrap="square" lIns="100785" tIns="50393" rIns="100785" bIns="50393" rtlCol="0">
            <a:spAutoFit/>
          </a:bodyPr>
          <a:lstStyle/>
          <a:p>
            <a:pPr algn="ctr"/>
            <a:r>
              <a:rPr lang="en-US" sz="3500" dirty="0">
                <a:solidFill>
                  <a:srgbClr val="FFFF00"/>
                </a:solidFill>
              </a:rPr>
              <a:t>Users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040203" y="4913884"/>
            <a:ext cx="2728875" cy="644878"/>
          </a:xfrm>
          <a:prstGeom prst="rect">
            <a:avLst/>
          </a:prstGeom>
          <a:noFill/>
        </p:spPr>
        <p:txBody>
          <a:bodyPr wrap="square" lIns="100785" tIns="50393" rIns="100785" bIns="50393" rtlCol="0">
            <a:spAutoFit/>
          </a:bodyPr>
          <a:lstStyle/>
          <a:p>
            <a:pPr algn="ctr"/>
            <a:r>
              <a:rPr lang="en-US" sz="3500" dirty="0">
                <a:solidFill>
                  <a:srgbClr val="FFFF00"/>
                </a:solidFill>
              </a:rPr>
              <a:t>Destinations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840451" y="4913884"/>
            <a:ext cx="4199752" cy="644878"/>
          </a:xfrm>
          <a:prstGeom prst="rect">
            <a:avLst/>
          </a:prstGeom>
          <a:noFill/>
        </p:spPr>
        <p:txBody>
          <a:bodyPr wrap="square" lIns="100785" tIns="50393" rIns="100785" bIns="50393" rtlCol="0">
            <a:spAutoFit/>
          </a:bodyPr>
          <a:lstStyle/>
          <a:p>
            <a:pPr algn="ctr"/>
            <a:r>
              <a:rPr lang="en-US" sz="3500" dirty="0">
                <a:solidFill>
                  <a:srgbClr val="FFFF00"/>
                </a:solidFill>
              </a:rPr>
              <a:t>Onion Routers</a:t>
            </a:r>
          </a:p>
        </p:txBody>
      </p:sp>
      <p:pic>
        <p:nvPicPr>
          <p:cNvPr id="15" name="Picture 14" descr="relay-oni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9367" y="3450798"/>
            <a:ext cx="838780" cy="1023956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7221035" y="7009642"/>
            <a:ext cx="2351035" cy="402652"/>
          </a:xfrm>
          <a:prstGeom prst="rect">
            <a:avLst/>
          </a:prstGeom>
        </p:spPr>
        <p:txBody>
          <a:bodyPr lIns="100785" tIns="50393" rIns="100785" bIns="50393"/>
          <a:lstStyle/>
          <a:p>
            <a:fld id="{EF79A8D7-8563-1D41-8745-9B17EC07E15F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23" name="Picture 22"/>
          <p:cNvPicPr/>
          <p:nvPr/>
        </p:nvPicPr>
        <p:blipFill>
          <a:blip r:embed="rId3"/>
          <a:stretch>
            <a:fillRect/>
          </a:stretch>
        </p:blipFill>
        <p:spPr>
          <a:xfrm>
            <a:off x="1123136" y="4085715"/>
            <a:ext cx="509595" cy="778077"/>
          </a:xfrm>
          <a:prstGeom prst="rect">
            <a:avLst/>
          </a:prstGeom>
        </p:spPr>
      </p:pic>
      <p:pic>
        <p:nvPicPr>
          <p:cNvPr id="24" name="Picture 23"/>
          <p:cNvPicPr/>
          <p:nvPr/>
        </p:nvPicPr>
        <p:blipFill>
          <a:blip r:embed="rId4"/>
          <a:stretch>
            <a:fillRect/>
          </a:stretch>
        </p:blipFill>
        <p:spPr>
          <a:xfrm>
            <a:off x="7983143" y="2260838"/>
            <a:ext cx="937679" cy="778077"/>
          </a:xfrm>
          <a:prstGeom prst="rect">
            <a:avLst/>
          </a:prstGeom>
        </p:spPr>
      </p:pic>
      <p:pic>
        <p:nvPicPr>
          <p:cNvPr id="26" name="Picture 25"/>
          <p:cNvPicPr/>
          <p:nvPr/>
        </p:nvPicPr>
        <p:blipFill>
          <a:blip r:embed="rId4"/>
          <a:stretch>
            <a:fillRect/>
          </a:stretch>
        </p:blipFill>
        <p:spPr>
          <a:xfrm>
            <a:off x="7983143" y="4034137"/>
            <a:ext cx="937679" cy="778077"/>
          </a:xfrm>
          <a:prstGeom prst="rect">
            <a:avLst/>
          </a:prstGeom>
        </p:spPr>
      </p:pic>
      <p:pic>
        <p:nvPicPr>
          <p:cNvPr id="17" name="Picture 16" descr="witchlines_Simple_key.png"/>
          <p:cNvPicPr>
            <a:picLocks noChangeAspect="1"/>
          </p:cNvPicPr>
          <p:nvPr/>
        </p:nvPicPr>
        <p:blipFill>
          <a:blip r:embed="rId5">
            <a:duotone>
              <a:prstClr val="black"/>
              <a:srgbClr val="FFFF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788" y="2398534"/>
            <a:ext cx="839789" cy="420226"/>
          </a:xfrm>
          <a:prstGeom prst="rect">
            <a:avLst/>
          </a:prstGeom>
          <a:ln>
            <a:noFill/>
          </a:ln>
        </p:spPr>
      </p:pic>
      <p:pic>
        <p:nvPicPr>
          <p:cNvPr id="22" name="Picture 21" descr="witchlines_Simple_key.png"/>
          <p:cNvPicPr>
            <a:picLocks noChangeAspect="1"/>
          </p:cNvPicPr>
          <p:nvPr/>
        </p:nvPicPr>
        <p:blipFill>
          <a:blip r:embed="rId5">
            <a:duotone>
              <a:prstClr val="black"/>
              <a:srgbClr val="00FF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913" y="2752956"/>
            <a:ext cx="839789" cy="420226"/>
          </a:xfrm>
          <a:prstGeom prst="rect">
            <a:avLst/>
          </a:prstGeom>
          <a:ln>
            <a:noFill/>
          </a:ln>
        </p:spPr>
      </p:pic>
      <p:pic>
        <p:nvPicPr>
          <p:cNvPr id="25" name="Picture 24" descr="witchlines_Simple_key.png"/>
          <p:cNvPicPr>
            <a:picLocks noChangeAspect="1"/>
          </p:cNvPicPr>
          <p:nvPr/>
        </p:nvPicPr>
        <p:blipFill>
          <a:blip r:embed="rId5">
            <a:duotone>
              <a:prstClr val="black"/>
              <a:srgbClr val="80008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3566" y="3045946"/>
            <a:ext cx="839789" cy="420226"/>
          </a:xfrm>
          <a:prstGeom prst="rect">
            <a:avLst/>
          </a:prstGeom>
          <a:ln>
            <a:noFill/>
          </a:ln>
        </p:spPr>
      </p:pic>
      <p:cxnSp>
        <p:nvCxnSpPr>
          <p:cNvPr id="29" name="Straight Connector 28"/>
          <p:cNvCxnSpPr/>
          <p:nvPr/>
        </p:nvCxnSpPr>
        <p:spPr>
          <a:xfrm flipH="1" flipV="1">
            <a:off x="3236873" y="3962776"/>
            <a:ext cx="1706054" cy="203176"/>
          </a:xfrm>
          <a:prstGeom prst="line">
            <a:avLst/>
          </a:prstGeom>
          <a:ln w="152400">
            <a:solidFill>
              <a:srgbClr val="00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490924" y="2843103"/>
            <a:ext cx="1479392" cy="1231096"/>
          </a:xfrm>
          <a:prstGeom prst="line">
            <a:avLst/>
          </a:prstGeom>
          <a:ln>
            <a:solidFill>
              <a:srgbClr val="6600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3236874" y="3962776"/>
            <a:ext cx="1706053" cy="203176"/>
          </a:xfrm>
          <a:prstGeom prst="line">
            <a:avLst/>
          </a:prstGeom>
          <a:ln>
            <a:solidFill>
              <a:srgbClr val="6600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9" idx="3"/>
            <a:endCxn id="7" idx="2"/>
          </p:cNvCxnSpPr>
          <p:nvPr/>
        </p:nvCxnSpPr>
        <p:spPr>
          <a:xfrm flipV="1">
            <a:off x="5329983" y="3422489"/>
            <a:ext cx="632742" cy="651709"/>
          </a:xfrm>
          <a:prstGeom prst="line">
            <a:avLst/>
          </a:prstGeom>
          <a:ln>
            <a:solidFill>
              <a:srgbClr val="6600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/>
          <p:nvPr/>
        </p:nvPicPr>
        <p:blipFill>
          <a:blip r:embed="rId3"/>
          <a:stretch>
            <a:fillRect/>
          </a:stretch>
        </p:blipFill>
        <p:spPr>
          <a:xfrm>
            <a:off x="1123136" y="2454064"/>
            <a:ext cx="509595" cy="778077"/>
          </a:xfrm>
          <a:prstGeom prst="rect">
            <a:avLst/>
          </a:prstGeom>
        </p:spPr>
      </p:pic>
      <p:pic>
        <p:nvPicPr>
          <p:cNvPr id="8" name="Picture 7" descr="relay-oni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2443" y="3450798"/>
            <a:ext cx="838780" cy="1023956"/>
          </a:xfrm>
          <a:prstGeom prst="rect">
            <a:avLst/>
          </a:prstGeom>
          <a:effectLst>
            <a:glow rad="101600">
              <a:srgbClr val="FF0000">
                <a:alpha val="75000"/>
              </a:srgbClr>
            </a:glow>
          </a:effectLst>
        </p:spPr>
      </p:pic>
      <p:pic>
        <p:nvPicPr>
          <p:cNvPr id="27" name="Picture 26" descr="witchlines_Simple_key.png"/>
          <p:cNvPicPr>
            <a:picLocks noChangeAspect="1"/>
          </p:cNvPicPr>
          <p:nvPr/>
        </p:nvPicPr>
        <p:blipFill>
          <a:blip r:embed="rId5">
            <a:duotone>
              <a:prstClr val="black"/>
              <a:srgbClr val="FFFF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3948" y="4165951"/>
            <a:ext cx="839789" cy="420226"/>
          </a:xfrm>
          <a:prstGeom prst="rect">
            <a:avLst/>
          </a:prstGeom>
          <a:ln>
            <a:noFill/>
          </a:ln>
        </p:spPr>
      </p:pic>
      <p:pic>
        <p:nvPicPr>
          <p:cNvPr id="9" name="Picture 8" descr="relay-oni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1203" y="3562220"/>
            <a:ext cx="838780" cy="1023956"/>
          </a:xfrm>
          <a:prstGeom prst="rect">
            <a:avLst/>
          </a:prstGeom>
        </p:spPr>
      </p:pic>
      <p:pic>
        <p:nvPicPr>
          <p:cNvPr id="30" name="Picture 29" descr="witchlines_Simple_key.png"/>
          <p:cNvPicPr>
            <a:picLocks noChangeAspect="1"/>
          </p:cNvPicPr>
          <p:nvPr/>
        </p:nvPicPr>
        <p:blipFill>
          <a:blip r:embed="rId5">
            <a:duotone>
              <a:prstClr val="black"/>
              <a:srgbClr val="00FF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3138" y="4264641"/>
            <a:ext cx="839789" cy="420226"/>
          </a:xfrm>
          <a:prstGeom prst="rect">
            <a:avLst/>
          </a:prstGeom>
          <a:ln>
            <a:noFill/>
          </a:ln>
        </p:spPr>
      </p:pic>
      <p:pic>
        <p:nvPicPr>
          <p:cNvPr id="59" name="Picture 58" descr="witchlines_Simple_key.png"/>
          <p:cNvPicPr>
            <a:picLocks noChangeAspect="1"/>
          </p:cNvPicPr>
          <p:nvPr/>
        </p:nvPicPr>
        <p:blipFill>
          <a:blip r:embed="rId5">
            <a:duotone>
              <a:prstClr val="black"/>
              <a:srgbClr val="80008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913" y="3133867"/>
            <a:ext cx="839789" cy="420226"/>
          </a:xfrm>
          <a:prstGeom prst="rect">
            <a:avLst/>
          </a:prstGeom>
          <a:ln>
            <a:noFill/>
          </a:ln>
        </p:spPr>
      </p:pic>
      <p:cxnSp>
        <p:nvCxnSpPr>
          <p:cNvPr id="18" name="Straight Connector 17"/>
          <p:cNvCxnSpPr>
            <a:stCxn id="7" idx="3"/>
            <a:endCxn id="11" idx="1"/>
          </p:cNvCxnSpPr>
          <p:nvPr/>
        </p:nvCxnSpPr>
        <p:spPr>
          <a:xfrm>
            <a:off x="6382115" y="2910512"/>
            <a:ext cx="1601029" cy="651709"/>
          </a:xfrm>
          <a:prstGeom prst="line">
            <a:avLst/>
          </a:prstGeom>
          <a:ln w="38100">
            <a:solidFill>
              <a:schemeClr val="bg1"/>
            </a:solidFill>
            <a:prstDash val="dash"/>
          </a:ln>
          <a:effectLst>
            <a:glow rad="101600">
              <a:srgbClr val="FF0000">
                <a:alpha val="75000"/>
              </a:srgb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itle 1"/>
          <p:cNvSpPr>
            <a:spLocks noGrp="1"/>
          </p:cNvSpPr>
          <p:nvPr>
            <p:ph type="title"/>
          </p:nvPr>
        </p:nvSpPr>
        <p:spPr>
          <a:xfrm>
            <a:off x="1841063" y="173399"/>
            <a:ext cx="8234800" cy="900289"/>
          </a:xfrm>
        </p:spPr>
        <p:txBody>
          <a:bodyPr>
            <a:normAutofit/>
          </a:bodyPr>
          <a:lstStyle/>
          <a:p>
            <a:r>
              <a:rPr lang="en-US" dirty="0" smtClean="0"/>
              <a:t>Background: Onion Routing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2904331" y="5838825"/>
            <a:ext cx="6019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>
                <a:solidFill>
                  <a:srgbClr val="FF0000"/>
                </a:solidFill>
                <a:latin typeface="+mn-lt"/>
              </a:rPr>
              <a:t>Website fingerprinting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>
                <a:solidFill>
                  <a:srgbClr val="FF0000"/>
                </a:solidFill>
                <a:latin typeface="+mn-lt"/>
              </a:rPr>
              <a:t>Traffic inspection and modification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err="1" smtClean="0">
                <a:solidFill>
                  <a:srgbClr val="FF0000"/>
                </a:solidFill>
                <a:latin typeface="+mn-lt"/>
              </a:rPr>
              <a:t>Deanonymization</a:t>
            </a:r>
            <a:r>
              <a:rPr lang="en-US" sz="2800" dirty="0" smtClean="0">
                <a:solidFill>
                  <a:srgbClr val="FF0000"/>
                </a:solidFill>
                <a:latin typeface="+mn-lt"/>
              </a:rPr>
              <a:t> by correlation</a:t>
            </a:r>
          </a:p>
        </p:txBody>
      </p:sp>
    </p:spTree>
    <p:extLst>
      <p:ext uri="{BB962C8B-B14F-4D97-AF65-F5344CB8AC3E}">
        <p14:creationId xmlns:p14="http://schemas.microsoft.com/office/powerpoint/2010/main" val="29308439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World_Map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93800"/>
            <a:ext cx="10075863" cy="5159682"/>
          </a:xfrm>
          <a:prstGeom prst="rect">
            <a:avLst/>
          </a:prstGeom>
        </p:spPr>
      </p:pic>
      <p:sp>
        <p:nvSpPr>
          <p:cNvPr id="70" name="TextBox 69"/>
          <p:cNvSpPr txBox="1"/>
          <p:nvPr/>
        </p:nvSpPr>
        <p:spPr>
          <a:xfrm>
            <a:off x="441340" y="224311"/>
            <a:ext cx="9371443" cy="655760"/>
          </a:xfrm>
          <a:prstGeom prst="rect">
            <a:avLst/>
          </a:prstGeom>
          <a:noFill/>
        </p:spPr>
        <p:txBody>
          <a:bodyPr wrap="square" lIns="100776" tIns="50389" rIns="100776" bIns="50389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j-lt"/>
              </a:rPr>
              <a:t>Network Adversaries</a:t>
            </a:r>
            <a:endParaRPr lang="en-US" sz="3600" dirty="0">
              <a:solidFill>
                <a:srgbClr val="FFFF00"/>
              </a:solidFill>
              <a:latin typeface="+mj-lt"/>
            </a:endParaRPr>
          </a:p>
        </p:txBody>
      </p:sp>
      <p:pic>
        <p:nvPicPr>
          <p:cNvPr id="48" name="Picture 47"/>
          <p:cNvPicPr/>
          <p:nvPr/>
        </p:nvPicPr>
        <p:blipFill>
          <a:blip r:embed="rId3"/>
          <a:stretch>
            <a:fillRect/>
          </a:stretch>
        </p:blipFill>
        <p:spPr>
          <a:xfrm>
            <a:off x="1989931" y="2638425"/>
            <a:ext cx="203200" cy="304800"/>
          </a:xfrm>
          <a:prstGeom prst="rect">
            <a:avLst/>
          </a:prstGeom>
        </p:spPr>
      </p:pic>
      <p:pic>
        <p:nvPicPr>
          <p:cNvPr id="19" name="Picture 18" descr="relay-onion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5531" y="2333625"/>
            <a:ext cx="381000" cy="464747"/>
          </a:xfrm>
          <a:prstGeom prst="rect">
            <a:avLst/>
          </a:prstGeom>
        </p:spPr>
      </p:pic>
      <p:pic>
        <p:nvPicPr>
          <p:cNvPr id="40" name="Picture 39"/>
          <p:cNvPicPr/>
          <p:nvPr/>
        </p:nvPicPr>
        <p:blipFill>
          <a:blip r:embed="rId5"/>
          <a:stretch>
            <a:fillRect/>
          </a:stretch>
        </p:blipFill>
        <p:spPr>
          <a:xfrm>
            <a:off x="5571331" y="1952625"/>
            <a:ext cx="367611" cy="30480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7221538" y="7010400"/>
            <a:ext cx="2351087" cy="401638"/>
          </a:xfrm>
          <a:prstGeom prst="rect">
            <a:avLst/>
          </a:prstGeom>
        </p:spPr>
        <p:txBody>
          <a:bodyPr/>
          <a:lstStyle/>
          <a:p>
            <a:fld id="{44ACE860-A162-7C4D-A764-38344D6EF8C9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18" name="Picture 17" descr="relay-onion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2131" y="2409825"/>
            <a:ext cx="381000" cy="464747"/>
          </a:xfrm>
          <a:prstGeom prst="rect">
            <a:avLst/>
          </a:prstGeom>
        </p:spPr>
      </p:pic>
      <p:pic>
        <p:nvPicPr>
          <p:cNvPr id="20" name="Picture 19" descr="relay-onion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1731" y="1724025"/>
            <a:ext cx="381000" cy="464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72784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World_Map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93800"/>
            <a:ext cx="10075863" cy="5159682"/>
          </a:xfrm>
          <a:prstGeom prst="rect">
            <a:avLst/>
          </a:prstGeom>
        </p:spPr>
      </p:pic>
      <p:sp>
        <p:nvSpPr>
          <p:cNvPr id="70" name="TextBox 69"/>
          <p:cNvSpPr txBox="1"/>
          <p:nvPr/>
        </p:nvSpPr>
        <p:spPr>
          <a:xfrm>
            <a:off x="441340" y="224311"/>
            <a:ext cx="9371443" cy="655760"/>
          </a:xfrm>
          <a:prstGeom prst="rect">
            <a:avLst/>
          </a:prstGeom>
          <a:noFill/>
        </p:spPr>
        <p:txBody>
          <a:bodyPr wrap="square" lIns="100776" tIns="50389" rIns="100776" bIns="50389" rtlCol="0">
            <a:spAutoFit/>
          </a:bodyPr>
          <a:lstStyle/>
          <a:p>
            <a:pPr lvl="0"/>
            <a:r>
              <a:rPr lang="en-US" sz="3600" dirty="0">
                <a:solidFill>
                  <a:srgbClr val="FFFF00"/>
                </a:solidFill>
                <a:latin typeface="Arial"/>
              </a:rPr>
              <a:t>Network Adversaries</a:t>
            </a:r>
          </a:p>
        </p:txBody>
      </p:sp>
      <p:pic>
        <p:nvPicPr>
          <p:cNvPr id="48" name="Picture 47"/>
          <p:cNvPicPr/>
          <p:nvPr/>
        </p:nvPicPr>
        <p:blipFill>
          <a:blip r:embed="rId3"/>
          <a:stretch>
            <a:fillRect/>
          </a:stretch>
        </p:blipFill>
        <p:spPr>
          <a:xfrm>
            <a:off x="1989931" y="2638425"/>
            <a:ext cx="203200" cy="304800"/>
          </a:xfrm>
          <a:prstGeom prst="rect">
            <a:avLst/>
          </a:prstGeom>
        </p:spPr>
      </p:pic>
      <p:cxnSp>
        <p:nvCxnSpPr>
          <p:cNvPr id="20" name="Straight Connector 19"/>
          <p:cNvCxnSpPr>
            <a:endCxn id="18" idx="3"/>
          </p:cNvCxnSpPr>
          <p:nvPr/>
        </p:nvCxnSpPr>
        <p:spPr bwMode="auto">
          <a:xfrm flipV="1">
            <a:off x="4580731" y="2311307"/>
            <a:ext cx="250918" cy="327118"/>
          </a:xfrm>
          <a:prstGeom prst="line">
            <a:avLst/>
          </a:prstGeom>
          <a:solidFill>
            <a:srgbClr val="00B8FF"/>
          </a:solidFill>
          <a:ln w="508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Connector 61"/>
          <p:cNvCxnSpPr>
            <a:stCxn id="18" idx="2"/>
            <a:endCxn id="48" idx="3"/>
          </p:cNvCxnSpPr>
          <p:nvPr/>
        </p:nvCxnSpPr>
        <p:spPr bwMode="auto">
          <a:xfrm flipH="1">
            <a:off x="2193131" y="2257425"/>
            <a:ext cx="2616200" cy="533400"/>
          </a:xfrm>
          <a:prstGeom prst="line">
            <a:avLst/>
          </a:prstGeom>
          <a:solidFill>
            <a:srgbClr val="00B8FF"/>
          </a:solidFill>
          <a:ln w="508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 flipV="1">
            <a:off x="4961731" y="2105025"/>
            <a:ext cx="914400" cy="152400"/>
          </a:xfrm>
          <a:prstGeom prst="line">
            <a:avLst/>
          </a:prstGeom>
          <a:solidFill>
            <a:srgbClr val="00B8FF"/>
          </a:solidFill>
          <a:ln w="50800" cap="flat" cmpd="sng" algn="ctr">
            <a:solidFill>
              <a:srgbClr val="00EB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>
            <a:stCxn id="18" idx="7"/>
          </p:cNvCxnSpPr>
          <p:nvPr/>
        </p:nvCxnSpPr>
        <p:spPr bwMode="auto">
          <a:xfrm flipV="1">
            <a:off x="4939413" y="2105025"/>
            <a:ext cx="98518" cy="98518"/>
          </a:xfrm>
          <a:prstGeom prst="line">
            <a:avLst/>
          </a:prstGeom>
          <a:solidFill>
            <a:srgbClr val="00B8FF"/>
          </a:solidFill>
          <a:ln w="50800" cap="flat" cmpd="sng" algn="ctr">
            <a:solidFill>
              <a:srgbClr val="00EB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40" name="Picture 39"/>
          <p:cNvPicPr/>
          <p:nvPr/>
        </p:nvPicPr>
        <p:blipFill>
          <a:blip r:embed="rId4"/>
          <a:stretch>
            <a:fillRect/>
          </a:stretch>
        </p:blipFill>
        <p:spPr>
          <a:xfrm>
            <a:off x="5571331" y="1952625"/>
            <a:ext cx="367611" cy="304800"/>
          </a:xfrm>
          <a:prstGeom prst="rect">
            <a:avLst/>
          </a:prstGeom>
        </p:spPr>
      </p:pic>
      <p:sp>
        <p:nvSpPr>
          <p:cNvPr id="18" name="Oval 17"/>
          <p:cNvSpPr/>
          <p:nvPr/>
        </p:nvSpPr>
        <p:spPr bwMode="auto">
          <a:xfrm>
            <a:off x="4809331" y="2181225"/>
            <a:ext cx="152400" cy="152400"/>
          </a:xfrm>
          <a:prstGeom prst="ellipse">
            <a:avLst/>
          </a:prstGeom>
          <a:solidFill>
            <a:srgbClr val="00EB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cxnSp>
        <p:nvCxnSpPr>
          <p:cNvPr id="41" name="Straight Connector 40"/>
          <p:cNvCxnSpPr>
            <a:endCxn id="18" idx="5"/>
          </p:cNvCxnSpPr>
          <p:nvPr/>
        </p:nvCxnSpPr>
        <p:spPr bwMode="auto">
          <a:xfrm flipH="1" flipV="1">
            <a:off x="4939413" y="2311307"/>
            <a:ext cx="174718" cy="327118"/>
          </a:xfrm>
          <a:prstGeom prst="line">
            <a:avLst/>
          </a:prstGeom>
          <a:solidFill>
            <a:srgbClr val="00B8FF"/>
          </a:solidFill>
          <a:ln w="508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7221538" y="7010400"/>
            <a:ext cx="2351087" cy="401638"/>
          </a:xfrm>
          <a:prstGeom prst="rect">
            <a:avLst/>
          </a:prstGeom>
        </p:spPr>
        <p:txBody>
          <a:bodyPr/>
          <a:lstStyle/>
          <a:p>
            <a:fld id="{44ACE860-A162-7C4D-A764-38344D6EF8C9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29" name="Picture 28" descr="relay-onion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2131" y="2409825"/>
            <a:ext cx="381000" cy="464747"/>
          </a:xfrm>
          <a:prstGeom prst="rect">
            <a:avLst/>
          </a:prstGeom>
        </p:spPr>
      </p:pic>
      <p:pic>
        <p:nvPicPr>
          <p:cNvPr id="31" name="Picture 30" descr="relay-onion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5531" y="2333625"/>
            <a:ext cx="381000" cy="464747"/>
          </a:xfrm>
          <a:prstGeom prst="rect">
            <a:avLst/>
          </a:prstGeom>
        </p:spPr>
      </p:pic>
      <p:pic>
        <p:nvPicPr>
          <p:cNvPr id="32" name="Picture 31" descr="relay-onion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1731" y="1724025"/>
            <a:ext cx="381000" cy="464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9452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orld_Map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90625"/>
            <a:ext cx="10075863" cy="5159682"/>
          </a:xfrm>
          <a:prstGeom prst="rect">
            <a:avLst/>
          </a:prstGeom>
        </p:spPr>
      </p:pic>
      <p:sp>
        <p:nvSpPr>
          <p:cNvPr id="20482" name="Rectangle 1"/>
          <p:cNvSpPr>
            <a:spLocks noGrp="1" noChangeArrowheads="1"/>
          </p:cNvSpPr>
          <p:nvPr>
            <p:ph type="title"/>
          </p:nvPr>
        </p:nvSpPr>
        <p:spPr>
          <a:xfrm>
            <a:off x="770731" y="14554"/>
            <a:ext cx="8528050" cy="1023671"/>
          </a:xfrm>
        </p:spPr>
        <p:txBody>
          <a:bodyPr/>
          <a:lstStyle/>
          <a:p>
            <a:pPr algn="l" eaLnBrk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 smtClean="0"/>
              <a:t>Location-Aware Onion Routing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7221538" y="7010400"/>
            <a:ext cx="2351087" cy="401638"/>
          </a:xfrm>
          <a:prstGeom prst="rect">
            <a:avLst/>
          </a:prstGeom>
        </p:spPr>
        <p:txBody>
          <a:bodyPr/>
          <a:lstStyle/>
          <a:p>
            <a:fld id="{44ACE860-A162-7C4D-A764-38344D6EF8C9}" type="slidenum">
              <a:rPr lang="en-US" smtClean="0"/>
              <a:pPr/>
              <a:t>8</a:t>
            </a:fld>
            <a:endParaRPr lang="en-US" dirty="0"/>
          </a:p>
        </p:txBody>
      </p:sp>
      <p:cxnSp>
        <p:nvCxnSpPr>
          <p:cNvPr id="8" name="Straight Connector 7"/>
          <p:cNvCxnSpPr>
            <a:stCxn id="31" idx="5"/>
            <a:endCxn id="9" idx="1"/>
          </p:cNvCxnSpPr>
          <p:nvPr/>
        </p:nvCxnSpPr>
        <p:spPr bwMode="auto">
          <a:xfrm>
            <a:off x="4787013" y="4063907"/>
            <a:ext cx="730436" cy="1187636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Oval 8"/>
          <p:cNvSpPr/>
          <p:nvPr/>
        </p:nvSpPr>
        <p:spPr bwMode="auto">
          <a:xfrm>
            <a:off x="5495131" y="5229225"/>
            <a:ext cx="152400" cy="152400"/>
          </a:xfrm>
          <a:prstGeom prst="ellipse">
            <a:avLst/>
          </a:prstGeom>
          <a:solidFill>
            <a:srgbClr val="008000"/>
          </a:solidFill>
          <a:ln w="952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cxnSp>
        <p:nvCxnSpPr>
          <p:cNvPr id="10" name="Straight Connector 9"/>
          <p:cNvCxnSpPr>
            <a:stCxn id="124" idx="0"/>
            <a:endCxn id="32" idx="5"/>
          </p:cNvCxnSpPr>
          <p:nvPr/>
        </p:nvCxnSpPr>
        <p:spPr bwMode="auto">
          <a:xfrm flipH="1" flipV="1">
            <a:off x="5777613" y="3225707"/>
            <a:ext cx="98518" cy="1012918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Oval 10"/>
          <p:cNvSpPr/>
          <p:nvPr/>
        </p:nvSpPr>
        <p:spPr bwMode="auto">
          <a:xfrm>
            <a:off x="2142331" y="2544763"/>
            <a:ext cx="152400" cy="1524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465931" y="2790825"/>
            <a:ext cx="152400" cy="1524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4428331" y="2645119"/>
            <a:ext cx="152400" cy="1524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4580731" y="2105025"/>
            <a:ext cx="152400" cy="1524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5037931" y="2620963"/>
            <a:ext cx="152400" cy="1524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9305131" y="2790825"/>
            <a:ext cx="152400" cy="1524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4688000" y="2333625"/>
            <a:ext cx="152400" cy="1524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8543131" y="5381625"/>
            <a:ext cx="152400" cy="1524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465931" y="2543989"/>
            <a:ext cx="152400" cy="1524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8619331" y="3248025"/>
            <a:ext cx="152400" cy="1524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</a:rPr>
              <a:t>   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8543131" y="2544763"/>
            <a:ext cx="152400" cy="1524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1608931" y="2620963"/>
            <a:ext cx="152400" cy="1524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3132931" y="4391025"/>
            <a:ext cx="152400" cy="152400"/>
          </a:xfrm>
          <a:prstGeom prst="ellipse">
            <a:avLst/>
          </a:prstGeom>
          <a:solidFill>
            <a:srgbClr val="008000"/>
          </a:solidFill>
          <a:ln w="952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999331" y="3400425"/>
            <a:ext cx="152400" cy="152400"/>
          </a:xfrm>
          <a:prstGeom prst="ellipse">
            <a:avLst/>
          </a:prstGeom>
          <a:solidFill>
            <a:srgbClr val="008000"/>
          </a:solidFill>
          <a:ln w="952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4656931" y="3933825"/>
            <a:ext cx="152400" cy="1524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5647531" y="3095625"/>
            <a:ext cx="152400" cy="1524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8619331" y="4086225"/>
            <a:ext cx="152400" cy="1524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37" name="Oval 36"/>
          <p:cNvSpPr/>
          <p:nvPr/>
        </p:nvSpPr>
        <p:spPr bwMode="auto">
          <a:xfrm>
            <a:off x="4809331" y="2181225"/>
            <a:ext cx="152400" cy="1524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5571331" y="2257425"/>
            <a:ext cx="152400" cy="152400"/>
          </a:xfrm>
          <a:prstGeom prst="ellipse">
            <a:avLst/>
          </a:prstGeom>
          <a:solidFill>
            <a:srgbClr val="008000"/>
          </a:solidFill>
          <a:ln w="952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39" name="Oval 38"/>
          <p:cNvSpPr/>
          <p:nvPr/>
        </p:nvSpPr>
        <p:spPr bwMode="auto">
          <a:xfrm>
            <a:off x="5799931" y="2028825"/>
            <a:ext cx="152400" cy="1524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5799931" y="2867025"/>
            <a:ext cx="152400" cy="1524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41" name="Oval 40"/>
          <p:cNvSpPr/>
          <p:nvPr/>
        </p:nvSpPr>
        <p:spPr bwMode="auto">
          <a:xfrm>
            <a:off x="6180931" y="3248025"/>
            <a:ext cx="152400" cy="1524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7171531" y="3552825"/>
            <a:ext cx="152400" cy="1524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7628731" y="3400425"/>
            <a:ext cx="152400" cy="1524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8771731" y="3019425"/>
            <a:ext cx="152400" cy="1524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</a:rPr>
              <a:t>   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45" name="Oval 44"/>
          <p:cNvSpPr/>
          <p:nvPr/>
        </p:nvSpPr>
        <p:spPr bwMode="auto">
          <a:xfrm>
            <a:off x="8924131" y="2790825"/>
            <a:ext cx="152400" cy="1524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</a:rPr>
              <a:t>   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2066131" y="5381625"/>
            <a:ext cx="152400" cy="1524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49" name="Oval 48"/>
          <p:cNvSpPr/>
          <p:nvPr/>
        </p:nvSpPr>
        <p:spPr bwMode="auto">
          <a:xfrm>
            <a:off x="8162131" y="3705225"/>
            <a:ext cx="152400" cy="1524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cxnSp>
        <p:nvCxnSpPr>
          <p:cNvPr id="57" name="Straight Connector 56"/>
          <p:cNvCxnSpPr>
            <a:stCxn id="14" idx="2"/>
            <a:endCxn id="11" idx="6"/>
          </p:cNvCxnSpPr>
          <p:nvPr/>
        </p:nvCxnSpPr>
        <p:spPr bwMode="auto">
          <a:xfrm flipH="1">
            <a:off x="2294731" y="2181225"/>
            <a:ext cx="2286000" cy="439738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>
            <a:stCxn id="14" idx="3"/>
            <a:endCxn id="61" idx="6"/>
          </p:cNvCxnSpPr>
          <p:nvPr/>
        </p:nvCxnSpPr>
        <p:spPr bwMode="auto">
          <a:xfrm flipH="1">
            <a:off x="2218531" y="2235107"/>
            <a:ext cx="2384518" cy="538256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1" name="Oval 60"/>
          <p:cNvSpPr/>
          <p:nvPr/>
        </p:nvSpPr>
        <p:spPr bwMode="auto">
          <a:xfrm>
            <a:off x="2066131" y="2697163"/>
            <a:ext cx="152400" cy="152400"/>
          </a:xfrm>
          <a:prstGeom prst="ellipse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cxnSp>
        <p:nvCxnSpPr>
          <p:cNvPr id="65" name="Straight Connector 64"/>
          <p:cNvCxnSpPr>
            <a:stCxn id="11" idx="2"/>
            <a:endCxn id="28" idx="6"/>
          </p:cNvCxnSpPr>
          <p:nvPr/>
        </p:nvCxnSpPr>
        <p:spPr bwMode="auto">
          <a:xfrm flipH="1">
            <a:off x="1761331" y="2620963"/>
            <a:ext cx="381000" cy="7620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Straight Connector 67"/>
          <p:cNvCxnSpPr>
            <a:stCxn id="61" idx="2"/>
            <a:endCxn id="28" idx="6"/>
          </p:cNvCxnSpPr>
          <p:nvPr/>
        </p:nvCxnSpPr>
        <p:spPr bwMode="auto">
          <a:xfrm flipH="1" flipV="1">
            <a:off x="1761331" y="2697163"/>
            <a:ext cx="304800" cy="7620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Straight Connector 70"/>
          <p:cNvCxnSpPr>
            <a:stCxn id="28" idx="2"/>
            <a:endCxn id="19" idx="6"/>
          </p:cNvCxnSpPr>
          <p:nvPr/>
        </p:nvCxnSpPr>
        <p:spPr bwMode="auto">
          <a:xfrm flipH="1" flipV="1">
            <a:off x="618331" y="2620189"/>
            <a:ext cx="990600" cy="76974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Connector 73"/>
          <p:cNvCxnSpPr>
            <a:stCxn id="12" idx="0"/>
            <a:endCxn id="19" idx="4"/>
          </p:cNvCxnSpPr>
          <p:nvPr/>
        </p:nvCxnSpPr>
        <p:spPr bwMode="auto">
          <a:xfrm flipV="1">
            <a:off x="542131" y="2696389"/>
            <a:ext cx="0" cy="94436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9" name="Straight Connector 78"/>
          <p:cNvCxnSpPr>
            <a:stCxn id="30" idx="1"/>
            <a:endCxn id="12" idx="5"/>
          </p:cNvCxnSpPr>
          <p:nvPr/>
        </p:nvCxnSpPr>
        <p:spPr bwMode="auto">
          <a:xfrm flipH="1" flipV="1">
            <a:off x="596013" y="2920907"/>
            <a:ext cx="425636" cy="501836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2" name="Straight Connector 81"/>
          <p:cNvCxnSpPr>
            <a:stCxn id="217" idx="7"/>
            <a:endCxn id="28" idx="3"/>
          </p:cNvCxnSpPr>
          <p:nvPr/>
        </p:nvCxnSpPr>
        <p:spPr bwMode="auto">
          <a:xfrm flipV="1">
            <a:off x="1358013" y="2751045"/>
            <a:ext cx="273236" cy="290698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5" name="Straight Connector 84"/>
          <p:cNvCxnSpPr>
            <a:stCxn id="246" idx="4"/>
            <a:endCxn id="48" idx="0"/>
          </p:cNvCxnSpPr>
          <p:nvPr/>
        </p:nvCxnSpPr>
        <p:spPr bwMode="auto">
          <a:xfrm flipH="1">
            <a:off x="2142331" y="3933825"/>
            <a:ext cx="152400" cy="144780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8" name="Straight Connector 87"/>
          <p:cNvCxnSpPr>
            <a:stCxn id="246" idx="5"/>
            <a:endCxn id="29" idx="1"/>
          </p:cNvCxnSpPr>
          <p:nvPr/>
        </p:nvCxnSpPr>
        <p:spPr bwMode="auto">
          <a:xfrm>
            <a:off x="2348613" y="3911507"/>
            <a:ext cx="806636" cy="501836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1" name="Straight Connector 90"/>
          <p:cNvCxnSpPr>
            <a:stCxn id="37" idx="1"/>
            <a:endCxn id="14" idx="6"/>
          </p:cNvCxnSpPr>
          <p:nvPr/>
        </p:nvCxnSpPr>
        <p:spPr bwMode="auto">
          <a:xfrm flipH="1" flipV="1">
            <a:off x="4733131" y="2181225"/>
            <a:ext cx="98518" cy="22318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2" name="Oval 91"/>
          <p:cNvSpPr/>
          <p:nvPr/>
        </p:nvSpPr>
        <p:spPr bwMode="auto">
          <a:xfrm>
            <a:off x="5495131" y="2638425"/>
            <a:ext cx="152400" cy="152400"/>
          </a:xfrm>
          <a:prstGeom prst="ellipse">
            <a:avLst/>
          </a:prstGeom>
          <a:solidFill>
            <a:srgbClr val="008000"/>
          </a:solidFill>
          <a:ln w="952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cxnSp>
        <p:nvCxnSpPr>
          <p:cNvPr id="100" name="Straight Connector 99"/>
          <p:cNvCxnSpPr>
            <a:stCxn id="17" idx="1"/>
            <a:endCxn id="14" idx="4"/>
          </p:cNvCxnSpPr>
          <p:nvPr/>
        </p:nvCxnSpPr>
        <p:spPr bwMode="auto">
          <a:xfrm flipH="1" flipV="1">
            <a:off x="4656931" y="2257425"/>
            <a:ext cx="53387" cy="98518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3" name="Straight Connector 102"/>
          <p:cNvCxnSpPr>
            <a:stCxn id="17" idx="7"/>
            <a:endCxn id="37" idx="3"/>
          </p:cNvCxnSpPr>
          <p:nvPr/>
        </p:nvCxnSpPr>
        <p:spPr bwMode="auto">
          <a:xfrm flipV="1">
            <a:off x="4818082" y="2311307"/>
            <a:ext cx="13567" cy="44636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8" name="Straight Connector 107"/>
          <p:cNvCxnSpPr>
            <a:stCxn id="17" idx="3"/>
            <a:endCxn id="13" idx="7"/>
          </p:cNvCxnSpPr>
          <p:nvPr/>
        </p:nvCxnSpPr>
        <p:spPr bwMode="auto">
          <a:xfrm flipH="1">
            <a:off x="4558413" y="2463707"/>
            <a:ext cx="151905" cy="20373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1" name="Straight Connector 110"/>
          <p:cNvCxnSpPr>
            <a:stCxn id="15" idx="0"/>
            <a:endCxn id="37" idx="5"/>
          </p:cNvCxnSpPr>
          <p:nvPr/>
        </p:nvCxnSpPr>
        <p:spPr bwMode="auto">
          <a:xfrm flipH="1" flipV="1">
            <a:off x="4939413" y="2311307"/>
            <a:ext cx="174718" cy="309656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6" name="Straight Connector 115"/>
          <p:cNvCxnSpPr>
            <a:stCxn id="32" idx="1"/>
            <a:endCxn id="15" idx="6"/>
          </p:cNvCxnSpPr>
          <p:nvPr/>
        </p:nvCxnSpPr>
        <p:spPr bwMode="auto">
          <a:xfrm flipH="1" flipV="1">
            <a:off x="5190331" y="2697163"/>
            <a:ext cx="479518" cy="42078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9" name="Straight Connector 118"/>
          <p:cNvCxnSpPr>
            <a:stCxn id="37" idx="6"/>
            <a:endCxn id="93" idx="2"/>
          </p:cNvCxnSpPr>
          <p:nvPr/>
        </p:nvCxnSpPr>
        <p:spPr bwMode="auto">
          <a:xfrm>
            <a:off x="4961731" y="2257425"/>
            <a:ext cx="76200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2" name="Straight Connector 121"/>
          <p:cNvCxnSpPr>
            <a:stCxn id="38" idx="7"/>
            <a:endCxn id="39" idx="3"/>
          </p:cNvCxnSpPr>
          <p:nvPr/>
        </p:nvCxnSpPr>
        <p:spPr bwMode="auto">
          <a:xfrm flipV="1">
            <a:off x="5701413" y="2158907"/>
            <a:ext cx="120836" cy="120836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5" name="Straight Connector 124"/>
          <p:cNvCxnSpPr>
            <a:stCxn id="92" idx="0"/>
            <a:endCxn id="38" idx="4"/>
          </p:cNvCxnSpPr>
          <p:nvPr/>
        </p:nvCxnSpPr>
        <p:spPr bwMode="auto">
          <a:xfrm flipV="1">
            <a:off x="5571331" y="2409825"/>
            <a:ext cx="76200" cy="22860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8" name="Straight Connector 127"/>
          <p:cNvCxnSpPr>
            <a:stCxn id="92" idx="5"/>
            <a:endCxn id="40" idx="1"/>
          </p:cNvCxnSpPr>
          <p:nvPr/>
        </p:nvCxnSpPr>
        <p:spPr bwMode="auto">
          <a:xfrm>
            <a:off x="5625213" y="2768507"/>
            <a:ext cx="197036" cy="120836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7" name="Straight Connector 136"/>
          <p:cNvCxnSpPr>
            <a:stCxn id="32" idx="6"/>
            <a:endCxn id="41" idx="1"/>
          </p:cNvCxnSpPr>
          <p:nvPr/>
        </p:nvCxnSpPr>
        <p:spPr bwMode="auto">
          <a:xfrm>
            <a:off x="5799931" y="3171825"/>
            <a:ext cx="403318" cy="98518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0" name="Straight Connector 139"/>
          <p:cNvCxnSpPr>
            <a:stCxn id="40" idx="5"/>
            <a:endCxn id="41" idx="0"/>
          </p:cNvCxnSpPr>
          <p:nvPr/>
        </p:nvCxnSpPr>
        <p:spPr bwMode="auto">
          <a:xfrm>
            <a:off x="5930013" y="2997107"/>
            <a:ext cx="327118" cy="250918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3" name="Straight Connector 142"/>
          <p:cNvCxnSpPr>
            <a:stCxn id="32" idx="7"/>
            <a:endCxn id="40" idx="3"/>
          </p:cNvCxnSpPr>
          <p:nvPr/>
        </p:nvCxnSpPr>
        <p:spPr bwMode="auto">
          <a:xfrm flipV="1">
            <a:off x="5777613" y="2997107"/>
            <a:ext cx="44636" cy="120836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6" name="Straight Connector 145"/>
          <p:cNvCxnSpPr>
            <a:stCxn id="15" idx="6"/>
            <a:endCxn id="92" idx="2"/>
          </p:cNvCxnSpPr>
          <p:nvPr/>
        </p:nvCxnSpPr>
        <p:spPr bwMode="auto">
          <a:xfrm>
            <a:off x="5190331" y="2697163"/>
            <a:ext cx="304800" cy="17462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9" name="Straight Connector 148"/>
          <p:cNvCxnSpPr>
            <a:stCxn id="42" idx="2"/>
            <a:endCxn id="41" idx="6"/>
          </p:cNvCxnSpPr>
          <p:nvPr/>
        </p:nvCxnSpPr>
        <p:spPr bwMode="auto">
          <a:xfrm flipH="1" flipV="1">
            <a:off x="6333331" y="3324225"/>
            <a:ext cx="838200" cy="30480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2" name="Straight Connector 151"/>
          <p:cNvCxnSpPr>
            <a:stCxn id="39" idx="6"/>
            <a:endCxn id="27" idx="2"/>
          </p:cNvCxnSpPr>
          <p:nvPr/>
        </p:nvCxnSpPr>
        <p:spPr bwMode="auto">
          <a:xfrm>
            <a:off x="5952331" y="2105025"/>
            <a:ext cx="2590800" cy="515938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5" name="Straight Connector 154"/>
          <p:cNvCxnSpPr>
            <a:stCxn id="42" idx="6"/>
            <a:endCxn id="43" idx="2"/>
          </p:cNvCxnSpPr>
          <p:nvPr/>
        </p:nvCxnSpPr>
        <p:spPr bwMode="auto">
          <a:xfrm flipV="1">
            <a:off x="7323931" y="3476625"/>
            <a:ext cx="304800" cy="15240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8" name="Straight Connector 157"/>
          <p:cNvCxnSpPr>
            <a:stCxn id="43" idx="6"/>
            <a:endCxn id="49" idx="2"/>
          </p:cNvCxnSpPr>
          <p:nvPr/>
        </p:nvCxnSpPr>
        <p:spPr bwMode="auto">
          <a:xfrm>
            <a:off x="7781131" y="3476625"/>
            <a:ext cx="381000" cy="30480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1" name="Straight Connector 160"/>
          <p:cNvCxnSpPr>
            <a:stCxn id="31" idx="1"/>
            <a:endCxn id="13" idx="4"/>
          </p:cNvCxnSpPr>
          <p:nvPr/>
        </p:nvCxnSpPr>
        <p:spPr bwMode="auto">
          <a:xfrm flipH="1" flipV="1">
            <a:off x="4504531" y="2797519"/>
            <a:ext cx="174718" cy="1158624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4" name="Straight Connector 163"/>
          <p:cNvCxnSpPr>
            <a:stCxn id="49" idx="5"/>
            <a:endCxn id="33" idx="1"/>
          </p:cNvCxnSpPr>
          <p:nvPr/>
        </p:nvCxnSpPr>
        <p:spPr bwMode="auto">
          <a:xfrm>
            <a:off x="8292213" y="3835307"/>
            <a:ext cx="349436" cy="273236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8" name="Straight Connector 167"/>
          <p:cNvCxnSpPr>
            <a:stCxn id="18" idx="0"/>
            <a:endCxn id="33" idx="4"/>
          </p:cNvCxnSpPr>
          <p:nvPr/>
        </p:nvCxnSpPr>
        <p:spPr bwMode="auto">
          <a:xfrm flipV="1">
            <a:off x="8619331" y="4238625"/>
            <a:ext cx="76200" cy="114300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1" name="Straight Connector 170"/>
          <p:cNvCxnSpPr>
            <a:stCxn id="49" idx="7"/>
            <a:endCxn id="26" idx="3"/>
          </p:cNvCxnSpPr>
          <p:nvPr/>
        </p:nvCxnSpPr>
        <p:spPr bwMode="auto">
          <a:xfrm flipV="1">
            <a:off x="8292213" y="3378107"/>
            <a:ext cx="349436" cy="349436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5" name="Straight Connector 174"/>
          <p:cNvCxnSpPr>
            <a:stCxn id="26" idx="7"/>
            <a:endCxn id="44" idx="3"/>
          </p:cNvCxnSpPr>
          <p:nvPr/>
        </p:nvCxnSpPr>
        <p:spPr bwMode="auto">
          <a:xfrm flipV="1">
            <a:off x="8749413" y="3149507"/>
            <a:ext cx="44636" cy="120836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9" name="Straight Connector 178"/>
          <p:cNvCxnSpPr>
            <a:stCxn id="45" idx="6"/>
            <a:endCxn id="16" idx="2"/>
          </p:cNvCxnSpPr>
          <p:nvPr/>
        </p:nvCxnSpPr>
        <p:spPr bwMode="auto">
          <a:xfrm>
            <a:off x="9076531" y="2867025"/>
            <a:ext cx="228600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3" name="Straight Connector 182"/>
          <p:cNvCxnSpPr>
            <a:stCxn id="27" idx="5"/>
            <a:endCxn id="45" idx="2"/>
          </p:cNvCxnSpPr>
          <p:nvPr/>
        </p:nvCxnSpPr>
        <p:spPr bwMode="auto">
          <a:xfrm>
            <a:off x="8673213" y="2674845"/>
            <a:ext cx="250918" cy="19218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6" name="Straight Connector 185"/>
          <p:cNvCxnSpPr>
            <a:stCxn id="27" idx="4"/>
            <a:endCxn id="44" idx="1"/>
          </p:cNvCxnSpPr>
          <p:nvPr/>
        </p:nvCxnSpPr>
        <p:spPr bwMode="auto">
          <a:xfrm>
            <a:off x="8619331" y="2697163"/>
            <a:ext cx="174718" cy="34458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9" name="Straight Connector 188"/>
          <p:cNvCxnSpPr>
            <a:stCxn id="27" idx="4"/>
            <a:endCxn id="26" idx="0"/>
          </p:cNvCxnSpPr>
          <p:nvPr/>
        </p:nvCxnSpPr>
        <p:spPr bwMode="auto">
          <a:xfrm>
            <a:off x="8619331" y="2697163"/>
            <a:ext cx="76200" cy="550862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2" name="Straight Connector 191"/>
          <p:cNvCxnSpPr>
            <a:stCxn id="45" idx="4"/>
            <a:endCxn id="44" idx="7"/>
          </p:cNvCxnSpPr>
          <p:nvPr/>
        </p:nvCxnSpPr>
        <p:spPr bwMode="auto">
          <a:xfrm flipH="1">
            <a:off x="8901813" y="2943225"/>
            <a:ext cx="98518" cy="98518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8" name="Straight Connector 197"/>
          <p:cNvCxnSpPr>
            <a:stCxn id="16" idx="6"/>
          </p:cNvCxnSpPr>
          <p:nvPr/>
        </p:nvCxnSpPr>
        <p:spPr bwMode="auto">
          <a:xfrm>
            <a:off x="9457531" y="2867025"/>
            <a:ext cx="618332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1" name="Straight Connector 200"/>
          <p:cNvCxnSpPr>
            <a:stCxn id="16" idx="6"/>
          </p:cNvCxnSpPr>
          <p:nvPr/>
        </p:nvCxnSpPr>
        <p:spPr bwMode="auto">
          <a:xfrm flipV="1">
            <a:off x="9457531" y="2697163"/>
            <a:ext cx="618332" cy="169862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4" name="Straight Connector 203"/>
          <p:cNvCxnSpPr>
            <a:endCxn id="12" idx="2"/>
          </p:cNvCxnSpPr>
          <p:nvPr/>
        </p:nvCxnSpPr>
        <p:spPr bwMode="auto">
          <a:xfrm>
            <a:off x="0" y="2867025"/>
            <a:ext cx="465931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0" name="Straight Connector 209"/>
          <p:cNvCxnSpPr>
            <a:endCxn id="19" idx="2"/>
          </p:cNvCxnSpPr>
          <p:nvPr/>
        </p:nvCxnSpPr>
        <p:spPr bwMode="auto">
          <a:xfrm flipV="1">
            <a:off x="0" y="2620189"/>
            <a:ext cx="465931" cy="94436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4" name="Straight Connector 213"/>
          <p:cNvCxnSpPr>
            <a:stCxn id="61" idx="7"/>
            <a:endCxn id="11" idx="4"/>
          </p:cNvCxnSpPr>
          <p:nvPr/>
        </p:nvCxnSpPr>
        <p:spPr bwMode="auto">
          <a:xfrm flipV="1">
            <a:off x="2196213" y="2697163"/>
            <a:ext cx="22318" cy="22318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7" name="Oval 216"/>
          <p:cNvSpPr/>
          <p:nvPr/>
        </p:nvSpPr>
        <p:spPr bwMode="auto">
          <a:xfrm>
            <a:off x="1227931" y="3019425"/>
            <a:ext cx="152400" cy="152400"/>
          </a:xfrm>
          <a:prstGeom prst="ellipse">
            <a:avLst/>
          </a:prstGeom>
          <a:solidFill>
            <a:srgbClr val="008000"/>
          </a:solidFill>
          <a:ln w="952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cxnSp>
        <p:nvCxnSpPr>
          <p:cNvPr id="220" name="Straight Connector 219"/>
          <p:cNvCxnSpPr>
            <a:stCxn id="30" idx="7"/>
            <a:endCxn id="217" idx="3"/>
          </p:cNvCxnSpPr>
          <p:nvPr/>
        </p:nvCxnSpPr>
        <p:spPr bwMode="auto">
          <a:xfrm flipV="1">
            <a:off x="1129413" y="3149507"/>
            <a:ext cx="120836" cy="273236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4" name="Oval 223"/>
          <p:cNvSpPr/>
          <p:nvPr/>
        </p:nvSpPr>
        <p:spPr bwMode="auto">
          <a:xfrm>
            <a:off x="1761331" y="3171825"/>
            <a:ext cx="152400" cy="152400"/>
          </a:xfrm>
          <a:prstGeom prst="ellipse">
            <a:avLst/>
          </a:prstGeom>
          <a:solidFill>
            <a:srgbClr val="008000"/>
          </a:solidFill>
          <a:ln w="952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cxnSp>
        <p:nvCxnSpPr>
          <p:cNvPr id="225" name="Straight Connector 224"/>
          <p:cNvCxnSpPr>
            <a:stCxn id="217" idx="6"/>
            <a:endCxn id="224" idx="2"/>
          </p:cNvCxnSpPr>
          <p:nvPr/>
        </p:nvCxnSpPr>
        <p:spPr bwMode="auto">
          <a:xfrm>
            <a:off x="1380331" y="3095625"/>
            <a:ext cx="381000" cy="15240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8" name="Straight Connector 227"/>
          <p:cNvCxnSpPr>
            <a:stCxn id="224" idx="7"/>
            <a:endCxn id="61" idx="3"/>
          </p:cNvCxnSpPr>
          <p:nvPr/>
        </p:nvCxnSpPr>
        <p:spPr bwMode="auto">
          <a:xfrm flipV="1">
            <a:off x="1891413" y="2827245"/>
            <a:ext cx="197036" cy="366898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1" name="Straight Connector 230"/>
          <p:cNvCxnSpPr>
            <a:stCxn id="12" idx="6"/>
            <a:endCxn id="217" idx="2"/>
          </p:cNvCxnSpPr>
          <p:nvPr/>
        </p:nvCxnSpPr>
        <p:spPr bwMode="auto">
          <a:xfrm>
            <a:off x="618331" y="2867025"/>
            <a:ext cx="609600" cy="22860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4" name="Straight Connector 233"/>
          <p:cNvCxnSpPr>
            <a:stCxn id="9" idx="2"/>
            <a:endCxn id="29" idx="6"/>
          </p:cNvCxnSpPr>
          <p:nvPr/>
        </p:nvCxnSpPr>
        <p:spPr bwMode="auto">
          <a:xfrm flipH="1" flipV="1">
            <a:off x="3285331" y="4467225"/>
            <a:ext cx="2209800" cy="83820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6" name="Oval 245"/>
          <p:cNvSpPr/>
          <p:nvPr/>
        </p:nvSpPr>
        <p:spPr bwMode="auto">
          <a:xfrm>
            <a:off x="2218531" y="3781425"/>
            <a:ext cx="152400" cy="1524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cxnSp>
        <p:nvCxnSpPr>
          <p:cNvPr id="248" name="Straight Connector 247"/>
          <p:cNvCxnSpPr>
            <a:stCxn id="30" idx="6"/>
            <a:endCxn id="246" idx="2"/>
          </p:cNvCxnSpPr>
          <p:nvPr/>
        </p:nvCxnSpPr>
        <p:spPr bwMode="auto">
          <a:xfrm>
            <a:off x="1151731" y="3476625"/>
            <a:ext cx="1066800" cy="38100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3" name="Oval 92"/>
          <p:cNvSpPr/>
          <p:nvPr/>
        </p:nvSpPr>
        <p:spPr bwMode="auto">
          <a:xfrm>
            <a:off x="5037931" y="2181225"/>
            <a:ext cx="152400" cy="1524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cxnSp>
        <p:nvCxnSpPr>
          <p:cNvPr id="95" name="Straight Connector 94"/>
          <p:cNvCxnSpPr>
            <a:stCxn id="93" idx="6"/>
            <a:endCxn id="39" idx="2"/>
          </p:cNvCxnSpPr>
          <p:nvPr/>
        </p:nvCxnSpPr>
        <p:spPr bwMode="auto">
          <a:xfrm flipV="1">
            <a:off x="5190331" y="2105025"/>
            <a:ext cx="609600" cy="15240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9" name="Oval 98"/>
          <p:cNvSpPr/>
          <p:nvPr/>
        </p:nvSpPr>
        <p:spPr bwMode="auto">
          <a:xfrm>
            <a:off x="8162131" y="3019425"/>
            <a:ext cx="152400" cy="1524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cxnSp>
        <p:nvCxnSpPr>
          <p:cNvPr id="101" name="Straight Connector 100"/>
          <p:cNvCxnSpPr>
            <a:stCxn id="27" idx="3"/>
            <a:endCxn id="99" idx="7"/>
          </p:cNvCxnSpPr>
          <p:nvPr/>
        </p:nvCxnSpPr>
        <p:spPr bwMode="auto">
          <a:xfrm flipH="1">
            <a:off x="8292213" y="2674845"/>
            <a:ext cx="273236" cy="366898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4" name="Straight Connector 103"/>
          <p:cNvCxnSpPr>
            <a:stCxn id="99" idx="3"/>
            <a:endCxn id="43" idx="7"/>
          </p:cNvCxnSpPr>
          <p:nvPr/>
        </p:nvCxnSpPr>
        <p:spPr bwMode="auto">
          <a:xfrm flipH="1">
            <a:off x="7758813" y="3149507"/>
            <a:ext cx="425636" cy="273236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7" name="Straight Connector 106"/>
          <p:cNvCxnSpPr>
            <a:stCxn id="109" idx="3"/>
            <a:endCxn id="37" idx="7"/>
          </p:cNvCxnSpPr>
          <p:nvPr/>
        </p:nvCxnSpPr>
        <p:spPr bwMode="auto">
          <a:xfrm flipH="1">
            <a:off x="4939413" y="2082707"/>
            <a:ext cx="197036" cy="120836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9" name="Oval 108"/>
          <p:cNvSpPr/>
          <p:nvPr/>
        </p:nvSpPr>
        <p:spPr bwMode="auto">
          <a:xfrm>
            <a:off x="5114131" y="1952625"/>
            <a:ext cx="152400" cy="1524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13" name="Oval 112"/>
          <p:cNvSpPr/>
          <p:nvPr/>
        </p:nvSpPr>
        <p:spPr bwMode="auto">
          <a:xfrm>
            <a:off x="694531" y="2257425"/>
            <a:ext cx="152400" cy="1524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cxnSp>
        <p:nvCxnSpPr>
          <p:cNvPr id="114" name="Straight Connector 113"/>
          <p:cNvCxnSpPr>
            <a:stCxn id="19" idx="7"/>
            <a:endCxn id="113" idx="3"/>
          </p:cNvCxnSpPr>
          <p:nvPr/>
        </p:nvCxnSpPr>
        <p:spPr bwMode="auto">
          <a:xfrm flipV="1">
            <a:off x="596013" y="2387507"/>
            <a:ext cx="120836" cy="17880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7" name="Oval 116"/>
          <p:cNvSpPr/>
          <p:nvPr/>
        </p:nvSpPr>
        <p:spPr bwMode="auto">
          <a:xfrm>
            <a:off x="7323931" y="3248025"/>
            <a:ext cx="152400" cy="1524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cxnSp>
        <p:nvCxnSpPr>
          <p:cNvPr id="118" name="Straight Connector 117"/>
          <p:cNvCxnSpPr>
            <a:stCxn id="42" idx="0"/>
            <a:endCxn id="117" idx="3"/>
          </p:cNvCxnSpPr>
          <p:nvPr/>
        </p:nvCxnSpPr>
        <p:spPr bwMode="auto">
          <a:xfrm flipV="1">
            <a:off x="7247731" y="3378107"/>
            <a:ext cx="98518" cy="174718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1" name="Straight Connector 120"/>
          <p:cNvCxnSpPr>
            <a:stCxn id="117" idx="6"/>
            <a:endCxn id="43" idx="1"/>
          </p:cNvCxnSpPr>
          <p:nvPr/>
        </p:nvCxnSpPr>
        <p:spPr bwMode="auto">
          <a:xfrm>
            <a:off x="7476331" y="3324225"/>
            <a:ext cx="174718" cy="98518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4" name="Oval 123"/>
          <p:cNvSpPr/>
          <p:nvPr/>
        </p:nvSpPr>
        <p:spPr bwMode="auto">
          <a:xfrm>
            <a:off x="5799931" y="4238625"/>
            <a:ext cx="152400" cy="152400"/>
          </a:xfrm>
          <a:prstGeom prst="ellipse">
            <a:avLst/>
          </a:prstGeom>
          <a:solidFill>
            <a:srgbClr val="008000"/>
          </a:solidFill>
          <a:ln w="952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cxnSp>
        <p:nvCxnSpPr>
          <p:cNvPr id="127" name="Straight Connector 126"/>
          <p:cNvCxnSpPr>
            <a:stCxn id="9" idx="7"/>
            <a:endCxn id="124" idx="4"/>
          </p:cNvCxnSpPr>
          <p:nvPr/>
        </p:nvCxnSpPr>
        <p:spPr bwMode="auto">
          <a:xfrm flipV="1">
            <a:off x="5625213" y="4391025"/>
            <a:ext cx="250918" cy="860518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0" name="Straight Connector 129"/>
          <p:cNvCxnSpPr>
            <a:stCxn id="15" idx="0"/>
            <a:endCxn id="93" idx="4"/>
          </p:cNvCxnSpPr>
          <p:nvPr/>
        </p:nvCxnSpPr>
        <p:spPr bwMode="auto">
          <a:xfrm flipV="1">
            <a:off x="5114131" y="2333625"/>
            <a:ext cx="0" cy="287338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6" name="Straight Connector 105"/>
          <p:cNvCxnSpPr>
            <a:stCxn id="13" idx="6"/>
            <a:endCxn id="15" idx="2"/>
          </p:cNvCxnSpPr>
          <p:nvPr/>
        </p:nvCxnSpPr>
        <p:spPr bwMode="auto">
          <a:xfrm flipV="1">
            <a:off x="4580731" y="2697163"/>
            <a:ext cx="457200" cy="24156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76" name="Picture 175"/>
          <p:cNvPicPr/>
          <p:nvPr/>
        </p:nvPicPr>
        <p:blipFill>
          <a:blip r:embed="rId4"/>
          <a:stretch>
            <a:fillRect/>
          </a:stretch>
        </p:blipFill>
        <p:spPr>
          <a:xfrm>
            <a:off x="1989931" y="2620963"/>
            <a:ext cx="203200" cy="304800"/>
          </a:xfrm>
          <a:prstGeom prst="rect">
            <a:avLst/>
          </a:prstGeom>
        </p:spPr>
      </p:pic>
      <p:pic>
        <p:nvPicPr>
          <p:cNvPr id="131" name="Picture 130" descr="relay-onion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931" y="3857625"/>
            <a:ext cx="381000" cy="464747"/>
          </a:xfrm>
          <a:prstGeom prst="rect">
            <a:avLst/>
          </a:prstGeom>
        </p:spPr>
      </p:pic>
      <p:pic>
        <p:nvPicPr>
          <p:cNvPr id="132" name="Picture 131"/>
          <p:cNvPicPr/>
          <p:nvPr/>
        </p:nvPicPr>
        <p:blipFill>
          <a:blip r:embed="rId6"/>
          <a:stretch>
            <a:fillRect/>
          </a:stretch>
        </p:blipFill>
        <p:spPr>
          <a:xfrm>
            <a:off x="5571331" y="1952625"/>
            <a:ext cx="367611" cy="304800"/>
          </a:xfrm>
          <a:prstGeom prst="rect">
            <a:avLst/>
          </a:prstGeom>
        </p:spPr>
      </p:pic>
      <p:pic>
        <p:nvPicPr>
          <p:cNvPr id="133" name="Picture 132" descr="relay-onion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5531" y="2333625"/>
            <a:ext cx="381000" cy="464747"/>
          </a:xfrm>
          <a:prstGeom prst="rect">
            <a:avLst/>
          </a:prstGeom>
        </p:spPr>
      </p:pic>
      <p:pic>
        <p:nvPicPr>
          <p:cNvPr id="134" name="Picture 133" descr="relay-onion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2131" y="2409825"/>
            <a:ext cx="381000" cy="464747"/>
          </a:xfrm>
          <a:prstGeom prst="rect">
            <a:avLst/>
          </a:prstGeom>
        </p:spPr>
      </p:pic>
      <p:pic>
        <p:nvPicPr>
          <p:cNvPr id="135" name="Picture 134" descr="relay-onion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1731" y="1724025"/>
            <a:ext cx="381000" cy="464747"/>
          </a:xfrm>
          <a:prstGeom prst="rect">
            <a:avLst/>
          </a:prstGeom>
        </p:spPr>
      </p:pic>
      <p:pic>
        <p:nvPicPr>
          <p:cNvPr id="136" name="Picture 135" descr="relay-onion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9131" y="3324225"/>
            <a:ext cx="381000" cy="464747"/>
          </a:xfrm>
          <a:prstGeom prst="rect">
            <a:avLst/>
          </a:prstGeom>
        </p:spPr>
      </p:pic>
      <p:pic>
        <p:nvPicPr>
          <p:cNvPr id="138" name="Picture 137" descr="relay-onion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131" y="2867025"/>
            <a:ext cx="381000" cy="464747"/>
          </a:xfrm>
          <a:prstGeom prst="rect">
            <a:avLst/>
          </a:prstGeom>
        </p:spPr>
      </p:pic>
      <p:pic>
        <p:nvPicPr>
          <p:cNvPr id="139" name="Picture 138" descr="relay-onion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6131" y="3552825"/>
            <a:ext cx="381000" cy="464747"/>
          </a:xfrm>
          <a:prstGeom prst="rect">
            <a:avLst/>
          </a:prstGeom>
        </p:spPr>
      </p:pic>
      <p:pic>
        <p:nvPicPr>
          <p:cNvPr id="141" name="Picture 140" descr="relay-onion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6531" y="2333625"/>
            <a:ext cx="381000" cy="464747"/>
          </a:xfrm>
          <a:prstGeom prst="rect">
            <a:avLst/>
          </a:prstGeom>
        </p:spPr>
      </p:pic>
      <p:pic>
        <p:nvPicPr>
          <p:cNvPr id="142" name="Picture 141" descr="relay-onion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531" y="2562225"/>
            <a:ext cx="381000" cy="464747"/>
          </a:xfrm>
          <a:prstGeom prst="rect">
            <a:avLst/>
          </a:prstGeom>
        </p:spPr>
      </p:pic>
      <p:pic>
        <p:nvPicPr>
          <p:cNvPr id="144" name="Picture 143" descr="relay-onion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731" y="2562225"/>
            <a:ext cx="381000" cy="464747"/>
          </a:xfrm>
          <a:prstGeom prst="rect">
            <a:avLst/>
          </a:prstGeom>
        </p:spPr>
      </p:pic>
      <p:sp>
        <p:nvSpPr>
          <p:cNvPr id="120" name="TextBox 119"/>
          <p:cNvSpPr txBox="1"/>
          <p:nvPr/>
        </p:nvSpPr>
        <p:spPr>
          <a:xfrm>
            <a:off x="313531" y="5076825"/>
            <a:ext cx="6629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i="1" dirty="0" err="1">
                <a:latin typeface="+mn-lt"/>
              </a:rPr>
              <a:t>LASTor</a:t>
            </a:r>
            <a:r>
              <a:rPr lang="en-US" i="1" dirty="0">
                <a:latin typeface="+mn-lt"/>
              </a:rPr>
              <a:t>: A Low-Latency AS-Aware Tor </a:t>
            </a:r>
            <a:r>
              <a:rPr lang="en-US" i="1" dirty="0" smtClean="0">
                <a:latin typeface="+mn-lt"/>
              </a:rPr>
              <a:t>Client</a:t>
            </a:r>
            <a:r>
              <a:rPr lang="en-US" dirty="0" smtClean="0">
                <a:latin typeface="NimbusRomNo9L"/>
              </a:rPr>
              <a:t> </a:t>
            </a:r>
            <a:r>
              <a:rPr lang="en-US" dirty="0" err="1" smtClean="0">
                <a:latin typeface="NimbusRomNo9L"/>
              </a:rPr>
              <a:t>Akhoondi</a:t>
            </a:r>
            <a:r>
              <a:rPr lang="en-US" dirty="0">
                <a:latin typeface="NimbusRomNo9L"/>
              </a:rPr>
              <a:t>, </a:t>
            </a:r>
            <a:r>
              <a:rPr lang="en-US" dirty="0" smtClean="0">
                <a:latin typeface="NimbusRomNo9L"/>
              </a:rPr>
              <a:t>Yu</a:t>
            </a:r>
            <a:r>
              <a:rPr lang="en-US" dirty="0">
                <a:latin typeface="NimbusRomNo9L"/>
              </a:rPr>
              <a:t>, </a:t>
            </a:r>
            <a:r>
              <a:rPr lang="en-US" dirty="0" smtClean="0">
                <a:latin typeface="NimbusRomNo9L"/>
              </a:rPr>
              <a:t>and </a:t>
            </a:r>
            <a:r>
              <a:rPr lang="en-US" dirty="0" err="1" smtClean="0">
                <a:latin typeface="NimbusRomNo9L"/>
              </a:rPr>
              <a:t>Madhyastha</a:t>
            </a:r>
            <a:r>
              <a:rPr lang="en-US" dirty="0" smtClean="0">
                <a:latin typeface="NimbusRomNo9L"/>
              </a:rPr>
              <a:t> </a:t>
            </a:r>
            <a:br>
              <a:rPr lang="en-US" dirty="0" smtClean="0">
                <a:latin typeface="NimbusRomNo9L"/>
              </a:rPr>
            </a:br>
            <a:r>
              <a:rPr lang="en-US" dirty="0">
                <a:latin typeface="+mn-lt"/>
              </a:rPr>
              <a:t>IEEE S&amp;P 2012</a:t>
            </a:r>
          </a:p>
          <a:p>
            <a:pPr marL="457200" indent="-457200">
              <a:buFont typeface="+mj-lt"/>
              <a:buAutoNum type="arabicPeriod"/>
            </a:pPr>
            <a:r>
              <a:rPr lang="en-US" i="1" dirty="0" smtClean="0">
                <a:latin typeface="+mn-lt"/>
              </a:rPr>
              <a:t>AS</a:t>
            </a:r>
            <a:r>
              <a:rPr lang="en-US" i="1" dirty="0">
                <a:latin typeface="+mn-lt"/>
              </a:rPr>
              <a:t>-awareness in Tor Path Selection </a:t>
            </a:r>
            <a:br>
              <a:rPr lang="en-US" i="1" dirty="0">
                <a:latin typeface="+mn-lt"/>
              </a:rPr>
            </a:br>
            <a:r>
              <a:rPr lang="en-US" dirty="0" err="1" smtClean="0">
                <a:latin typeface="+mn-lt"/>
              </a:rPr>
              <a:t>Edman</a:t>
            </a:r>
            <a:r>
              <a:rPr lang="en-US" dirty="0" smtClean="0">
                <a:latin typeface="+mn-lt"/>
              </a:rPr>
              <a:t> and </a:t>
            </a:r>
            <a:r>
              <a:rPr lang="en-US" dirty="0" err="1" smtClean="0">
                <a:latin typeface="+mn-lt"/>
              </a:rPr>
              <a:t>Syverson</a:t>
            </a:r>
            <a:r>
              <a:rPr lang="en-US" dirty="0">
                <a:latin typeface="+mn-lt"/>
              </a:rPr>
              <a:t/>
            </a:r>
            <a:br>
              <a:rPr lang="en-US" dirty="0">
                <a:latin typeface="+mn-lt"/>
              </a:rPr>
            </a:br>
            <a:r>
              <a:rPr lang="en-US" dirty="0" smtClean="0">
                <a:latin typeface="+mn-lt"/>
              </a:rPr>
              <a:t>ACM CCS 2009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3076265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2132" y="2101853"/>
            <a:ext cx="9144000" cy="4752976"/>
          </a:xfrm>
        </p:spPr>
        <p:txBody>
          <a:bodyPr/>
          <a:lstStyle/>
          <a:p>
            <a:pPr marL="619098" indent="-514350">
              <a:buSzPct val="100000"/>
              <a:buFont typeface="+mj-lt"/>
              <a:buAutoNum type="arabicPeriod"/>
            </a:pPr>
            <a:r>
              <a:rPr lang="en-US" dirty="0"/>
              <a:t>Location-awareness leaks location information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ACE860-A162-7C4D-A764-38344D6EF8C9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594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Hiragino Mincho Pro W3"/>
        <a:cs typeface="Hiragino Mincho Pro W3"/>
      </a:majorFont>
      <a:minorFont>
        <a:latin typeface="Arial"/>
        <a:ea typeface="Hiragino Mincho Pro W3"/>
        <a:cs typeface="Hiragino Mincho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Hiragino Mincho Pro W3"/>
        <a:cs typeface="Hiragino Mincho Pro W3"/>
      </a:majorFont>
      <a:minorFont>
        <a:latin typeface="Arial"/>
        <a:ea typeface="Hiragino Mincho Pro W3"/>
        <a:cs typeface="Hiragino Mincho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55493</TotalTime>
  <Words>333</Words>
  <Application>Microsoft Macintosh PowerPoint</Application>
  <PresentationFormat>Custom</PresentationFormat>
  <Paragraphs>83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Blank Presentation</vt:lpstr>
      <vt:lpstr>1_Blank Presentation</vt:lpstr>
      <vt:lpstr>Location-Aware Onion Routing </vt:lpstr>
      <vt:lpstr>Background: Onion Routing</vt:lpstr>
      <vt:lpstr>Background: Onion Routing</vt:lpstr>
      <vt:lpstr>Background: Onion Routing</vt:lpstr>
      <vt:lpstr>Background: Onion Routing</vt:lpstr>
      <vt:lpstr>PowerPoint Presentation</vt:lpstr>
      <vt:lpstr>PowerPoint Presentation</vt:lpstr>
      <vt:lpstr>Location-Aware Onion Routing</vt:lpstr>
      <vt:lpstr>Problems</vt:lpstr>
      <vt:lpstr>Problem 1: Location-awareness leaks location information</vt:lpstr>
      <vt:lpstr>Problem 1: Location-awareness leaks location information</vt:lpstr>
      <vt:lpstr>Problem 1: Location-awareness leaks location information</vt:lpstr>
      <vt:lpstr>Problem 1: Location-awareness leaks location information</vt:lpstr>
      <vt:lpstr>Problems</vt:lpstr>
      <vt:lpstr>Problems</vt:lpstr>
      <vt:lpstr>Problems</vt:lpstr>
      <vt:lpstr>Problems</vt:lpstr>
      <vt:lpstr>Conclusion</vt:lpstr>
    </vt:vector>
  </TitlesOfParts>
  <Manager/>
  <Company>Paul Syverson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Proposal #: 55-P080-08 Presenter: Paul Syverson      Code 5543      (202) 404-7931      syverson@itd.nrl.navy.mil  Funding Summary: $870000,  FY08-FY10</dc:title>
  <dc:subject/>
  <dc:creator/>
  <cp:keywords/>
  <dc:description/>
  <cp:lastModifiedBy>A. Johnson</cp:lastModifiedBy>
  <cp:revision>670</cp:revision>
  <cp:lastPrinted>2011-06-08T15:26:59Z</cp:lastPrinted>
  <dcterms:created xsi:type="dcterms:W3CDTF">2011-10-13T20:08:31Z</dcterms:created>
  <dcterms:modified xsi:type="dcterms:W3CDTF">2015-05-23T15:10:20Z</dcterms:modified>
  <cp:category/>
</cp:coreProperties>
</file>