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61" r:id="rId2"/>
  </p:sldMasterIdLst>
  <p:notesMasterIdLst>
    <p:notesMasterId r:id="rId21"/>
  </p:notesMasterIdLst>
  <p:handoutMasterIdLst>
    <p:handoutMasterId r:id="rId22"/>
  </p:handoutMasterIdLst>
  <p:sldIdLst>
    <p:sldId id="884" r:id="rId3"/>
    <p:sldId id="959" r:id="rId4"/>
    <p:sldId id="961" r:id="rId5"/>
    <p:sldId id="962" r:id="rId6"/>
    <p:sldId id="963" r:id="rId7"/>
    <p:sldId id="967" r:id="rId8"/>
    <p:sldId id="976" r:id="rId9"/>
    <p:sldId id="982" r:id="rId10"/>
    <p:sldId id="984" r:id="rId11"/>
    <p:sldId id="989" r:id="rId12"/>
    <p:sldId id="990" r:id="rId13"/>
    <p:sldId id="991" r:id="rId14"/>
    <p:sldId id="992" r:id="rId15"/>
    <p:sldId id="994" r:id="rId16"/>
    <p:sldId id="996" r:id="rId17"/>
    <p:sldId id="995" r:id="rId18"/>
    <p:sldId id="997" r:id="rId19"/>
    <p:sldId id="998" r:id="rId20"/>
  </p:sldIdLst>
  <p:sldSz cx="10075863" cy="7562850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1pPr>
    <a:lvl2pPr marL="457085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2pPr>
    <a:lvl3pPr marL="914169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3pPr>
    <a:lvl4pPr marL="1371254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4pPr>
    <a:lvl5pPr marL="182833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charset="0"/>
        <a:ea typeface="+mn-ea"/>
        <a:cs typeface="+mn-cs"/>
      </a:defRPr>
    </a:lvl5pPr>
    <a:lvl6pPr marL="2285423" algn="l" defTabSz="457085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6pPr>
    <a:lvl7pPr marL="2742507" algn="l" defTabSz="457085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7pPr>
    <a:lvl8pPr marL="3199593" algn="l" defTabSz="457085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8pPr>
    <a:lvl9pPr marL="3656676" algn="l" defTabSz="457085" rtl="0" eaLnBrk="1" latinLnBrk="0" hangingPunct="1">
      <a:defRPr sz="2400" kern="1200">
        <a:solidFill>
          <a:schemeClr val="bg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26B"/>
    <a:srgbClr val="FFA1A5"/>
    <a:srgbClr val="FF9597"/>
    <a:srgbClr val="FF5A5E"/>
    <a:srgbClr val="FF1B2A"/>
    <a:srgbClr val="FFA1A3"/>
    <a:srgbClr val="FF4F54"/>
    <a:srgbClr val="FFFBFB"/>
    <a:srgbClr val="FFFDFD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9794" autoAdjust="0"/>
  </p:normalViewPr>
  <p:slideViewPr>
    <p:cSldViewPr>
      <p:cViewPr>
        <p:scale>
          <a:sx n="90" d="100"/>
          <a:sy n="90" d="100"/>
        </p:scale>
        <p:origin x="-752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80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72"/>
    </p:cViewPr>
  </p:sorterViewPr>
  <p:notesViewPr>
    <p:cSldViewPr>
      <p:cViewPr varScale="1">
        <p:scale>
          <a:sx n="60" d="100"/>
          <a:sy n="60" d="100"/>
        </p:scale>
        <p:origin x="-2344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419600" y="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500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419600" y="9525000"/>
            <a:ext cx="335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378656-706C-3648-B184-DC6EF014B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32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5368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9088" y="1006475"/>
            <a:ext cx="4592637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6" name="Text Box 8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305292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08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ＭＳ Ｐゴシック" charset="-128"/>
      </a:defRPr>
    </a:lvl1pPr>
    <a:lvl2pPr marL="37922149" indent="-37465064" algn="l" defTabSz="45708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2711" indent="-228542" algn="l" defTabSz="45708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599795" indent="-228542" algn="l" defTabSz="45708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6879" indent="-228542" algn="l" defTabSz="45708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5423" algn="l" defTabSz="4570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07" algn="l" defTabSz="4570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93" algn="l" defTabSz="4570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76" algn="l" defTabSz="4570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9088" y="1006475"/>
            <a:ext cx="4592637" cy="3448050"/>
          </a:xfrm>
          <a:ln/>
        </p:spPr>
      </p:sp>
      <p:sp>
        <p:nvSpPr>
          <p:cNvPr id="21507" name="Text Box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9502"/>
            <a:ext cx="8564563" cy="16208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4286252"/>
            <a:ext cx="7053263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085" indent="0" algn="ctr">
              <a:buNone/>
              <a:defRPr/>
            </a:lvl2pPr>
            <a:lvl3pPr marL="914169" indent="0" algn="ctr">
              <a:buNone/>
              <a:defRPr/>
            </a:lvl3pPr>
            <a:lvl4pPr marL="1371254" indent="0" algn="ctr">
              <a:buNone/>
              <a:defRPr/>
            </a:lvl4pPr>
            <a:lvl5pPr marL="1828338" indent="0" algn="ctr">
              <a:buNone/>
              <a:defRPr/>
            </a:lvl5pPr>
            <a:lvl6pPr marL="2285423" indent="0" algn="ctr">
              <a:buNone/>
              <a:defRPr/>
            </a:lvl6pPr>
            <a:lvl7pPr marL="2742507" indent="0" algn="ctr">
              <a:buNone/>
              <a:defRPr/>
            </a:lvl7pPr>
            <a:lvl8pPr marL="3199593" indent="0" algn="ctr">
              <a:buNone/>
              <a:defRPr/>
            </a:lvl8pPr>
            <a:lvl9pPr marL="365667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6613" y="627063"/>
            <a:ext cx="2147887" cy="6227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294438" cy="6227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8" y="627066"/>
            <a:ext cx="8594725" cy="1252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9500"/>
            <a:ext cx="8564563" cy="1620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4286250"/>
            <a:ext cx="7053263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1172286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3816474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859338"/>
            <a:ext cx="8564562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05163"/>
            <a:ext cx="8564562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1729970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116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2101850"/>
            <a:ext cx="4221162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2359778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69387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92275"/>
            <a:ext cx="4452937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98713"/>
            <a:ext cx="4452937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100" y="1692275"/>
            <a:ext cx="4454525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100" y="2398713"/>
            <a:ext cx="4454525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3093304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3315641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196819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21538" y="7010400"/>
            <a:ext cx="23510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4ACE860-A162-7C4D-A764-38344D6EF8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3314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175" y="301625"/>
            <a:ext cx="5632450" cy="6454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82738"/>
            <a:ext cx="3314700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982321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5294313"/>
            <a:ext cx="6045200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4850" y="676275"/>
            <a:ext cx="60452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4850" y="5918200"/>
            <a:ext cx="60452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2137491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32186847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6613" y="627063"/>
            <a:ext cx="2147887" cy="6227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294438" cy="6227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13927036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627063"/>
            <a:ext cx="8594725" cy="1252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412744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9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9" y="4859341"/>
            <a:ext cx="8564562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9" y="3205163"/>
            <a:ext cx="8564562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85" indent="0">
              <a:buNone/>
              <a:defRPr sz="1800"/>
            </a:lvl2pPr>
            <a:lvl3pPr marL="914169" indent="0">
              <a:buNone/>
              <a:defRPr sz="1700"/>
            </a:lvl3pPr>
            <a:lvl4pPr marL="1371254" indent="0">
              <a:buNone/>
              <a:defRPr sz="1400"/>
            </a:lvl4pPr>
            <a:lvl5pPr marL="1828338" indent="0">
              <a:buNone/>
              <a:defRPr sz="1400"/>
            </a:lvl5pPr>
            <a:lvl6pPr marL="2285423" indent="0">
              <a:buNone/>
              <a:defRPr sz="1400"/>
            </a:lvl6pPr>
            <a:lvl7pPr marL="2742507" indent="0">
              <a:buNone/>
              <a:defRPr sz="1400"/>
            </a:lvl7pPr>
            <a:lvl8pPr marL="3199593" indent="0">
              <a:buNone/>
              <a:defRPr sz="1400"/>
            </a:lvl8pPr>
            <a:lvl9pPr marL="36566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7" y="2101853"/>
            <a:ext cx="4221163" cy="4752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40" y="2101853"/>
            <a:ext cx="4221162" cy="4752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3213"/>
            <a:ext cx="9069387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92276"/>
            <a:ext cx="4452938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5" indent="0">
              <a:buNone/>
              <a:defRPr sz="2000" b="1"/>
            </a:lvl2pPr>
            <a:lvl3pPr marL="914169" indent="0">
              <a:buNone/>
              <a:defRPr sz="1800" b="1"/>
            </a:lvl3pPr>
            <a:lvl4pPr marL="1371254" indent="0">
              <a:buNone/>
              <a:defRPr sz="1700" b="1"/>
            </a:lvl4pPr>
            <a:lvl5pPr marL="1828338" indent="0">
              <a:buNone/>
              <a:defRPr sz="1700" b="1"/>
            </a:lvl5pPr>
            <a:lvl6pPr marL="2285423" indent="0">
              <a:buNone/>
              <a:defRPr sz="1700" b="1"/>
            </a:lvl6pPr>
            <a:lvl7pPr marL="2742507" indent="0">
              <a:buNone/>
              <a:defRPr sz="1700" b="1"/>
            </a:lvl7pPr>
            <a:lvl8pPr marL="3199593" indent="0">
              <a:buNone/>
              <a:defRPr sz="1700" b="1"/>
            </a:lvl8pPr>
            <a:lvl9pPr marL="365667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98716"/>
            <a:ext cx="4452938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100" y="1692276"/>
            <a:ext cx="4454525" cy="7064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5" indent="0">
              <a:buNone/>
              <a:defRPr sz="2000" b="1"/>
            </a:lvl2pPr>
            <a:lvl3pPr marL="914169" indent="0">
              <a:buNone/>
              <a:defRPr sz="1800" b="1"/>
            </a:lvl3pPr>
            <a:lvl4pPr marL="1371254" indent="0">
              <a:buNone/>
              <a:defRPr sz="1700" b="1"/>
            </a:lvl4pPr>
            <a:lvl5pPr marL="1828338" indent="0">
              <a:buNone/>
              <a:defRPr sz="1700" b="1"/>
            </a:lvl5pPr>
            <a:lvl6pPr marL="2285423" indent="0">
              <a:buNone/>
              <a:defRPr sz="1700" b="1"/>
            </a:lvl6pPr>
            <a:lvl7pPr marL="2742507" indent="0">
              <a:buNone/>
              <a:defRPr sz="1700" b="1"/>
            </a:lvl7pPr>
            <a:lvl8pPr marL="3199593" indent="0">
              <a:buNone/>
              <a:defRPr sz="1700" b="1"/>
            </a:lvl8pPr>
            <a:lvl9pPr marL="365667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100" y="2398716"/>
            <a:ext cx="4454525" cy="43576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8"/>
            <a:ext cx="3314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0178" y="301627"/>
            <a:ext cx="5632450" cy="6454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82738"/>
            <a:ext cx="3314700" cy="5173662"/>
          </a:xfrm>
        </p:spPr>
        <p:txBody>
          <a:bodyPr/>
          <a:lstStyle>
            <a:lvl1pPr marL="0" indent="0">
              <a:buNone/>
              <a:defRPr sz="1400"/>
            </a:lvl1pPr>
            <a:lvl2pPr marL="457085" indent="0">
              <a:buNone/>
              <a:defRPr sz="1200"/>
            </a:lvl2pPr>
            <a:lvl3pPr marL="914169" indent="0">
              <a:buNone/>
              <a:defRPr sz="1000"/>
            </a:lvl3pPr>
            <a:lvl4pPr marL="1371254" indent="0">
              <a:buNone/>
              <a:defRPr sz="900"/>
            </a:lvl4pPr>
            <a:lvl5pPr marL="1828338" indent="0">
              <a:buNone/>
              <a:defRPr sz="900"/>
            </a:lvl5pPr>
            <a:lvl6pPr marL="2285423" indent="0">
              <a:buNone/>
              <a:defRPr sz="900"/>
            </a:lvl6pPr>
            <a:lvl7pPr marL="2742507" indent="0">
              <a:buNone/>
              <a:defRPr sz="900"/>
            </a:lvl7pPr>
            <a:lvl8pPr marL="3199593" indent="0">
              <a:buNone/>
              <a:defRPr sz="900"/>
            </a:lvl8pPr>
            <a:lvl9pPr marL="365667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850" y="5294316"/>
            <a:ext cx="6045200" cy="623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4850" y="676275"/>
            <a:ext cx="6045200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085" indent="0">
              <a:buNone/>
              <a:defRPr sz="2800"/>
            </a:lvl2pPr>
            <a:lvl3pPr marL="914169" indent="0">
              <a:buNone/>
              <a:defRPr sz="2400"/>
            </a:lvl3pPr>
            <a:lvl4pPr marL="1371254" indent="0">
              <a:buNone/>
              <a:defRPr sz="2000"/>
            </a:lvl4pPr>
            <a:lvl5pPr marL="1828338" indent="0">
              <a:buNone/>
              <a:defRPr sz="2000"/>
            </a:lvl5pPr>
            <a:lvl6pPr marL="2285423" indent="0">
              <a:buNone/>
              <a:defRPr sz="2000"/>
            </a:lvl6pPr>
            <a:lvl7pPr marL="2742507" indent="0">
              <a:buNone/>
              <a:defRPr sz="2000"/>
            </a:lvl7pPr>
            <a:lvl8pPr marL="3199593" indent="0">
              <a:buNone/>
              <a:defRPr sz="2000"/>
            </a:lvl8pPr>
            <a:lvl9pPr marL="3656676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4850" y="5918200"/>
            <a:ext cx="6045200" cy="889000"/>
          </a:xfrm>
        </p:spPr>
        <p:txBody>
          <a:bodyPr/>
          <a:lstStyle>
            <a:lvl1pPr marL="0" indent="0">
              <a:buNone/>
              <a:defRPr sz="1400"/>
            </a:lvl1pPr>
            <a:lvl2pPr marL="457085" indent="0">
              <a:buNone/>
              <a:defRPr sz="1200"/>
            </a:lvl2pPr>
            <a:lvl3pPr marL="914169" indent="0">
              <a:buNone/>
              <a:defRPr sz="1000"/>
            </a:lvl3pPr>
            <a:lvl4pPr marL="1371254" indent="0">
              <a:buNone/>
              <a:defRPr sz="900"/>
            </a:lvl4pPr>
            <a:lvl5pPr marL="1828338" indent="0">
              <a:buNone/>
              <a:defRPr sz="900"/>
            </a:lvl5pPr>
            <a:lvl6pPr marL="2285423" indent="0">
              <a:buNone/>
              <a:defRPr sz="900"/>
            </a:lvl6pPr>
            <a:lvl7pPr marL="2742507" indent="0">
              <a:buNone/>
              <a:defRPr sz="900"/>
            </a:lvl7pPr>
            <a:lvl8pPr marL="3199593" indent="0">
              <a:buNone/>
              <a:defRPr sz="900"/>
            </a:lvl8pPr>
            <a:lvl9pPr marL="365667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5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39778" y="627066"/>
            <a:ext cx="8594725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8" y="2101853"/>
            <a:ext cx="8594725" cy="475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085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57085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2pPr>
      <a:lvl3pPr algn="ctr" defTabSz="457085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3pPr>
      <a:lvl4pPr algn="ctr" defTabSz="457085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4pPr>
      <a:lvl5pPr algn="ctr" defTabSz="457085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5pPr>
      <a:lvl6pPr marL="457085" algn="l" defTabSz="457085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6pPr>
      <a:lvl7pPr marL="914169" algn="l" defTabSz="457085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7pPr>
      <a:lvl8pPr marL="1371254" algn="l" defTabSz="457085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8pPr>
      <a:lvl9pPr marL="1828338" algn="l" defTabSz="457085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9pPr>
    </p:titleStyle>
    <p:bodyStyle>
      <a:lvl1pPr marL="422168" indent="-317420" algn="l" defTabSz="457085" rtl="0" eaLnBrk="0" fontAlgn="base" hangingPunct="0">
        <a:lnSpc>
          <a:spcPct val="95000"/>
        </a:lnSpc>
        <a:spcBef>
          <a:spcPct val="0"/>
        </a:spcBef>
        <a:spcAft>
          <a:spcPts val="1013"/>
        </a:spcAft>
        <a:buClr>
          <a:srgbClr val="FFFFFF"/>
        </a:buClr>
        <a:buSzPct val="45000"/>
        <a:buFont typeface="StarSymbol" charset="0"/>
        <a:buChar char="●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853860" indent="-284091" algn="l" defTabSz="457085" rtl="0" eaLnBrk="0" fontAlgn="base" hangingPunct="0">
        <a:lnSpc>
          <a:spcPct val="95000"/>
        </a:lnSpc>
        <a:spcBef>
          <a:spcPct val="0"/>
        </a:spcBef>
        <a:spcAft>
          <a:spcPts val="725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285551" indent="-212671" algn="l" defTabSz="457085" rtl="0" eaLnBrk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200">
          <a:solidFill>
            <a:srgbClr val="FFFFFF"/>
          </a:solidFill>
          <a:latin typeface="+mn-lt"/>
          <a:ea typeface="+mn-ea"/>
          <a:cs typeface="+mn-cs"/>
        </a:defRPr>
      </a:lvl3pPr>
      <a:lvl4pPr marL="1717242" indent="-206323" algn="l" defTabSz="457085" rtl="0" eaLnBrk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148933" indent="-207910" algn="l" defTabSz="457085" rtl="0" eaLnBrk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606017" indent="-207910" algn="l" defTabSz="457085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3063101" indent="-207910" algn="l" defTabSz="457085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520185" indent="-207910" algn="l" defTabSz="457085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977270" indent="-207910" algn="l" defTabSz="457085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5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9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4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38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3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07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93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76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594725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5947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221538" y="7010400"/>
            <a:ext cx="23510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4ACE860-A162-7C4D-A764-38344D6EF8C9}" type="slidenum">
              <a:rPr lang="en-US" smtClean="0">
                <a:solidFill>
                  <a:srgbClr val="FFFFFF"/>
                </a:solidFill>
                <a:ea typeface="Hiragino Mincho Pro W3"/>
                <a:cs typeface="Hiragino Mincho Pro W3"/>
              </a:rPr>
              <a:pPr/>
              <a:t>‹#›</a:t>
            </a:fld>
            <a:endParaRPr lang="en-US" dirty="0">
              <a:solidFill>
                <a:srgbClr val="FFFFFF"/>
              </a:solidFill>
              <a:ea typeface="Hiragino Mincho Pro W3"/>
              <a:cs typeface="Hiragino Mincho Pro W3"/>
            </a:endParaRPr>
          </a:p>
        </p:txBody>
      </p:sp>
    </p:spTree>
    <p:extLst>
      <p:ext uri="{BB962C8B-B14F-4D97-AF65-F5344CB8AC3E}">
        <p14:creationId xmlns:p14="http://schemas.microsoft.com/office/powerpoint/2010/main" val="305985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2pPr>
      <a:lvl3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3pPr>
      <a:lvl4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4pPr>
      <a:lvl5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FFFF00"/>
          </a:solidFill>
          <a:latin typeface="Arial" charset="0"/>
          <a:ea typeface="Hiragino Mincho Pro W3" charset="0"/>
          <a:cs typeface="Hiragino Mincho Pro W3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-128"/>
        </a:defRPr>
      </a:lvl9pPr>
    </p:titleStyle>
    <p:bodyStyle>
      <a:lvl1pPr marL="422275" indent="-317500" algn="l" defTabSz="457200" rtl="0" eaLnBrk="0" fontAlgn="base" hangingPunct="0">
        <a:lnSpc>
          <a:spcPct val="95000"/>
        </a:lnSpc>
        <a:spcBef>
          <a:spcPct val="0"/>
        </a:spcBef>
        <a:spcAft>
          <a:spcPts val="1013"/>
        </a:spcAft>
        <a:buClr>
          <a:srgbClr val="FFFFFF"/>
        </a:buClr>
        <a:buSzPct val="45000"/>
        <a:buFont typeface="StarSymbol" charset="0"/>
        <a:buChar char="●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854075" indent="-284163" algn="l" defTabSz="457200" rtl="0" eaLnBrk="0" fontAlgn="base" hangingPunct="0">
        <a:lnSpc>
          <a:spcPct val="95000"/>
        </a:lnSpc>
        <a:spcBef>
          <a:spcPct val="0"/>
        </a:spcBef>
        <a:spcAft>
          <a:spcPts val="725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285875" indent="-212725" algn="l" defTabSz="457200" rtl="0" eaLnBrk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200">
          <a:solidFill>
            <a:srgbClr val="FFFFFF"/>
          </a:solidFill>
          <a:latin typeface="+mn-lt"/>
          <a:ea typeface="+mn-ea"/>
          <a:cs typeface="+mn-cs"/>
        </a:defRPr>
      </a:lvl3pPr>
      <a:lvl4pPr marL="1717675" indent="-206375" algn="l" defTabSz="457200" rtl="0" eaLnBrk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149475" indent="-207963" algn="l" defTabSz="457200" rtl="0" eaLnBrk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6066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30638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5210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978275" indent="-207963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531" y="276225"/>
            <a:ext cx="9525000" cy="1621111"/>
          </a:xfrm>
        </p:spPr>
        <p:txBody>
          <a:bodyPr>
            <a:noAutofit/>
          </a:bodyPr>
          <a:lstStyle/>
          <a:p>
            <a:r>
              <a:rPr lang="en-US" dirty="0"/>
              <a:t>Location-Aware Onion Routing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131" y="2257425"/>
            <a:ext cx="8534400" cy="2492373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Aaron Johnson</a:t>
            </a:r>
            <a:endParaRPr lang="en-US" baseline="30000" dirty="0" smtClean="0">
              <a:solidFill>
                <a:srgbClr val="FFFF00"/>
              </a:solidFill>
            </a:endParaRPr>
          </a:p>
          <a:p>
            <a:pPr algn="l"/>
            <a:r>
              <a:rPr lang="en-US" i="1" dirty="0" smtClean="0">
                <a:solidFill>
                  <a:srgbClr val="FFFF00"/>
                </a:solidFill>
              </a:rPr>
              <a:t>U.S</a:t>
            </a:r>
            <a:r>
              <a:rPr lang="en-US" i="1" dirty="0">
                <a:solidFill>
                  <a:srgbClr val="FFFF00"/>
                </a:solidFill>
              </a:rPr>
              <a:t>. Naval Research </a:t>
            </a:r>
            <a:r>
              <a:rPr lang="en-US" i="1" dirty="0" smtClean="0">
                <a:solidFill>
                  <a:srgbClr val="FFFF00"/>
                </a:solidFill>
              </a:rPr>
              <a:t>Laboratory</a:t>
            </a:r>
            <a:endParaRPr lang="en-US" i="1" baseline="300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7331" y="5666570"/>
            <a:ext cx="9601200" cy="1086655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200" i="1" dirty="0" smtClean="0">
                <a:latin typeface="+mn-lt"/>
              </a:rPr>
              <a:t>IEEE Symposium on Security and Privacy</a:t>
            </a:r>
            <a:endParaRPr lang="en-US" sz="3200" i="1" dirty="0">
              <a:latin typeface="+mn-lt"/>
            </a:endParaRPr>
          </a:p>
          <a:p>
            <a:pPr algn="ctr"/>
            <a:r>
              <a:rPr lang="en-US" sz="3200" i="1" dirty="0" smtClean="0">
                <a:latin typeface="+mn-lt"/>
              </a:rPr>
              <a:t>May 19, 2015</a:t>
            </a:r>
            <a:endParaRPr lang="en-US" sz="32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7932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 bwMode="auto">
          <a:xfrm>
            <a:off x="6942931" y="2714625"/>
            <a:ext cx="1524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885531" y="2714625"/>
            <a:ext cx="20574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828131" y="2638425"/>
            <a:ext cx="1981200" cy="12954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999331" y="3933825"/>
            <a:ext cx="16764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31" y="200025"/>
            <a:ext cx="8229600" cy="1252537"/>
          </a:xfrm>
        </p:spPr>
        <p:txBody>
          <a:bodyPr/>
          <a:lstStyle/>
          <a:p>
            <a:r>
              <a:rPr lang="en-US" dirty="0" smtClean="0"/>
              <a:t>Problem 1: Location-awareness leaks location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3324225"/>
            <a:ext cx="838780" cy="1023956"/>
          </a:xfrm>
          <a:prstGeom prst="rect">
            <a:avLst/>
          </a:prstGeom>
        </p:spPr>
      </p:pic>
      <p:pic>
        <p:nvPicPr>
          <p:cNvPr id="7" name="Picture 6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4619625"/>
            <a:ext cx="838780" cy="1023956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618331" y="3400425"/>
            <a:ext cx="509595" cy="778077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21812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10" name="Picture 9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1952625"/>
            <a:ext cx="838780" cy="1023956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2028825"/>
            <a:ext cx="838780" cy="1018749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4619625"/>
            <a:ext cx="838780" cy="1018749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3324225"/>
            <a:ext cx="838780" cy="1018749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6333331" y="2028825"/>
            <a:ext cx="972497" cy="1023956"/>
            <a:chOff x="5486400" y="1426946"/>
            <a:chExt cx="882556" cy="928524"/>
          </a:xfrm>
        </p:grpSpPr>
        <p:pic>
          <p:nvPicPr>
            <p:cNvPr id="15" name="Picture 14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16" name="Picture 15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6333331" y="3324225"/>
            <a:ext cx="972497" cy="1023956"/>
            <a:chOff x="5486400" y="1426946"/>
            <a:chExt cx="882556" cy="928524"/>
          </a:xfrm>
        </p:grpSpPr>
        <p:pic>
          <p:nvPicPr>
            <p:cNvPr id="18" name="Picture 17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19" name="Picture 18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6333331" y="4619625"/>
            <a:ext cx="972497" cy="1023956"/>
            <a:chOff x="5486400" y="1426946"/>
            <a:chExt cx="882556" cy="928524"/>
          </a:xfrm>
        </p:grpSpPr>
        <p:pic>
          <p:nvPicPr>
            <p:cNvPr id="21" name="Picture 20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22" name="Picture 21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2866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 bwMode="auto">
          <a:xfrm>
            <a:off x="6942931" y="2714625"/>
            <a:ext cx="1524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885531" y="2714625"/>
            <a:ext cx="20574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828131" y="2638425"/>
            <a:ext cx="1981200" cy="12954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999331" y="3933825"/>
            <a:ext cx="16764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31" y="200025"/>
            <a:ext cx="8229600" cy="1252537"/>
          </a:xfrm>
        </p:spPr>
        <p:txBody>
          <a:bodyPr/>
          <a:lstStyle/>
          <a:p>
            <a:r>
              <a:rPr lang="en-US" dirty="0" smtClean="0"/>
              <a:t>Problem 1: Location-awareness leaks location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3324225"/>
            <a:ext cx="838780" cy="1023956"/>
          </a:xfrm>
          <a:prstGeom prst="rect">
            <a:avLst/>
          </a:prstGeom>
        </p:spPr>
      </p:pic>
      <p:pic>
        <p:nvPicPr>
          <p:cNvPr id="7" name="Picture 6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4619625"/>
            <a:ext cx="838780" cy="1023956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618331" y="3400425"/>
            <a:ext cx="509595" cy="778077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21812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10" name="Picture 9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1952625"/>
            <a:ext cx="838780" cy="1023956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2028825"/>
            <a:ext cx="838780" cy="1018749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4619625"/>
            <a:ext cx="838780" cy="1018749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3324225"/>
            <a:ext cx="838780" cy="1018749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6333331" y="2028825"/>
            <a:ext cx="972497" cy="1023956"/>
            <a:chOff x="5486400" y="1426946"/>
            <a:chExt cx="882556" cy="928524"/>
          </a:xfrm>
        </p:grpSpPr>
        <p:pic>
          <p:nvPicPr>
            <p:cNvPr id="15" name="Picture 14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16" name="Picture 15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6333331" y="3324225"/>
            <a:ext cx="972497" cy="1023956"/>
            <a:chOff x="5486400" y="1426946"/>
            <a:chExt cx="882556" cy="928524"/>
          </a:xfrm>
        </p:grpSpPr>
        <p:pic>
          <p:nvPicPr>
            <p:cNvPr id="18" name="Picture 17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19" name="Picture 18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6333331" y="4619625"/>
            <a:ext cx="972497" cy="1023956"/>
            <a:chOff x="5486400" y="1426946"/>
            <a:chExt cx="882556" cy="928524"/>
          </a:xfrm>
        </p:grpSpPr>
        <p:pic>
          <p:nvPicPr>
            <p:cNvPr id="21" name="Picture 20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22" name="Picture 21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pic>
        <p:nvPicPr>
          <p:cNvPr id="25" name="Picture 24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31718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29" name="Picture 28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42386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3760364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 bwMode="auto">
          <a:xfrm flipV="1">
            <a:off x="6942931" y="3476625"/>
            <a:ext cx="1600200" cy="19050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885531" y="2714625"/>
            <a:ext cx="1981200" cy="26670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828131" y="2638425"/>
            <a:ext cx="1981200" cy="12954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999331" y="3933825"/>
            <a:ext cx="16764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31" y="200025"/>
            <a:ext cx="8229600" cy="1252537"/>
          </a:xfrm>
        </p:spPr>
        <p:txBody>
          <a:bodyPr/>
          <a:lstStyle/>
          <a:p>
            <a:r>
              <a:rPr lang="en-US" dirty="0" smtClean="0"/>
              <a:t>Problem 1: Location-awareness leaks location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3324225"/>
            <a:ext cx="838780" cy="1023956"/>
          </a:xfrm>
          <a:prstGeom prst="rect">
            <a:avLst/>
          </a:prstGeom>
        </p:spPr>
      </p:pic>
      <p:pic>
        <p:nvPicPr>
          <p:cNvPr id="7" name="Picture 6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4619625"/>
            <a:ext cx="838780" cy="1023956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618331" y="3400425"/>
            <a:ext cx="509595" cy="778077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21812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10" name="Picture 9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1952625"/>
            <a:ext cx="838780" cy="1023956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2028825"/>
            <a:ext cx="838780" cy="1018749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4619625"/>
            <a:ext cx="838780" cy="1018749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3324225"/>
            <a:ext cx="838780" cy="1018749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6333331" y="2028825"/>
            <a:ext cx="972497" cy="1023956"/>
            <a:chOff x="5486400" y="1426946"/>
            <a:chExt cx="882556" cy="928524"/>
          </a:xfrm>
        </p:grpSpPr>
        <p:pic>
          <p:nvPicPr>
            <p:cNvPr id="15" name="Picture 14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16" name="Picture 15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6333331" y="3324225"/>
            <a:ext cx="972497" cy="1023956"/>
            <a:chOff x="5486400" y="1426946"/>
            <a:chExt cx="882556" cy="928524"/>
          </a:xfrm>
        </p:grpSpPr>
        <p:pic>
          <p:nvPicPr>
            <p:cNvPr id="18" name="Picture 17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19" name="Picture 18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6333331" y="4619625"/>
            <a:ext cx="972497" cy="1023956"/>
            <a:chOff x="5486400" y="1426946"/>
            <a:chExt cx="882556" cy="928524"/>
          </a:xfrm>
        </p:grpSpPr>
        <p:pic>
          <p:nvPicPr>
            <p:cNvPr id="21" name="Picture 20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22" name="Picture 21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pic>
        <p:nvPicPr>
          <p:cNvPr id="25" name="Picture 24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31718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29" name="Picture 28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42386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1362424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 bwMode="auto">
          <a:xfrm>
            <a:off x="7019131" y="4086225"/>
            <a:ext cx="1524000" cy="6858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885531" y="2714625"/>
            <a:ext cx="1981200" cy="12954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828131" y="2638425"/>
            <a:ext cx="1981200" cy="12954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999331" y="3933825"/>
            <a:ext cx="16764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31" y="200025"/>
            <a:ext cx="8229600" cy="1252537"/>
          </a:xfrm>
        </p:spPr>
        <p:txBody>
          <a:bodyPr/>
          <a:lstStyle/>
          <a:p>
            <a:r>
              <a:rPr lang="en-US" dirty="0" smtClean="0"/>
              <a:t>Problem 1: Location-awareness leaks location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3324225"/>
            <a:ext cx="838780" cy="1023956"/>
          </a:xfrm>
          <a:prstGeom prst="rect">
            <a:avLst/>
          </a:prstGeom>
        </p:spPr>
      </p:pic>
      <p:pic>
        <p:nvPicPr>
          <p:cNvPr id="7" name="Picture 6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4619625"/>
            <a:ext cx="838780" cy="1023956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618331" y="3400425"/>
            <a:ext cx="509595" cy="778077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21812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10" name="Picture 9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1952625"/>
            <a:ext cx="838780" cy="1023956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2028825"/>
            <a:ext cx="838780" cy="1018749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4619625"/>
            <a:ext cx="838780" cy="1018749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2294731" y="3324225"/>
            <a:ext cx="838780" cy="1018749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6333331" y="2028825"/>
            <a:ext cx="972497" cy="1023956"/>
            <a:chOff x="5486400" y="1426946"/>
            <a:chExt cx="882556" cy="928524"/>
          </a:xfrm>
        </p:grpSpPr>
        <p:pic>
          <p:nvPicPr>
            <p:cNvPr id="15" name="Picture 14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16" name="Picture 15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6333331" y="3324225"/>
            <a:ext cx="972497" cy="1023956"/>
            <a:chOff x="5486400" y="1426946"/>
            <a:chExt cx="882556" cy="928524"/>
          </a:xfrm>
        </p:grpSpPr>
        <p:pic>
          <p:nvPicPr>
            <p:cNvPr id="18" name="Picture 17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19" name="Picture 18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6333331" y="4619625"/>
            <a:ext cx="972497" cy="1023956"/>
            <a:chOff x="5486400" y="1426946"/>
            <a:chExt cx="882556" cy="928524"/>
          </a:xfrm>
        </p:grpSpPr>
        <p:pic>
          <p:nvPicPr>
            <p:cNvPr id="21" name="Picture 20" descr="relay-oni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7750" y="1426946"/>
              <a:ext cx="761206" cy="928524"/>
            </a:xfrm>
            <a:prstGeom prst="rect">
              <a:avLst/>
            </a:prstGeom>
          </p:spPr>
        </p:pic>
        <p:pic>
          <p:nvPicPr>
            <p:cNvPr id="22" name="Picture 21" descr="running_man_Exit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6400" y="1524000"/>
              <a:ext cx="451152" cy="461894"/>
            </a:xfrm>
            <a:prstGeom prst="rect">
              <a:avLst/>
            </a:prstGeom>
          </p:spPr>
        </p:pic>
      </p:grpSp>
      <p:pic>
        <p:nvPicPr>
          <p:cNvPr id="25" name="Picture 24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31718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29" name="Picture 28"/>
          <p:cNvPicPr/>
          <p:nvPr/>
        </p:nvPicPr>
        <p:blipFill>
          <a:blip r:embed="rId4"/>
          <a:stretch>
            <a:fillRect/>
          </a:stretch>
        </p:blipFill>
        <p:spPr>
          <a:xfrm>
            <a:off x="8009731" y="4238625"/>
            <a:ext cx="937679" cy="778077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141671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32" y="2101853"/>
            <a:ext cx="9144000" cy="4752976"/>
          </a:xfrm>
        </p:spPr>
        <p:txBody>
          <a:bodyPr/>
          <a:lstStyle/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/>
              <a:t>Location-awareness leaks location </a:t>
            </a:r>
            <a:r>
              <a:rPr lang="en-US" dirty="0" smtClean="0"/>
              <a:t>information</a:t>
            </a:r>
          </a:p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 smtClean="0"/>
              <a:t>Internet routing maps are low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232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32" y="2101853"/>
            <a:ext cx="9144000" cy="4752976"/>
          </a:xfrm>
        </p:spPr>
        <p:txBody>
          <a:bodyPr/>
          <a:lstStyle/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/>
              <a:t>Location-awareness leaks location </a:t>
            </a:r>
            <a:r>
              <a:rPr lang="en-US" dirty="0" smtClean="0"/>
              <a:t>information</a:t>
            </a:r>
          </a:p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 smtClean="0"/>
              <a:t>Internet routing maps are low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23131" y="4924425"/>
            <a:ext cx="670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i="1" dirty="0" smtClean="0">
                <a:solidFill>
                  <a:srgbClr val="FFFF00"/>
                </a:solidFill>
                <a:latin typeface="+mn-lt"/>
              </a:rPr>
              <a:t>*</a:t>
            </a:r>
            <a:r>
              <a:rPr lang="en-US" i="1" dirty="0" smtClean="0">
                <a:latin typeface="+mn-lt"/>
              </a:rPr>
              <a:t>Defending </a:t>
            </a:r>
            <a:r>
              <a:rPr lang="en-US" i="1" dirty="0">
                <a:latin typeface="+mn-lt"/>
              </a:rPr>
              <a:t>Tor from Network Adversaries: A Case Study of Network Path Prediction</a:t>
            </a:r>
            <a:br>
              <a:rPr lang="en-US" i="1" dirty="0">
                <a:latin typeface="+mn-lt"/>
              </a:rPr>
            </a:br>
            <a:r>
              <a:rPr lang="en-US" dirty="0">
                <a:latin typeface="+mn-lt"/>
              </a:rPr>
              <a:t>Joshua </a:t>
            </a:r>
            <a:r>
              <a:rPr lang="en-US" dirty="0" err="1">
                <a:latin typeface="+mn-lt"/>
              </a:rPr>
              <a:t>Juen</a:t>
            </a:r>
            <a:r>
              <a:rPr lang="en-US" dirty="0">
                <a:latin typeface="+mn-lt"/>
              </a:rPr>
              <a:t>*, Aaron Johnson, </a:t>
            </a:r>
            <a:r>
              <a:rPr lang="en-US" dirty="0" err="1">
                <a:latin typeface="+mn-lt"/>
              </a:rPr>
              <a:t>Anupam</a:t>
            </a:r>
            <a:r>
              <a:rPr lang="en-US" dirty="0">
                <a:latin typeface="+mn-lt"/>
              </a:rPr>
              <a:t> Das, Nikita </a:t>
            </a:r>
            <a:r>
              <a:rPr lang="en-US" dirty="0" err="1">
                <a:latin typeface="+mn-lt"/>
              </a:rPr>
              <a:t>Borisov</a:t>
            </a:r>
            <a:r>
              <a:rPr lang="en-US" dirty="0">
                <a:latin typeface="+mn-lt"/>
              </a:rPr>
              <a:t>, and Matthew Caesar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Proceedings on PETS, July 2015 (expected)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931" y="3629025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+mn-lt"/>
              </a:rPr>
              <a:t>Simulated AS/IXP independent path selection had 11% weekly failure rate*.</a:t>
            </a:r>
            <a:endParaRPr lang="en-US" sz="2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44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32" y="2101853"/>
            <a:ext cx="9144000" cy="4752976"/>
          </a:xfrm>
        </p:spPr>
        <p:txBody>
          <a:bodyPr/>
          <a:lstStyle/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/>
              <a:t>Location-awareness leaks location </a:t>
            </a:r>
            <a:r>
              <a:rPr lang="en-US" dirty="0" smtClean="0"/>
              <a:t>information</a:t>
            </a:r>
          </a:p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 smtClean="0"/>
              <a:t>Internet routing maps are low quality</a:t>
            </a:r>
          </a:p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 smtClean="0"/>
              <a:t>Routing is not secured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28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32" y="2101853"/>
            <a:ext cx="9144000" cy="4752976"/>
          </a:xfrm>
        </p:spPr>
        <p:txBody>
          <a:bodyPr/>
          <a:lstStyle/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/>
              <a:t>Location-awareness leaks location </a:t>
            </a:r>
            <a:r>
              <a:rPr lang="en-US" dirty="0" smtClean="0"/>
              <a:t>information</a:t>
            </a:r>
          </a:p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 smtClean="0"/>
              <a:t>Internet routing maps are low quality</a:t>
            </a:r>
          </a:p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 smtClean="0"/>
              <a:t>Routing is not secured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6931" y="5838825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FF00"/>
                </a:solidFill>
                <a:latin typeface="+mn-lt"/>
              </a:rPr>
              <a:t>*</a:t>
            </a:r>
            <a:r>
              <a:rPr lang="en-US" i="1" dirty="0">
                <a:latin typeface="+mn-lt"/>
              </a:rPr>
              <a:t>RAPTOR: Routing Attacks on Privacy in Tor</a:t>
            </a:r>
          </a:p>
          <a:p>
            <a:r>
              <a:rPr lang="en-US" dirty="0" err="1">
                <a:latin typeface="+mn-lt"/>
              </a:rPr>
              <a:t>Yixin</a:t>
            </a:r>
            <a:r>
              <a:rPr lang="en-US" dirty="0">
                <a:latin typeface="+mn-lt"/>
              </a:rPr>
              <a:t> Sun, Anne </a:t>
            </a:r>
            <a:r>
              <a:rPr lang="en-US" dirty="0" err="1">
                <a:latin typeface="+mn-lt"/>
              </a:rPr>
              <a:t>Edmundson</a:t>
            </a:r>
            <a:r>
              <a:rPr lang="en-US" dirty="0">
                <a:latin typeface="+mn-lt"/>
              </a:rPr>
              <a:t>, Laurent </a:t>
            </a:r>
            <a:r>
              <a:rPr lang="en-US" dirty="0" err="1">
                <a:latin typeface="+mn-lt"/>
              </a:rPr>
              <a:t>Vanbever</a:t>
            </a:r>
            <a:r>
              <a:rPr lang="en-US" dirty="0">
                <a:latin typeface="+mn-lt"/>
              </a:rPr>
              <a:t>, Oscar Li, Jennifer Rexford, </a:t>
            </a:r>
            <a:r>
              <a:rPr lang="en-US" dirty="0" err="1">
                <a:latin typeface="+mn-lt"/>
              </a:rPr>
              <a:t>Mung</a:t>
            </a:r>
            <a:r>
              <a:rPr lang="en-US" dirty="0">
                <a:latin typeface="+mn-lt"/>
              </a:rPr>
              <a:t> Chiang, </a:t>
            </a:r>
            <a:r>
              <a:rPr lang="en-US" dirty="0" err="1">
                <a:latin typeface="+mn-lt"/>
              </a:rPr>
              <a:t>Prateek</a:t>
            </a:r>
            <a:r>
              <a:rPr lang="en-US" dirty="0">
                <a:latin typeface="+mn-lt"/>
              </a:rPr>
              <a:t> Mittal</a:t>
            </a:r>
          </a:p>
          <a:p>
            <a:r>
              <a:rPr lang="en-US" dirty="0">
                <a:latin typeface="+mn-lt"/>
              </a:rPr>
              <a:t>USENIX Security </a:t>
            </a:r>
            <a:r>
              <a:rPr lang="en-US" dirty="0" smtClean="0">
                <a:latin typeface="+mn-lt"/>
              </a:rPr>
              <a:t>2015 (</a:t>
            </a:r>
            <a:r>
              <a:rPr lang="en-US" dirty="0">
                <a:latin typeface="+mn-lt"/>
              </a:rPr>
              <a:t>to appear)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4531" y="4010025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+mn-lt"/>
              </a:rPr>
              <a:t>* “</a:t>
            </a:r>
            <a:r>
              <a:rPr lang="en-US" sz="2800" dirty="0">
                <a:solidFill>
                  <a:srgbClr val="FFFF00"/>
                </a:solidFill>
                <a:latin typeface="Arial"/>
              </a:rPr>
              <a:t>Adversaries can manipulate Internet routing via BGP hijacks </a:t>
            </a:r>
            <a:r>
              <a:rPr lang="en-US" sz="2800" dirty="0" smtClean="0">
                <a:solidFill>
                  <a:srgbClr val="FFFF00"/>
                </a:solidFill>
                <a:latin typeface="Arial"/>
              </a:rPr>
              <a:t>(</a:t>
            </a:r>
            <a:r>
              <a:rPr lang="en-US" sz="2800" dirty="0">
                <a:solidFill>
                  <a:srgbClr val="FFFF00"/>
                </a:solidFill>
                <a:latin typeface="Arial"/>
              </a:rPr>
              <a:t>to discover the users using specific Tor guard nodes) and interceptions (to perform traffic analysis).</a:t>
            </a:r>
            <a:r>
              <a:rPr lang="en-US" sz="2800" dirty="0" smtClean="0">
                <a:solidFill>
                  <a:srgbClr val="FFFF00"/>
                </a:solidFill>
                <a:latin typeface="+mn-lt"/>
              </a:rPr>
              <a:t>”</a:t>
            </a:r>
            <a:endParaRPr lang="en-US" sz="2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6975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32" y="2562225"/>
            <a:ext cx="9144000" cy="4292604"/>
          </a:xfrm>
        </p:spPr>
        <p:txBody>
          <a:bodyPr/>
          <a:lstStyle/>
          <a:p>
            <a:pPr marL="104748" indent="0">
              <a:buSzPct val="100000"/>
              <a:buNone/>
            </a:pPr>
            <a:r>
              <a:rPr lang="en-US" dirty="0" smtClean="0"/>
              <a:t>Location-aware onion routing: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8331" y="5457825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+mn-lt"/>
              </a:rPr>
              <a:t>Aaron Johnson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+mn-lt"/>
              </a:rPr>
              <a:t>U.S. Naval Research Laboratory</a:t>
            </a:r>
          </a:p>
          <a:p>
            <a:r>
              <a:rPr lang="en-US" sz="2800" dirty="0" err="1" smtClean="0">
                <a:solidFill>
                  <a:srgbClr val="FFFF00"/>
                </a:solidFill>
                <a:latin typeface="+mn-lt"/>
              </a:rPr>
              <a:t>aaron.m.johnson@nrl.navy.mil</a:t>
            </a:r>
            <a:endParaRPr lang="en-US" sz="28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8" name="Picture 7" descr="imgr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3" t="19756" r="3014" b="20003"/>
          <a:stretch/>
        </p:blipFill>
        <p:spPr>
          <a:xfrm>
            <a:off x="6180931" y="2028825"/>
            <a:ext cx="2681252" cy="172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961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>
            <a:off x="1397628" y="2718524"/>
            <a:ext cx="1572688" cy="1367191"/>
          </a:xfrm>
          <a:prstGeom prst="line">
            <a:avLst/>
          </a:prstGeom>
          <a:ln w="30480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397628" y="2718524"/>
            <a:ext cx="1572688" cy="1367191"/>
          </a:xfrm>
          <a:prstGeom prst="line">
            <a:avLst/>
          </a:prstGeom>
          <a:ln w="1524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883" y="2398534"/>
            <a:ext cx="838780" cy="1023956"/>
          </a:xfrm>
          <a:prstGeom prst="rect">
            <a:avLst/>
          </a:prstGeom>
        </p:spPr>
      </p:pic>
      <p:pic>
        <p:nvPicPr>
          <p:cNvPr id="7" name="Picture 6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335" y="2398534"/>
            <a:ext cx="838780" cy="1023956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1132404" y="3256060"/>
            <a:ext cx="509595" cy="778077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3173182"/>
            <a:ext cx="937679" cy="77807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2759" y="4913884"/>
            <a:ext cx="1390349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Users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40203" y="4913884"/>
            <a:ext cx="2728875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Destinations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40451" y="4913884"/>
            <a:ext cx="4199752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Onion Routers</a:t>
            </a:r>
          </a:p>
        </p:txBody>
      </p:sp>
      <p:pic>
        <p:nvPicPr>
          <p:cNvPr id="15" name="Picture 14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367" y="3450798"/>
            <a:ext cx="838780" cy="102395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221035" y="7009642"/>
            <a:ext cx="2351035" cy="402652"/>
          </a:xfrm>
          <a:prstGeom prst="rect">
            <a:avLst/>
          </a:prstGeom>
        </p:spPr>
        <p:txBody>
          <a:bodyPr lIns="100785" tIns="50393" rIns="100785" bIns="50393"/>
          <a:lstStyle/>
          <a:p>
            <a:fld id="{EF79A8D7-8563-1D41-8745-9B17EC07E15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3" name="Picture 22"/>
          <p:cNvPicPr/>
          <p:nvPr/>
        </p:nvPicPr>
        <p:blipFill>
          <a:blip r:embed="rId3"/>
          <a:stretch>
            <a:fillRect/>
          </a:stretch>
        </p:blipFill>
        <p:spPr>
          <a:xfrm>
            <a:off x="1123136" y="4085715"/>
            <a:ext cx="509595" cy="778077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2260838"/>
            <a:ext cx="937679" cy="778077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4034137"/>
            <a:ext cx="937679" cy="778077"/>
          </a:xfrm>
          <a:prstGeom prst="rect">
            <a:avLst/>
          </a:prstGeom>
        </p:spPr>
      </p:pic>
      <p:pic>
        <p:nvPicPr>
          <p:cNvPr id="17" name="Picture 16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8" y="2398534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22" name="Picture 21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3" y="2752956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25" name="Picture 24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80008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566" y="3045946"/>
            <a:ext cx="839789" cy="420226"/>
          </a:xfrm>
          <a:prstGeom prst="rect">
            <a:avLst/>
          </a:prstGeom>
          <a:ln>
            <a:noFill/>
          </a:ln>
        </p:spPr>
      </p:pic>
      <p:cxnSp>
        <p:nvCxnSpPr>
          <p:cNvPr id="29" name="Straight Connector 28"/>
          <p:cNvCxnSpPr/>
          <p:nvPr/>
        </p:nvCxnSpPr>
        <p:spPr>
          <a:xfrm flipH="1" flipV="1">
            <a:off x="3236873" y="3962776"/>
            <a:ext cx="1706054" cy="203176"/>
          </a:xfrm>
          <a:prstGeom prst="line">
            <a:avLst/>
          </a:prstGeom>
          <a:ln w="1524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90924" y="2843103"/>
            <a:ext cx="1479392" cy="1231096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36874" y="3962776"/>
            <a:ext cx="1706053" cy="203176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3"/>
            <a:endCxn id="7" idx="2"/>
          </p:cNvCxnSpPr>
          <p:nvPr/>
        </p:nvCxnSpPr>
        <p:spPr>
          <a:xfrm flipV="1">
            <a:off x="5329983" y="3422489"/>
            <a:ext cx="632742" cy="651709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1123136" y="2454064"/>
            <a:ext cx="509595" cy="778077"/>
          </a:xfrm>
          <a:prstGeom prst="rect">
            <a:avLst/>
          </a:prstGeom>
        </p:spPr>
      </p:pic>
      <p:pic>
        <p:nvPicPr>
          <p:cNvPr id="8" name="Picture 7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443" y="3450798"/>
            <a:ext cx="838780" cy="1023956"/>
          </a:xfrm>
          <a:prstGeom prst="rect">
            <a:avLst/>
          </a:prstGeom>
        </p:spPr>
      </p:pic>
      <p:pic>
        <p:nvPicPr>
          <p:cNvPr id="27" name="Picture 26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948" y="4165951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203" y="3562220"/>
            <a:ext cx="838780" cy="1023956"/>
          </a:xfrm>
          <a:prstGeom prst="rect">
            <a:avLst/>
          </a:prstGeom>
        </p:spPr>
      </p:pic>
      <p:pic>
        <p:nvPicPr>
          <p:cNvPr id="30" name="Picture 29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138" y="4264641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59" name="Picture 58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80008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3" y="3133867"/>
            <a:ext cx="839789" cy="420226"/>
          </a:xfrm>
          <a:prstGeom prst="rect">
            <a:avLst/>
          </a:prstGeom>
          <a:ln>
            <a:noFill/>
          </a:ln>
        </p:spPr>
      </p:pic>
      <p:cxnSp>
        <p:nvCxnSpPr>
          <p:cNvPr id="18" name="Straight Connector 17"/>
          <p:cNvCxnSpPr>
            <a:stCxn id="7" idx="3"/>
            <a:endCxn id="11" idx="1"/>
          </p:cNvCxnSpPr>
          <p:nvPr/>
        </p:nvCxnSpPr>
        <p:spPr>
          <a:xfrm>
            <a:off x="6382115" y="2910512"/>
            <a:ext cx="1601029" cy="651709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1841063" y="173399"/>
            <a:ext cx="8234800" cy="900289"/>
          </a:xfrm>
        </p:spPr>
        <p:txBody>
          <a:bodyPr>
            <a:normAutofit/>
          </a:bodyPr>
          <a:lstStyle/>
          <a:p>
            <a:r>
              <a:rPr lang="en-US" dirty="0" smtClean="0"/>
              <a:t>Background: Onion Routing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75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>
            <a:off x="1397628" y="2718524"/>
            <a:ext cx="1572688" cy="1367191"/>
          </a:xfrm>
          <a:prstGeom prst="line">
            <a:avLst/>
          </a:prstGeom>
          <a:ln w="304800">
            <a:solidFill>
              <a:srgbClr val="FFFF00"/>
            </a:solidFill>
          </a:ln>
          <a:effectLst>
            <a:glow rad="101600">
              <a:srgbClr val="FF0000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397628" y="2718524"/>
            <a:ext cx="1572688" cy="1367191"/>
          </a:xfrm>
          <a:prstGeom prst="line">
            <a:avLst/>
          </a:prstGeom>
          <a:ln w="1524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883" y="2398534"/>
            <a:ext cx="838780" cy="1023956"/>
          </a:xfrm>
          <a:prstGeom prst="rect">
            <a:avLst/>
          </a:prstGeom>
        </p:spPr>
      </p:pic>
      <p:pic>
        <p:nvPicPr>
          <p:cNvPr id="7" name="Picture 6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335" y="2398534"/>
            <a:ext cx="838780" cy="1023956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1132404" y="3256060"/>
            <a:ext cx="509595" cy="778077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3173182"/>
            <a:ext cx="937679" cy="77807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2759" y="4913884"/>
            <a:ext cx="1390349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Users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40203" y="4913884"/>
            <a:ext cx="2728875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Destinations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40451" y="4913884"/>
            <a:ext cx="4199752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Onion Routers</a:t>
            </a:r>
          </a:p>
        </p:txBody>
      </p:sp>
      <p:pic>
        <p:nvPicPr>
          <p:cNvPr id="15" name="Picture 14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367" y="3450798"/>
            <a:ext cx="838780" cy="102395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221035" y="7009642"/>
            <a:ext cx="2351035" cy="402652"/>
          </a:xfrm>
          <a:prstGeom prst="rect">
            <a:avLst/>
          </a:prstGeom>
        </p:spPr>
        <p:txBody>
          <a:bodyPr lIns="100785" tIns="50393" rIns="100785" bIns="50393"/>
          <a:lstStyle/>
          <a:p>
            <a:fld id="{EF79A8D7-8563-1D41-8745-9B17EC07E15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3" name="Picture 22"/>
          <p:cNvPicPr/>
          <p:nvPr/>
        </p:nvPicPr>
        <p:blipFill>
          <a:blip r:embed="rId3"/>
          <a:stretch>
            <a:fillRect/>
          </a:stretch>
        </p:blipFill>
        <p:spPr>
          <a:xfrm>
            <a:off x="1123136" y="4085715"/>
            <a:ext cx="509595" cy="778077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2260838"/>
            <a:ext cx="937679" cy="778077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4034137"/>
            <a:ext cx="937679" cy="778077"/>
          </a:xfrm>
          <a:prstGeom prst="rect">
            <a:avLst/>
          </a:prstGeom>
        </p:spPr>
      </p:pic>
      <p:pic>
        <p:nvPicPr>
          <p:cNvPr id="17" name="Picture 16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8" y="2398534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22" name="Picture 21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3" y="2752956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25" name="Picture 24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80008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566" y="3045946"/>
            <a:ext cx="839789" cy="420226"/>
          </a:xfrm>
          <a:prstGeom prst="rect">
            <a:avLst/>
          </a:prstGeom>
          <a:ln>
            <a:noFill/>
          </a:ln>
        </p:spPr>
      </p:pic>
      <p:cxnSp>
        <p:nvCxnSpPr>
          <p:cNvPr id="29" name="Straight Connector 28"/>
          <p:cNvCxnSpPr/>
          <p:nvPr/>
        </p:nvCxnSpPr>
        <p:spPr>
          <a:xfrm flipH="1" flipV="1">
            <a:off x="3236873" y="3962776"/>
            <a:ext cx="1706054" cy="203176"/>
          </a:xfrm>
          <a:prstGeom prst="line">
            <a:avLst/>
          </a:prstGeom>
          <a:ln w="1524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90924" y="2843103"/>
            <a:ext cx="1479392" cy="1231096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36874" y="3962776"/>
            <a:ext cx="1706053" cy="203176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3"/>
            <a:endCxn id="7" idx="2"/>
          </p:cNvCxnSpPr>
          <p:nvPr/>
        </p:nvCxnSpPr>
        <p:spPr>
          <a:xfrm flipV="1">
            <a:off x="5329983" y="3422489"/>
            <a:ext cx="632742" cy="651709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1123136" y="2454064"/>
            <a:ext cx="509595" cy="778077"/>
          </a:xfrm>
          <a:prstGeom prst="rect">
            <a:avLst/>
          </a:prstGeom>
        </p:spPr>
      </p:pic>
      <p:pic>
        <p:nvPicPr>
          <p:cNvPr id="8" name="Picture 7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443" y="3450798"/>
            <a:ext cx="838780" cy="1023956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27" name="Picture 26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948" y="4165951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203" y="3562220"/>
            <a:ext cx="838780" cy="1023956"/>
          </a:xfrm>
          <a:prstGeom prst="rect">
            <a:avLst/>
          </a:prstGeom>
        </p:spPr>
      </p:pic>
      <p:pic>
        <p:nvPicPr>
          <p:cNvPr id="30" name="Picture 29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138" y="4264641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59" name="Picture 58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80008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3" y="3133867"/>
            <a:ext cx="839789" cy="420226"/>
          </a:xfrm>
          <a:prstGeom prst="rect">
            <a:avLst/>
          </a:prstGeom>
          <a:ln>
            <a:noFill/>
          </a:ln>
        </p:spPr>
      </p:pic>
      <p:cxnSp>
        <p:nvCxnSpPr>
          <p:cNvPr id="18" name="Straight Connector 17"/>
          <p:cNvCxnSpPr>
            <a:stCxn id="7" idx="3"/>
            <a:endCxn id="11" idx="1"/>
          </p:cNvCxnSpPr>
          <p:nvPr/>
        </p:nvCxnSpPr>
        <p:spPr>
          <a:xfrm>
            <a:off x="6382115" y="2910512"/>
            <a:ext cx="1601029" cy="651709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1841063" y="173399"/>
            <a:ext cx="8234800" cy="900289"/>
          </a:xfrm>
        </p:spPr>
        <p:txBody>
          <a:bodyPr>
            <a:normAutofit/>
          </a:bodyPr>
          <a:lstStyle/>
          <a:p>
            <a:r>
              <a:rPr lang="en-US" dirty="0" smtClean="0"/>
              <a:t>Background: Onion Routing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04331" y="5838825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Website fingerprinting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8759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>
            <a:off x="1397628" y="2718524"/>
            <a:ext cx="1572688" cy="1367191"/>
          </a:xfrm>
          <a:prstGeom prst="line">
            <a:avLst/>
          </a:prstGeom>
          <a:ln w="304800">
            <a:solidFill>
              <a:srgbClr val="FFFF00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397628" y="2718524"/>
            <a:ext cx="1572688" cy="1367191"/>
          </a:xfrm>
          <a:prstGeom prst="line">
            <a:avLst/>
          </a:prstGeom>
          <a:ln w="1524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883" y="2398534"/>
            <a:ext cx="838780" cy="1023956"/>
          </a:xfrm>
          <a:prstGeom prst="rect">
            <a:avLst/>
          </a:prstGeom>
        </p:spPr>
      </p:pic>
      <p:pic>
        <p:nvPicPr>
          <p:cNvPr id="7" name="Picture 6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335" y="2398534"/>
            <a:ext cx="838780" cy="1023956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1132404" y="3256060"/>
            <a:ext cx="509595" cy="778077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3173182"/>
            <a:ext cx="937679" cy="77807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2759" y="4913884"/>
            <a:ext cx="1390349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Users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40203" y="4913884"/>
            <a:ext cx="2728875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Destinations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40451" y="4913884"/>
            <a:ext cx="4199752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Onion Routers</a:t>
            </a:r>
          </a:p>
        </p:txBody>
      </p:sp>
      <p:pic>
        <p:nvPicPr>
          <p:cNvPr id="15" name="Picture 14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367" y="3450798"/>
            <a:ext cx="838780" cy="102395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221035" y="7009642"/>
            <a:ext cx="2351035" cy="402652"/>
          </a:xfrm>
          <a:prstGeom prst="rect">
            <a:avLst/>
          </a:prstGeom>
        </p:spPr>
        <p:txBody>
          <a:bodyPr lIns="100785" tIns="50393" rIns="100785" bIns="50393"/>
          <a:lstStyle/>
          <a:p>
            <a:fld id="{EF79A8D7-8563-1D41-8745-9B17EC07E15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3" name="Picture 22"/>
          <p:cNvPicPr/>
          <p:nvPr/>
        </p:nvPicPr>
        <p:blipFill>
          <a:blip r:embed="rId3"/>
          <a:stretch>
            <a:fillRect/>
          </a:stretch>
        </p:blipFill>
        <p:spPr>
          <a:xfrm>
            <a:off x="1123136" y="4085715"/>
            <a:ext cx="509595" cy="778077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2260838"/>
            <a:ext cx="937679" cy="778077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4034137"/>
            <a:ext cx="937679" cy="778077"/>
          </a:xfrm>
          <a:prstGeom prst="rect">
            <a:avLst/>
          </a:prstGeom>
        </p:spPr>
      </p:pic>
      <p:pic>
        <p:nvPicPr>
          <p:cNvPr id="17" name="Picture 16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8" y="2398534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22" name="Picture 21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3" y="2752956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25" name="Picture 24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80008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566" y="3045946"/>
            <a:ext cx="839789" cy="420226"/>
          </a:xfrm>
          <a:prstGeom prst="rect">
            <a:avLst/>
          </a:prstGeom>
          <a:ln>
            <a:noFill/>
          </a:ln>
        </p:spPr>
      </p:pic>
      <p:cxnSp>
        <p:nvCxnSpPr>
          <p:cNvPr id="29" name="Straight Connector 28"/>
          <p:cNvCxnSpPr/>
          <p:nvPr/>
        </p:nvCxnSpPr>
        <p:spPr>
          <a:xfrm flipH="1" flipV="1">
            <a:off x="3236873" y="3962776"/>
            <a:ext cx="1706054" cy="203176"/>
          </a:xfrm>
          <a:prstGeom prst="line">
            <a:avLst/>
          </a:prstGeom>
          <a:ln w="1524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90924" y="2843103"/>
            <a:ext cx="1479392" cy="1231096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36874" y="3962776"/>
            <a:ext cx="1706053" cy="203176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3"/>
            <a:endCxn id="7" idx="2"/>
          </p:cNvCxnSpPr>
          <p:nvPr/>
        </p:nvCxnSpPr>
        <p:spPr>
          <a:xfrm flipV="1">
            <a:off x="5329983" y="3422489"/>
            <a:ext cx="632742" cy="651709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1123136" y="2454064"/>
            <a:ext cx="509595" cy="778077"/>
          </a:xfrm>
          <a:prstGeom prst="rect">
            <a:avLst/>
          </a:prstGeom>
        </p:spPr>
      </p:pic>
      <p:pic>
        <p:nvPicPr>
          <p:cNvPr id="8" name="Picture 7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443" y="3450798"/>
            <a:ext cx="838780" cy="1023956"/>
          </a:xfrm>
          <a:prstGeom prst="rect">
            <a:avLst/>
          </a:prstGeom>
          <a:effectLst/>
        </p:spPr>
      </p:pic>
      <p:pic>
        <p:nvPicPr>
          <p:cNvPr id="27" name="Picture 26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948" y="4165951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203" y="3562220"/>
            <a:ext cx="838780" cy="1023956"/>
          </a:xfrm>
          <a:prstGeom prst="rect">
            <a:avLst/>
          </a:prstGeom>
        </p:spPr>
      </p:pic>
      <p:pic>
        <p:nvPicPr>
          <p:cNvPr id="30" name="Picture 29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138" y="4264641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59" name="Picture 58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80008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3" y="3133867"/>
            <a:ext cx="839789" cy="420226"/>
          </a:xfrm>
          <a:prstGeom prst="rect">
            <a:avLst/>
          </a:prstGeom>
          <a:ln>
            <a:noFill/>
          </a:ln>
        </p:spPr>
      </p:pic>
      <p:cxnSp>
        <p:nvCxnSpPr>
          <p:cNvPr id="18" name="Straight Connector 17"/>
          <p:cNvCxnSpPr>
            <a:stCxn id="7" idx="3"/>
            <a:endCxn id="11" idx="1"/>
          </p:cNvCxnSpPr>
          <p:nvPr/>
        </p:nvCxnSpPr>
        <p:spPr>
          <a:xfrm>
            <a:off x="6382115" y="2910512"/>
            <a:ext cx="1601029" cy="651709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  <a:effectLst>
            <a:glow rad="101600">
              <a:srgbClr val="FF0000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1841063" y="173399"/>
            <a:ext cx="8234800" cy="900289"/>
          </a:xfrm>
        </p:spPr>
        <p:txBody>
          <a:bodyPr>
            <a:normAutofit/>
          </a:bodyPr>
          <a:lstStyle/>
          <a:p>
            <a:r>
              <a:rPr lang="en-US" dirty="0" smtClean="0"/>
              <a:t>Background: Onion Routing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04331" y="5838825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Website fingerprinting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Traffic inspection and modification</a:t>
            </a:r>
          </a:p>
        </p:txBody>
      </p:sp>
    </p:spTree>
    <p:extLst>
      <p:ext uri="{BB962C8B-B14F-4D97-AF65-F5344CB8AC3E}">
        <p14:creationId xmlns:p14="http://schemas.microsoft.com/office/powerpoint/2010/main" val="2749310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>
            <a:off x="1397628" y="2718524"/>
            <a:ext cx="1572688" cy="1367191"/>
          </a:xfrm>
          <a:prstGeom prst="line">
            <a:avLst/>
          </a:prstGeom>
          <a:ln w="304800">
            <a:solidFill>
              <a:srgbClr val="FFFF00"/>
            </a:solidFill>
          </a:ln>
          <a:effectLst>
            <a:glow rad="101600">
              <a:srgbClr val="FF0000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397628" y="2718524"/>
            <a:ext cx="1572688" cy="1367191"/>
          </a:xfrm>
          <a:prstGeom prst="line">
            <a:avLst/>
          </a:prstGeom>
          <a:ln w="1524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883" y="2398534"/>
            <a:ext cx="838780" cy="1023956"/>
          </a:xfrm>
          <a:prstGeom prst="rect">
            <a:avLst/>
          </a:prstGeom>
        </p:spPr>
      </p:pic>
      <p:pic>
        <p:nvPicPr>
          <p:cNvPr id="7" name="Picture 6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335" y="2398534"/>
            <a:ext cx="838780" cy="1023956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1132404" y="3256060"/>
            <a:ext cx="509595" cy="778077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3173182"/>
            <a:ext cx="937679" cy="77807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2759" y="4913884"/>
            <a:ext cx="1390349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Users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40203" y="4913884"/>
            <a:ext cx="2728875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Destinations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40451" y="4913884"/>
            <a:ext cx="4199752" cy="644878"/>
          </a:xfrm>
          <a:prstGeom prst="rect">
            <a:avLst/>
          </a:prstGeom>
          <a:noFill/>
        </p:spPr>
        <p:txBody>
          <a:bodyPr wrap="square" lIns="100785" tIns="50393" rIns="100785" bIns="50393" rtlCol="0">
            <a:spAutoFit/>
          </a:bodyPr>
          <a:lstStyle/>
          <a:p>
            <a:pPr algn="ctr"/>
            <a:r>
              <a:rPr lang="en-US" sz="3500" dirty="0">
                <a:solidFill>
                  <a:srgbClr val="FFFF00"/>
                </a:solidFill>
              </a:rPr>
              <a:t>Onion Routers</a:t>
            </a:r>
          </a:p>
        </p:txBody>
      </p:sp>
      <p:pic>
        <p:nvPicPr>
          <p:cNvPr id="15" name="Picture 14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367" y="3450798"/>
            <a:ext cx="838780" cy="102395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221035" y="7009642"/>
            <a:ext cx="2351035" cy="402652"/>
          </a:xfrm>
          <a:prstGeom prst="rect">
            <a:avLst/>
          </a:prstGeom>
        </p:spPr>
        <p:txBody>
          <a:bodyPr lIns="100785" tIns="50393" rIns="100785" bIns="50393"/>
          <a:lstStyle/>
          <a:p>
            <a:fld id="{EF79A8D7-8563-1D41-8745-9B17EC07E15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3" name="Picture 22"/>
          <p:cNvPicPr/>
          <p:nvPr/>
        </p:nvPicPr>
        <p:blipFill>
          <a:blip r:embed="rId3"/>
          <a:stretch>
            <a:fillRect/>
          </a:stretch>
        </p:blipFill>
        <p:spPr>
          <a:xfrm>
            <a:off x="1123136" y="4085715"/>
            <a:ext cx="509595" cy="778077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2260838"/>
            <a:ext cx="937679" cy="778077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4"/>
          <a:stretch>
            <a:fillRect/>
          </a:stretch>
        </p:blipFill>
        <p:spPr>
          <a:xfrm>
            <a:off x="7983143" y="4034137"/>
            <a:ext cx="937679" cy="778077"/>
          </a:xfrm>
          <a:prstGeom prst="rect">
            <a:avLst/>
          </a:prstGeom>
        </p:spPr>
      </p:pic>
      <p:pic>
        <p:nvPicPr>
          <p:cNvPr id="17" name="Picture 16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8" y="2398534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22" name="Picture 21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3" y="2752956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25" name="Picture 24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80008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566" y="3045946"/>
            <a:ext cx="839789" cy="420226"/>
          </a:xfrm>
          <a:prstGeom prst="rect">
            <a:avLst/>
          </a:prstGeom>
          <a:ln>
            <a:noFill/>
          </a:ln>
        </p:spPr>
      </p:pic>
      <p:cxnSp>
        <p:nvCxnSpPr>
          <p:cNvPr id="29" name="Straight Connector 28"/>
          <p:cNvCxnSpPr/>
          <p:nvPr/>
        </p:nvCxnSpPr>
        <p:spPr>
          <a:xfrm flipH="1" flipV="1">
            <a:off x="3236873" y="3962776"/>
            <a:ext cx="1706054" cy="203176"/>
          </a:xfrm>
          <a:prstGeom prst="line">
            <a:avLst/>
          </a:prstGeom>
          <a:ln w="1524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90924" y="2843103"/>
            <a:ext cx="1479392" cy="1231096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236874" y="3962776"/>
            <a:ext cx="1706053" cy="203176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3"/>
            <a:endCxn id="7" idx="2"/>
          </p:cNvCxnSpPr>
          <p:nvPr/>
        </p:nvCxnSpPr>
        <p:spPr>
          <a:xfrm flipV="1">
            <a:off x="5329983" y="3422489"/>
            <a:ext cx="632742" cy="651709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1123136" y="2454064"/>
            <a:ext cx="509595" cy="778077"/>
          </a:xfrm>
          <a:prstGeom prst="rect">
            <a:avLst/>
          </a:prstGeom>
        </p:spPr>
      </p:pic>
      <p:pic>
        <p:nvPicPr>
          <p:cNvPr id="8" name="Picture 7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443" y="3450798"/>
            <a:ext cx="838780" cy="1023956"/>
          </a:xfrm>
          <a:prstGeom prst="rect">
            <a:avLst/>
          </a:prstGeom>
          <a:effectLst>
            <a:glow rad="101600">
              <a:srgbClr val="FF0000">
                <a:alpha val="75000"/>
              </a:srgbClr>
            </a:glow>
          </a:effectLst>
        </p:spPr>
      </p:pic>
      <p:pic>
        <p:nvPicPr>
          <p:cNvPr id="27" name="Picture 26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948" y="4165951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9" name="Picture 8" descr="relay-on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203" y="3562220"/>
            <a:ext cx="838780" cy="1023956"/>
          </a:xfrm>
          <a:prstGeom prst="rect">
            <a:avLst/>
          </a:prstGeom>
        </p:spPr>
      </p:pic>
      <p:pic>
        <p:nvPicPr>
          <p:cNvPr id="30" name="Picture 29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138" y="4264641"/>
            <a:ext cx="839789" cy="420226"/>
          </a:xfrm>
          <a:prstGeom prst="rect">
            <a:avLst/>
          </a:prstGeom>
          <a:ln>
            <a:noFill/>
          </a:ln>
        </p:spPr>
      </p:pic>
      <p:pic>
        <p:nvPicPr>
          <p:cNvPr id="59" name="Picture 58" descr="witchlines_Simple_ke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80008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3" y="3133867"/>
            <a:ext cx="839789" cy="420226"/>
          </a:xfrm>
          <a:prstGeom prst="rect">
            <a:avLst/>
          </a:prstGeom>
          <a:ln>
            <a:noFill/>
          </a:ln>
        </p:spPr>
      </p:pic>
      <p:cxnSp>
        <p:nvCxnSpPr>
          <p:cNvPr id="18" name="Straight Connector 17"/>
          <p:cNvCxnSpPr>
            <a:stCxn id="7" idx="3"/>
            <a:endCxn id="11" idx="1"/>
          </p:cNvCxnSpPr>
          <p:nvPr/>
        </p:nvCxnSpPr>
        <p:spPr>
          <a:xfrm>
            <a:off x="6382115" y="2910512"/>
            <a:ext cx="1601029" cy="651709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  <a:effectLst>
            <a:glow rad="101600">
              <a:srgbClr val="FF0000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1841063" y="173399"/>
            <a:ext cx="8234800" cy="900289"/>
          </a:xfrm>
        </p:spPr>
        <p:txBody>
          <a:bodyPr>
            <a:normAutofit/>
          </a:bodyPr>
          <a:lstStyle/>
          <a:p>
            <a:r>
              <a:rPr lang="en-US" dirty="0" smtClean="0"/>
              <a:t>Background: Onion Routing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904331" y="5838825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Website fingerprinting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Traffic inspection and modification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err="1" smtClean="0">
                <a:solidFill>
                  <a:srgbClr val="FF0000"/>
                </a:solidFill>
                <a:latin typeface="+mn-lt"/>
              </a:rPr>
              <a:t>Deanonymization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 by correlation</a:t>
            </a:r>
          </a:p>
        </p:txBody>
      </p:sp>
    </p:spTree>
    <p:extLst>
      <p:ext uri="{BB962C8B-B14F-4D97-AF65-F5344CB8AC3E}">
        <p14:creationId xmlns:p14="http://schemas.microsoft.com/office/powerpoint/2010/main" val="2930843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orld_M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3800"/>
            <a:ext cx="10075863" cy="5159682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441340" y="224311"/>
            <a:ext cx="9371443" cy="655760"/>
          </a:xfrm>
          <a:prstGeom prst="rect">
            <a:avLst/>
          </a:prstGeom>
          <a:noFill/>
        </p:spPr>
        <p:txBody>
          <a:bodyPr wrap="square" lIns="100776" tIns="50389" rIns="100776" bIns="50389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j-lt"/>
              </a:rPr>
              <a:t>Network Adversaries</a:t>
            </a:r>
            <a:endParaRPr lang="en-US" sz="36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48" name="Picture 47"/>
          <p:cNvPicPr/>
          <p:nvPr/>
        </p:nvPicPr>
        <p:blipFill>
          <a:blip r:embed="rId3"/>
          <a:stretch>
            <a:fillRect/>
          </a:stretch>
        </p:blipFill>
        <p:spPr>
          <a:xfrm>
            <a:off x="1989931" y="2638425"/>
            <a:ext cx="203200" cy="304800"/>
          </a:xfrm>
          <a:prstGeom prst="rect">
            <a:avLst/>
          </a:prstGeom>
        </p:spPr>
      </p:pic>
      <p:pic>
        <p:nvPicPr>
          <p:cNvPr id="19" name="Picture 18" descr="relay-oni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531" y="2333625"/>
            <a:ext cx="381000" cy="464747"/>
          </a:xfrm>
          <a:prstGeom prst="rect">
            <a:avLst/>
          </a:prstGeom>
        </p:spPr>
      </p:pic>
      <p:pic>
        <p:nvPicPr>
          <p:cNvPr id="40" name="Picture 39"/>
          <p:cNvPicPr/>
          <p:nvPr/>
        </p:nvPicPr>
        <p:blipFill>
          <a:blip r:embed="rId5"/>
          <a:stretch>
            <a:fillRect/>
          </a:stretch>
        </p:blipFill>
        <p:spPr>
          <a:xfrm>
            <a:off x="5571331" y="1952625"/>
            <a:ext cx="367611" cy="3048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221538" y="7010400"/>
            <a:ext cx="2351087" cy="401638"/>
          </a:xfrm>
          <a:prstGeom prst="rect">
            <a:avLst/>
          </a:prstGeom>
        </p:spPr>
        <p:txBody>
          <a:bodyPr/>
          <a:lstStyle/>
          <a:p>
            <a:fld id="{44ACE860-A162-7C4D-A764-38344D6EF8C9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8" name="Picture 17" descr="relay-oni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2409825"/>
            <a:ext cx="381000" cy="464747"/>
          </a:xfrm>
          <a:prstGeom prst="rect">
            <a:avLst/>
          </a:prstGeom>
        </p:spPr>
      </p:pic>
      <p:pic>
        <p:nvPicPr>
          <p:cNvPr id="20" name="Picture 19" descr="relay-oni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731" y="1724025"/>
            <a:ext cx="381000" cy="46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278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orld_M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3800"/>
            <a:ext cx="10075863" cy="5159682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441340" y="224311"/>
            <a:ext cx="9371443" cy="655760"/>
          </a:xfrm>
          <a:prstGeom prst="rect">
            <a:avLst/>
          </a:prstGeom>
          <a:noFill/>
        </p:spPr>
        <p:txBody>
          <a:bodyPr wrap="square" lIns="100776" tIns="50389" rIns="100776" bIns="50389" rtlCol="0">
            <a:spAutoFit/>
          </a:bodyPr>
          <a:lstStyle/>
          <a:p>
            <a:pPr lvl="0"/>
            <a:r>
              <a:rPr lang="en-US" sz="3600" dirty="0">
                <a:solidFill>
                  <a:srgbClr val="FFFF00"/>
                </a:solidFill>
                <a:latin typeface="Arial"/>
              </a:rPr>
              <a:t>Network Adversaries</a:t>
            </a:r>
          </a:p>
        </p:txBody>
      </p:sp>
      <p:pic>
        <p:nvPicPr>
          <p:cNvPr id="48" name="Picture 47"/>
          <p:cNvPicPr/>
          <p:nvPr/>
        </p:nvPicPr>
        <p:blipFill>
          <a:blip r:embed="rId3"/>
          <a:stretch>
            <a:fillRect/>
          </a:stretch>
        </p:blipFill>
        <p:spPr>
          <a:xfrm>
            <a:off x="1989931" y="2638425"/>
            <a:ext cx="203200" cy="304800"/>
          </a:xfrm>
          <a:prstGeom prst="rect">
            <a:avLst/>
          </a:prstGeom>
        </p:spPr>
      </p:pic>
      <p:cxnSp>
        <p:nvCxnSpPr>
          <p:cNvPr id="20" name="Straight Connector 19"/>
          <p:cNvCxnSpPr>
            <a:endCxn id="18" idx="3"/>
          </p:cNvCxnSpPr>
          <p:nvPr/>
        </p:nvCxnSpPr>
        <p:spPr bwMode="auto">
          <a:xfrm flipV="1">
            <a:off x="4580731" y="2311307"/>
            <a:ext cx="250918" cy="327118"/>
          </a:xfrm>
          <a:prstGeom prst="line">
            <a:avLst/>
          </a:prstGeom>
          <a:solidFill>
            <a:srgbClr val="00B8FF"/>
          </a:solidFill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stCxn id="18" idx="2"/>
            <a:endCxn id="48" idx="3"/>
          </p:cNvCxnSpPr>
          <p:nvPr/>
        </p:nvCxnSpPr>
        <p:spPr bwMode="auto">
          <a:xfrm flipH="1">
            <a:off x="2193131" y="2257425"/>
            <a:ext cx="2616200" cy="533400"/>
          </a:xfrm>
          <a:prstGeom prst="line">
            <a:avLst/>
          </a:prstGeom>
          <a:solidFill>
            <a:srgbClr val="00B8FF"/>
          </a:solidFill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961731" y="2105025"/>
            <a:ext cx="914400" cy="152400"/>
          </a:xfrm>
          <a:prstGeom prst="line">
            <a:avLst/>
          </a:prstGeom>
          <a:solidFill>
            <a:srgbClr val="00B8FF"/>
          </a:solidFill>
          <a:ln w="50800" cap="flat" cmpd="sng" algn="ctr">
            <a:solidFill>
              <a:srgbClr val="00E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8" idx="7"/>
          </p:cNvCxnSpPr>
          <p:nvPr/>
        </p:nvCxnSpPr>
        <p:spPr bwMode="auto">
          <a:xfrm flipV="1">
            <a:off x="4939413" y="2105025"/>
            <a:ext cx="98518" cy="98518"/>
          </a:xfrm>
          <a:prstGeom prst="line">
            <a:avLst/>
          </a:prstGeom>
          <a:solidFill>
            <a:srgbClr val="00B8FF"/>
          </a:solidFill>
          <a:ln w="50800" cap="flat" cmpd="sng" algn="ctr">
            <a:solidFill>
              <a:srgbClr val="00EB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0" name="Picture 39"/>
          <p:cNvPicPr/>
          <p:nvPr/>
        </p:nvPicPr>
        <p:blipFill>
          <a:blip r:embed="rId4"/>
          <a:stretch>
            <a:fillRect/>
          </a:stretch>
        </p:blipFill>
        <p:spPr>
          <a:xfrm>
            <a:off x="5571331" y="1952625"/>
            <a:ext cx="367611" cy="304800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 bwMode="auto">
          <a:xfrm>
            <a:off x="4809331" y="2181225"/>
            <a:ext cx="152400" cy="152400"/>
          </a:xfrm>
          <a:prstGeom prst="ellipse">
            <a:avLst/>
          </a:prstGeom>
          <a:solidFill>
            <a:srgbClr val="00EB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41" name="Straight Connector 40"/>
          <p:cNvCxnSpPr>
            <a:endCxn id="18" idx="5"/>
          </p:cNvCxnSpPr>
          <p:nvPr/>
        </p:nvCxnSpPr>
        <p:spPr bwMode="auto">
          <a:xfrm flipH="1" flipV="1">
            <a:off x="4939413" y="2311307"/>
            <a:ext cx="174718" cy="327118"/>
          </a:xfrm>
          <a:prstGeom prst="line">
            <a:avLst/>
          </a:prstGeom>
          <a:solidFill>
            <a:srgbClr val="00B8FF"/>
          </a:solidFill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221538" y="7010400"/>
            <a:ext cx="2351087" cy="401638"/>
          </a:xfrm>
          <a:prstGeom prst="rect">
            <a:avLst/>
          </a:prstGeom>
        </p:spPr>
        <p:txBody>
          <a:bodyPr/>
          <a:lstStyle/>
          <a:p>
            <a:fld id="{44ACE860-A162-7C4D-A764-38344D6EF8C9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9" name="Picture 28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2409825"/>
            <a:ext cx="381000" cy="464747"/>
          </a:xfrm>
          <a:prstGeom prst="rect">
            <a:avLst/>
          </a:prstGeom>
        </p:spPr>
      </p:pic>
      <p:pic>
        <p:nvPicPr>
          <p:cNvPr id="31" name="Picture 30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531" y="2333625"/>
            <a:ext cx="381000" cy="464747"/>
          </a:xfrm>
          <a:prstGeom prst="rect">
            <a:avLst/>
          </a:prstGeom>
        </p:spPr>
      </p:pic>
      <p:pic>
        <p:nvPicPr>
          <p:cNvPr id="32" name="Picture 31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731" y="1724025"/>
            <a:ext cx="381000" cy="46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94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orld_Ma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0625"/>
            <a:ext cx="10075863" cy="5159682"/>
          </a:xfrm>
          <a:prstGeom prst="rect">
            <a:avLst/>
          </a:prstGeom>
        </p:spPr>
      </p:pic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770731" y="14554"/>
            <a:ext cx="8528050" cy="1023671"/>
          </a:xfrm>
        </p:spPr>
        <p:txBody>
          <a:bodyPr/>
          <a:lstStyle/>
          <a:p>
            <a:pPr algn="l" eaLnBrk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Location-Aware Onion Routing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221538" y="7010400"/>
            <a:ext cx="2351087" cy="401638"/>
          </a:xfrm>
          <a:prstGeom prst="rect">
            <a:avLst/>
          </a:prstGeom>
        </p:spPr>
        <p:txBody>
          <a:bodyPr/>
          <a:lstStyle/>
          <a:p>
            <a:fld id="{44ACE860-A162-7C4D-A764-38344D6EF8C9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8" name="Straight Connector 7"/>
          <p:cNvCxnSpPr>
            <a:stCxn id="31" idx="5"/>
            <a:endCxn id="9" idx="1"/>
          </p:cNvCxnSpPr>
          <p:nvPr/>
        </p:nvCxnSpPr>
        <p:spPr bwMode="auto">
          <a:xfrm>
            <a:off x="4787013" y="4063907"/>
            <a:ext cx="730436" cy="11876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5495131" y="5229225"/>
            <a:ext cx="152400" cy="1524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10" name="Straight Connector 9"/>
          <p:cNvCxnSpPr>
            <a:stCxn id="124" idx="0"/>
            <a:endCxn id="32" idx="5"/>
          </p:cNvCxnSpPr>
          <p:nvPr/>
        </p:nvCxnSpPr>
        <p:spPr bwMode="auto">
          <a:xfrm flipH="1" flipV="1">
            <a:off x="5777613" y="3225707"/>
            <a:ext cx="98518" cy="10129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2142331" y="2544763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5931" y="27908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428331" y="2645119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580731" y="21050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037931" y="2620963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9305131" y="27908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688000" y="23336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8543131" y="53816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65931" y="2543989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8619331" y="32480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</a:rPr>
              <a:t>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543131" y="2544763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1608931" y="2620963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132931" y="4391025"/>
            <a:ext cx="152400" cy="1524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999331" y="3400425"/>
            <a:ext cx="152400" cy="1524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656931" y="39338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647531" y="30956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8619331" y="40862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4809331" y="21812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571331" y="2257425"/>
            <a:ext cx="152400" cy="1524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799931" y="20288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5799931" y="28670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180931" y="32480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7171531" y="35528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628731" y="34004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771731" y="30194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</a:rPr>
              <a:t>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8924131" y="27908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</a:rPr>
              <a:t>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066131" y="53816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8162131" y="37052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57" name="Straight Connector 56"/>
          <p:cNvCxnSpPr>
            <a:stCxn id="14" idx="2"/>
            <a:endCxn id="11" idx="6"/>
          </p:cNvCxnSpPr>
          <p:nvPr/>
        </p:nvCxnSpPr>
        <p:spPr bwMode="auto">
          <a:xfrm flipH="1">
            <a:off x="2294731" y="2181225"/>
            <a:ext cx="2286000" cy="43973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14" idx="3"/>
            <a:endCxn id="61" idx="6"/>
          </p:cNvCxnSpPr>
          <p:nvPr/>
        </p:nvCxnSpPr>
        <p:spPr bwMode="auto">
          <a:xfrm flipH="1">
            <a:off x="2218531" y="2235107"/>
            <a:ext cx="2384518" cy="53825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Oval 60"/>
          <p:cNvSpPr/>
          <p:nvPr/>
        </p:nvSpPr>
        <p:spPr bwMode="auto">
          <a:xfrm>
            <a:off x="2066131" y="2697163"/>
            <a:ext cx="152400" cy="1524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65" name="Straight Connector 64"/>
          <p:cNvCxnSpPr>
            <a:stCxn id="11" idx="2"/>
            <a:endCxn id="28" idx="6"/>
          </p:cNvCxnSpPr>
          <p:nvPr/>
        </p:nvCxnSpPr>
        <p:spPr bwMode="auto">
          <a:xfrm flipH="1">
            <a:off x="1761331" y="2620963"/>
            <a:ext cx="381000" cy="76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61" idx="2"/>
            <a:endCxn id="28" idx="6"/>
          </p:cNvCxnSpPr>
          <p:nvPr/>
        </p:nvCxnSpPr>
        <p:spPr bwMode="auto">
          <a:xfrm flipH="1" flipV="1">
            <a:off x="1761331" y="2697163"/>
            <a:ext cx="304800" cy="76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28" idx="2"/>
            <a:endCxn id="19" idx="6"/>
          </p:cNvCxnSpPr>
          <p:nvPr/>
        </p:nvCxnSpPr>
        <p:spPr bwMode="auto">
          <a:xfrm flipH="1" flipV="1">
            <a:off x="618331" y="2620189"/>
            <a:ext cx="990600" cy="7697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12" idx="0"/>
            <a:endCxn id="19" idx="4"/>
          </p:cNvCxnSpPr>
          <p:nvPr/>
        </p:nvCxnSpPr>
        <p:spPr bwMode="auto">
          <a:xfrm flipV="1">
            <a:off x="542131" y="2696389"/>
            <a:ext cx="0" cy="944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stCxn id="30" idx="1"/>
            <a:endCxn id="12" idx="5"/>
          </p:cNvCxnSpPr>
          <p:nvPr/>
        </p:nvCxnSpPr>
        <p:spPr bwMode="auto">
          <a:xfrm flipH="1" flipV="1">
            <a:off x="596013" y="2920907"/>
            <a:ext cx="425636" cy="5018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stCxn id="217" idx="7"/>
            <a:endCxn id="28" idx="3"/>
          </p:cNvCxnSpPr>
          <p:nvPr/>
        </p:nvCxnSpPr>
        <p:spPr bwMode="auto">
          <a:xfrm flipV="1">
            <a:off x="1358013" y="2751045"/>
            <a:ext cx="273236" cy="29069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246" idx="4"/>
            <a:endCxn id="48" idx="0"/>
          </p:cNvCxnSpPr>
          <p:nvPr/>
        </p:nvCxnSpPr>
        <p:spPr bwMode="auto">
          <a:xfrm flipH="1">
            <a:off x="2142331" y="3933825"/>
            <a:ext cx="152400" cy="14478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>
            <a:stCxn id="246" idx="5"/>
            <a:endCxn id="29" idx="1"/>
          </p:cNvCxnSpPr>
          <p:nvPr/>
        </p:nvCxnSpPr>
        <p:spPr bwMode="auto">
          <a:xfrm>
            <a:off x="2348613" y="3911507"/>
            <a:ext cx="806636" cy="5018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>
            <a:stCxn id="37" idx="1"/>
            <a:endCxn id="14" idx="6"/>
          </p:cNvCxnSpPr>
          <p:nvPr/>
        </p:nvCxnSpPr>
        <p:spPr bwMode="auto">
          <a:xfrm flipH="1" flipV="1">
            <a:off x="4733131" y="2181225"/>
            <a:ext cx="98518" cy="223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Oval 91"/>
          <p:cNvSpPr/>
          <p:nvPr/>
        </p:nvSpPr>
        <p:spPr bwMode="auto">
          <a:xfrm>
            <a:off x="5495131" y="2638425"/>
            <a:ext cx="152400" cy="1524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100" name="Straight Connector 99"/>
          <p:cNvCxnSpPr>
            <a:stCxn id="17" idx="1"/>
            <a:endCxn id="14" idx="4"/>
          </p:cNvCxnSpPr>
          <p:nvPr/>
        </p:nvCxnSpPr>
        <p:spPr bwMode="auto">
          <a:xfrm flipH="1" flipV="1">
            <a:off x="4656931" y="2257425"/>
            <a:ext cx="53387" cy="985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17" idx="7"/>
            <a:endCxn id="37" idx="3"/>
          </p:cNvCxnSpPr>
          <p:nvPr/>
        </p:nvCxnSpPr>
        <p:spPr bwMode="auto">
          <a:xfrm flipV="1">
            <a:off x="4818082" y="2311307"/>
            <a:ext cx="13567" cy="446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7" idx="3"/>
            <a:endCxn id="13" idx="7"/>
          </p:cNvCxnSpPr>
          <p:nvPr/>
        </p:nvCxnSpPr>
        <p:spPr bwMode="auto">
          <a:xfrm flipH="1">
            <a:off x="4558413" y="2463707"/>
            <a:ext cx="151905" cy="20373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15" idx="0"/>
            <a:endCxn id="37" idx="5"/>
          </p:cNvCxnSpPr>
          <p:nvPr/>
        </p:nvCxnSpPr>
        <p:spPr bwMode="auto">
          <a:xfrm flipH="1" flipV="1">
            <a:off x="4939413" y="2311307"/>
            <a:ext cx="174718" cy="30965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32" idx="1"/>
            <a:endCxn id="15" idx="6"/>
          </p:cNvCxnSpPr>
          <p:nvPr/>
        </p:nvCxnSpPr>
        <p:spPr bwMode="auto">
          <a:xfrm flipH="1" flipV="1">
            <a:off x="5190331" y="2697163"/>
            <a:ext cx="479518" cy="4207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37" idx="6"/>
            <a:endCxn id="93" idx="2"/>
          </p:cNvCxnSpPr>
          <p:nvPr/>
        </p:nvCxnSpPr>
        <p:spPr bwMode="auto">
          <a:xfrm>
            <a:off x="4961731" y="2257425"/>
            <a:ext cx="762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38" idx="7"/>
            <a:endCxn id="39" idx="3"/>
          </p:cNvCxnSpPr>
          <p:nvPr/>
        </p:nvCxnSpPr>
        <p:spPr bwMode="auto">
          <a:xfrm flipV="1">
            <a:off x="5701413" y="2158907"/>
            <a:ext cx="120836" cy="1208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92" idx="0"/>
            <a:endCxn id="38" idx="4"/>
          </p:cNvCxnSpPr>
          <p:nvPr/>
        </p:nvCxnSpPr>
        <p:spPr bwMode="auto">
          <a:xfrm flipV="1">
            <a:off x="5571331" y="2409825"/>
            <a:ext cx="76200" cy="228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92" idx="5"/>
            <a:endCxn id="40" idx="1"/>
          </p:cNvCxnSpPr>
          <p:nvPr/>
        </p:nvCxnSpPr>
        <p:spPr bwMode="auto">
          <a:xfrm>
            <a:off x="5625213" y="2768507"/>
            <a:ext cx="197036" cy="1208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>
            <a:stCxn id="32" idx="6"/>
            <a:endCxn id="41" idx="1"/>
          </p:cNvCxnSpPr>
          <p:nvPr/>
        </p:nvCxnSpPr>
        <p:spPr bwMode="auto">
          <a:xfrm>
            <a:off x="5799931" y="3171825"/>
            <a:ext cx="403318" cy="985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stCxn id="40" idx="5"/>
            <a:endCxn id="41" idx="0"/>
          </p:cNvCxnSpPr>
          <p:nvPr/>
        </p:nvCxnSpPr>
        <p:spPr bwMode="auto">
          <a:xfrm>
            <a:off x="5930013" y="2997107"/>
            <a:ext cx="327118" cy="2509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>
            <a:stCxn id="32" idx="7"/>
            <a:endCxn id="40" idx="3"/>
          </p:cNvCxnSpPr>
          <p:nvPr/>
        </p:nvCxnSpPr>
        <p:spPr bwMode="auto">
          <a:xfrm flipV="1">
            <a:off x="5777613" y="2997107"/>
            <a:ext cx="44636" cy="1208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>
            <a:stCxn id="15" idx="6"/>
            <a:endCxn id="92" idx="2"/>
          </p:cNvCxnSpPr>
          <p:nvPr/>
        </p:nvCxnSpPr>
        <p:spPr bwMode="auto">
          <a:xfrm>
            <a:off x="5190331" y="2697163"/>
            <a:ext cx="304800" cy="1746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42" idx="2"/>
            <a:endCxn id="41" idx="6"/>
          </p:cNvCxnSpPr>
          <p:nvPr/>
        </p:nvCxnSpPr>
        <p:spPr bwMode="auto">
          <a:xfrm flipH="1" flipV="1">
            <a:off x="6333331" y="3324225"/>
            <a:ext cx="838200" cy="3048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39" idx="6"/>
            <a:endCxn id="27" idx="2"/>
          </p:cNvCxnSpPr>
          <p:nvPr/>
        </p:nvCxnSpPr>
        <p:spPr bwMode="auto">
          <a:xfrm>
            <a:off x="5952331" y="2105025"/>
            <a:ext cx="2590800" cy="51593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>
            <a:stCxn id="42" idx="6"/>
            <a:endCxn id="43" idx="2"/>
          </p:cNvCxnSpPr>
          <p:nvPr/>
        </p:nvCxnSpPr>
        <p:spPr bwMode="auto">
          <a:xfrm flipV="1">
            <a:off x="7323931" y="3476625"/>
            <a:ext cx="304800" cy="1524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>
            <a:stCxn id="43" idx="6"/>
            <a:endCxn id="49" idx="2"/>
          </p:cNvCxnSpPr>
          <p:nvPr/>
        </p:nvCxnSpPr>
        <p:spPr bwMode="auto">
          <a:xfrm>
            <a:off x="7781131" y="3476625"/>
            <a:ext cx="381000" cy="3048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>
            <a:stCxn id="31" idx="1"/>
            <a:endCxn id="13" idx="4"/>
          </p:cNvCxnSpPr>
          <p:nvPr/>
        </p:nvCxnSpPr>
        <p:spPr bwMode="auto">
          <a:xfrm flipH="1" flipV="1">
            <a:off x="4504531" y="2797519"/>
            <a:ext cx="174718" cy="115862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>
            <a:stCxn id="49" idx="5"/>
            <a:endCxn id="33" idx="1"/>
          </p:cNvCxnSpPr>
          <p:nvPr/>
        </p:nvCxnSpPr>
        <p:spPr bwMode="auto">
          <a:xfrm>
            <a:off x="8292213" y="3835307"/>
            <a:ext cx="349436" cy="2732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>
            <a:stCxn id="18" idx="0"/>
            <a:endCxn id="33" idx="4"/>
          </p:cNvCxnSpPr>
          <p:nvPr/>
        </p:nvCxnSpPr>
        <p:spPr bwMode="auto">
          <a:xfrm flipV="1">
            <a:off x="8619331" y="4238625"/>
            <a:ext cx="76200" cy="11430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>
            <a:stCxn id="49" idx="7"/>
            <a:endCxn id="26" idx="3"/>
          </p:cNvCxnSpPr>
          <p:nvPr/>
        </p:nvCxnSpPr>
        <p:spPr bwMode="auto">
          <a:xfrm flipV="1">
            <a:off x="8292213" y="3378107"/>
            <a:ext cx="349436" cy="3494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Straight Connector 174"/>
          <p:cNvCxnSpPr>
            <a:stCxn id="26" idx="7"/>
            <a:endCxn id="44" idx="3"/>
          </p:cNvCxnSpPr>
          <p:nvPr/>
        </p:nvCxnSpPr>
        <p:spPr bwMode="auto">
          <a:xfrm flipV="1">
            <a:off x="8749413" y="3149507"/>
            <a:ext cx="44636" cy="1208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45" idx="6"/>
            <a:endCxn id="16" idx="2"/>
          </p:cNvCxnSpPr>
          <p:nvPr/>
        </p:nvCxnSpPr>
        <p:spPr bwMode="auto">
          <a:xfrm>
            <a:off x="9076531" y="2867025"/>
            <a:ext cx="2286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27" idx="5"/>
            <a:endCxn id="45" idx="2"/>
          </p:cNvCxnSpPr>
          <p:nvPr/>
        </p:nvCxnSpPr>
        <p:spPr bwMode="auto">
          <a:xfrm>
            <a:off x="8673213" y="2674845"/>
            <a:ext cx="250918" cy="1921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6" name="Straight Connector 185"/>
          <p:cNvCxnSpPr>
            <a:stCxn id="27" idx="4"/>
            <a:endCxn id="44" idx="1"/>
          </p:cNvCxnSpPr>
          <p:nvPr/>
        </p:nvCxnSpPr>
        <p:spPr bwMode="auto">
          <a:xfrm>
            <a:off x="8619331" y="2697163"/>
            <a:ext cx="174718" cy="34458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/>
          <p:cNvCxnSpPr>
            <a:stCxn id="27" idx="4"/>
            <a:endCxn id="26" idx="0"/>
          </p:cNvCxnSpPr>
          <p:nvPr/>
        </p:nvCxnSpPr>
        <p:spPr bwMode="auto">
          <a:xfrm>
            <a:off x="8619331" y="2697163"/>
            <a:ext cx="76200" cy="55086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2" name="Straight Connector 191"/>
          <p:cNvCxnSpPr>
            <a:stCxn id="45" idx="4"/>
            <a:endCxn id="44" idx="7"/>
          </p:cNvCxnSpPr>
          <p:nvPr/>
        </p:nvCxnSpPr>
        <p:spPr bwMode="auto">
          <a:xfrm flipH="1">
            <a:off x="8901813" y="2943225"/>
            <a:ext cx="98518" cy="985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>
            <a:stCxn id="16" idx="6"/>
          </p:cNvCxnSpPr>
          <p:nvPr/>
        </p:nvCxnSpPr>
        <p:spPr bwMode="auto">
          <a:xfrm>
            <a:off x="9457531" y="2867025"/>
            <a:ext cx="618332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>
            <a:stCxn id="16" idx="6"/>
          </p:cNvCxnSpPr>
          <p:nvPr/>
        </p:nvCxnSpPr>
        <p:spPr bwMode="auto">
          <a:xfrm flipV="1">
            <a:off x="9457531" y="2697163"/>
            <a:ext cx="618332" cy="16986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>
            <a:endCxn id="12" idx="2"/>
          </p:cNvCxnSpPr>
          <p:nvPr/>
        </p:nvCxnSpPr>
        <p:spPr bwMode="auto">
          <a:xfrm>
            <a:off x="0" y="2867025"/>
            <a:ext cx="465931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/>
          <p:cNvCxnSpPr>
            <a:endCxn id="19" idx="2"/>
          </p:cNvCxnSpPr>
          <p:nvPr/>
        </p:nvCxnSpPr>
        <p:spPr bwMode="auto">
          <a:xfrm flipV="1">
            <a:off x="0" y="2620189"/>
            <a:ext cx="465931" cy="944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4" name="Straight Connector 213"/>
          <p:cNvCxnSpPr>
            <a:stCxn id="61" idx="7"/>
            <a:endCxn id="11" idx="4"/>
          </p:cNvCxnSpPr>
          <p:nvPr/>
        </p:nvCxnSpPr>
        <p:spPr bwMode="auto">
          <a:xfrm flipV="1">
            <a:off x="2196213" y="2697163"/>
            <a:ext cx="22318" cy="223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7" name="Oval 216"/>
          <p:cNvSpPr/>
          <p:nvPr/>
        </p:nvSpPr>
        <p:spPr bwMode="auto">
          <a:xfrm>
            <a:off x="1227931" y="3019425"/>
            <a:ext cx="152400" cy="1524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220" name="Straight Connector 219"/>
          <p:cNvCxnSpPr>
            <a:stCxn id="30" idx="7"/>
            <a:endCxn id="217" idx="3"/>
          </p:cNvCxnSpPr>
          <p:nvPr/>
        </p:nvCxnSpPr>
        <p:spPr bwMode="auto">
          <a:xfrm flipV="1">
            <a:off x="1129413" y="3149507"/>
            <a:ext cx="120836" cy="2732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4" name="Oval 223"/>
          <p:cNvSpPr/>
          <p:nvPr/>
        </p:nvSpPr>
        <p:spPr bwMode="auto">
          <a:xfrm>
            <a:off x="1761331" y="3171825"/>
            <a:ext cx="152400" cy="1524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225" name="Straight Connector 224"/>
          <p:cNvCxnSpPr>
            <a:stCxn id="217" idx="6"/>
            <a:endCxn id="224" idx="2"/>
          </p:cNvCxnSpPr>
          <p:nvPr/>
        </p:nvCxnSpPr>
        <p:spPr bwMode="auto">
          <a:xfrm>
            <a:off x="1380331" y="3095625"/>
            <a:ext cx="381000" cy="1524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/>
          <p:cNvCxnSpPr>
            <a:stCxn id="224" idx="7"/>
            <a:endCxn id="61" idx="3"/>
          </p:cNvCxnSpPr>
          <p:nvPr/>
        </p:nvCxnSpPr>
        <p:spPr bwMode="auto">
          <a:xfrm flipV="1">
            <a:off x="1891413" y="2827245"/>
            <a:ext cx="197036" cy="36689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Straight Connector 230"/>
          <p:cNvCxnSpPr>
            <a:stCxn id="12" idx="6"/>
            <a:endCxn id="217" idx="2"/>
          </p:cNvCxnSpPr>
          <p:nvPr/>
        </p:nvCxnSpPr>
        <p:spPr bwMode="auto">
          <a:xfrm>
            <a:off x="618331" y="2867025"/>
            <a:ext cx="609600" cy="228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4" name="Straight Connector 233"/>
          <p:cNvCxnSpPr>
            <a:stCxn id="9" idx="2"/>
            <a:endCxn id="29" idx="6"/>
          </p:cNvCxnSpPr>
          <p:nvPr/>
        </p:nvCxnSpPr>
        <p:spPr bwMode="auto">
          <a:xfrm flipH="1" flipV="1">
            <a:off x="3285331" y="4467225"/>
            <a:ext cx="2209800" cy="838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6" name="Oval 245"/>
          <p:cNvSpPr/>
          <p:nvPr/>
        </p:nvSpPr>
        <p:spPr bwMode="auto">
          <a:xfrm>
            <a:off x="2218531" y="37814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248" name="Straight Connector 247"/>
          <p:cNvCxnSpPr>
            <a:stCxn id="30" idx="6"/>
            <a:endCxn id="246" idx="2"/>
          </p:cNvCxnSpPr>
          <p:nvPr/>
        </p:nvCxnSpPr>
        <p:spPr bwMode="auto">
          <a:xfrm>
            <a:off x="1151731" y="3476625"/>
            <a:ext cx="1066800" cy="3810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Oval 92"/>
          <p:cNvSpPr/>
          <p:nvPr/>
        </p:nvSpPr>
        <p:spPr bwMode="auto">
          <a:xfrm>
            <a:off x="5037931" y="21812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95" name="Straight Connector 94"/>
          <p:cNvCxnSpPr>
            <a:stCxn id="93" idx="6"/>
            <a:endCxn id="39" idx="2"/>
          </p:cNvCxnSpPr>
          <p:nvPr/>
        </p:nvCxnSpPr>
        <p:spPr bwMode="auto">
          <a:xfrm flipV="1">
            <a:off x="5190331" y="2105025"/>
            <a:ext cx="609600" cy="1524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Oval 98"/>
          <p:cNvSpPr/>
          <p:nvPr/>
        </p:nvSpPr>
        <p:spPr bwMode="auto">
          <a:xfrm>
            <a:off x="8162131" y="30194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101" name="Straight Connector 100"/>
          <p:cNvCxnSpPr>
            <a:stCxn id="27" idx="3"/>
            <a:endCxn id="99" idx="7"/>
          </p:cNvCxnSpPr>
          <p:nvPr/>
        </p:nvCxnSpPr>
        <p:spPr bwMode="auto">
          <a:xfrm flipH="1">
            <a:off x="8292213" y="2674845"/>
            <a:ext cx="273236" cy="36689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>
            <a:stCxn id="99" idx="3"/>
            <a:endCxn id="43" idx="7"/>
          </p:cNvCxnSpPr>
          <p:nvPr/>
        </p:nvCxnSpPr>
        <p:spPr bwMode="auto">
          <a:xfrm flipH="1">
            <a:off x="7758813" y="3149507"/>
            <a:ext cx="425636" cy="2732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109" idx="3"/>
            <a:endCxn id="37" idx="7"/>
          </p:cNvCxnSpPr>
          <p:nvPr/>
        </p:nvCxnSpPr>
        <p:spPr bwMode="auto">
          <a:xfrm flipH="1">
            <a:off x="4939413" y="2082707"/>
            <a:ext cx="197036" cy="12083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Oval 108"/>
          <p:cNvSpPr/>
          <p:nvPr/>
        </p:nvSpPr>
        <p:spPr bwMode="auto">
          <a:xfrm>
            <a:off x="5114131" y="19526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694531" y="22574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114" name="Straight Connector 113"/>
          <p:cNvCxnSpPr>
            <a:stCxn id="19" idx="7"/>
            <a:endCxn id="113" idx="3"/>
          </p:cNvCxnSpPr>
          <p:nvPr/>
        </p:nvCxnSpPr>
        <p:spPr bwMode="auto">
          <a:xfrm flipV="1">
            <a:off x="596013" y="2387507"/>
            <a:ext cx="120836" cy="1788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/>
          <p:nvPr/>
        </p:nvSpPr>
        <p:spPr bwMode="auto">
          <a:xfrm>
            <a:off x="7323931" y="3248025"/>
            <a:ext cx="152400" cy="152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118" name="Straight Connector 117"/>
          <p:cNvCxnSpPr>
            <a:stCxn id="42" idx="0"/>
            <a:endCxn id="117" idx="3"/>
          </p:cNvCxnSpPr>
          <p:nvPr/>
        </p:nvCxnSpPr>
        <p:spPr bwMode="auto">
          <a:xfrm flipV="1">
            <a:off x="7247731" y="3378107"/>
            <a:ext cx="98518" cy="1747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7" idx="6"/>
            <a:endCxn id="43" idx="1"/>
          </p:cNvCxnSpPr>
          <p:nvPr/>
        </p:nvCxnSpPr>
        <p:spPr bwMode="auto">
          <a:xfrm>
            <a:off x="7476331" y="3324225"/>
            <a:ext cx="174718" cy="985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Oval 123"/>
          <p:cNvSpPr/>
          <p:nvPr/>
        </p:nvSpPr>
        <p:spPr bwMode="auto">
          <a:xfrm>
            <a:off x="5799931" y="4238625"/>
            <a:ext cx="152400" cy="152400"/>
          </a:xfrm>
          <a:prstGeom prst="ellipse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cxnSp>
        <p:nvCxnSpPr>
          <p:cNvPr id="127" name="Straight Connector 126"/>
          <p:cNvCxnSpPr>
            <a:stCxn id="9" idx="7"/>
            <a:endCxn id="124" idx="4"/>
          </p:cNvCxnSpPr>
          <p:nvPr/>
        </p:nvCxnSpPr>
        <p:spPr bwMode="auto">
          <a:xfrm flipV="1">
            <a:off x="5625213" y="4391025"/>
            <a:ext cx="250918" cy="86051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15" idx="0"/>
            <a:endCxn id="93" idx="4"/>
          </p:cNvCxnSpPr>
          <p:nvPr/>
        </p:nvCxnSpPr>
        <p:spPr bwMode="auto">
          <a:xfrm flipV="1">
            <a:off x="5114131" y="2333625"/>
            <a:ext cx="0" cy="28733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>
            <a:stCxn id="13" idx="6"/>
            <a:endCxn id="15" idx="2"/>
          </p:cNvCxnSpPr>
          <p:nvPr/>
        </p:nvCxnSpPr>
        <p:spPr bwMode="auto">
          <a:xfrm flipV="1">
            <a:off x="4580731" y="2697163"/>
            <a:ext cx="457200" cy="2415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76" name="Picture 175"/>
          <p:cNvPicPr/>
          <p:nvPr/>
        </p:nvPicPr>
        <p:blipFill>
          <a:blip r:embed="rId4"/>
          <a:stretch>
            <a:fillRect/>
          </a:stretch>
        </p:blipFill>
        <p:spPr>
          <a:xfrm>
            <a:off x="1989931" y="2620963"/>
            <a:ext cx="203200" cy="304800"/>
          </a:xfrm>
          <a:prstGeom prst="rect">
            <a:avLst/>
          </a:prstGeom>
        </p:spPr>
      </p:pic>
      <p:pic>
        <p:nvPicPr>
          <p:cNvPr id="131" name="Picture 130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31" y="3857625"/>
            <a:ext cx="381000" cy="464747"/>
          </a:xfrm>
          <a:prstGeom prst="rect">
            <a:avLst/>
          </a:prstGeom>
        </p:spPr>
      </p:pic>
      <p:pic>
        <p:nvPicPr>
          <p:cNvPr id="132" name="Picture 131"/>
          <p:cNvPicPr/>
          <p:nvPr/>
        </p:nvPicPr>
        <p:blipFill>
          <a:blip r:embed="rId6"/>
          <a:stretch>
            <a:fillRect/>
          </a:stretch>
        </p:blipFill>
        <p:spPr>
          <a:xfrm>
            <a:off x="5571331" y="1952625"/>
            <a:ext cx="367611" cy="304800"/>
          </a:xfrm>
          <a:prstGeom prst="rect">
            <a:avLst/>
          </a:prstGeom>
        </p:spPr>
      </p:pic>
      <p:pic>
        <p:nvPicPr>
          <p:cNvPr id="133" name="Picture 132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531" y="2333625"/>
            <a:ext cx="381000" cy="464747"/>
          </a:xfrm>
          <a:prstGeom prst="rect">
            <a:avLst/>
          </a:prstGeom>
        </p:spPr>
      </p:pic>
      <p:pic>
        <p:nvPicPr>
          <p:cNvPr id="134" name="Picture 133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131" y="2409825"/>
            <a:ext cx="381000" cy="464747"/>
          </a:xfrm>
          <a:prstGeom prst="rect">
            <a:avLst/>
          </a:prstGeom>
        </p:spPr>
      </p:pic>
      <p:pic>
        <p:nvPicPr>
          <p:cNvPr id="135" name="Picture 134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731" y="1724025"/>
            <a:ext cx="381000" cy="464747"/>
          </a:xfrm>
          <a:prstGeom prst="rect">
            <a:avLst/>
          </a:prstGeom>
        </p:spPr>
      </p:pic>
      <p:pic>
        <p:nvPicPr>
          <p:cNvPr id="136" name="Picture 135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131" y="3324225"/>
            <a:ext cx="381000" cy="464747"/>
          </a:xfrm>
          <a:prstGeom prst="rect">
            <a:avLst/>
          </a:prstGeom>
        </p:spPr>
      </p:pic>
      <p:pic>
        <p:nvPicPr>
          <p:cNvPr id="138" name="Picture 137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31" y="2867025"/>
            <a:ext cx="381000" cy="464747"/>
          </a:xfrm>
          <a:prstGeom prst="rect">
            <a:avLst/>
          </a:prstGeom>
        </p:spPr>
      </p:pic>
      <p:pic>
        <p:nvPicPr>
          <p:cNvPr id="139" name="Picture 138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31" y="3552825"/>
            <a:ext cx="381000" cy="464747"/>
          </a:xfrm>
          <a:prstGeom prst="rect">
            <a:avLst/>
          </a:prstGeom>
        </p:spPr>
      </p:pic>
      <p:pic>
        <p:nvPicPr>
          <p:cNvPr id="141" name="Picture 140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31" y="2333625"/>
            <a:ext cx="381000" cy="464747"/>
          </a:xfrm>
          <a:prstGeom prst="rect">
            <a:avLst/>
          </a:prstGeom>
        </p:spPr>
      </p:pic>
      <p:pic>
        <p:nvPicPr>
          <p:cNvPr id="142" name="Picture 141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31" y="2562225"/>
            <a:ext cx="381000" cy="464747"/>
          </a:xfrm>
          <a:prstGeom prst="rect">
            <a:avLst/>
          </a:prstGeom>
        </p:spPr>
      </p:pic>
      <p:pic>
        <p:nvPicPr>
          <p:cNvPr id="144" name="Picture 143" descr="relay-oni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31" y="2562225"/>
            <a:ext cx="381000" cy="464747"/>
          </a:xfrm>
          <a:prstGeom prst="rect">
            <a:avLst/>
          </a:prstGeom>
        </p:spPr>
      </p:pic>
      <p:sp>
        <p:nvSpPr>
          <p:cNvPr id="120" name="TextBox 119"/>
          <p:cNvSpPr txBox="1"/>
          <p:nvPr/>
        </p:nvSpPr>
        <p:spPr>
          <a:xfrm>
            <a:off x="313531" y="5076825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i="1" dirty="0" err="1">
                <a:latin typeface="+mn-lt"/>
              </a:rPr>
              <a:t>LASTor</a:t>
            </a:r>
            <a:r>
              <a:rPr lang="en-US" i="1" dirty="0">
                <a:latin typeface="+mn-lt"/>
              </a:rPr>
              <a:t>: A Low-Latency AS-Aware Tor </a:t>
            </a:r>
            <a:r>
              <a:rPr lang="en-US" i="1" dirty="0" smtClean="0">
                <a:latin typeface="+mn-lt"/>
              </a:rPr>
              <a:t>Client</a:t>
            </a:r>
            <a:r>
              <a:rPr lang="en-US" dirty="0" smtClean="0">
                <a:latin typeface="NimbusRomNo9L"/>
              </a:rPr>
              <a:t> </a:t>
            </a:r>
            <a:r>
              <a:rPr lang="en-US" dirty="0" err="1" smtClean="0">
                <a:latin typeface="NimbusRomNo9L"/>
              </a:rPr>
              <a:t>Akhoondi</a:t>
            </a:r>
            <a:r>
              <a:rPr lang="en-US" dirty="0">
                <a:latin typeface="NimbusRomNo9L"/>
              </a:rPr>
              <a:t>, </a:t>
            </a:r>
            <a:r>
              <a:rPr lang="en-US" dirty="0" smtClean="0">
                <a:latin typeface="NimbusRomNo9L"/>
              </a:rPr>
              <a:t>Yu</a:t>
            </a:r>
            <a:r>
              <a:rPr lang="en-US" dirty="0">
                <a:latin typeface="NimbusRomNo9L"/>
              </a:rPr>
              <a:t>, </a:t>
            </a:r>
            <a:r>
              <a:rPr lang="en-US" dirty="0" smtClean="0">
                <a:latin typeface="NimbusRomNo9L"/>
              </a:rPr>
              <a:t>and </a:t>
            </a:r>
            <a:r>
              <a:rPr lang="en-US" dirty="0" err="1" smtClean="0">
                <a:latin typeface="NimbusRomNo9L"/>
              </a:rPr>
              <a:t>Madhyastha</a:t>
            </a:r>
            <a:r>
              <a:rPr lang="en-US" dirty="0" smtClean="0">
                <a:latin typeface="NimbusRomNo9L"/>
              </a:rPr>
              <a:t> </a:t>
            </a:r>
            <a:br>
              <a:rPr lang="en-US" dirty="0" smtClean="0">
                <a:latin typeface="NimbusRomNo9L"/>
              </a:rPr>
            </a:br>
            <a:r>
              <a:rPr lang="en-US" dirty="0">
                <a:latin typeface="+mn-lt"/>
              </a:rPr>
              <a:t>IEEE S&amp;P 2012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>
                <a:latin typeface="+mn-lt"/>
              </a:rPr>
              <a:t>AS</a:t>
            </a:r>
            <a:r>
              <a:rPr lang="en-US" i="1" dirty="0">
                <a:latin typeface="+mn-lt"/>
              </a:rPr>
              <a:t>-awareness in Tor Path Selection </a:t>
            </a:r>
            <a:br>
              <a:rPr lang="en-US" i="1" dirty="0">
                <a:latin typeface="+mn-lt"/>
              </a:rPr>
            </a:br>
            <a:r>
              <a:rPr lang="en-US" dirty="0" err="1" smtClean="0">
                <a:latin typeface="+mn-lt"/>
              </a:rPr>
              <a:t>Edman</a:t>
            </a:r>
            <a:r>
              <a:rPr lang="en-US" dirty="0" smtClean="0">
                <a:latin typeface="+mn-lt"/>
              </a:rPr>
              <a:t> and </a:t>
            </a:r>
            <a:r>
              <a:rPr lang="en-US" dirty="0" err="1" smtClean="0">
                <a:latin typeface="+mn-lt"/>
              </a:rPr>
              <a:t>Syverson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 smtClean="0">
                <a:latin typeface="+mn-lt"/>
              </a:rPr>
              <a:t>ACM CCS 2009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7626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32" y="2101853"/>
            <a:ext cx="9144000" cy="4752976"/>
          </a:xfrm>
        </p:spPr>
        <p:txBody>
          <a:bodyPr/>
          <a:lstStyle/>
          <a:p>
            <a:pPr marL="619098" indent="-514350">
              <a:buSzPct val="100000"/>
              <a:buFont typeface="+mj-lt"/>
              <a:buAutoNum type="arabicPeriod"/>
            </a:pPr>
            <a:r>
              <a:rPr lang="en-US" dirty="0"/>
              <a:t>Location-awareness leaks location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ACE860-A162-7C4D-A764-38344D6EF8C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594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Hiragino Mincho Pro W3"/>
        <a:cs typeface="Hiragino Mincho Pro W3"/>
      </a:majorFont>
      <a:minorFont>
        <a:latin typeface="Arial"/>
        <a:ea typeface="Hiragino Mincho Pro W3"/>
        <a:cs typeface="Hiragino Mincho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Hiragino Mincho Pro W3"/>
        <a:cs typeface="Hiragino Mincho Pro W3"/>
      </a:majorFont>
      <a:minorFont>
        <a:latin typeface="Arial"/>
        <a:ea typeface="Hiragino Mincho Pro W3"/>
        <a:cs typeface="Hiragino Mincho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55493</TotalTime>
  <Words>333</Words>
  <Application>Microsoft Macintosh PowerPoint</Application>
  <PresentationFormat>Custom</PresentationFormat>
  <Paragraphs>83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Blank Presentation</vt:lpstr>
      <vt:lpstr>1_Blank Presentation</vt:lpstr>
      <vt:lpstr>Location-Aware Onion Routing </vt:lpstr>
      <vt:lpstr>Background: Onion Routing</vt:lpstr>
      <vt:lpstr>Background: Onion Routing</vt:lpstr>
      <vt:lpstr>Background: Onion Routing</vt:lpstr>
      <vt:lpstr>Background: Onion Routing</vt:lpstr>
      <vt:lpstr>PowerPoint Presentation</vt:lpstr>
      <vt:lpstr>PowerPoint Presentation</vt:lpstr>
      <vt:lpstr>Location-Aware Onion Routing</vt:lpstr>
      <vt:lpstr>Problems</vt:lpstr>
      <vt:lpstr>Problem 1: Location-awareness leaks location information</vt:lpstr>
      <vt:lpstr>Problem 1: Location-awareness leaks location information</vt:lpstr>
      <vt:lpstr>Problem 1: Location-awareness leaks location information</vt:lpstr>
      <vt:lpstr>Problem 1: Location-awareness leaks location information</vt:lpstr>
      <vt:lpstr>Problems</vt:lpstr>
      <vt:lpstr>Problems</vt:lpstr>
      <vt:lpstr>Problems</vt:lpstr>
      <vt:lpstr>Problems</vt:lpstr>
      <vt:lpstr>Conclusion</vt:lpstr>
    </vt:vector>
  </TitlesOfParts>
  <Manager/>
  <Company>Paul Syverson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Proposal #: 55-P080-08 Presenter: Paul Syverson      Code 5543      (202) 404-7931      syverson@itd.nrl.navy.mil  Funding Summary: $870000,  FY08-FY10</dc:title>
  <dc:subject/>
  <dc:creator/>
  <cp:keywords/>
  <dc:description/>
  <cp:lastModifiedBy>A. Johnson</cp:lastModifiedBy>
  <cp:revision>670</cp:revision>
  <cp:lastPrinted>2011-06-08T15:26:59Z</cp:lastPrinted>
  <dcterms:created xsi:type="dcterms:W3CDTF">2011-10-13T20:08:31Z</dcterms:created>
  <dcterms:modified xsi:type="dcterms:W3CDTF">2015-05-23T15:10:20Z</dcterms:modified>
  <cp:category/>
</cp:coreProperties>
</file>