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7" r:id="rId2"/>
  </p:sldMasterIdLst>
  <p:notesMasterIdLst>
    <p:notesMasterId r:id="rId82"/>
  </p:notesMasterIdLst>
  <p:sldIdLst>
    <p:sldId id="258" r:id="rId3"/>
    <p:sldId id="466" r:id="rId4"/>
    <p:sldId id="279" r:id="rId5"/>
    <p:sldId id="580" r:id="rId6"/>
    <p:sldId id="581" r:id="rId7"/>
    <p:sldId id="582" r:id="rId8"/>
    <p:sldId id="583" r:id="rId9"/>
    <p:sldId id="584" r:id="rId10"/>
    <p:sldId id="585" r:id="rId11"/>
    <p:sldId id="467" r:id="rId12"/>
    <p:sldId id="525" r:id="rId13"/>
    <p:sldId id="526" r:id="rId14"/>
    <p:sldId id="527" r:id="rId15"/>
    <p:sldId id="560" r:id="rId16"/>
    <p:sldId id="528" r:id="rId17"/>
    <p:sldId id="529" r:id="rId18"/>
    <p:sldId id="530" r:id="rId19"/>
    <p:sldId id="438" r:id="rId20"/>
    <p:sldId id="439" r:id="rId21"/>
    <p:sldId id="440" r:id="rId22"/>
    <p:sldId id="441" r:id="rId23"/>
    <p:sldId id="532" r:id="rId24"/>
    <p:sldId id="534" r:id="rId25"/>
    <p:sldId id="536" r:id="rId26"/>
    <p:sldId id="468" r:id="rId27"/>
    <p:sldId id="458" r:id="rId28"/>
    <p:sldId id="459" r:id="rId29"/>
    <p:sldId id="539" r:id="rId30"/>
    <p:sldId id="540" r:id="rId31"/>
    <p:sldId id="541" r:id="rId32"/>
    <p:sldId id="461" r:id="rId33"/>
    <p:sldId id="545" r:id="rId34"/>
    <p:sldId id="548" r:id="rId35"/>
    <p:sldId id="549" r:id="rId36"/>
    <p:sldId id="542" r:id="rId37"/>
    <p:sldId id="546" r:id="rId38"/>
    <p:sldId id="543" r:id="rId39"/>
    <p:sldId id="544" r:id="rId40"/>
    <p:sldId id="462" r:id="rId41"/>
    <p:sldId id="469" r:id="rId42"/>
    <p:sldId id="317" r:id="rId43"/>
    <p:sldId id="550" r:id="rId44"/>
    <p:sldId id="318" r:id="rId45"/>
    <p:sldId id="320" r:id="rId46"/>
    <p:sldId id="465" r:id="rId47"/>
    <p:sldId id="323" r:id="rId48"/>
    <p:sldId id="478" r:id="rId49"/>
    <p:sldId id="345" r:id="rId50"/>
    <p:sldId id="552" r:id="rId51"/>
    <p:sldId id="502" r:id="rId52"/>
    <p:sldId id="506" r:id="rId53"/>
    <p:sldId id="514" r:id="rId54"/>
    <p:sldId id="571" r:id="rId55"/>
    <p:sldId id="573" r:id="rId56"/>
    <p:sldId id="572" r:id="rId57"/>
    <p:sldId id="569" r:id="rId58"/>
    <p:sldId id="574" r:id="rId59"/>
    <p:sldId id="570" r:id="rId60"/>
    <p:sldId id="575" r:id="rId61"/>
    <p:sldId id="576" r:id="rId62"/>
    <p:sldId id="407" r:id="rId63"/>
    <p:sldId id="409" r:id="rId64"/>
    <p:sldId id="577" r:id="rId65"/>
    <p:sldId id="517" r:id="rId66"/>
    <p:sldId id="518" r:id="rId67"/>
    <p:sldId id="519" r:id="rId68"/>
    <p:sldId id="578" r:id="rId69"/>
    <p:sldId id="594" r:id="rId70"/>
    <p:sldId id="586" r:id="rId71"/>
    <p:sldId id="587" r:id="rId72"/>
    <p:sldId id="588" r:id="rId73"/>
    <p:sldId id="589" r:id="rId74"/>
    <p:sldId id="590" r:id="rId75"/>
    <p:sldId id="591" r:id="rId76"/>
    <p:sldId id="592" r:id="rId77"/>
    <p:sldId id="593" r:id="rId78"/>
    <p:sldId id="515" r:id="rId79"/>
    <p:sldId id="516" r:id="rId80"/>
    <p:sldId id="595" r:id="rId81"/>
  </p:sldIdLst>
  <p:sldSz cx="10058400" cy="7772400"/>
  <p:notesSz cx="7010400" cy="9296400"/>
  <p:defaultTextStyle>
    <a:defPPr>
      <a:defRPr lang="en-US"/>
    </a:defPPr>
    <a:lvl1pPr marL="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3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4C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92" y="-12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594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6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4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2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8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95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jp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962900"/>
            <a:ext cx="9144000" cy="2290500"/>
          </a:xfrm>
        </p:spPr>
        <p:txBody>
          <a:bodyPr/>
          <a:lstStyle/>
          <a:p>
            <a:r>
              <a:rPr lang="en-US" dirty="0"/>
              <a:t>Avoiding The Man on the Wire: Improving Tor’s Security with Trust-Aware Path </a:t>
            </a:r>
            <a:r>
              <a:rPr lang="en-US" dirty="0" smtClean="0"/>
              <a:t>Selection</a:t>
            </a: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6515496"/>
            <a:ext cx="6718902" cy="952107"/>
          </a:xfrm>
        </p:spPr>
        <p:txBody>
          <a:bodyPr/>
          <a:lstStyle/>
          <a:p>
            <a:pPr lvl="1"/>
            <a:r>
              <a:rPr lang="en-US" sz="1600" dirty="0" err="1" smtClean="0"/>
              <a:t>Febraury</a:t>
            </a:r>
            <a:r>
              <a:rPr lang="en-US" sz="1600" dirty="0" smtClean="0"/>
              <a:t> 28</a:t>
            </a:r>
            <a:r>
              <a:rPr lang="en-US" sz="1600" baseline="30000" dirty="0" smtClean="0"/>
              <a:t>th</a:t>
            </a:r>
            <a:r>
              <a:rPr lang="en-US" sz="1600" dirty="0"/>
              <a:t>, 2017</a:t>
            </a:r>
          </a:p>
          <a:p>
            <a:r>
              <a:rPr lang="en-US" sz="1600" dirty="0" smtClean="0"/>
              <a:t>Network and Distributed System Security Symposium (NDSS 2017)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3726" y="4069800"/>
            <a:ext cx="2723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Aaron </a:t>
            </a:r>
            <a:r>
              <a:rPr lang="en-US" sz="2400" i="1" dirty="0" smtClean="0">
                <a:solidFill>
                  <a:schemeClr val="bg1"/>
                </a:solidFill>
              </a:rPr>
              <a:t>Johnson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Rob Jansen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Aaron </a:t>
            </a:r>
            <a:r>
              <a:rPr lang="en-US" sz="2400" i="1" dirty="0" smtClean="0">
                <a:solidFill>
                  <a:schemeClr val="bg1"/>
                </a:solidFill>
              </a:rPr>
              <a:t>D. </a:t>
            </a:r>
            <a:r>
              <a:rPr lang="en-US" sz="2400" i="1" dirty="0" err="1" smtClean="0">
                <a:solidFill>
                  <a:schemeClr val="bg1"/>
                </a:solidFill>
              </a:rPr>
              <a:t>Jaggard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Joan </a:t>
            </a:r>
            <a:r>
              <a:rPr lang="en-US" sz="2400" i="1" dirty="0" err="1" smtClean="0">
                <a:solidFill>
                  <a:schemeClr val="bg1"/>
                </a:solidFill>
              </a:rPr>
              <a:t>Feigenbaum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Paul </a:t>
            </a:r>
            <a:r>
              <a:rPr lang="en-US" sz="2400" i="1" dirty="0" err="1" smtClean="0">
                <a:solidFill>
                  <a:schemeClr val="bg1"/>
                </a:solidFill>
              </a:rPr>
              <a:t>Syverson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1367" y="4069200"/>
            <a:ext cx="5386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</a:rPr>
              <a:t>U.S. Naval Research Laboratory)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U.S. Naval Research Laboratory)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U.S. Naval Research Laboratory)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</a:rPr>
              <a:t>Yale University)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U.S. Naval Research Laboratory)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Problem</a:t>
            </a:r>
            <a:endParaRPr lang="en-US" sz="32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rgbClr val="FABE07"/>
                </a:solidFill>
              </a:rPr>
              <a:t> Background</a:t>
            </a:r>
            <a:endParaRPr lang="en-US" sz="3200" dirty="0" smtClean="0">
              <a:solidFill>
                <a:srgbClr val="FABE07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Attack </a:t>
            </a:r>
            <a:r>
              <a:rPr lang="en-US" sz="3200" dirty="0" smtClean="0"/>
              <a:t>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#1</a:t>
            </a:r>
            <a:r>
              <a:rPr lang="en-US" sz="3200" dirty="0" smtClean="0"/>
              <a:t>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#2</a:t>
            </a:r>
            <a:r>
              <a:rPr lang="en-US" sz="3200" dirty="0" smtClean="0"/>
              <a:t>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Trust</a:t>
            </a:r>
            <a:r>
              <a:rPr lang="en-US" sz="3200" dirty="0" smtClean="0"/>
              <a:t>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04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50959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8" y="2667073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0" y="1617212"/>
            <a:ext cx="837327" cy="1052327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8" y="2667073"/>
            <a:ext cx="837327" cy="1052327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8" y="1591163"/>
            <a:ext cx="837327" cy="1052327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8" y="3756306"/>
            <a:ext cx="837327" cy="10523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86417" y="5034745"/>
            <a:ext cx="1575988" cy="595271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Relays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7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50959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8" y="2667073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2619" y="4807249"/>
            <a:ext cx="9725781" cy="579882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connections with a given </a:t>
            </a:r>
            <a:r>
              <a:rPr lang="en-US" sz="3100" i="1" dirty="0"/>
              <a:t>guard</a:t>
            </a:r>
            <a:r>
              <a:rPr lang="en-US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72210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32619" y="4807249"/>
            <a:ext cx="9725781" cy="1056936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connections with a given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9197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5963636" y="3495533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64817" y="3495535"/>
            <a:ext cx="1935240" cy="98736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332619" y="4807249"/>
            <a:ext cx="9725781" cy="153399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connections with a given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2821" indent="-572821">
              <a:buFontTx/>
              <a:buAutoNum type="arabicPeriod"/>
            </a:pPr>
            <a:r>
              <a:rPr lang="en-US" sz="3100" dirty="0"/>
              <a:t>Clients construct onion-encrypted circuits</a:t>
            </a:r>
            <a:r>
              <a:rPr lang="en-US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40836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 flipV="1">
            <a:off x="7609017" y="2001829"/>
            <a:ext cx="1132236" cy="14612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621435" y="3549457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63636" y="3495533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898027" y="3454879"/>
            <a:ext cx="12573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910440" y="3541230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048149" y="3495997"/>
            <a:ext cx="2260479" cy="7361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48148" y="3541235"/>
            <a:ext cx="2353613" cy="777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4817" y="3495535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3083" y="3496003"/>
            <a:ext cx="1854248" cy="1000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8824" y="3541229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1617210"/>
            <a:ext cx="936054" cy="79963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32619" y="4807249"/>
            <a:ext cx="9725781" cy="2011043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connections with a given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2821" indent="-572821">
              <a:buFontTx/>
              <a:buAutoNum type="arabicPeriod"/>
            </a:pPr>
            <a:r>
              <a:rPr lang="en-US" sz="3100" dirty="0"/>
              <a:t>Clients construct onion-encrypted circuits.</a:t>
            </a:r>
          </a:p>
          <a:p>
            <a:pPr marL="572821" indent="-572821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</a:t>
            </a:r>
            <a:r>
              <a:rPr lang="en-US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70511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803027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55380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64817" y="3495533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1617210"/>
            <a:ext cx="936054" cy="79963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32619" y="4807249"/>
            <a:ext cx="9725781" cy="2488097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connections with a given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2821" indent="-572821">
              <a:buFontTx/>
              <a:buAutoNum type="arabicPeriod"/>
            </a:pPr>
            <a:r>
              <a:rPr lang="en-US" sz="3100" dirty="0"/>
              <a:t>Clients construct onion-encrypted circuits.</a:t>
            </a:r>
          </a:p>
          <a:p>
            <a:pPr marL="572821" indent="-572821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circuit.</a:t>
            </a:r>
          </a:p>
          <a:p>
            <a:pPr marL="572821" indent="-572821">
              <a:buAutoNum type="arabicPeriod"/>
            </a:pPr>
            <a:r>
              <a:rPr lang="en-US" sz="3100" dirty="0" smtClean="0"/>
              <a:t>New </a:t>
            </a:r>
            <a:r>
              <a:rPr lang="en-US" sz="3100" dirty="0"/>
              <a:t>circuits replace existing ones periodically</a:t>
            </a:r>
            <a:r>
              <a:rPr lang="en-US" sz="3100" dirty="0" smtClean="0"/>
              <a:t>.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1381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803027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55380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64817" y="3495533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4807249"/>
            <a:ext cx="9725781" cy="2965151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connections with a given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2821" indent="-572821">
              <a:buFontTx/>
              <a:buAutoNum type="arabicPeriod"/>
            </a:pPr>
            <a:r>
              <a:rPr lang="en-US" sz="3100" dirty="0"/>
              <a:t>Clients construct onion-encrypted circuits.</a:t>
            </a:r>
          </a:p>
          <a:p>
            <a:pPr marL="572821" indent="-572821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circuit.</a:t>
            </a:r>
          </a:p>
          <a:p>
            <a:pPr marL="572821" indent="-572821">
              <a:buAutoNum type="arabicPeriod"/>
            </a:pPr>
            <a:r>
              <a:rPr lang="en-US" sz="3100" dirty="0" smtClean="0"/>
              <a:t>New </a:t>
            </a:r>
            <a:r>
              <a:rPr lang="en-US" sz="3100" dirty="0"/>
              <a:t>circuits replace existing ones periodically.</a:t>
            </a:r>
          </a:p>
          <a:p>
            <a:pPr marL="572821" indent="-572821">
              <a:buAutoNum type="arabicPeriod"/>
            </a:pPr>
            <a:r>
              <a:rPr lang="en-US" sz="3100" dirty="0"/>
              <a:t>Clients randomly choose proportional to bandwidth.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1617210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Threat Model</a:t>
            </a:r>
            <a:endParaRPr lang="en-US" dirty="0"/>
          </a:p>
        </p:txBody>
      </p:sp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527447" y="2966257"/>
            <a:ext cx="508712" cy="799636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8618708" y="2950957"/>
            <a:ext cx="936054" cy="799636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465674" y="5220794"/>
            <a:ext cx="9052560" cy="93653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Adversary is </a:t>
            </a: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active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36" name="Picture 3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3" name="Picture 4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6" name="Picture 4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48" name="Picture 4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9" name="Picture 48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2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Threat Model</a:t>
            </a:r>
            <a:endParaRPr lang="en-US" dirty="0"/>
          </a:p>
        </p:txBody>
      </p:sp>
      <p:pic>
        <p:nvPicPr>
          <p:cNvPr id="106" name="Picture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527447" y="2966257"/>
            <a:ext cx="508712" cy="799636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465674" y="5220794"/>
            <a:ext cx="9052560" cy="93653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Adversary is </a:t>
            </a: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active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17" name="Picture 16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13" y="2989798"/>
            <a:ext cx="702734" cy="701403"/>
          </a:xfrm>
          <a:prstGeom prst="rect">
            <a:avLst/>
          </a:prstGeom>
        </p:spPr>
      </p:pic>
      <p:pic>
        <p:nvPicPr>
          <p:cNvPr id="18" name="Picture 1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10" y="1747875"/>
            <a:ext cx="702734" cy="70140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353815" y="5787077"/>
            <a:ext cx="5762983" cy="586108"/>
          </a:xfrm>
          <a:prstGeom prst="rect">
            <a:avLst/>
          </a:prstGeom>
        </p:spPr>
        <p:txBody>
          <a:bodyPr vert="horz" lIns="101846" tIns="50923" rIns="101846" bIns="50923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</a:t>
            </a:r>
            <a:r>
              <a:rPr lang="en-US" dirty="0" smtClean="0"/>
              <a:t>may run relays</a:t>
            </a:r>
          </a:p>
        </p:txBody>
      </p:sp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3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41" name="Picture 40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2" name="Picture 4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44" name="Picture 4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47" name="Picture 46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8" name="Picture 47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26" name="Picture 25"/>
          <p:cNvPicPr/>
          <p:nvPr/>
        </p:nvPicPr>
        <p:blipFill>
          <a:blip r:embed="rId7"/>
          <a:stretch>
            <a:fillRect/>
          </a:stretch>
        </p:blipFill>
        <p:spPr>
          <a:xfrm>
            <a:off x="8618708" y="2950957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7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rgbClr val="FABE07"/>
                </a:solidFill>
              </a:rPr>
              <a:t> Problem</a:t>
            </a:r>
            <a:endParaRPr lang="en-US" sz="3200" dirty="0" smtClean="0">
              <a:solidFill>
                <a:srgbClr val="FABE07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Background</a:t>
            </a:r>
            <a:endParaRPr lang="en-US" sz="32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Attack </a:t>
            </a:r>
            <a:r>
              <a:rPr lang="en-US" sz="3200" dirty="0" smtClean="0"/>
              <a:t>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#1</a:t>
            </a:r>
            <a:r>
              <a:rPr lang="en-US" sz="3200" dirty="0" smtClean="0"/>
              <a:t>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#2</a:t>
            </a:r>
            <a:r>
              <a:rPr lang="en-US" sz="3200" dirty="0" smtClean="0"/>
              <a:t>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Trust</a:t>
            </a:r>
            <a:r>
              <a:rPr lang="en-US" sz="3200" dirty="0" smtClean="0"/>
              <a:t>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79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8618708" y="2950957"/>
            <a:ext cx="936054" cy="7996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Threat Model</a:t>
            </a:r>
            <a:endParaRPr lang="en-US" dirty="0"/>
          </a:p>
        </p:txBody>
      </p: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527447" y="2966257"/>
            <a:ext cx="508712" cy="799636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465674" y="5220794"/>
            <a:ext cx="9052560" cy="93653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Adversary is </a:t>
            </a: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active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18" name="Picture 17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36" y="3077512"/>
            <a:ext cx="702734" cy="70140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353815" y="5736861"/>
            <a:ext cx="6938907" cy="1643372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</a:t>
            </a:r>
            <a:r>
              <a:rPr lang="en-US" dirty="0" smtClean="0"/>
              <a:t>may run relays</a:t>
            </a:r>
          </a:p>
          <a:p>
            <a:r>
              <a:rPr lang="en-US" dirty="0"/>
              <a:t>Adversary </a:t>
            </a:r>
            <a:r>
              <a:rPr lang="en-US" dirty="0" smtClean="0"/>
              <a:t>may run destination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6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6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6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41" name="Picture 40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2" name="Picture 41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44" name="Picture 4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47" name="Picture 46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8" name="Picture 47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42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5019862" y="2599515"/>
            <a:ext cx="3391396" cy="2733059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46" tIns="50923" rIns="101846" bIns="50923"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108137" y="2185784"/>
            <a:ext cx="1414126" cy="2381254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46" tIns="50923" rIns="101846" bIns="50923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Threat Model</a:t>
            </a:r>
            <a:endParaRPr lang="en-US" dirty="0"/>
          </a:p>
        </p:txBody>
      </p:sp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527447" y="2966257"/>
            <a:ext cx="508712" cy="799636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465674" y="5220794"/>
            <a:ext cx="9052560" cy="93653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Adversary is </a:t>
            </a: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active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53816" y="5736861"/>
            <a:ext cx="7491689" cy="1837588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</a:t>
            </a:r>
            <a:r>
              <a:rPr lang="en-US" dirty="0" smtClean="0"/>
              <a:t>may run relays</a:t>
            </a:r>
          </a:p>
          <a:p>
            <a:r>
              <a:rPr lang="en-US" dirty="0"/>
              <a:t>Adversary </a:t>
            </a:r>
            <a:r>
              <a:rPr lang="en-US" dirty="0" smtClean="0"/>
              <a:t>may </a:t>
            </a:r>
            <a:r>
              <a:rPr lang="en-US" dirty="0"/>
              <a:t>run destination</a:t>
            </a:r>
          </a:p>
          <a:p>
            <a:r>
              <a:rPr lang="en-US" dirty="0" smtClean="0"/>
              <a:t>Adversary may observe </a:t>
            </a:r>
            <a:r>
              <a:rPr lang="en-US" dirty="0" err="1" smtClean="0"/>
              <a:t>subnetworks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41" name="Picture 40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2" name="Picture 4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44" name="Picture 43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47" name="Picture 46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8" name="Picture 47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8618708" y="2950957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5118455" y="4865400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20059" y="4887835"/>
            <a:ext cx="1522117" cy="816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614559" y="4896000"/>
            <a:ext cx="1613922" cy="224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5817152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Traffic Correlation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47221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Traffic-correlation </a:t>
            </a:r>
            <a:r>
              <a:rPr lang="en-US" sz="2400" dirty="0" smtClean="0"/>
              <a:t>threats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637192" y="4911300"/>
            <a:ext cx="1407678" cy="3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518588" y="4895400"/>
            <a:ext cx="13617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25787" y="4880700"/>
            <a:ext cx="14994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45981" y="4849500"/>
            <a:ext cx="1407679" cy="15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/>
          <a:stretch>
            <a:fillRect/>
          </a:stretch>
        </p:blipFill>
        <p:spPr>
          <a:xfrm>
            <a:off x="2693510" y="4291338"/>
            <a:ext cx="837327" cy="104697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958535" y="4279412"/>
            <a:ext cx="970812" cy="1052327"/>
            <a:chOff x="5486400" y="1426946"/>
            <a:chExt cx="882556" cy="928524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5" name="Picture 2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7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5118455" y="4865400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20059" y="4887835"/>
            <a:ext cx="1522117" cy="816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614559" y="4896000"/>
            <a:ext cx="1613922" cy="224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6438085" cy="457200"/>
          </a:xfrm>
        </p:spPr>
        <p:txBody>
          <a:bodyPr>
            <a:normAutofit/>
          </a:bodyPr>
          <a:lstStyle/>
          <a:p>
            <a:r>
              <a:rPr lang="en-US" dirty="0"/>
              <a:t>Background: Traffic Correlation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47221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Traffic-correlation threats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Relays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637192" y="4911300"/>
            <a:ext cx="1407678" cy="3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518588" y="4895400"/>
            <a:ext cx="13617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25787" y="4880700"/>
            <a:ext cx="14994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45981" y="4849500"/>
            <a:ext cx="1407679" cy="15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/>
          <a:stretch>
            <a:fillRect/>
          </a:stretch>
        </p:blipFill>
        <p:spPr>
          <a:xfrm>
            <a:off x="2693510" y="4291338"/>
            <a:ext cx="837327" cy="104697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958535" y="4279412"/>
            <a:ext cx="970812" cy="1052327"/>
            <a:chOff x="5486400" y="1426946"/>
            <a:chExt cx="882556" cy="928524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5" name="Picture 2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26" name="Picture 25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2" y="4463151"/>
            <a:ext cx="702734" cy="701403"/>
          </a:xfrm>
          <a:prstGeom prst="rect">
            <a:avLst/>
          </a:prstGeom>
        </p:spPr>
      </p:pic>
      <p:pic>
        <p:nvPicPr>
          <p:cNvPr id="27" name="Picture 26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51" y="4447251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6438085" cy="457200"/>
          </a:xfrm>
        </p:spPr>
        <p:txBody>
          <a:bodyPr>
            <a:normAutofit/>
          </a:bodyPr>
          <a:lstStyle/>
          <a:p>
            <a:r>
              <a:rPr lang="en-US" dirty="0"/>
              <a:t>Background: Traffic Correlation</a:t>
            </a:r>
            <a:endParaRPr lang="en-US" dirty="0"/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47221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Traffic-correlation threats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Relays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Autonomous Systems (</a:t>
            </a:r>
            <a:r>
              <a:rPr lang="en-US" sz="2400" dirty="0" err="1"/>
              <a:t>ASes</a:t>
            </a:r>
            <a:r>
              <a:rPr lang="en-US" sz="2400" dirty="0"/>
              <a:t>): the networks that compose the Internet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Internet Exchange Points (IXPs): facilities at which many </a:t>
            </a:r>
            <a:r>
              <a:rPr lang="en-US" sz="2400" dirty="0" err="1"/>
              <a:t>ASes</a:t>
            </a:r>
            <a:r>
              <a:rPr lang="en-US" sz="2400" dirty="0"/>
              <a:t> simultaneously connect</a:t>
            </a:r>
          </a:p>
          <a:p>
            <a:endParaRPr lang="en-US" sz="2400" dirty="0"/>
          </a:p>
        </p:txBody>
      </p:sp>
      <p:pic>
        <p:nvPicPr>
          <p:cNvPr id="67" name="Picture 66" descr="L3_swi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54" y="3550847"/>
            <a:ext cx="741106" cy="672891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flipH="1" flipV="1">
            <a:off x="7749689" y="3155298"/>
            <a:ext cx="410374" cy="39400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8334979" y="4096773"/>
            <a:ext cx="109956" cy="37488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81" idx="3"/>
            <a:endCxn id="83" idx="2"/>
          </p:cNvCxnSpPr>
          <p:nvPr/>
        </p:nvCxnSpPr>
        <p:spPr>
          <a:xfrm flipV="1">
            <a:off x="3246136" y="1937142"/>
            <a:ext cx="1298094" cy="63327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loud 70"/>
          <p:cNvSpPr/>
          <p:nvPr/>
        </p:nvSpPr>
        <p:spPr>
          <a:xfrm>
            <a:off x="946513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0341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Cloud 72"/>
          <p:cNvSpPr/>
          <p:nvPr/>
        </p:nvSpPr>
        <p:spPr>
          <a:xfrm>
            <a:off x="2587252" y="3580718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079" y="369313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Cloud 74"/>
          <p:cNvSpPr/>
          <p:nvPr/>
        </p:nvSpPr>
        <p:spPr>
          <a:xfrm>
            <a:off x="4318509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72337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Cloud 76"/>
          <p:cNvSpPr/>
          <p:nvPr/>
        </p:nvSpPr>
        <p:spPr>
          <a:xfrm>
            <a:off x="6097266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1092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AS4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Cloud 78"/>
          <p:cNvSpPr/>
          <p:nvPr/>
        </p:nvSpPr>
        <p:spPr>
          <a:xfrm>
            <a:off x="7777212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31036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AS5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Cloud 80"/>
          <p:cNvSpPr/>
          <p:nvPr/>
        </p:nvSpPr>
        <p:spPr>
          <a:xfrm>
            <a:off x="2751586" y="2522019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05420" y="2632084"/>
            <a:ext cx="97441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AS6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Cloud 82"/>
          <p:cNvSpPr/>
          <p:nvPr/>
        </p:nvSpPr>
        <p:spPr>
          <a:xfrm>
            <a:off x="4539236" y="1332418"/>
            <a:ext cx="1611861" cy="1209436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15918" y="1640647"/>
            <a:ext cx="1308483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100" dirty="0" smtClean="0">
                <a:solidFill>
                  <a:prstClr val="black"/>
                </a:solidFill>
                <a:latin typeface="Arial"/>
              </a:rPr>
              <a:t>AS9</a:t>
            </a:r>
            <a:endParaRPr lang="en-US" sz="3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Cloud 84"/>
          <p:cNvSpPr/>
          <p:nvPr/>
        </p:nvSpPr>
        <p:spPr>
          <a:xfrm>
            <a:off x="6862976" y="2501772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16804" y="2611838"/>
            <a:ext cx="1240472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AS8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87" name="Straight Arrow Connector 86"/>
          <p:cNvCxnSpPr>
            <a:endCxn id="81" idx="2"/>
          </p:cNvCxnSpPr>
          <p:nvPr/>
        </p:nvCxnSpPr>
        <p:spPr>
          <a:xfrm flipV="1">
            <a:off x="1712225" y="2945285"/>
            <a:ext cx="1042435" cy="67577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3" idx="3"/>
            <a:endCxn id="96" idx="2"/>
          </p:cNvCxnSpPr>
          <p:nvPr/>
        </p:nvCxnSpPr>
        <p:spPr>
          <a:xfrm flipV="1">
            <a:off x="2970109" y="3080262"/>
            <a:ext cx="1878500" cy="54110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5" idx="3"/>
          </p:cNvCxnSpPr>
          <p:nvPr/>
        </p:nvCxnSpPr>
        <p:spPr>
          <a:xfrm flipV="1">
            <a:off x="4701360" y="3368555"/>
            <a:ext cx="198008" cy="18074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7" idx="3"/>
            <a:endCxn id="96" idx="0"/>
          </p:cNvCxnSpPr>
          <p:nvPr/>
        </p:nvCxnSpPr>
        <p:spPr>
          <a:xfrm flipH="1" flipV="1">
            <a:off x="5833820" y="3080267"/>
            <a:ext cx="646300" cy="4690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3" idx="0"/>
            <a:endCxn id="85" idx="3"/>
          </p:cNvCxnSpPr>
          <p:nvPr/>
        </p:nvCxnSpPr>
        <p:spPr>
          <a:xfrm>
            <a:off x="6149754" y="1937135"/>
            <a:ext cx="1207777" cy="61303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71" idx="1"/>
          </p:cNvCxnSpPr>
          <p:nvPr/>
        </p:nvCxnSpPr>
        <p:spPr>
          <a:xfrm flipH="1" flipV="1">
            <a:off x="1329363" y="4218911"/>
            <a:ext cx="241854" cy="252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73" idx="1"/>
          </p:cNvCxnSpPr>
          <p:nvPr/>
        </p:nvCxnSpPr>
        <p:spPr>
          <a:xfrm flipH="1" flipV="1">
            <a:off x="2970109" y="4290975"/>
            <a:ext cx="164334" cy="35078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5" idx="1"/>
          </p:cNvCxnSpPr>
          <p:nvPr/>
        </p:nvCxnSpPr>
        <p:spPr>
          <a:xfrm flipH="1" flipV="1">
            <a:off x="4701369" y="4218911"/>
            <a:ext cx="114553" cy="252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77" idx="1"/>
          </p:cNvCxnSpPr>
          <p:nvPr/>
        </p:nvCxnSpPr>
        <p:spPr>
          <a:xfrm flipV="1">
            <a:off x="6480116" y="4218902"/>
            <a:ext cx="0" cy="42285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Cloud 95"/>
          <p:cNvSpPr/>
          <p:nvPr/>
        </p:nvSpPr>
        <p:spPr>
          <a:xfrm>
            <a:off x="4845540" y="2656993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99369" y="2767063"/>
            <a:ext cx="95713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AS7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8" name="Straight Arrow Connector 97"/>
          <p:cNvCxnSpPr>
            <a:stCxn id="96" idx="3"/>
            <a:endCxn id="83" idx="1"/>
          </p:cNvCxnSpPr>
          <p:nvPr/>
        </p:nvCxnSpPr>
        <p:spPr>
          <a:xfrm flipV="1">
            <a:off x="5340095" y="2540574"/>
            <a:ext cx="5072" cy="16482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L3_swi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65" y="3523232"/>
            <a:ext cx="741106" cy="672891"/>
          </a:xfrm>
          <a:prstGeom prst="rect">
            <a:avLst/>
          </a:prstGeom>
        </p:spPr>
      </p:pic>
      <p:cxnSp>
        <p:nvCxnSpPr>
          <p:cNvPr id="100" name="Straight Arrow Connector 99"/>
          <p:cNvCxnSpPr/>
          <p:nvPr/>
        </p:nvCxnSpPr>
        <p:spPr>
          <a:xfrm>
            <a:off x="3346576" y="3839514"/>
            <a:ext cx="313741" cy="1494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75" idx="2"/>
          </p:cNvCxnSpPr>
          <p:nvPr/>
        </p:nvCxnSpPr>
        <p:spPr>
          <a:xfrm>
            <a:off x="4153339" y="3824575"/>
            <a:ext cx="167545" cy="3958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079623" y="3854454"/>
            <a:ext cx="254275" cy="1339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77" idx="2"/>
          </p:cNvCxnSpPr>
          <p:nvPr/>
        </p:nvCxnSpPr>
        <p:spPr>
          <a:xfrm flipV="1">
            <a:off x="5888498" y="3864158"/>
            <a:ext cx="211142" cy="368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543153" y="4087197"/>
            <a:ext cx="699827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IXP1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223130" y="4044299"/>
            <a:ext cx="696827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IXP2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118455" y="4865400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20059" y="4887835"/>
            <a:ext cx="1522117" cy="816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614559" y="4896000"/>
            <a:ext cx="1613922" cy="224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637192" y="4911300"/>
            <a:ext cx="1407678" cy="3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18588" y="4895400"/>
            <a:ext cx="13617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25787" y="4880700"/>
            <a:ext cx="14994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45981" y="4849500"/>
            <a:ext cx="1407679" cy="15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6"/>
          <a:stretch>
            <a:fillRect/>
          </a:stretch>
        </p:blipFill>
        <p:spPr>
          <a:xfrm>
            <a:off x="2693511" y="4291338"/>
            <a:ext cx="837327" cy="1046977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5958535" y="4279412"/>
            <a:ext cx="970812" cy="1052327"/>
            <a:chOff x="5486400" y="1426946"/>
            <a:chExt cx="882556" cy="928524"/>
          </a:xfrm>
        </p:grpSpPr>
        <p:pic>
          <p:nvPicPr>
            <p:cNvPr id="60" name="Picture 59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1" name="Picture 60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62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Problem</a:t>
            </a:r>
            <a:endParaRPr lang="en-US" sz="32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Background</a:t>
            </a:r>
            <a:endParaRPr lang="en-US" sz="32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rgbClr val="FABE07"/>
                </a:solidFill>
              </a:rPr>
              <a:t> Attack </a:t>
            </a:r>
            <a:r>
              <a:rPr lang="en-US" sz="3200" dirty="0" smtClean="0">
                <a:solidFill>
                  <a:srgbClr val="FABE07"/>
                </a:solidFill>
              </a:rPr>
              <a:t>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#1</a:t>
            </a:r>
            <a:r>
              <a:rPr lang="en-US" sz="3200" dirty="0" smtClean="0"/>
              <a:t>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#2</a:t>
            </a:r>
            <a:r>
              <a:rPr lang="en-US" sz="3200" dirty="0" smtClean="0"/>
              <a:t>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Trust</a:t>
            </a:r>
            <a:r>
              <a:rPr lang="en-US" sz="3200" dirty="0" smtClean="0"/>
              <a:t>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04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 Approach to Prevent Traffic Correlation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83613"/>
            <a:ext cx="10058400" cy="98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Idea: Choose Tor circuits so that no single AS or IXP appears between client and guard and between exit and destination.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400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Approach to Prevent Traffic Correlation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27322" y="2808671"/>
            <a:ext cx="9121140" cy="48248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N. </a:t>
            </a:r>
            <a:r>
              <a:rPr lang="en-US" sz="2400" dirty="0" err="1" smtClean="0"/>
              <a:t>Feamster</a:t>
            </a:r>
            <a:r>
              <a:rPr lang="en-US" sz="2400" dirty="0" smtClean="0"/>
              <a:t> and R. </a:t>
            </a:r>
            <a:r>
              <a:rPr lang="en-US" sz="2400" dirty="0" err="1" smtClean="0"/>
              <a:t>Dingledine</a:t>
            </a:r>
            <a:r>
              <a:rPr lang="en-US" sz="2400" dirty="0" smtClean="0"/>
              <a:t>, “Location diversity in anonymity networks,” in Workshop on Privacy in the Electronic Society, 2004.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M</a:t>
            </a:r>
            <a:r>
              <a:rPr lang="en-US" sz="2400" dirty="0"/>
              <a:t>. </a:t>
            </a:r>
            <a:r>
              <a:rPr lang="en-US" sz="2400" dirty="0" err="1"/>
              <a:t>Edman</a:t>
            </a:r>
            <a:r>
              <a:rPr lang="en-US" sz="2400" dirty="0"/>
              <a:t> and P. </a:t>
            </a:r>
            <a:r>
              <a:rPr lang="en-US" sz="2400" dirty="0" err="1"/>
              <a:t>Syverson</a:t>
            </a:r>
            <a:r>
              <a:rPr lang="en-US" sz="2400" dirty="0"/>
              <a:t>, “AS-awareness in Tor </a:t>
            </a:r>
            <a:r>
              <a:rPr lang="en-US" sz="2400" dirty="0" smtClean="0"/>
              <a:t>path selection</a:t>
            </a:r>
            <a:r>
              <a:rPr lang="en-US" sz="2400" dirty="0"/>
              <a:t>,” in ACM Conference on Computer </a:t>
            </a:r>
            <a:r>
              <a:rPr lang="en-US" sz="2400" dirty="0" smtClean="0"/>
              <a:t>and Communications </a:t>
            </a:r>
            <a:r>
              <a:rPr lang="en-US" sz="2400" dirty="0"/>
              <a:t>Security, 2009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M. </a:t>
            </a:r>
            <a:r>
              <a:rPr lang="en-US" sz="2400" dirty="0" err="1"/>
              <a:t>Akhoondi</a:t>
            </a:r>
            <a:r>
              <a:rPr lang="en-US" sz="2400" dirty="0"/>
              <a:t>, C. Yu, and H. V. </a:t>
            </a:r>
            <a:r>
              <a:rPr lang="en-US" sz="2400" dirty="0" err="1"/>
              <a:t>Madhyastha</a:t>
            </a:r>
            <a:r>
              <a:rPr lang="en-US" sz="2400" dirty="0"/>
              <a:t>, “</a:t>
            </a:r>
            <a:r>
              <a:rPr lang="en-US" sz="2400" dirty="0" err="1"/>
              <a:t>LASTor</a:t>
            </a:r>
            <a:r>
              <a:rPr lang="en-US" sz="2400" dirty="0"/>
              <a:t>: A low-latency AS-aware Tor client,” in IEEE Symposium on Security &amp; Privacy, 2012.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R</a:t>
            </a:r>
            <a:r>
              <a:rPr lang="en-US" sz="2400" dirty="0"/>
              <a:t>. </a:t>
            </a:r>
            <a:r>
              <a:rPr lang="en-US" sz="2400" dirty="0" err="1"/>
              <a:t>Nithyanand</a:t>
            </a:r>
            <a:r>
              <a:rPr lang="en-US" sz="2400" dirty="0"/>
              <a:t>, O. </a:t>
            </a:r>
            <a:r>
              <a:rPr lang="en-US" sz="2400" dirty="0" err="1"/>
              <a:t>Starov</a:t>
            </a:r>
            <a:r>
              <a:rPr lang="en-US" sz="2400" dirty="0"/>
              <a:t>, P. Gill, A. </a:t>
            </a:r>
            <a:r>
              <a:rPr lang="en-US" sz="2400" dirty="0" err="1"/>
              <a:t>Zair</a:t>
            </a:r>
            <a:r>
              <a:rPr lang="en-US" sz="2400" dirty="0"/>
              <a:t>, and M. </a:t>
            </a:r>
            <a:r>
              <a:rPr lang="en-US" sz="2400" dirty="0" err="1"/>
              <a:t>Schapira</a:t>
            </a:r>
            <a:r>
              <a:rPr lang="en-US" sz="2400" dirty="0"/>
              <a:t>, “</a:t>
            </a:r>
            <a:r>
              <a:rPr lang="en-US" sz="2400" dirty="0" smtClean="0"/>
              <a:t>Measuring </a:t>
            </a:r>
            <a:r>
              <a:rPr lang="en-US" sz="2400" dirty="0"/>
              <a:t>and mitigating AS-level adversaries against Tor,” in Network &amp; Distributed System Security Symposium, 2016.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83613"/>
            <a:ext cx="10058400" cy="98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Idea: Choose Tor circuits so that no single AS or IXP appears between client and guard and between exit and destination.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65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Approach to Prevent Traffic Correlation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27322" y="2808671"/>
            <a:ext cx="9121140" cy="48248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N. </a:t>
            </a:r>
            <a:r>
              <a:rPr lang="en-US" sz="2400" dirty="0" err="1" smtClean="0"/>
              <a:t>Feamster</a:t>
            </a:r>
            <a:r>
              <a:rPr lang="en-US" sz="2400" dirty="0" smtClean="0"/>
              <a:t> and R. </a:t>
            </a:r>
            <a:r>
              <a:rPr lang="en-US" sz="2400" dirty="0" err="1" smtClean="0"/>
              <a:t>Dingledine</a:t>
            </a:r>
            <a:r>
              <a:rPr lang="en-US" sz="2400" dirty="0" smtClean="0"/>
              <a:t>, “Location diversity in anonymity networks,” in Workshop on Privacy in the Electronic Society, 2004.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M</a:t>
            </a:r>
            <a:r>
              <a:rPr lang="en-US" sz="2400" dirty="0"/>
              <a:t>. </a:t>
            </a:r>
            <a:r>
              <a:rPr lang="en-US" sz="2400" dirty="0" err="1"/>
              <a:t>Edman</a:t>
            </a:r>
            <a:r>
              <a:rPr lang="en-US" sz="2400" dirty="0"/>
              <a:t> and P. </a:t>
            </a:r>
            <a:r>
              <a:rPr lang="en-US" sz="2400" dirty="0" err="1"/>
              <a:t>Syverson</a:t>
            </a:r>
            <a:r>
              <a:rPr lang="en-US" sz="2400" dirty="0"/>
              <a:t>, “AS-awareness in Tor </a:t>
            </a:r>
            <a:r>
              <a:rPr lang="en-US" sz="2400" dirty="0" smtClean="0"/>
              <a:t>path selection</a:t>
            </a:r>
            <a:r>
              <a:rPr lang="en-US" sz="2400" dirty="0"/>
              <a:t>,” in ACM Conference on Computer </a:t>
            </a:r>
            <a:r>
              <a:rPr lang="en-US" sz="2400" dirty="0" smtClean="0"/>
              <a:t>and Communications </a:t>
            </a:r>
            <a:r>
              <a:rPr lang="en-US" sz="2400" dirty="0"/>
              <a:t>Security, 2009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M. </a:t>
            </a:r>
            <a:r>
              <a:rPr lang="en-US" sz="2400" dirty="0" err="1"/>
              <a:t>Akhoondi</a:t>
            </a:r>
            <a:r>
              <a:rPr lang="en-US" sz="2400" dirty="0"/>
              <a:t>, C. Yu, and H. V. </a:t>
            </a:r>
            <a:r>
              <a:rPr lang="en-US" sz="2400" dirty="0" err="1"/>
              <a:t>Madhyastha</a:t>
            </a:r>
            <a:r>
              <a:rPr lang="en-US" sz="2400" dirty="0"/>
              <a:t>, “</a:t>
            </a:r>
            <a:r>
              <a:rPr lang="en-US" sz="2400" dirty="0" err="1"/>
              <a:t>LASTor</a:t>
            </a:r>
            <a:r>
              <a:rPr lang="en-US" sz="2400" dirty="0"/>
              <a:t>: A low-latency AS-aware Tor client,” in IEEE Symposium on Security &amp; Privacy, 2012.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3"/>
                </a:solidFill>
              </a:rPr>
              <a:t>R</a:t>
            </a:r>
            <a:r>
              <a:rPr lang="en-US" sz="2400" dirty="0">
                <a:solidFill>
                  <a:schemeClr val="accent3"/>
                </a:solidFill>
              </a:rPr>
              <a:t>. </a:t>
            </a:r>
            <a:r>
              <a:rPr lang="en-US" sz="2400" dirty="0" err="1">
                <a:solidFill>
                  <a:schemeClr val="accent3"/>
                </a:solidFill>
              </a:rPr>
              <a:t>Nithyanand</a:t>
            </a:r>
            <a:r>
              <a:rPr lang="en-US" sz="2400" dirty="0">
                <a:solidFill>
                  <a:schemeClr val="accent3"/>
                </a:solidFill>
              </a:rPr>
              <a:t>, O. </a:t>
            </a:r>
            <a:r>
              <a:rPr lang="en-US" sz="2400" dirty="0" err="1">
                <a:solidFill>
                  <a:schemeClr val="accent3"/>
                </a:solidFill>
              </a:rPr>
              <a:t>Starov</a:t>
            </a:r>
            <a:r>
              <a:rPr lang="en-US" sz="2400" dirty="0">
                <a:solidFill>
                  <a:schemeClr val="accent3"/>
                </a:solidFill>
              </a:rPr>
              <a:t>, P. Gill, A. </a:t>
            </a:r>
            <a:r>
              <a:rPr lang="en-US" sz="2400" dirty="0" err="1">
                <a:solidFill>
                  <a:schemeClr val="accent3"/>
                </a:solidFill>
              </a:rPr>
              <a:t>Zair</a:t>
            </a:r>
            <a:r>
              <a:rPr lang="en-US" sz="2400" dirty="0">
                <a:solidFill>
                  <a:schemeClr val="accent3"/>
                </a:solidFill>
              </a:rPr>
              <a:t>, and M. </a:t>
            </a:r>
            <a:r>
              <a:rPr lang="en-US" sz="2400" dirty="0" err="1">
                <a:solidFill>
                  <a:schemeClr val="accent3"/>
                </a:solidFill>
              </a:rPr>
              <a:t>Schapira</a:t>
            </a:r>
            <a:r>
              <a:rPr lang="en-US" sz="2400" dirty="0">
                <a:solidFill>
                  <a:schemeClr val="accent3"/>
                </a:solidFill>
              </a:rPr>
              <a:t>, “</a:t>
            </a:r>
            <a:r>
              <a:rPr lang="en-US" sz="2400" dirty="0" smtClean="0">
                <a:solidFill>
                  <a:schemeClr val="accent3"/>
                </a:solidFill>
              </a:rPr>
              <a:t>Measuring </a:t>
            </a:r>
            <a:r>
              <a:rPr lang="en-US" sz="2400" dirty="0">
                <a:solidFill>
                  <a:schemeClr val="accent3"/>
                </a:solidFill>
              </a:rPr>
              <a:t>and mitigating AS-level adversaries against Tor,” in Network &amp; Distributed System Security Symposium, 2016.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83613"/>
            <a:ext cx="10058400" cy="98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Idea: Choose Tor circuits so that no single AS or IXP appears between client and guard and between exit and destination.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35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Approach to Prevent Traffic Correlation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83613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Astoria [</a:t>
            </a:r>
            <a:r>
              <a:rPr lang="en-US" sz="2800" dirty="0" err="1" smtClean="0"/>
              <a:t>Nithyanand</a:t>
            </a:r>
            <a:r>
              <a:rPr lang="en-US" sz="2800" dirty="0" smtClean="0"/>
              <a:t> et al. 2016]: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7106" y="2142000"/>
            <a:ext cx="9823149" cy="35394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For </a:t>
            </a:r>
            <a:r>
              <a:rPr lang="en-US" sz="2800" dirty="0"/>
              <a:t>new circuit, consider all pairs of guards and </a:t>
            </a:r>
            <a:r>
              <a:rPr lang="en-US" sz="2800" dirty="0" smtClean="0"/>
              <a:t>exits</a:t>
            </a:r>
            <a:endParaRPr lang="en-US" sz="2800" dirty="0"/>
          </a:p>
          <a:p>
            <a:pPr marL="971336" lvl="1" indent="-514350">
              <a:buFont typeface="+mj-lt"/>
              <a:buAutoNum type="alphaLcPeriod"/>
            </a:pPr>
            <a:r>
              <a:rPr lang="en-US" sz="2800" dirty="0"/>
              <a:t>If pair exists without same AS on both sides, choose randomly among such pairs proportionally to bandwidth</a:t>
            </a:r>
          </a:p>
          <a:p>
            <a:pPr marL="971336" lvl="1" indent="-514350">
              <a:buFont typeface="+mj-lt"/>
              <a:buAutoNum type="alphaLcPeriod"/>
            </a:pPr>
            <a:r>
              <a:rPr lang="en-US" sz="2800" dirty="0"/>
              <a:t>Else, choose pairs to minimize the maximum probability that any given AS can perform traffic correlation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Reuse existing circuit created for destination in same </a:t>
            </a:r>
            <a:r>
              <a:rPr lang="en-US" sz="2800" dirty="0" smtClean="0"/>
              <a:t>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35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0" y="5959917"/>
            <a:ext cx="10058400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/>
              <a:t>Tor is a popular system for </a:t>
            </a:r>
            <a:r>
              <a:rPr lang="en-US" sz="2800" dirty="0" smtClean="0"/>
              <a:t>anonymous communication.</a:t>
            </a:r>
            <a:endParaRPr lang="en-US" sz="28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341216" y="6591828"/>
            <a:ext cx="5881851" cy="1632168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</a:rPr>
              <a:t>&gt; </a:t>
            </a:r>
            <a:r>
              <a:rPr lang="en-US" sz="2800" dirty="0" smtClean="0">
                <a:solidFill>
                  <a:schemeClr val="tx2"/>
                </a:solidFill>
              </a:rPr>
              <a:t>1.5 </a:t>
            </a:r>
            <a:r>
              <a:rPr lang="en-US" sz="2800" dirty="0">
                <a:solidFill>
                  <a:schemeClr val="tx2"/>
                </a:solidFill>
              </a:rPr>
              <a:t>million daily </a:t>
            </a:r>
            <a:r>
              <a:rPr lang="en-US" sz="2800" dirty="0" smtClean="0">
                <a:solidFill>
                  <a:schemeClr val="tx2"/>
                </a:solidFill>
              </a:rPr>
              <a:t>users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&gt; 80 </a:t>
            </a:r>
            <a:r>
              <a:rPr lang="en-US" sz="2800" dirty="0" err="1" smtClean="0">
                <a:solidFill>
                  <a:schemeClr val="tx2"/>
                </a:solidFill>
              </a:rPr>
              <a:t>Gbit</a:t>
            </a:r>
            <a:r>
              <a:rPr lang="en-US" sz="2800" dirty="0" smtClean="0">
                <a:solidFill>
                  <a:schemeClr val="tx2"/>
                </a:solidFill>
              </a:rPr>
              <a:t>/s aggregate traffic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283" y="5287163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2700" y="5287155"/>
            <a:ext cx="2724146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50" name="Cloud 49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1" name="Picture 50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58" name="Straight Arrow Connector 57"/>
          <p:cNvCxnSpPr>
            <a:stCxn id="53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5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52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6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7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8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Approach to Prevent Traffic Correlation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83613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Astoria [</a:t>
            </a:r>
            <a:r>
              <a:rPr lang="en-US" sz="2800" dirty="0" err="1" smtClean="0"/>
              <a:t>Nithyanand</a:t>
            </a:r>
            <a:r>
              <a:rPr lang="en-US" sz="2800" dirty="0" smtClean="0"/>
              <a:t> et al. 2016]: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83804"/>
            <a:ext cx="1005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Problems:</a:t>
            </a: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Adversaries need not only observe at an </a:t>
            </a:r>
            <a:r>
              <a:rPr lang="en-US" sz="2800" dirty="0" smtClean="0">
                <a:solidFill>
                  <a:srgbClr val="FF0000"/>
                </a:solidFill>
              </a:rPr>
              <a:t>AS.</a:t>
            </a: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Location</a:t>
            </a:r>
            <a:r>
              <a:rPr lang="en-US" sz="2800" dirty="0">
                <a:solidFill>
                  <a:srgbClr val="FF0000"/>
                </a:solidFill>
              </a:rPr>
              <a:t>-based path selection leaks information about </a:t>
            </a:r>
            <a:r>
              <a:rPr lang="en-US" sz="2800" dirty="0" smtClean="0">
                <a:solidFill>
                  <a:srgbClr val="FF0000"/>
                </a:solidFill>
              </a:rPr>
              <a:t>client and destination locations.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06" y="2142000"/>
            <a:ext cx="9823149" cy="35394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For </a:t>
            </a:r>
            <a:r>
              <a:rPr lang="en-US" sz="2800" dirty="0"/>
              <a:t>new circuit, consider all pairs of guards and </a:t>
            </a:r>
            <a:r>
              <a:rPr lang="en-US" sz="2800" dirty="0" smtClean="0"/>
              <a:t>exits</a:t>
            </a:r>
            <a:endParaRPr lang="en-US" sz="2800" dirty="0"/>
          </a:p>
          <a:p>
            <a:pPr marL="971336" lvl="1" indent="-514350">
              <a:buFont typeface="+mj-lt"/>
              <a:buAutoNum type="alphaLcPeriod"/>
            </a:pPr>
            <a:r>
              <a:rPr lang="en-US" sz="2800" dirty="0"/>
              <a:t>If pair exists without same AS on both sides, choose randomly among such pairs proportionally to bandwidth</a:t>
            </a:r>
          </a:p>
          <a:p>
            <a:pPr marL="971336" lvl="1" indent="-514350">
              <a:buFont typeface="+mj-lt"/>
              <a:buAutoNum type="alphaLcPeriod"/>
            </a:pPr>
            <a:r>
              <a:rPr lang="en-US" sz="2800" dirty="0"/>
              <a:t>Else, choose pairs to minimize the maximum probability that any given AS can perform traffic correlation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Reuse existing circuit created for destination in same </a:t>
            </a:r>
            <a:r>
              <a:rPr lang="en-US" sz="2800" dirty="0" smtClean="0"/>
              <a:t>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61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30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09160" y="1972047"/>
            <a:ext cx="4287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malicious website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51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>
            <a:endCxn id="10" idx="1"/>
          </p:cNvCxnSpPr>
          <p:nvPr/>
        </p:nvCxnSpPr>
        <p:spPr>
          <a:xfrm flipV="1">
            <a:off x="7634375" y="2950140"/>
            <a:ext cx="486301" cy="2469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93364" y="3271804"/>
            <a:ext cx="612543" cy="926263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6572377" y="322698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2833" y="3393959"/>
            <a:ext cx="611251" cy="10580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09160" y="1972047"/>
            <a:ext cx="4287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malicious website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66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>
            <a:endCxn id="10" idx="1"/>
          </p:cNvCxnSpPr>
          <p:nvPr/>
        </p:nvCxnSpPr>
        <p:spPr>
          <a:xfrm flipV="1">
            <a:off x="7634375" y="2950140"/>
            <a:ext cx="486301" cy="2469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93364" y="3271804"/>
            <a:ext cx="612543" cy="926263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6572377" y="322698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2833" y="3393959"/>
            <a:ext cx="611251" cy="10580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09160" y="1972047"/>
            <a:ext cx="428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malicious website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Client connects to sequence of malicious servers in other </a:t>
            </a:r>
            <a:r>
              <a:rPr lang="en-US" sz="2400" dirty="0" err="1"/>
              <a:t>ASes</a:t>
            </a:r>
            <a:r>
              <a:rPr lang="en-US" sz="2400" dirty="0"/>
              <a:t> to download resources linked in webpage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24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flipV="1">
            <a:off x="7712074" y="4422164"/>
            <a:ext cx="400383" cy="777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1"/>
          </p:cNvCxnSpPr>
          <p:nvPr/>
        </p:nvCxnSpPr>
        <p:spPr>
          <a:xfrm flipV="1">
            <a:off x="7634375" y="2950140"/>
            <a:ext cx="486301" cy="2469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93364" y="3271804"/>
            <a:ext cx="612543" cy="926263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5512886" y="4601440"/>
            <a:ext cx="268921" cy="1494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72377" y="322698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2833" y="3393959"/>
            <a:ext cx="611251" cy="10580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7963510" y="3606262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8517847" y="3805884"/>
            <a:ext cx="936054" cy="799636"/>
          </a:xfrm>
          <a:prstGeom prst="rect">
            <a:avLst/>
          </a:prstGeom>
        </p:spPr>
      </p:pic>
      <p:pic>
        <p:nvPicPr>
          <p:cNvPr id="35" name="Picture 34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5" y="3917140"/>
            <a:ext cx="702734" cy="701403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6530556" y="455962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09160" y="1972047"/>
            <a:ext cx="428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malicious website.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connects to sequence of malicious servers in other </a:t>
            </a:r>
            <a:r>
              <a:rPr lang="en-US" sz="2400" dirty="0" err="1" smtClean="0"/>
              <a:t>ASes</a:t>
            </a:r>
            <a:r>
              <a:rPr lang="en-US" sz="2400" dirty="0" smtClean="0"/>
              <a:t> to download resources linked in webpage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16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flipV="1">
            <a:off x="7712074" y="4422164"/>
            <a:ext cx="400383" cy="777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634375" y="2950140"/>
            <a:ext cx="486301" cy="2469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604494" y="5766740"/>
            <a:ext cx="522902" cy="29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93364" y="3271804"/>
            <a:ext cx="612543" cy="926263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5512886" y="4601440"/>
            <a:ext cx="268921" cy="1494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72377" y="322698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2833" y="3393959"/>
            <a:ext cx="611251" cy="10580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7963510" y="3606262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8517847" y="3805884"/>
            <a:ext cx="936054" cy="799636"/>
          </a:xfrm>
          <a:prstGeom prst="rect">
            <a:avLst/>
          </a:prstGeom>
        </p:spPr>
      </p:pic>
      <p:pic>
        <p:nvPicPr>
          <p:cNvPr id="35" name="Picture 34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5" y="3917140"/>
            <a:ext cx="702734" cy="701403"/>
          </a:xfrm>
          <a:prstGeom prst="rect">
            <a:avLst/>
          </a:prstGeom>
        </p:spPr>
      </p:pic>
      <p:sp>
        <p:nvSpPr>
          <p:cNvPr id="36" name="Cloud 35"/>
          <p:cNvSpPr/>
          <p:nvPr/>
        </p:nvSpPr>
        <p:spPr>
          <a:xfrm>
            <a:off x="7933629" y="4950837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8487967" y="5150460"/>
            <a:ext cx="936054" cy="799636"/>
          </a:xfrm>
          <a:prstGeom prst="rect">
            <a:avLst/>
          </a:prstGeom>
        </p:spPr>
      </p:pic>
      <p:pic>
        <p:nvPicPr>
          <p:cNvPr id="38" name="Picture 37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4" y="5261715"/>
            <a:ext cx="702734" cy="701403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6530556" y="455962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530556" y="5814562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>
            <a:off x="5202142" y="4738900"/>
            <a:ext cx="803765" cy="108759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9160" y="1972047"/>
            <a:ext cx="428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malicious website.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connects to sequence of malicious servers in other </a:t>
            </a:r>
            <a:r>
              <a:rPr lang="en-US" sz="2400" dirty="0" err="1" smtClean="0"/>
              <a:t>ASes</a:t>
            </a:r>
            <a:r>
              <a:rPr lang="en-US" sz="2400" dirty="0" smtClean="0"/>
              <a:t> to download resources linked in webpage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04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flipV="1">
            <a:off x="7712074" y="4422164"/>
            <a:ext cx="400383" cy="777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604494" y="5766740"/>
            <a:ext cx="522902" cy="29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1"/>
          </p:cNvCxnSpPr>
          <p:nvPr/>
        </p:nvCxnSpPr>
        <p:spPr>
          <a:xfrm flipV="1">
            <a:off x="7634375" y="2950140"/>
            <a:ext cx="486301" cy="2469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93364" y="3271804"/>
            <a:ext cx="612543" cy="926263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5512886" y="4601440"/>
            <a:ext cx="268921" cy="1494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72377" y="322698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2833" y="3393959"/>
            <a:ext cx="611251" cy="10580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7963510" y="3606262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8517847" y="3805884"/>
            <a:ext cx="936054" cy="799636"/>
          </a:xfrm>
          <a:prstGeom prst="rect">
            <a:avLst/>
          </a:prstGeom>
        </p:spPr>
      </p:pic>
      <p:pic>
        <p:nvPicPr>
          <p:cNvPr id="35" name="Picture 34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5" y="3917140"/>
            <a:ext cx="702734" cy="701403"/>
          </a:xfrm>
          <a:prstGeom prst="rect">
            <a:avLst/>
          </a:prstGeom>
        </p:spPr>
      </p:pic>
      <p:sp>
        <p:nvSpPr>
          <p:cNvPr id="36" name="Cloud 35"/>
          <p:cNvSpPr/>
          <p:nvPr/>
        </p:nvSpPr>
        <p:spPr>
          <a:xfrm>
            <a:off x="7933629" y="4950837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8487967" y="5150460"/>
            <a:ext cx="936054" cy="799636"/>
          </a:xfrm>
          <a:prstGeom prst="rect">
            <a:avLst/>
          </a:prstGeom>
        </p:spPr>
      </p:pic>
      <p:pic>
        <p:nvPicPr>
          <p:cNvPr id="38" name="Picture 37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4" y="5261715"/>
            <a:ext cx="702734" cy="701403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6530556" y="455962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530556" y="5814562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>
            <a:off x="5202142" y="4738900"/>
            <a:ext cx="803765" cy="108759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9160" y="1972047"/>
            <a:ext cx="4287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malicious website.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connects to sequence of malicious servers in other </a:t>
            </a:r>
            <a:r>
              <a:rPr lang="en-US" sz="2400" dirty="0" err="1" smtClean="0"/>
              <a:t>ASes</a:t>
            </a:r>
            <a:r>
              <a:rPr lang="en-US" sz="2400" dirty="0" smtClean="0"/>
              <a:t> to download resources linked in webpage.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eventually reveals guard(s) by choosing malicious middle relay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16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flipV="1">
            <a:off x="7712074" y="4422164"/>
            <a:ext cx="400383" cy="777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604494" y="5766740"/>
            <a:ext cx="522902" cy="29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1"/>
          </p:cNvCxnSpPr>
          <p:nvPr/>
        </p:nvCxnSpPr>
        <p:spPr>
          <a:xfrm flipV="1">
            <a:off x="7634375" y="2950140"/>
            <a:ext cx="486301" cy="2469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93364" y="3271804"/>
            <a:ext cx="612543" cy="926263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5512886" y="4601440"/>
            <a:ext cx="268921" cy="1494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72377" y="322698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2833" y="3393959"/>
            <a:ext cx="611251" cy="10580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7963510" y="3606262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8517847" y="3805884"/>
            <a:ext cx="936054" cy="799636"/>
          </a:xfrm>
          <a:prstGeom prst="rect">
            <a:avLst/>
          </a:prstGeom>
        </p:spPr>
      </p:pic>
      <p:pic>
        <p:nvPicPr>
          <p:cNvPr id="35" name="Picture 34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5" y="3917140"/>
            <a:ext cx="702734" cy="701403"/>
          </a:xfrm>
          <a:prstGeom prst="rect">
            <a:avLst/>
          </a:prstGeom>
        </p:spPr>
      </p:pic>
      <p:sp>
        <p:nvSpPr>
          <p:cNvPr id="36" name="Cloud 35"/>
          <p:cNvSpPr/>
          <p:nvPr/>
        </p:nvSpPr>
        <p:spPr>
          <a:xfrm>
            <a:off x="7933629" y="4950837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8487967" y="5150460"/>
            <a:ext cx="936054" cy="799636"/>
          </a:xfrm>
          <a:prstGeom prst="rect">
            <a:avLst/>
          </a:prstGeom>
        </p:spPr>
      </p:pic>
      <p:pic>
        <p:nvPicPr>
          <p:cNvPr id="38" name="Picture 37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4" y="5261715"/>
            <a:ext cx="702734" cy="701403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6530556" y="455962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530556" y="5814562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>
            <a:off x="5202142" y="4738900"/>
            <a:ext cx="803765" cy="108759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9160" y="1972047"/>
            <a:ext cx="4287800" cy="502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malicious website.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connects to sequence of malicious servers in other </a:t>
            </a:r>
            <a:r>
              <a:rPr lang="en-US" sz="2400" dirty="0" err="1" smtClean="0"/>
              <a:t>ASes</a:t>
            </a:r>
            <a:r>
              <a:rPr lang="en-US" sz="2400" dirty="0" smtClean="0"/>
              <a:t> to download resources linked in webpage.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eventually reveals guard(s) by choosing malicious middle relay.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Guard(s) and pattern of exits leaks client AS.</a:t>
            </a:r>
          </a:p>
        </p:txBody>
      </p:sp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16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pic>
        <p:nvPicPr>
          <p:cNvPr id="3" name="Picture 2" descr="entropies.vary_clients.random_destin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8" y="1287673"/>
            <a:ext cx="8001990" cy="4000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9786" y="5321549"/>
            <a:ext cx="7828596" cy="186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800" dirty="0" smtClean="0"/>
              <a:t>5 popular Tor client </a:t>
            </a:r>
            <a:r>
              <a:rPr lang="en-US" sz="2800" dirty="0" err="1" smtClean="0"/>
              <a:t>ASes</a:t>
            </a:r>
            <a:endParaRPr lang="en-US" sz="2800" dirty="0" smtClean="0"/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Entropy over 400 popular Tor client </a:t>
            </a:r>
            <a:r>
              <a:rPr lang="en-US" sz="2800" dirty="0" err="1" smtClean="0"/>
              <a:t>ASes</a:t>
            </a:r>
            <a:r>
              <a:rPr lang="en-US" sz="2800" dirty="0" smtClean="0"/>
              <a:t> vs.</a:t>
            </a:r>
            <a:br>
              <a:rPr lang="en-US" sz="2800" dirty="0" smtClean="0"/>
            </a:br>
            <a:r>
              <a:rPr lang="en-US" sz="2800" dirty="0" smtClean="0"/>
              <a:t>number of random attack destination </a:t>
            </a:r>
            <a:r>
              <a:rPr lang="en-US" sz="2800" dirty="0" err="1" smtClean="0"/>
              <a:t>ASes</a:t>
            </a:r>
            <a:endParaRPr lang="en-US" sz="2800" dirty="0" smtClean="0"/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Attack can succeed in seconds</a:t>
            </a:r>
          </a:p>
        </p:txBody>
      </p:sp>
    </p:spTree>
    <p:extLst>
      <p:ext uri="{BB962C8B-B14F-4D97-AF65-F5344CB8AC3E}">
        <p14:creationId xmlns:p14="http://schemas.microsoft.com/office/powerpoint/2010/main" val="324960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Attack on </a:t>
            </a:r>
            <a:r>
              <a:rPr lang="en-US" sz="3200" dirty="0" smtClean="0"/>
              <a:t>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accent3"/>
                </a:solidFill>
              </a:rPr>
              <a:t> Solution #1</a:t>
            </a:r>
            <a:r>
              <a:rPr lang="en-US" sz="3200" dirty="0" smtClean="0">
                <a:solidFill>
                  <a:schemeClr val="accent3"/>
                </a:solidFill>
              </a:rPr>
              <a:t>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#2</a:t>
            </a:r>
            <a:r>
              <a:rPr lang="en-US" sz="3200" dirty="0" smtClean="0"/>
              <a:t>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Trust</a:t>
            </a:r>
            <a:r>
              <a:rPr lang="en-US" sz="3200" dirty="0" smtClean="0"/>
              <a:t>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00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Solution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3641804"/>
            <a:ext cx="1005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Problem: Adversaries need not only observe at an AS.</a:t>
            </a:r>
          </a:p>
        </p:txBody>
      </p:sp>
    </p:spTree>
    <p:extLst>
      <p:ext uri="{BB962C8B-B14F-4D97-AF65-F5344CB8AC3E}">
        <p14:creationId xmlns:p14="http://schemas.microsoft.com/office/powerpoint/2010/main" val="217275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Solution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2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20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9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9"/>
            <a:ext cx="837327" cy="10469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19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>
            <a:stCxn id="3" idx="0"/>
            <a:endCxn id="18" idx="2"/>
          </p:cNvCxnSpPr>
          <p:nvPr/>
        </p:nvCxnSpPr>
        <p:spPr>
          <a:xfrm flipH="1" flipV="1">
            <a:off x="2848510" y="2643497"/>
            <a:ext cx="1393789" cy="31847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4105992" y="1596513"/>
            <a:ext cx="3108413" cy="1636411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Solution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2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20"/>
            <a:ext cx="837327" cy="1046977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9"/>
            <a:ext cx="837327" cy="1046977"/>
          </a:xfrm>
          <a:prstGeom prst="rect">
            <a:avLst/>
          </a:prstGeom>
          <a:effectLst/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9"/>
            <a:ext cx="837327" cy="1046977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930423" y="5828205"/>
            <a:ext cx="2623745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100" dirty="0" smtClean="0">
                <a:solidFill>
                  <a:srgbClr val="FF0000"/>
                </a:solidFill>
                <a:latin typeface="Arial"/>
              </a:rPr>
              <a:t>Less trusted</a:t>
            </a:r>
            <a:endParaRPr lang="en-US" sz="31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48" name="Straight Arrow Connector 47"/>
          <p:cNvCxnSpPr>
            <a:stCxn id="3" idx="0"/>
          </p:cNvCxnSpPr>
          <p:nvPr/>
        </p:nvCxnSpPr>
        <p:spPr>
          <a:xfrm flipV="1">
            <a:off x="4242298" y="3232926"/>
            <a:ext cx="1212663" cy="2595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2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>
            <a:endCxn id="30" idx="1"/>
          </p:cNvCxnSpPr>
          <p:nvPr/>
        </p:nvCxnSpPr>
        <p:spPr>
          <a:xfrm flipV="1">
            <a:off x="7662221" y="3351140"/>
            <a:ext cx="957215" cy="1114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963637" y="3495535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35788" y="3480960"/>
            <a:ext cx="1225085" cy="149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122475" y="3525780"/>
            <a:ext cx="2241010" cy="7768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4818" y="3495536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81781" y="3540760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4105992" y="1596513"/>
            <a:ext cx="3108413" cy="1636411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Solution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2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20"/>
            <a:ext cx="837327" cy="1046977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9"/>
            <a:ext cx="837327" cy="1046977"/>
          </a:xfrm>
          <a:prstGeom prst="rect">
            <a:avLst/>
          </a:prstGeom>
          <a:effectLst/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9"/>
            <a:ext cx="837327" cy="1046977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9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>
            <a:endCxn id="30" idx="1"/>
          </p:cNvCxnSpPr>
          <p:nvPr/>
        </p:nvCxnSpPr>
        <p:spPr>
          <a:xfrm flipV="1">
            <a:off x="7662221" y="3351140"/>
            <a:ext cx="957215" cy="1114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963637" y="3495535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35788" y="3480960"/>
            <a:ext cx="1225085" cy="149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122475" y="3525780"/>
            <a:ext cx="2241010" cy="7768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4818" y="3495536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81781" y="3540760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4105992" y="1596513"/>
            <a:ext cx="3108413" cy="1636411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Solution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2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20"/>
            <a:ext cx="837327" cy="1046977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9"/>
            <a:ext cx="837327" cy="1046977"/>
          </a:xfrm>
          <a:prstGeom prst="rect">
            <a:avLst/>
          </a:prstGeom>
          <a:effectLst/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9"/>
            <a:ext cx="837327" cy="1046977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0" y="5172421"/>
            <a:ext cx="10058400" cy="579870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100" dirty="0">
                <a:solidFill>
                  <a:prstClr val="black"/>
                </a:solidFill>
                <a:latin typeface="Arial"/>
              </a:rPr>
              <a:t>Trust </a:t>
            </a:r>
            <a:r>
              <a:rPr lang="en-US" sz="3100" dirty="0" smtClean="0">
                <a:solidFill>
                  <a:prstClr val="black"/>
                </a:solidFill>
                <a:latin typeface="Arial"/>
              </a:rPr>
              <a:t>belief: </a:t>
            </a:r>
            <a:r>
              <a:rPr lang="en-US" sz="3100" dirty="0">
                <a:solidFill>
                  <a:prstClr val="black"/>
                </a:solidFill>
                <a:latin typeface="Arial"/>
              </a:rPr>
              <a:t>p</a:t>
            </a:r>
            <a:r>
              <a:rPr lang="en-US" sz="3100" dirty="0" smtClean="0">
                <a:solidFill>
                  <a:prstClr val="black"/>
                </a:solidFill>
                <a:latin typeface="Arial"/>
              </a:rPr>
              <a:t>robability </a:t>
            </a:r>
            <a:r>
              <a:rPr lang="en-US" sz="3100" dirty="0">
                <a:solidFill>
                  <a:prstClr val="black"/>
                </a:solidFill>
                <a:latin typeface="Arial"/>
              </a:rPr>
              <a:t>distribution </a:t>
            </a:r>
            <a:r>
              <a:rPr lang="en-US" sz="3100" dirty="0" smtClean="0">
                <a:solidFill>
                  <a:prstClr val="black"/>
                </a:solidFill>
                <a:latin typeface="Arial"/>
              </a:rPr>
              <a:t>on adversary </a:t>
            </a:r>
            <a:r>
              <a:rPr lang="en-US" sz="3100" i="1" dirty="0" smtClean="0">
                <a:solidFill>
                  <a:prstClr val="black"/>
                </a:solidFill>
                <a:latin typeface="Arial"/>
              </a:rPr>
              <a:t>location</a:t>
            </a:r>
            <a:endParaRPr lang="en-US" sz="31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1599" y="5622852"/>
            <a:ext cx="9779414" cy="964591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marL="1018228" lvl="1" indent="-509115" defTabSz="509115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Tor 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relays</a:t>
            </a:r>
          </a:p>
          <a:p>
            <a:pPr marL="1018228" lvl="1" indent="-509115" defTabSz="509115">
              <a:buFont typeface="Arial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Arial"/>
              </a:rPr>
              <a:t>V</a:t>
            </a:r>
            <a:r>
              <a:rPr lang="en-US" sz="2800" i="1" dirty="0" smtClean="0">
                <a:solidFill>
                  <a:prstClr val="black"/>
                </a:solidFill>
                <a:latin typeface="Arial"/>
              </a:rPr>
              <a:t>irtual links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client-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guard and destination-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exit links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6375165"/>
            <a:ext cx="10058400" cy="579870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100" dirty="0">
                <a:solidFill>
                  <a:prstClr val="black"/>
                </a:solidFill>
                <a:latin typeface="Arial"/>
              </a:rPr>
              <a:t>Trust </a:t>
            </a:r>
            <a:r>
              <a:rPr lang="en-US" sz="3100" dirty="0" smtClean="0">
                <a:solidFill>
                  <a:prstClr val="black"/>
                </a:solidFill>
                <a:latin typeface="Arial"/>
              </a:rPr>
              <a:t>policy:</a:t>
            </a:r>
            <a:endParaRPr lang="en-US" sz="3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6298" y="6807809"/>
            <a:ext cx="9779414" cy="964591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marL="1018228" lvl="1" indent="-509115" defTabSz="509115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Trust belief per adversary</a:t>
            </a:r>
          </a:p>
          <a:p>
            <a:pPr marL="1018228" lvl="1" indent="-509115" defTabSz="509115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Weight per adversary indicating concern level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86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Trust as a 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492" y="3171833"/>
            <a:ext cx="8920398" cy="145703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200" dirty="0" smtClean="0">
                <a:solidFill>
                  <a:prstClr val="black"/>
                </a:solidFill>
                <a:latin typeface="Arial"/>
              </a:rPr>
              <a:t>Trust Factors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Relays: operator, uptime, country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509115" indent="-509115" defTabSz="509115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Links: AS, IXP, undersea cable, country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84" y="4660324"/>
            <a:ext cx="8920398" cy="1887920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200" dirty="0" smtClean="0">
                <a:solidFill>
                  <a:prstClr val="black"/>
                </a:solidFill>
                <a:latin typeface="Arial"/>
              </a:rPr>
              <a:t>Trust Sources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Default (provided by Tor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  <a:p>
            <a:pPr marL="509115" indent="-509115" defTabSz="509115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Trusted </a:t>
            </a:r>
            <a:r>
              <a:rPr lang="en-US" sz="2800" dirty="0">
                <a:solidFill>
                  <a:prstClr val="black"/>
                </a:solidFill>
              </a:rPr>
              <a:t>authorities (e.g. </a:t>
            </a:r>
            <a:r>
              <a:rPr lang="en-US" sz="2800" dirty="0" smtClean="0">
                <a:solidFill>
                  <a:prstClr val="black"/>
                </a:solidFill>
              </a:rPr>
              <a:t>EFF)</a:t>
            </a:r>
            <a:endParaRPr lang="en-US" sz="2800" dirty="0">
              <a:solidFill>
                <a:prstClr val="black"/>
              </a:solidFill>
            </a:endParaRPr>
          </a:p>
          <a:p>
            <a:pPr marL="509115" indent="-509115" defTabSz="509115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Social networks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408" y="1478770"/>
            <a:ext cx="9823148" cy="15696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A.D. </a:t>
            </a:r>
            <a:r>
              <a:rPr lang="en-US" sz="2400" dirty="0" err="1"/>
              <a:t>Jaggard</a:t>
            </a:r>
            <a:r>
              <a:rPr lang="en-US" sz="2400" dirty="0"/>
              <a:t>, </a:t>
            </a:r>
            <a:r>
              <a:rPr lang="en-US" sz="2400" dirty="0" smtClean="0"/>
              <a:t>A. </a:t>
            </a:r>
            <a:r>
              <a:rPr lang="en-US" sz="2400" dirty="0"/>
              <a:t>Johnson, </a:t>
            </a:r>
            <a:r>
              <a:rPr lang="en-US" sz="2400" dirty="0" smtClean="0"/>
              <a:t>S. Cortes</a:t>
            </a:r>
            <a:r>
              <a:rPr lang="en-US" sz="2400" dirty="0"/>
              <a:t>, </a:t>
            </a:r>
            <a:r>
              <a:rPr lang="en-US" sz="2400" dirty="0" smtClean="0"/>
              <a:t>P. </a:t>
            </a:r>
            <a:r>
              <a:rPr lang="en-US" sz="2400" dirty="0" err="1"/>
              <a:t>Syverson</a:t>
            </a:r>
            <a:r>
              <a:rPr lang="en-US" sz="2400" dirty="0"/>
              <a:t>, and </a:t>
            </a:r>
            <a:r>
              <a:rPr lang="en-US" sz="2400" dirty="0" smtClean="0"/>
              <a:t>J. </a:t>
            </a:r>
            <a:r>
              <a:rPr lang="en-US" sz="2400" dirty="0" err="1" smtClean="0"/>
              <a:t>Feigenbaum</a:t>
            </a:r>
            <a:r>
              <a:rPr lang="en-US" sz="2400" dirty="0"/>
              <a:t>, “20,000 In League Under the Sea: Anonymous Communication, Trust, MLATs, and Undersea Cables”, In Proceedings on Privacy Enhancing </a:t>
            </a:r>
            <a:r>
              <a:rPr lang="en-US" sz="2400" dirty="0" smtClean="0"/>
              <a:t>Technologies, </a:t>
            </a:r>
            <a:r>
              <a:rPr lang="en-US" sz="2400" dirty="0"/>
              <a:t>Vol. 2015, Number 1, April 2015.</a:t>
            </a:r>
          </a:p>
        </p:txBody>
      </p:sp>
    </p:spTree>
    <p:extLst>
      <p:ext uri="{BB962C8B-B14F-4D97-AF65-F5344CB8AC3E}">
        <p14:creationId xmlns:p14="http://schemas.microsoft.com/office/powerpoint/2010/main" val="78046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Attack on </a:t>
            </a:r>
            <a:r>
              <a:rPr lang="en-US" sz="3200" dirty="0" smtClean="0"/>
              <a:t>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#1</a:t>
            </a:r>
            <a:r>
              <a:rPr lang="en-US" sz="3200" dirty="0" smtClean="0"/>
              <a:t>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accent3"/>
                </a:solidFill>
              </a:rPr>
              <a:t> Solution #2</a:t>
            </a:r>
            <a:r>
              <a:rPr lang="en-US" sz="3200" dirty="0" smtClean="0">
                <a:solidFill>
                  <a:schemeClr val="accent3"/>
                </a:solidFill>
              </a:rPr>
              <a:t>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Trust</a:t>
            </a:r>
            <a:r>
              <a:rPr lang="en-US" sz="3200" dirty="0" smtClean="0"/>
              <a:t>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31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 </a:t>
            </a:r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1587" y="3611204"/>
            <a:ext cx="9186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Location-based </a:t>
            </a:r>
            <a:r>
              <a:rPr lang="en-US" sz="3200" dirty="0">
                <a:solidFill>
                  <a:srgbClr val="FF0000"/>
                </a:solidFill>
              </a:rPr>
              <a:t>path selection </a:t>
            </a:r>
            <a:r>
              <a:rPr lang="en-US" sz="3200" dirty="0" smtClean="0">
                <a:solidFill>
                  <a:srgbClr val="FF0000"/>
                </a:solidFill>
              </a:rPr>
              <a:t>leaks information </a:t>
            </a:r>
            <a:r>
              <a:rPr lang="en-US" sz="3200" dirty="0">
                <a:solidFill>
                  <a:srgbClr val="FF0000"/>
                </a:solidFill>
              </a:rPr>
              <a:t>about client </a:t>
            </a:r>
            <a:r>
              <a:rPr lang="en-US" sz="3200" dirty="0" smtClean="0">
                <a:solidFill>
                  <a:srgbClr val="FF0000"/>
                </a:solidFill>
              </a:rPr>
              <a:t>and destination locations.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 </a:t>
            </a:r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314994"/>
            <a:ext cx="9121140" cy="5257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Locations </a:t>
            </a:r>
            <a:r>
              <a:rPr lang="en-US" sz="2800" dirty="0" smtClean="0">
                <a:solidFill>
                  <a:schemeClr val="tx1"/>
                </a:solidFill>
              </a:rPr>
              <a:t>are </a:t>
            </a:r>
            <a:r>
              <a:rPr lang="en-US" sz="2800" dirty="0" err="1" smtClean="0">
                <a:solidFill>
                  <a:schemeClr val="tx1"/>
                </a:solidFill>
              </a:rPr>
              <a:t>ASes</a:t>
            </a:r>
            <a:r>
              <a:rPr lang="en-US" sz="2800" dirty="0" smtClean="0">
                <a:solidFill>
                  <a:schemeClr val="tx1"/>
                </a:solidFill>
              </a:rPr>
              <a:t> (could also be IP prefixes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Tor clusters client and destination locations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Cluster members act like the cluster </a:t>
            </a:r>
            <a:r>
              <a:rPr lang="en-US" sz="2800" dirty="0" smtClean="0">
                <a:solidFill>
                  <a:schemeClr val="tx1"/>
                </a:solidFill>
              </a:rPr>
              <a:t>representative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Distance </a:t>
            </a:r>
            <a:r>
              <a:rPr lang="en-US" sz="2800" dirty="0" smtClean="0">
                <a:solidFill>
                  <a:schemeClr val="tx1"/>
                </a:solidFill>
              </a:rPr>
              <a:t>between locations is sum over guards/exits of expected weight of adversaries </a:t>
            </a:r>
            <a:r>
              <a:rPr lang="en-US" sz="2800" dirty="0" smtClean="0">
                <a:solidFill>
                  <a:schemeClr val="tx1"/>
                </a:solidFill>
              </a:rPr>
              <a:t>that appear </a:t>
            </a:r>
            <a:r>
              <a:rPr lang="en-US" sz="2800" dirty="0" smtClean="0">
                <a:solidFill>
                  <a:schemeClr val="tx1"/>
                </a:solidFill>
              </a:rPr>
              <a:t>on one virtual link but not the other</a:t>
            </a:r>
          </a:p>
        </p:txBody>
      </p:sp>
      <p:sp>
        <p:nvSpPr>
          <p:cNvPr id="8" name="Cloud 7"/>
          <p:cNvSpPr/>
          <p:nvPr/>
        </p:nvSpPr>
        <p:spPr>
          <a:xfrm>
            <a:off x="3770185" y="4802092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4014" y="4914504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770184" y="5877754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4013" y="5990167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513752" y="4574700"/>
            <a:ext cx="1499484" cy="504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98452" y="4559400"/>
            <a:ext cx="1545386" cy="163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13752" y="5079602"/>
            <a:ext cx="1560688" cy="5660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98452" y="5737500"/>
            <a:ext cx="1530085" cy="45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13752" y="5079602"/>
            <a:ext cx="1575989" cy="1713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98452" y="6196500"/>
            <a:ext cx="1514784" cy="688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3749669"/>
            <a:ext cx="837327" cy="1052327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41" y="4855209"/>
            <a:ext cx="837327" cy="1052327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23" y="6059369"/>
            <a:ext cx="837327" cy="1052327"/>
          </a:xfrm>
          <a:prstGeom prst="rect">
            <a:avLst/>
          </a:prstGeom>
        </p:spPr>
      </p:pic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4415291"/>
            <a:ext cx="702734" cy="701403"/>
          </a:xfrm>
          <a:prstGeom prst="rect">
            <a:avLst/>
          </a:prstGeom>
        </p:spPr>
      </p:pic>
      <p:pic>
        <p:nvPicPr>
          <p:cNvPr id="25" name="Picture 24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30" y="5669891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63913" y="5785415"/>
            <a:ext cx="3286815" cy="149397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502" y="3200841"/>
            <a:ext cx="2166310" cy="152385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57537" y="3062648"/>
            <a:ext cx="3209114" cy="1378192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78734" y="3365177"/>
            <a:ext cx="1960147" cy="355192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50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</a:t>
            </a:r>
            <a:r>
              <a:rPr lang="en-US" sz="3300" dirty="0" smtClean="0"/>
              <a:t>algorithm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326396"/>
            <a:ext cx="9121140" cy="55568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Modified k-means to choose balanced clusters</a:t>
            </a:r>
          </a:p>
        </p:txBody>
      </p:sp>
      <p:sp>
        <p:nvSpPr>
          <p:cNvPr id="11" name="Cloud 10"/>
          <p:cNvSpPr/>
          <p:nvPr/>
        </p:nvSpPr>
        <p:spPr>
          <a:xfrm>
            <a:off x="498312" y="370505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22928" y="384251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329952" y="662430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02087" y="3654303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980378" y="3663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062016" y="326286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318950" y="5966961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2984362" y="6146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538129" y="3143350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527127" y="4323589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1340955" y="3621422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00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Attack on </a:t>
            </a:r>
            <a:r>
              <a:rPr lang="en-US" sz="3200" dirty="0" smtClean="0"/>
              <a:t>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#1</a:t>
            </a:r>
            <a:r>
              <a:rPr lang="en-US" sz="3200" dirty="0" smtClean="0"/>
              <a:t>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#2</a:t>
            </a:r>
            <a:r>
              <a:rPr lang="en-US" sz="3200" dirty="0" smtClean="0"/>
              <a:t>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accent3"/>
                </a:solidFill>
              </a:rPr>
              <a:t> Trust</a:t>
            </a:r>
            <a:r>
              <a:rPr lang="en-US" sz="3200" dirty="0" smtClean="0">
                <a:solidFill>
                  <a:schemeClr val="accent3"/>
                </a:solidFill>
              </a:rPr>
              <a:t>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688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834" y="2967163"/>
            <a:ext cx="9280765" cy="624990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err="1" smtClean="0">
                <a:solidFill>
                  <a:srgbClr val="000000"/>
                </a:solidFill>
                <a:latin typeface="+mn-lt"/>
              </a:rPr>
              <a:t>TrustOne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0837" y="3715128"/>
            <a:ext cx="9052560" cy="3889199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Most </a:t>
            </a:r>
            <a:r>
              <a:rPr lang="en-US" sz="2800" dirty="0" smtClean="0">
                <a:solidFill>
                  <a:srgbClr val="000000"/>
                </a:solidFill>
              </a:rPr>
              <a:t>users use “vanilla” Tor instead of </a:t>
            </a:r>
            <a:r>
              <a:rPr lang="en-US" sz="2800" dirty="0" smtClean="0">
                <a:solidFill>
                  <a:srgbClr val="000000"/>
                </a:solidFill>
              </a:rPr>
              <a:t>TAPS.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Exits </a:t>
            </a:r>
            <a:r>
              <a:rPr lang="en-US" sz="2800" dirty="0" smtClean="0">
                <a:solidFill>
                  <a:srgbClr val="000000"/>
                </a:solidFill>
              </a:rPr>
              <a:t>may be chosen </a:t>
            </a:r>
            <a:r>
              <a:rPr lang="en-US" sz="2800" dirty="0" smtClean="0">
                <a:solidFill>
                  <a:srgbClr val="000000"/>
                </a:solidFill>
              </a:rPr>
              <a:t>as in vanilla Tor to blend in (guards are chosen much less frequently).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Tighter security parameters because </a:t>
            </a:r>
            <a:r>
              <a:rPr lang="en-US" sz="2800" dirty="0" smtClean="0">
                <a:solidFill>
                  <a:srgbClr val="000000"/>
                </a:solidFill>
              </a:rPr>
              <a:t>load-balancing </a:t>
            </a:r>
            <a:r>
              <a:rPr lang="en-US" sz="2800" dirty="0" smtClean="0">
                <a:solidFill>
                  <a:srgbClr val="000000"/>
                </a:solidFill>
              </a:rPr>
              <a:t>won’t </a:t>
            </a:r>
            <a:r>
              <a:rPr lang="en-US" sz="2800" dirty="0" smtClean="0">
                <a:solidFill>
                  <a:srgbClr val="000000"/>
                </a:solidFill>
              </a:rPr>
              <a:t>be as affected.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err="1" smtClean="0">
                <a:solidFill>
                  <a:srgbClr val="000000"/>
                </a:solidFill>
                <a:latin typeface="+mn-lt"/>
              </a:rPr>
              <a:t>TrustAll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All users use </a:t>
            </a:r>
            <a:r>
              <a:rPr lang="en-US" sz="2800" dirty="0" smtClean="0">
                <a:solidFill>
                  <a:srgbClr val="000000"/>
                </a:solidFill>
              </a:rPr>
              <a:t>TAPS.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6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</a:t>
            </a:r>
            <a:r>
              <a:rPr lang="en-US" dirty="0"/>
              <a:t>(TAPS)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308194" y="15122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5424101" y="15244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3" y="15337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311193" y="24415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2453729"/>
            <a:ext cx="837327" cy="1046977"/>
          </a:xfrm>
          <a:prstGeom prst="rect">
            <a:avLst/>
          </a:prstGeom>
          <a:effectLst/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24630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11193" y="33678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33799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3389287"/>
            <a:ext cx="837327" cy="105232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311193" y="42940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/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4306258"/>
            <a:ext cx="837327" cy="104697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7311193" y="5160574"/>
            <a:ext cx="970812" cy="1052327"/>
            <a:chOff x="5486400" y="1426946"/>
            <a:chExt cx="882556" cy="928524"/>
          </a:xfrm>
        </p:grpSpPr>
        <p:pic>
          <p:nvPicPr>
            <p:cNvPr id="73" name="Picture 7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4" name="Picture 7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5172763"/>
            <a:ext cx="837327" cy="1046977"/>
          </a:xfrm>
          <a:prstGeom prst="rect">
            <a:avLst/>
          </a:prstGeom>
        </p:spPr>
      </p:pic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5182057"/>
            <a:ext cx="837327" cy="1052327"/>
          </a:xfrm>
          <a:prstGeom prst="rect">
            <a:avLst/>
          </a:prstGeom>
        </p:spPr>
      </p:pic>
      <p:pic>
        <p:nvPicPr>
          <p:cNvPr id="48" name="Picture 4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4315552"/>
            <a:ext cx="837327" cy="105232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4420348" y="3266955"/>
            <a:ext cx="456408" cy="822269"/>
          </a:xfrm>
          <a:prstGeom prst="rect">
            <a:avLst/>
          </a:prstGeom>
          <a:effectLst/>
        </p:spPr>
      </p:pic>
      <p:sp>
        <p:nvSpPr>
          <p:cNvPr id="39" name="TextBox 38"/>
          <p:cNvSpPr txBox="1"/>
          <p:nvPr/>
        </p:nvSpPr>
        <p:spPr>
          <a:xfrm>
            <a:off x="137708" y="1796332"/>
            <a:ext cx="4268937" cy="1825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</a:t>
            </a:r>
            <a:r>
              <a:rPr lang="en-US" sz="2800" dirty="0" smtClean="0">
                <a:latin typeface="+mj-lt"/>
              </a:rPr>
              <a:t>guards.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Randomly choose guard with score close enough to highest.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53009" y="1239300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selection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301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</a:t>
            </a:r>
            <a:r>
              <a:rPr lang="en-US" dirty="0"/>
              <a:t>(TAPS)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317" y="20697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17" y="37925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317" y="465401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317" y="5515438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317" y="29311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08194" y="15122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5424101" y="15244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3" y="15337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311193" y="24415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2453729"/>
            <a:ext cx="837327" cy="1046977"/>
          </a:xfrm>
          <a:prstGeom prst="rect">
            <a:avLst/>
          </a:prstGeom>
          <a:effectLst/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24630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11193" y="33678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33799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3389287"/>
            <a:ext cx="837327" cy="105232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311193" y="42940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/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4306258"/>
            <a:ext cx="837327" cy="104697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7311193" y="5160574"/>
            <a:ext cx="970812" cy="1052327"/>
            <a:chOff x="5486400" y="1426946"/>
            <a:chExt cx="882556" cy="928524"/>
          </a:xfrm>
        </p:grpSpPr>
        <p:pic>
          <p:nvPicPr>
            <p:cNvPr id="73" name="Picture 7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4" name="Picture 7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5172763"/>
            <a:ext cx="837327" cy="1046977"/>
          </a:xfrm>
          <a:prstGeom prst="rect">
            <a:avLst/>
          </a:prstGeom>
        </p:spPr>
      </p:pic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5182057"/>
            <a:ext cx="837327" cy="1052327"/>
          </a:xfrm>
          <a:prstGeom prst="rect">
            <a:avLst/>
          </a:prstGeom>
        </p:spPr>
      </p:pic>
      <p:pic>
        <p:nvPicPr>
          <p:cNvPr id="48" name="Picture 4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4315552"/>
            <a:ext cx="837327" cy="105232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4420348" y="3266955"/>
            <a:ext cx="456408" cy="822269"/>
          </a:xfrm>
          <a:prstGeom prst="rect">
            <a:avLst/>
          </a:prstGeom>
          <a:effectLst/>
        </p:spPr>
      </p:pic>
      <p:sp>
        <p:nvSpPr>
          <p:cNvPr id="39" name="TextBox 38"/>
          <p:cNvSpPr txBox="1"/>
          <p:nvPr/>
        </p:nvSpPr>
        <p:spPr>
          <a:xfrm>
            <a:off x="137708" y="1796332"/>
            <a:ext cx="4268937" cy="1825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</a:t>
            </a:r>
            <a:r>
              <a:rPr lang="en-US" sz="2800" dirty="0" smtClean="0">
                <a:latin typeface="+mj-lt"/>
              </a:rPr>
              <a:t>guards.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Randomly choose guard with score close enough to highest.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53009" y="1239300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selection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24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</a:t>
            </a:r>
            <a:r>
              <a:rPr lang="en-US" dirty="0"/>
              <a:t>(TAPS)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317" y="20697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17" y="37925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317" y="465401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317" y="5515438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317" y="29311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08194" y="15122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5424101" y="15244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3" y="15337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311193" y="24415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2453729"/>
            <a:ext cx="837327" cy="104697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24630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11193" y="33678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33799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3389287"/>
            <a:ext cx="837327" cy="105232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311193" y="42940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/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4306258"/>
            <a:ext cx="837327" cy="104697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7311193" y="5160574"/>
            <a:ext cx="970812" cy="1052327"/>
            <a:chOff x="5486400" y="1426946"/>
            <a:chExt cx="882556" cy="928524"/>
          </a:xfrm>
        </p:grpSpPr>
        <p:pic>
          <p:nvPicPr>
            <p:cNvPr id="73" name="Picture 7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4" name="Picture 7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5172763"/>
            <a:ext cx="837327" cy="1046977"/>
          </a:xfrm>
          <a:prstGeom prst="rect">
            <a:avLst/>
          </a:prstGeom>
        </p:spPr>
      </p:pic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5182057"/>
            <a:ext cx="837327" cy="1052327"/>
          </a:xfrm>
          <a:prstGeom prst="rect">
            <a:avLst/>
          </a:prstGeom>
        </p:spPr>
      </p:pic>
      <p:pic>
        <p:nvPicPr>
          <p:cNvPr id="48" name="Picture 4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4315552"/>
            <a:ext cx="837327" cy="105232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4420348" y="3266955"/>
            <a:ext cx="456408" cy="822269"/>
          </a:xfrm>
          <a:prstGeom prst="rect">
            <a:avLst/>
          </a:prstGeom>
          <a:effectLst/>
        </p:spPr>
      </p:pic>
      <p:sp>
        <p:nvSpPr>
          <p:cNvPr id="39" name="TextBox 38"/>
          <p:cNvSpPr txBox="1"/>
          <p:nvPr/>
        </p:nvSpPr>
        <p:spPr>
          <a:xfrm>
            <a:off x="137708" y="1796332"/>
            <a:ext cx="4268937" cy="1825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</a:t>
            </a:r>
            <a:r>
              <a:rPr lang="en-US" sz="2800" dirty="0" smtClean="0">
                <a:latin typeface="+mj-lt"/>
              </a:rPr>
              <a:t>guards.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Randomly choose guard with score close enough to highest.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53009" y="1239300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selection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301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</a:t>
            </a:r>
            <a:r>
              <a:rPr lang="en-US" dirty="0"/>
              <a:t>(TAPS)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317" y="20697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17" y="37925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317" y="465401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317" y="5515438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317" y="29311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08194" y="15122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5424101" y="15244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3" y="15337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311193" y="24415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2453729"/>
            <a:ext cx="837327" cy="104697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24630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11193" y="33678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33799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3389287"/>
            <a:ext cx="837327" cy="105232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311193" y="42940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/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4306258"/>
            <a:ext cx="837327" cy="104697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7311193" y="5160574"/>
            <a:ext cx="970812" cy="1052327"/>
            <a:chOff x="5486400" y="1426946"/>
            <a:chExt cx="882556" cy="928524"/>
          </a:xfrm>
        </p:grpSpPr>
        <p:pic>
          <p:nvPicPr>
            <p:cNvPr id="73" name="Picture 7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4" name="Picture 7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5172763"/>
            <a:ext cx="837327" cy="1046977"/>
          </a:xfrm>
          <a:prstGeom prst="rect">
            <a:avLst/>
          </a:prstGeom>
        </p:spPr>
      </p:pic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5182057"/>
            <a:ext cx="837327" cy="1052327"/>
          </a:xfrm>
          <a:prstGeom prst="rect">
            <a:avLst/>
          </a:prstGeom>
        </p:spPr>
      </p:pic>
      <p:pic>
        <p:nvPicPr>
          <p:cNvPr id="48" name="Picture 4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4315552"/>
            <a:ext cx="837327" cy="105232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5"/>
          <a:stretch>
            <a:fillRect/>
          </a:stretch>
        </p:blipFill>
        <p:spPr>
          <a:xfrm>
            <a:off x="4420348" y="3266955"/>
            <a:ext cx="456408" cy="822269"/>
          </a:xfrm>
          <a:prstGeom prst="rect">
            <a:avLst/>
          </a:prstGeom>
          <a:effectLst/>
        </p:spPr>
      </p:pic>
      <p:sp>
        <p:nvSpPr>
          <p:cNvPr id="80" name="TextBox 79"/>
          <p:cNvSpPr txBox="1"/>
          <p:nvPr/>
        </p:nvSpPr>
        <p:spPr>
          <a:xfrm>
            <a:off x="137708" y="1796332"/>
            <a:ext cx="4268937" cy="1825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</a:t>
            </a:r>
            <a:r>
              <a:rPr lang="en-US" sz="2800" dirty="0" smtClean="0">
                <a:latin typeface="+mj-lt"/>
              </a:rPr>
              <a:t>guards.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Randomly choose guard with score close enough to highest.</a:t>
            </a:r>
            <a:endParaRPr lang="en-US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153009" y="1239300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selection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07107" y="4125869"/>
            <a:ext cx="4299539" cy="35394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Score exit routers.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Reuse circuit with exit score </a:t>
            </a:r>
            <a:r>
              <a:rPr lang="en-US" sz="2800" dirty="0"/>
              <a:t>close enough </a:t>
            </a:r>
            <a:r>
              <a:rPr lang="en-US" sz="2800" dirty="0" smtClean="0"/>
              <a:t>to highest, else randomly choose such </a:t>
            </a:r>
            <a:r>
              <a:rPr lang="en-US" sz="2800" dirty="0"/>
              <a:t>an </a:t>
            </a:r>
            <a:r>
              <a:rPr lang="en-US" sz="2800" dirty="0" smtClean="0"/>
              <a:t>exit.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needed, randomly </a:t>
            </a:r>
            <a:r>
              <a:rPr lang="en-US" sz="2800" dirty="0"/>
              <a:t>choose </a:t>
            </a:r>
            <a:r>
              <a:rPr lang="en-US" sz="2800" dirty="0" smtClean="0"/>
              <a:t>middle and construct </a:t>
            </a:r>
            <a:r>
              <a:rPr lang="en-US" sz="2800" dirty="0"/>
              <a:t>circuit.</a:t>
            </a:r>
            <a:endParaRPr lang="en-US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152403" y="3620369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Circuit reuse/creation</a:t>
            </a:r>
            <a:endParaRPr lang="en-US" sz="2800" b="1" dirty="0"/>
          </a:p>
        </p:txBody>
      </p:sp>
      <p:pic>
        <p:nvPicPr>
          <p:cNvPr id="84" name="Picture 83"/>
          <p:cNvPicPr/>
          <p:nvPr/>
        </p:nvPicPr>
        <p:blipFill>
          <a:blip r:embed="rId6"/>
          <a:stretch>
            <a:fillRect/>
          </a:stretch>
        </p:blipFill>
        <p:spPr>
          <a:xfrm>
            <a:off x="8922748" y="3498266"/>
            <a:ext cx="1009178" cy="8614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425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</a:t>
            </a:r>
            <a:r>
              <a:rPr lang="en-US" dirty="0"/>
              <a:t>(TAPS)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317" y="20697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17" y="37925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317" y="465401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317" y="5515438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317" y="29311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1856" y="2085040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0.2</a:t>
            </a:r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1856" y="3807889"/>
            <a:ext cx="67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1856" y="466931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61856" y="5530738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1856" y="294646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08194" y="15122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5424101" y="15244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3" y="15337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311193" y="24415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2453729"/>
            <a:ext cx="837327" cy="104697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24630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11193" y="33678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33799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3389287"/>
            <a:ext cx="837327" cy="105232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311193" y="42940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/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  <a:effectLst/>
          </p:spPr>
        </p:pic>
      </p:grpSp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4306258"/>
            <a:ext cx="837327" cy="104697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7311193" y="5160574"/>
            <a:ext cx="970812" cy="1052327"/>
            <a:chOff x="5486400" y="1426946"/>
            <a:chExt cx="882556" cy="928524"/>
          </a:xfrm>
        </p:grpSpPr>
        <p:pic>
          <p:nvPicPr>
            <p:cNvPr id="73" name="Picture 7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4" name="Picture 7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5172763"/>
            <a:ext cx="837327" cy="1046977"/>
          </a:xfrm>
          <a:prstGeom prst="rect">
            <a:avLst/>
          </a:prstGeom>
        </p:spPr>
      </p:pic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5182057"/>
            <a:ext cx="837327" cy="1052327"/>
          </a:xfrm>
          <a:prstGeom prst="rect">
            <a:avLst/>
          </a:prstGeom>
        </p:spPr>
      </p:pic>
      <p:pic>
        <p:nvPicPr>
          <p:cNvPr id="48" name="Picture 4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4315552"/>
            <a:ext cx="837327" cy="1052327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5"/>
          <a:stretch>
            <a:fillRect/>
          </a:stretch>
        </p:blipFill>
        <p:spPr>
          <a:xfrm>
            <a:off x="4420348" y="3266955"/>
            <a:ext cx="456408" cy="822269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137708" y="1796332"/>
            <a:ext cx="4268937" cy="1825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</a:t>
            </a:r>
            <a:r>
              <a:rPr lang="en-US" sz="2800" dirty="0" smtClean="0">
                <a:latin typeface="+mj-lt"/>
              </a:rPr>
              <a:t>guards.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Randomly choose guard with score close enough to highest.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53009" y="1239300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selection</a:t>
            </a:r>
            <a:endParaRPr lang="en-US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52403" y="3620369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Circuit reuse/creation</a:t>
            </a:r>
            <a:endParaRPr lang="en-US" sz="2800" b="1" dirty="0"/>
          </a:p>
        </p:txBody>
      </p:sp>
      <p:pic>
        <p:nvPicPr>
          <p:cNvPr id="79" name="Picture 78"/>
          <p:cNvPicPr/>
          <p:nvPr/>
        </p:nvPicPr>
        <p:blipFill>
          <a:blip r:embed="rId6"/>
          <a:stretch>
            <a:fillRect/>
          </a:stretch>
        </p:blipFill>
        <p:spPr>
          <a:xfrm>
            <a:off x="8922748" y="3498266"/>
            <a:ext cx="1009178" cy="861425"/>
          </a:xfrm>
          <a:prstGeom prst="rect">
            <a:avLst/>
          </a:prstGeom>
          <a:effectLst/>
        </p:spPr>
      </p:pic>
      <p:sp>
        <p:nvSpPr>
          <p:cNvPr id="80" name="TextBox 79"/>
          <p:cNvSpPr txBox="1"/>
          <p:nvPr/>
        </p:nvSpPr>
        <p:spPr>
          <a:xfrm>
            <a:off x="107107" y="4125869"/>
            <a:ext cx="4299539" cy="35394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Score exit routers.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Reuse circuit with exit score </a:t>
            </a:r>
            <a:r>
              <a:rPr lang="en-US" sz="2800" dirty="0"/>
              <a:t>close enough </a:t>
            </a:r>
            <a:r>
              <a:rPr lang="en-US" sz="2800" dirty="0" smtClean="0"/>
              <a:t>to highest, else randomly choose such an exit.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needed, randomly </a:t>
            </a:r>
            <a:r>
              <a:rPr lang="en-US" sz="2800" dirty="0"/>
              <a:t>choose </a:t>
            </a:r>
            <a:r>
              <a:rPr lang="en-US" sz="2800" dirty="0" smtClean="0"/>
              <a:t>middle and construct </a:t>
            </a:r>
            <a:r>
              <a:rPr lang="en-US" sz="2800" dirty="0"/>
              <a:t>circuit.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484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</a:t>
            </a:r>
            <a:r>
              <a:rPr lang="en-US" dirty="0"/>
              <a:t>(TAPS)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317" y="20697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17" y="37925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317" y="465401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317" y="5515438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317" y="29311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1856" y="2085040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0.2</a:t>
            </a:r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1856" y="3807889"/>
            <a:ext cx="67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1856" y="466931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61856" y="5530738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1856" y="294646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08194" y="15122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5424101" y="15244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3" y="15337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311193" y="24415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2453729"/>
            <a:ext cx="837327" cy="104697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24630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11193" y="33678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33799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3389287"/>
            <a:ext cx="837327" cy="105232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311193" y="42940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4306258"/>
            <a:ext cx="837327" cy="104697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7311193" y="5160574"/>
            <a:ext cx="970812" cy="1052327"/>
            <a:chOff x="5486400" y="1426946"/>
            <a:chExt cx="882556" cy="928524"/>
          </a:xfrm>
        </p:grpSpPr>
        <p:pic>
          <p:nvPicPr>
            <p:cNvPr id="73" name="Picture 7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4" name="Picture 7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5172763"/>
            <a:ext cx="837327" cy="1046977"/>
          </a:xfrm>
          <a:prstGeom prst="rect">
            <a:avLst/>
          </a:prstGeom>
        </p:spPr>
      </p:pic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5182057"/>
            <a:ext cx="837327" cy="1052327"/>
          </a:xfrm>
          <a:prstGeom prst="rect">
            <a:avLst/>
          </a:prstGeom>
        </p:spPr>
      </p:pic>
      <p:pic>
        <p:nvPicPr>
          <p:cNvPr id="48" name="Picture 4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4315552"/>
            <a:ext cx="837327" cy="105232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5"/>
          <a:stretch>
            <a:fillRect/>
          </a:stretch>
        </p:blipFill>
        <p:spPr>
          <a:xfrm>
            <a:off x="4420348" y="3266955"/>
            <a:ext cx="456408" cy="822269"/>
          </a:xfrm>
          <a:prstGeom prst="rect">
            <a:avLst/>
          </a:prstGeom>
          <a:effectLst/>
        </p:spPr>
      </p:pic>
      <p:sp>
        <p:nvSpPr>
          <p:cNvPr id="80" name="TextBox 79"/>
          <p:cNvSpPr txBox="1"/>
          <p:nvPr/>
        </p:nvSpPr>
        <p:spPr>
          <a:xfrm>
            <a:off x="137708" y="1796332"/>
            <a:ext cx="4268937" cy="1825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</a:t>
            </a:r>
            <a:r>
              <a:rPr lang="en-US" sz="2800" dirty="0" smtClean="0">
                <a:latin typeface="+mj-lt"/>
              </a:rPr>
              <a:t>guards.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Randomly choose guard with score close enough to highest.</a:t>
            </a:r>
            <a:endParaRPr lang="en-US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153009" y="1239300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selection</a:t>
            </a:r>
            <a:endParaRPr lang="en-US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2403" y="3620369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Circuit reuse/creation</a:t>
            </a:r>
            <a:endParaRPr lang="en-US" sz="2800" b="1" dirty="0"/>
          </a:p>
        </p:txBody>
      </p:sp>
      <p:pic>
        <p:nvPicPr>
          <p:cNvPr id="84" name="Picture 83"/>
          <p:cNvPicPr/>
          <p:nvPr/>
        </p:nvPicPr>
        <p:blipFill>
          <a:blip r:embed="rId6"/>
          <a:stretch>
            <a:fillRect/>
          </a:stretch>
        </p:blipFill>
        <p:spPr>
          <a:xfrm>
            <a:off x="8922748" y="3498266"/>
            <a:ext cx="1009178" cy="861425"/>
          </a:xfrm>
          <a:prstGeom prst="rect">
            <a:avLst/>
          </a:prstGeom>
          <a:effectLst/>
        </p:spPr>
      </p:pic>
      <p:sp>
        <p:nvSpPr>
          <p:cNvPr id="85" name="TextBox 84"/>
          <p:cNvSpPr txBox="1"/>
          <p:nvPr/>
        </p:nvSpPr>
        <p:spPr>
          <a:xfrm>
            <a:off x="107107" y="4125869"/>
            <a:ext cx="4299539" cy="35394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Score exit routers.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Reuse circuit with exit score </a:t>
            </a:r>
            <a:r>
              <a:rPr lang="en-US" sz="2800" dirty="0"/>
              <a:t>close enough </a:t>
            </a:r>
            <a:r>
              <a:rPr lang="en-US" sz="2800" dirty="0" smtClean="0"/>
              <a:t>to highest, else randomly choose such </a:t>
            </a:r>
            <a:r>
              <a:rPr lang="en-US" sz="2800" dirty="0"/>
              <a:t>an </a:t>
            </a:r>
            <a:r>
              <a:rPr lang="en-US" sz="2800" dirty="0" smtClean="0"/>
              <a:t>exit.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needed, randomly </a:t>
            </a:r>
            <a:r>
              <a:rPr lang="en-US" sz="2800" dirty="0"/>
              <a:t>choose </a:t>
            </a:r>
            <a:r>
              <a:rPr lang="en-US" sz="2800" dirty="0" smtClean="0"/>
              <a:t>middle and construct </a:t>
            </a:r>
            <a:r>
              <a:rPr lang="en-US" sz="2800" dirty="0"/>
              <a:t>circuit.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198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</a:t>
            </a:r>
            <a:r>
              <a:rPr lang="en-US" dirty="0"/>
              <a:t>(TAPS)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317" y="20697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17" y="37925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317" y="465401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317" y="29311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1856" y="2085040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0.2</a:t>
            </a:r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1856" y="3807889"/>
            <a:ext cx="67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1856" y="466931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1856" y="294646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08194" y="15122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5424101" y="15244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3" y="15337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311193" y="24415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2453729"/>
            <a:ext cx="837327" cy="104697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24630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11193" y="33678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33799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3389287"/>
            <a:ext cx="837327" cy="105232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grpSp>
        <p:nvGrpSpPr>
          <p:cNvPr id="67" name="Group 66"/>
          <p:cNvGrpSpPr/>
          <p:nvPr/>
        </p:nvGrpSpPr>
        <p:grpSpPr>
          <a:xfrm>
            <a:off x="7311193" y="42940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4306258"/>
            <a:ext cx="837327" cy="1046977"/>
          </a:xfrm>
          <a:prstGeom prst="rect">
            <a:avLst/>
          </a:prstGeom>
        </p:spPr>
      </p:pic>
      <p:pic>
        <p:nvPicPr>
          <p:cNvPr id="48" name="Picture 4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4315552"/>
            <a:ext cx="837327" cy="1052327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5"/>
          <a:stretch>
            <a:fillRect/>
          </a:stretch>
        </p:blipFill>
        <p:spPr>
          <a:xfrm>
            <a:off x="4420348" y="3266955"/>
            <a:ext cx="456408" cy="822269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137708" y="1796332"/>
            <a:ext cx="4268937" cy="1825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</a:t>
            </a:r>
            <a:r>
              <a:rPr lang="en-US" sz="2800" dirty="0" smtClean="0">
                <a:latin typeface="+mj-lt"/>
              </a:rPr>
              <a:t>guards.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Randomly choose guard with score close enough to highest.</a:t>
            </a:r>
            <a:endParaRPr lang="en-US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153009" y="1239300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selection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52403" y="3620369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Circuit reuse/creation</a:t>
            </a:r>
            <a:endParaRPr lang="en-US" sz="2800" b="1" dirty="0"/>
          </a:p>
        </p:txBody>
      </p:sp>
      <p:pic>
        <p:nvPicPr>
          <p:cNvPr id="83" name="Picture 82"/>
          <p:cNvPicPr/>
          <p:nvPr/>
        </p:nvPicPr>
        <p:blipFill>
          <a:blip r:embed="rId6"/>
          <a:stretch>
            <a:fillRect/>
          </a:stretch>
        </p:blipFill>
        <p:spPr>
          <a:xfrm>
            <a:off x="8922748" y="3498266"/>
            <a:ext cx="1009178" cy="861425"/>
          </a:xfrm>
          <a:prstGeom prst="rect">
            <a:avLst/>
          </a:prstGeom>
          <a:effectLst/>
        </p:spPr>
      </p:pic>
      <p:sp>
        <p:nvSpPr>
          <p:cNvPr id="89" name="TextBox 88"/>
          <p:cNvSpPr txBox="1"/>
          <p:nvPr/>
        </p:nvSpPr>
        <p:spPr>
          <a:xfrm>
            <a:off x="4724317" y="5515438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61856" y="5530738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7311193" y="5160574"/>
            <a:ext cx="970812" cy="1052327"/>
            <a:chOff x="5486400" y="1426946"/>
            <a:chExt cx="882556" cy="928524"/>
          </a:xfrm>
        </p:grpSpPr>
        <p:pic>
          <p:nvPicPr>
            <p:cNvPr id="92" name="Picture 9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3" name="Picture 92" descr="running_man_Ex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94" name="Picture 93"/>
          <p:cNvPicPr/>
          <p:nvPr/>
        </p:nvPicPr>
        <p:blipFill>
          <a:blip r:embed="rId4"/>
          <a:stretch>
            <a:fillRect/>
          </a:stretch>
        </p:blipFill>
        <p:spPr>
          <a:xfrm>
            <a:off x="5427100" y="5172763"/>
            <a:ext cx="837327" cy="1046977"/>
          </a:xfrm>
          <a:prstGeom prst="rect">
            <a:avLst/>
          </a:prstGeom>
        </p:spPr>
      </p:pic>
      <p:pic>
        <p:nvPicPr>
          <p:cNvPr id="95" name="Picture 9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5182057"/>
            <a:ext cx="837327" cy="1052327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07107" y="4125869"/>
            <a:ext cx="4299539" cy="35394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Score exit routers.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Reuse circuit with exit score </a:t>
            </a:r>
            <a:r>
              <a:rPr lang="en-US" sz="2800" dirty="0"/>
              <a:t>close enough </a:t>
            </a:r>
            <a:r>
              <a:rPr lang="en-US" sz="2800" dirty="0" smtClean="0"/>
              <a:t>to highest, else randomly choose such </a:t>
            </a:r>
            <a:r>
              <a:rPr lang="en-US" sz="2800" dirty="0"/>
              <a:t>an </a:t>
            </a:r>
            <a:r>
              <a:rPr lang="en-US" sz="2800" dirty="0" smtClean="0"/>
              <a:t>exit.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needed, randomly </a:t>
            </a:r>
            <a:r>
              <a:rPr lang="en-US" sz="2800" dirty="0"/>
              <a:t>choose </a:t>
            </a:r>
            <a:r>
              <a:rPr lang="en-US" sz="2800" dirty="0" smtClean="0"/>
              <a:t>middle and construct </a:t>
            </a:r>
            <a:r>
              <a:rPr lang="en-US" sz="2800" dirty="0"/>
              <a:t>circuit.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48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602985" y="2517510"/>
            <a:ext cx="843522" cy="326502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 flipV="1">
            <a:off x="4605558" y="3241563"/>
            <a:ext cx="1089855" cy="75173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73" idx="0"/>
          </p:cNvCxnSpPr>
          <p:nvPr/>
        </p:nvCxnSpPr>
        <p:spPr>
          <a:xfrm>
            <a:off x="6906851" y="4200345"/>
            <a:ext cx="956491" cy="96022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37327" y="3300958"/>
            <a:ext cx="823411" cy="91168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</a:t>
            </a:r>
            <a:r>
              <a:rPr lang="en-US" dirty="0"/>
              <a:t>(TAPS)</a:t>
            </a:r>
            <a:endParaRPr lang="en-US" dirty="0"/>
          </a:p>
        </p:txBody>
      </p:sp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8922748" y="3498266"/>
            <a:ext cx="1009178" cy="86142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724317" y="20697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17" y="37925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317" y="465401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317" y="29311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1856" y="2085040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0.2</a:t>
            </a:r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1856" y="3807889"/>
            <a:ext cx="67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1856" y="466931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1856" y="294646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08194" y="15122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5"/>
          <a:stretch>
            <a:fillRect/>
          </a:stretch>
        </p:blipFill>
        <p:spPr>
          <a:xfrm>
            <a:off x="5424101" y="15244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3" y="15337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311193" y="24415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5"/>
          <a:stretch>
            <a:fillRect/>
          </a:stretch>
        </p:blipFill>
        <p:spPr>
          <a:xfrm>
            <a:off x="5427100" y="2453729"/>
            <a:ext cx="837327" cy="104697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24630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11193" y="33678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5"/>
          <a:stretch>
            <a:fillRect/>
          </a:stretch>
        </p:blipFill>
        <p:spPr>
          <a:xfrm>
            <a:off x="5427100" y="33799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3389287"/>
            <a:ext cx="837327" cy="105232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grpSp>
        <p:nvGrpSpPr>
          <p:cNvPr id="67" name="Group 66"/>
          <p:cNvGrpSpPr/>
          <p:nvPr/>
        </p:nvGrpSpPr>
        <p:grpSpPr>
          <a:xfrm>
            <a:off x="7311193" y="42940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0" name="Picture 69"/>
          <p:cNvPicPr/>
          <p:nvPr/>
        </p:nvPicPr>
        <p:blipFill>
          <a:blip r:embed="rId5"/>
          <a:stretch>
            <a:fillRect/>
          </a:stretch>
        </p:blipFill>
        <p:spPr>
          <a:xfrm>
            <a:off x="5427100" y="4306258"/>
            <a:ext cx="837327" cy="1046977"/>
          </a:xfrm>
          <a:prstGeom prst="rect">
            <a:avLst/>
          </a:prstGeom>
        </p:spPr>
      </p:pic>
      <p:pic>
        <p:nvPicPr>
          <p:cNvPr id="71" name="Picture 7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4315552"/>
            <a:ext cx="837327" cy="1052327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6"/>
          <a:stretch>
            <a:fillRect/>
          </a:stretch>
        </p:blipFill>
        <p:spPr>
          <a:xfrm>
            <a:off x="4420348" y="3266955"/>
            <a:ext cx="456408" cy="822269"/>
          </a:xfrm>
          <a:prstGeom prst="rect">
            <a:avLst/>
          </a:prstGeom>
          <a:effectLst/>
        </p:spPr>
      </p:pic>
      <p:sp>
        <p:nvSpPr>
          <p:cNvPr id="49" name="TextBox 48"/>
          <p:cNvSpPr txBox="1"/>
          <p:nvPr/>
        </p:nvSpPr>
        <p:spPr>
          <a:xfrm>
            <a:off x="137708" y="1796332"/>
            <a:ext cx="4268937" cy="1825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</a:t>
            </a:r>
            <a:r>
              <a:rPr lang="en-US" sz="2800" dirty="0" smtClean="0">
                <a:latin typeface="+mj-lt"/>
              </a:rPr>
              <a:t>guards.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Randomly choose guard with score close enough to highest.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53009" y="1239300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selection</a:t>
            </a:r>
            <a:endParaRPr lang="en-US" sz="28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52403" y="3620369"/>
            <a:ext cx="414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Circuit reuse/creation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724317" y="5515438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61856" y="5530738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7311193" y="5160574"/>
            <a:ext cx="970812" cy="1052327"/>
            <a:chOff x="5486400" y="1426946"/>
            <a:chExt cx="882556" cy="928524"/>
          </a:xfrm>
        </p:grpSpPr>
        <p:pic>
          <p:nvPicPr>
            <p:cNvPr id="85" name="Picture 84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86" name="Picture 85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87" name="Picture 86"/>
          <p:cNvPicPr/>
          <p:nvPr/>
        </p:nvPicPr>
        <p:blipFill>
          <a:blip r:embed="rId5"/>
          <a:stretch>
            <a:fillRect/>
          </a:stretch>
        </p:blipFill>
        <p:spPr>
          <a:xfrm>
            <a:off x="5427100" y="5172763"/>
            <a:ext cx="837327" cy="1046977"/>
          </a:xfrm>
          <a:prstGeom prst="rect">
            <a:avLst/>
          </a:prstGeom>
        </p:spPr>
      </p:pic>
      <p:pic>
        <p:nvPicPr>
          <p:cNvPr id="88" name="Picture 8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2" y="5182057"/>
            <a:ext cx="837327" cy="1052327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07107" y="4125869"/>
            <a:ext cx="4299539" cy="35394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Score exit routers.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Reuse circuit with exit score </a:t>
            </a:r>
            <a:r>
              <a:rPr lang="en-US" sz="2800" dirty="0"/>
              <a:t>close enough </a:t>
            </a:r>
            <a:r>
              <a:rPr lang="en-US" sz="2800" dirty="0" smtClean="0"/>
              <a:t>to highest, else randomly choose such </a:t>
            </a:r>
            <a:r>
              <a:rPr lang="en-US" sz="2800" dirty="0"/>
              <a:t>an </a:t>
            </a:r>
            <a:r>
              <a:rPr lang="en-US" sz="2800" dirty="0" smtClean="0"/>
              <a:t>exit.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needed, randomly </a:t>
            </a:r>
            <a:r>
              <a:rPr lang="en-US" sz="2800" dirty="0"/>
              <a:t>choose </a:t>
            </a:r>
            <a:r>
              <a:rPr lang="en-US" sz="2800" dirty="0" smtClean="0"/>
              <a:t>middle and construct </a:t>
            </a:r>
            <a:r>
              <a:rPr lang="en-US" sz="2800" dirty="0"/>
              <a:t>circuit.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79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TAPS </a:t>
            </a:r>
            <a:r>
              <a:rPr lang="en-US" dirty="0" smtClean="0"/>
              <a:t>Experiments: Path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3506" y="1422429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err="1" smtClean="0">
                <a:solidFill>
                  <a:srgbClr val="000000"/>
                </a:solidFill>
                <a:latin typeface="+mn-lt"/>
              </a:rPr>
              <a:t>TrustAll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3506" y="2048582"/>
            <a:ext cx="9584893" cy="1578303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Users engage in typical </a:t>
            </a:r>
            <a:r>
              <a:rPr lang="en-US" sz="2800" dirty="0" smtClean="0">
                <a:solidFill>
                  <a:srgbClr val="000000"/>
                </a:solidFill>
              </a:rPr>
              <a:t>Web behavior </a:t>
            </a:r>
            <a:r>
              <a:rPr lang="en-US" sz="2800" dirty="0" smtClean="0">
                <a:solidFill>
                  <a:srgbClr val="000000"/>
                </a:solidFill>
              </a:rPr>
              <a:t>(browse, </a:t>
            </a:r>
            <a:r>
              <a:rPr lang="en-US" sz="2800" dirty="0" smtClean="0">
                <a:solidFill>
                  <a:srgbClr val="000000"/>
                </a:solidFill>
              </a:rPr>
              <a:t>search, </a:t>
            </a:r>
            <a:r>
              <a:rPr lang="en-US" sz="2800" dirty="0" smtClean="0">
                <a:solidFill>
                  <a:srgbClr val="000000"/>
                </a:solidFill>
              </a:rPr>
              <a:t>social </a:t>
            </a:r>
            <a:r>
              <a:rPr lang="en-US" sz="2800" dirty="0" smtClean="0">
                <a:solidFill>
                  <a:srgbClr val="000000"/>
                </a:solidFill>
              </a:rPr>
              <a:t>network, </a:t>
            </a:r>
            <a:r>
              <a:rPr lang="en-US" sz="2800" dirty="0" smtClean="0">
                <a:solidFill>
                  <a:srgbClr val="000000"/>
                </a:solidFill>
              </a:rPr>
              <a:t>etc.</a:t>
            </a:r>
            <a:r>
              <a:rPr lang="en-US" sz="2800" dirty="0" smtClean="0">
                <a:solidFill>
                  <a:srgbClr val="000000"/>
                </a:solidFill>
              </a:rPr>
              <a:t>), accessing 135 destination IPs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189" y="3272858"/>
            <a:ext cx="9280765" cy="624990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err="1" smtClean="0">
                <a:solidFill>
                  <a:srgbClr val="000000"/>
                </a:solidFill>
                <a:latin typeface="+mn-lt"/>
              </a:rPr>
              <a:t>TrustOne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3080" y="3870504"/>
            <a:ext cx="9052560" cy="673686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User visits a single IRC chat </a:t>
            </a:r>
            <a:r>
              <a:rPr lang="en-US" sz="2800" dirty="0" smtClean="0">
                <a:solidFill>
                  <a:srgbClr val="000000"/>
                </a:solidFill>
              </a:rPr>
              <a:t>server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798" y="4704400"/>
            <a:ext cx="10123493" cy="111676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200" dirty="0" smtClean="0">
                <a:latin typeface="+mn-lt"/>
              </a:rPr>
              <a:t>Pervasive adversary “The Man”</a:t>
            </a:r>
          </a:p>
          <a:p>
            <a:r>
              <a:rPr lang="en-US" sz="3200" dirty="0" smtClean="0">
                <a:latin typeface="+mn-lt"/>
              </a:rPr>
              <a:t>(possible default</a:t>
            </a:r>
            <a:r>
              <a:rPr lang="en-US" sz="3200" dirty="0" smtClean="0">
                <a:latin typeface="+mn-lt"/>
              </a:rPr>
              <a:t>)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1799" y="5874631"/>
            <a:ext cx="9290878" cy="1590826"/>
          </a:xfrm>
          <a:prstGeom prst="rect">
            <a:avLst/>
          </a:prstGeom>
        </p:spPr>
        <p:txBody>
          <a:bodyPr vert="horz" lIns="100785" tIns="50393" rIns="100785" bIns="50393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Each </a:t>
            </a:r>
            <a:r>
              <a:rPr lang="en-US" sz="2800" dirty="0">
                <a:solidFill>
                  <a:schemeClr val="tx1"/>
                </a:solidFill>
              </a:rPr>
              <a:t>AS/IXP </a:t>
            </a:r>
            <a:r>
              <a:rPr lang="en-US" sz="2800" dirty="0" smtClean="0">
                <a:solidFill>
                  <a:schemeClr val="tx1"/>
                </a:solidFill>
              </a:rPr>
              <a:t>organization independently</a:t>
            </a:r>
            <a:r>
              <a:rPr lang="en-US" sz="2800" dirty="0" smtClean="0">
                <a:solidFill>
                  <a:schemeClr val="tx1"/>
                </a:solidFill>
              </a:rPr>
              <a:t> compromised with probability 0.1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Each relay family </a:t>
            </a:r>
            <a:r>
              <a:rPr lang="en-US" sz="2800" dirty="0" smtClean="0">
                <a:solidFill>
                  <a:schemeClr val="tx1"/>
                </a:solidFill>
              </a:rPr>
              <a:t>compromised with probability .</a:t>
            </a:r>
            <a:r>
              <a:rPr lang="en-US" sz="2800" dirty="0" smtClean="0">
                <a:solidFill>
                  <a:schemeClr val="tx1"/>
                </a:solidFill>
              </a:rPr>
              <a:t>02 ≤ </a:t>
            </a:r>
            <a:r>
              <a:rPr lang="en-US" sz="2800" i="1" dirty="0" smtClean="0">
                <a:solidFill>
                  <a:schemeClr val="tx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≤ .1     decreasing with uptime of relays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9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TAPS Experiments: </a:t>
            </a:r>
            <a:r>
              <a:rPr lang="en-US" dirty="0"/>
              <a:t>Path </a:t>
            </a:r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313069" y="5667079"/>
            <a:ext cx="7275813" cy="10152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</a:rPr>
              <a:t>Time to first compromised connection from most popular </a:t>
            </a:r>
            <a:r>
              <a:rPr lang="en-US" sz="2800" dirty="0" smtClean="0">
                <a:solidFill>
                  <a:srgbClr val="000000"/>
                </a:solidFill>
              </a:rPr>
              <a:t>client AS </a:t>
            </a:r>
            <a:r>
              <a:rPr lang="en-US" sz="2800" dirty="0">
                <a:solidFill>
                  <a:srgbClr val="000000"/>
                </a:solidFill>
              </a:rPr>
              <a:t>(6128) over 7 days</a:t>
            </a:r>
          </a:p>
        </p:txBody>
      </p:sp>
      <p:pic>
        <p:nvPicPr>
          <p:cNvPr id="3" name="Picture 2" descr="2013-12-01--07.typical.client_loc-6128.exit-guard-comp-times.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03" y="1559178"/>
            <a:ext cx="7302522" cy="42288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chemeClr val="accent4"/>
                </a:solidFill>
                <a:ea typeface="Hiragino Mincho Pro W3"/>
                <a:cs typeface="Hiragino Mincho Pro W3"/>
              </a:rPr>
              <a:pPr/>
              <a:t>62</a:t>
            </a:fld>
            <a:endParaRPr lang="en-US" dirty="0">
              <a:solidFill>
                <a:schemeClr val="accent4"/>
              </a:solidFill>
              <a:ea typeface="Hiragino Mincho Pro W3"/>
              <a:cs typeface="Hiragino Mincho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8627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694061" cy="457200"/>
          </a:xfrm>
        </p:spPr>
        <p:txBody>
          <a:bodyPr>
            <a:noAutofit/>
          </a:bodyPr>
          <a:lstStyle/>
          <a:p>
            <a:r>
              <a:rPr lang="en-US" dirty="0"/>
              <a:t>TAPS </a:t>
            </a:r>
            <a:r>
              <a:rPr lang="en-US" dirty="0" smtClean="0"/>
              <a:t>Experiments: Shadow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498" y="1662339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  <a:latin typeface="+mn-lt"/>
              </a:rPr>
              <a:t>Simulated network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6498" y="2288492"/>
            <a:ext cx="9584893" cy="1578303"/>
          </a:xfrm>
          <a:prstGeom prst="rect">
            <a:avLst/>
          </a:prstGeom>
        </p:spPr>
        <p:txBody>
          <a:bodyPr vert="horz" lIns="100785" tIns="50393" rIns="100785" bIns="5039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400 relays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1380 clients: 1080 Web, 120 bulk, 180 </a:t>
            </a:r>
            <a:r>
              <a:rPr lang="en-US" sz="2800" dirty="0" err="1" smtClean="0">
                <a:solidFill>
                  <a:srgbClr val="000000"/>
                </a:solidFill>
              </a:rPr>
              <a:t>ShadowPerf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500 file servers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1 simulated hour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350" y="4506827"/>
            <a:ext cx="8458265" cy="594213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200" dirty="0" smtClean="0">
                <a:latin typeface="+mn-lt"/>
              </a:rPr>
              <a:t>TAPS simulation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9462" y="5066350"/>
            <a:ext cx="9587233" cy="259668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Implemented TAPS in Tor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TrustAll</a:t>
            </a:r>
            <a:r>
              <a:rPr lang="en-US" sz="2800" dirty="0" smtClean="0">
                <a:solidFill>
                  <a:schemeClr val="tx1"/>
                </a:solidFill>
              </a:rPr>
              <a:t> algorithm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Man trust policy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Varied α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ω</a:t>
            </a:r>
            <a:r>
              <a:rPr lang="en-US" sz="2800" dirty="0" smtClean="0">
                <a:solidFill>
                  <a:schemeClr val="tx1"/>
                </a:solidFill>
              </a:rPr>
              <a:t> parameter of bandwidth fraction of highest-scoring </a:t>
            </a:r>
            <a:r>
              <a:rPr lang="en-US" sz="2800" dirty="0">
                <a:solidFill>
                  <a:schemeClr val="tx1"/>
                </a:solidFill>
              </a:rPr>
              <a:t>relays </a:t>
            </a:r>
            <a:r>
              <a:rPr lang="en-US" sz="2800" dirty="0" smtClean="0">
                <a:solidFill>
                  <a:schemeClr val="tx1"/>
                </a:solidFill>
              </a:rPr>
              <a:t>to select from (α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ω</a:t>
            </a:r>
            <a:r>
              <a:rPr lang="en-US" sz="2800" dirty="0" smtClean="0">
                <a:solidFill>
                  <a:schemeClr val="tx1"/>
                </a:solidFill>
              </a:rPr>
              <a:t>=</a:t>
            </a:r>
            <a:r>
              <a:rPr lang="en-US" sz="2800" dirty="0" smtClean="0">
                <a:solidFill>
                  <a:schemeClr val="tx1"/>
                </a:solidFill>
              </a:rPr>
              <a:t>0.2 in path simulations)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rgbClr val="A5A5A5"/>
                </a:solidFill>
                <a:ea typeface="Hiragino Mincho Pro W3"/>
                <a:cs typeface="Hiragino Mincho Pro W3"/>
              </a:rPr>
              <a:pPr/>
              <a:t>64</a:t>
            </a:fld>
            <a:endParaRPr lang="en-US" dirty="0">
              <a:solidFill>
                <a:srgbClr val="A5A5A5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849294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TAPS Experiments: </a:t>
            </a:r>
            <a:r>
              <a:rPr lang="en-US" dirty="0" smtClean="0"/>
              <a:t>Shadow Simulations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1670" y="6618712"/>
            <a:ext cx="4007837" cy="639782"/>
          </a:xfrm>
          <a:prstGeom prst="rect">
            <a:avLst/>
          </a:prstGeom>
        </p:spPr>
        <p:txBody>
          <a:bodyPr/>
          <a:lstStyle>
            <a:lvl1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747" indent="-234841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413" indent="-236427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4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3973" indent="-22056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8463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6366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4269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2171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775" algn="ctr"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320KiB file download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ttlb-web-trust-all-theman-per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85" y="1549665"/>
            <a:ext cx="6598691" cy="49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Problem</a:t>
            </a:r>
            <a:endParaRPr lang="en-US" sz="32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Background</a:t>
            </a:r>
            <a:endParaRPr lang="en-US" sz="32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Attack </a:t>
            </a:r>
            <a:r>
              <a:rPr lang="en-US" sz="3200" dirty="0" smtClean="0"/>
              <a:t>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Solution #1</a:t>
            </a:r>
            <a:r>
              <a:rPr lang="en-US" sz="3200" dirty="0" smtClean="0">
                <a:solidFill>
                  <a:srgbClr val="002060"/>
                </a:solidFill>
              </a:rPr>
              <a:t>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Solution #2</a:t>
            </a:r>
            <a:r>
              <a:rPr lang="en-US" sz="3200" dirty="0" smtClean="0"/>
              <a:t>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 Trust</a:t>
            </a:r>
            <a:r>
              <a:rPr lang="en-US" sz="3200" dirty="0" smtClean="0"/>
              <a:t>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accent3"/>
                </a:solidFill>
              </a:rPr>
              <a:t> Conclusion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1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27322" y="1434512"/>
            <a:ext cx="9121140" cy="42951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Conclusion</a:t>
            </a:r>
            <a:endParaRPr lang="en-US" sz="2800" dirty="0" smtClean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Tor can be </a:t>
            </a:r>
            <a:r>
              <a:rPr lang="en-US" sz="2800" dirty="0" err="1" smtClean="0"/>
              <a:t>deanonymized</a:t>
            </a:r>
            <a:r>
              <a:rPr lang="en-US" sz="2800" dirty="0" smtClean="0"/>
              <a:t> via timing correlation.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We present an attack on previous defense.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We propose the Trust-Aware Path Selection (TAPS) algorithm that is not vulnerable to our attack.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We demonstrate TAPS can improve user security without major cost in performance.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199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Cross-Circuit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Cross-Circuit Attack on </a:t>
            </a:r>
            <a:r>
              <a:rPr lang="en-US" sz="2800" dirty="0" smtClean="0"/>
              <a:t>Astoria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209160" y="1972045"/>
            <a:ext cx="9367423" cy="1992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honest website (1).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downloads linked resource from other server. Needs to use different guard for (2) than used for (1).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Malicious AS can perform correlation attack across circuits using known download pattern for website.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106549" y="5647222"/>
            <a:ext cx="1763838" cy="279843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091609" y="4875667"/>
            <a:ext cx="1778778" cy="652037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51835" y="4875667"/>
            <a:ext cx="929704" cy="0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91096" y="4875667"/>
            <a:ext cx="1103883" cy="0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37377" y="5924714"/>
            <a:ext cx="821932" cy="2354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1827" y="5924714"/>
            <a:ext cx="919269" cy="2353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911860" y="4875668"/>
            <a:ext cx="1083118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051835" y="4875668"/>
            <a:ext cx="929704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136431" y="4875668"/>
            <a:ext cx="1733957" cy="637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7" idx="3"/>
          </p:cNvCxnSpPr>
          <p:nvPr/>
        </p:nvCxnSpPr>
        <p:spPr>
          <a:xfrm>
            <a:off x="6074863" y="5927065"/>
            <a:ext cx="1410111" cy="40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58141" y="5924714"/>
            <a:ext cx="80116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71827" y="5924714"/>
            <a:ext cx="115599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51371" y="5647222"/>
            <a:ext cx="1719017" cy="2798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81" y="4349504"/>
            <a:ext cx="837327" cy="1052327"/>
          </a:xfrm>
          <a:prstGeom prst="rect">
            <a:avLst/>
          </a:prstGeom>
        </p:spPr>
      </p:pic>
      <p:pic>
        <p:nvPicPr>
          <p:cNvPr id="67" name="Picture 6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36" y="5400902"/>
            <a:ext cx="837327" cy="1052327"/>
          </a:xfrm>
          <a:prstGeom prst="rect">
            <a:avLst/>
          </a:prstGeom>
        </p:spPr>
      </p:pic>
      <p:pic>
        <p:nvPicPr>
          <p:cNvPr id="69" name="Picture 6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15" y="5400902"/>
            <a:ext cx="837327" cy="1052327"/>
          </a:xfrm>
          <a:prstGeom prst="rect">
            <a:avLst/>
          </a:prstGeom>
        </p:spPr>
      </p:pic>
      <p:pic>
        <p:nvPicPr>
          <p:cNvPr id="70" name="Picture 6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81" y="5400902"/>
            <a:ext cx="837327" cy="1052327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1789625" y="5046848"/>
            <a:ext cx="508712" cy="799636"/>
          </a:xfrm>
          <a:prstGeom prst="rect">
            <a:avLst/>
          </a:prstGeom>
        </p:spPr>
      </p:pic>
      <p:pic>
        <p:nvPicPr>
          <p:cNvPr id="77" name="Picture 7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15" y="4349504"/>
            <a:ext cx="837327" cy="1052327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86" idx="3"/>
          </p:cNvCxnSpPr>
          <p:nvPr/>
        </p:nvCxnSpPr>
        <p:spPr>
          <a:xfrm flipV="1">
            <a:off x="6074862" y="4855417"/>
            <a:ext cx="1484812" cy="2025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loud 80"/>
          <p:cNvSpPr/>
          <p:nvPr/>
        </p:nvSpPr>
        <p:spPr>
          <a:xfrm>
            <a:off x="6334588" y="4407224"/>
            <a:ext cx="791823" cy="760537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191155" y="4447729"/>
            <a:ext cx="648164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(1)</a:t>
            </a:r>
            <a:endParaRPr lang="en-US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8191155" y="5542186"/>
            <a:ext cx="648164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(2)</a:t>
            </a:r>
            <a:endParaRPr lang="en-US" sz="2800" dirty="0"/>
          </a:p>
        </p:txBody>
      </p:sp>
      <p:pic>
        <p:nvPicPr>
          <p:cNvPr id="85" name="Picture 84"/>
          <p:cNvPicPr/>
          <p:nvPr/>
        </p:nvPicPr>
        <p:blipFill>
          <a:blip r:embed="rId4"/>
          <a:stretch>
            <a:fillRect/>
          </a:stretch>
        </p:blipFill>
        <p:spPr>
          <a:xfrm>
            <a:off x="7323092" y="4445969"/>
            <a:ext cx="936054" cy="799636"/>
          </a:xfrm>
          <a:prstGeom prst="rect">
            <a:avLst/>
          </a:prstGeom>
        </p:spPr>
      </p:pic>
      <p:pic>
        <p:nvPicPr>
          <p:cNvPr id="86" name="Picture 8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36" y="4349504"/>
            <a:ext cx="837327" cy="1052327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>
          <a:blip r:embed="rId4"/>
          <a:stretch>
            <a:fillRect/>
          </a:stretch>
        </p:blipFill>
        <p:spPr>
          <a:xfrm>
            <a:off x="7320079" y="5542186"/>
            <a:ext cx="936054" cy="79963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319648" y="4592146"/>
            <a:ext cx="742601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Cloud 88"/>
          <p:cNvSpPr/>
          <p:nvPr/>
        </p:nvSpPr>
        <p:spPr>
          <a:xfrm>
            <a:off x="2512930" y="5441069"/>
            <a:ext cx="791823" cy="760537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497990" y="5625991"/>
            <a:ext cx="742601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82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Cross-Circuit Attack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64" y="5321549"/>
            <a:ext cx="8246918" cy="186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800" dirty="0" smtClean="0"/>
              <a:t>Repeatedly simulated Astoria visits to </a:t>
            </a:r>
            <a:r>
              <a:rPr lang="en-US" sz="2800" dirty="0" err="1" smtClean="0"/>
              <a:t>Alexa</a:t>
            </a:r>
            <a:r>
              <a:rPr lang="en-US" sz="2800" dirty="0" smtClean="0"/>
              <a:t> top 5000 websites from top 400 Tor client </a:t>
            </a:r>
            <a:r>
              <a:rPr lang="en-US" sz="2800" dirty="0" err="1" smtClean="0"/>
              <a:t>Ases</a:t>
            </a:r>
            <a:endParaRPr lang="en-US" sz="2800" dirty="0" smtClean="0"/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Median frequency cross-circuit attack: 0.2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Median frequency of direct-circuit attack: 0.03</a:t>
            </a:r>
          </a:p>
        </p:txBody>
      </p:sp>
      <p:pic>
        <p:nvPicPr>
          <p:cNvPr id="6" name="Picture 5" descr="client_dest_vulnerabil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5" y="1347433"/>
            <a:ext cx="7544395" cy="37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Relay security scoring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 err="1" smtClean="0">
                <a:solidFill>
                  <a:srgbClr val="000000"/>
                </a:solidFill>
              </a:rPr>
              <a:t>GuardSecurity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not between 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211578" y="4093155"/>
            <a:ext cx="456408" cy="822269"/>
          </a:xfrm>
          <a:prstGeom prst="rect">
            <a:avLst/>
          </a:prstGeom>
          <a:effectLst/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903871" y="2947363"/>
            <a:ext cx="837327" cy="1046977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870" y="3876629"/>
            <a:ext cx="837327" cy="1046977"/>
          </a:xfrm>
          <a:prstGeom prst="rect">
            <a:avLst/>
          </a:prstGeom>
          <a:effectLst/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870" y="4802893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602985" y="2517510"/>
            <a:ext cx="843522" cy="326502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942255" y="3887597"/>
            <a:ext cx="843522" cy="326502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80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3580400" y="3717900"/>
            <a:ext cx="1438281" cy="8568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Relay security scoring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 err="1" smtClean="0">
                <a:solidFill>
                  <a:srgbClr val="000000"/>
                </a:solidFill>
              </a:rPr>
              <a:t>GuardSecurity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not between 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211578" y="4093155"/>
            <a:ext cx="456408" cy="822269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4204087" y="34926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903871" y="2947363"/>
            <a:ext cx="837327" cy="1046977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870" y="3876629"/>
            <a:ext cx="837327" cy="1046977"/>
          </a:xfrm>
          <a:prstGeom prst="rect">
            <a:avLst/>
          </a:prstGeom>
          <a:effectLst/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870" y="4802893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580400" y="4574702"/>
            <a:ext cx="1637192" cy="30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Relay security scoring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 err="1" smtClean="0">
                <a:solidFill>
                  <a:srgbClr val="000000"/>
                </a:solidFill>
              </a:rPr>
              <a:t>GuardSecurity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not between 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211578" y="4093155"/>
            <a:ext cx="456408" cy="822269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4204087" y="34926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4087" y="42775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903871" y="2947363"/>
            <a:ext cx="837327" cy="1046977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870" y="3876629"/>
            <a:ext cx="837327" cy="1046977"/>
          </a:xfrm>
          <a:prstGeom prst="rect">
            <a:avLst/>
          </a:prstGeom>
          <a:effectLst/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870" y="4802893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580400" y="4574702"/>
            <a:ext cx="1422980" cy="6884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Relay security scoring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 err="1" smtClean="0">
                <a:solidFill>
                  <a:srgbClr val="000000"/>
                </a:solidFill>
              </a:rPr>
              <a:t>GuardSecurity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not between 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211578" y="4093155"/>
            <a:ext cx="456408" cy="822269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4204087" y="34926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4087" y="52154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903871" y="2947363"/>
            <a:ext cx="837327" cy="1046977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870" y="3876629"/>
            <a:ext cx="837327" cy="1046977"/>
          </a:xfrm>
          <a:prstGeom prst="rect">
            <a:avLst/>
          </a:prstGeom>
          <a:effectLst/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870" y="4802893"/>
            <a:ext cx="837327" cy="10469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04087" y="42775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pic>
        <p:nvPicPr>
          <p:cNvPr id="18" name="Picture 17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8" y="4537691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5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V="1">
            <a:off x="2279828" y="6120000"/>
            <a:ext cx="1728996" cy="30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Relay security scoring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 err="1" smtClean="0">
                <a:solidFill>
                  <a:srgbClr val="000000"/>
                </a:solidFill>
              </a:rPr>
              <a:t>GuardSecurity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not between 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</a:p>
          <a:p>
            <a:r>
              <a:rPr lang="en-US" sz="2800" cap="small" dirty="0" err="1" smtClean="0">
                <a:solidFill>
                  <a:srgbClr val="000000"/>
                </a:solidFill>
              </a:rPr>
              <a:t>ExitSecurity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</a:rPr>
              <a:t>dst_loc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exit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unable to perform correlation attack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714" y="5561955"/>
            <a:ext cx="456408" cy="822269"/>
          </a:xfrm>
          <a:prstGeom prst="rect">
            <a:avLst/>
          </a:prstGeom>
          <a:effectLst/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13404" y="5314829"/>
            <a:ext cx="837327" cy="1046977"/>
          </a:xfrm>
          <a:prstGeom prst="rect">
            <a:avLst/>
          </a:prstGeom>
          <a:effectLst/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254956" y="5563766"/>
            <a:ext cx="1009178" cy="861425"/>
          </a:xfrm>
          <a:prstGeom prst="rect">
            <a:avLst/>
          </a:prstGeom>
          <a:effectLst/>
        </p:spPr>
      </p:pic>
      <p:grpSp>
        <p:nvGrpSpPr>
          <p:cNvPr id="20" name="Group 19"/>
          <p:cNvGrpSpPr/>
          <p:nvPr/>
        </p:nvGrpSpPr>
        <p:grpSpPr>
          <a:xfrm>
            <a:off x="5242579" y="429687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45578" y="5287340"/>
            <a:ext cx="970812" cy="1052327"/>
            <a:chOff x="5486400" y="1426946"/>
            <a:chExt cx="882556" cy="928524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5" name="Picture 2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245578" y="6290104"/>
            <a:ext cx="970812" cy="1052327"/>
            <a:chOff x="5486400" y="1426946"/>
            <a:chExt cx="882556" cy="928524"/>
          </a:xfrm>
        </p:grpSpPr>
        <p:pic>
          <p:nvPicPr>
            <p:cNvPr id="27" name="Picture 26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8" name="Picture 27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45" name="Picture 44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13" y="5761691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5967334" y="5049000"/>
            <a:ext cx="1544777" cy="840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279828" y="6120000"/>
            <a:ext cx="1728996" cy="30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Relay security scoring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 err="1" smtClean="0">
                <a:solidFill>
                  <a:srgbClr val="000000"/>
                </a:solidFill>
              </a:rPr>
              <a:t>GuardSecurity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not between 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</a:p>
          <a:p>
            <a:r>
              <a:rPr lang="en-US" sz="2800" cap="small" dirty="0" err="1" smtClean="0">
                <a:solidFill>
                  <a:srgbClr val="000000"/>
                </a:solidFill>
              </a:rPr>
              <a:t>ExitSecurity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</a:rPr>
              <a:t>dst_loc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exit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unable to perform correlation attack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714" y="5561955"/>
            <a:ext cx="456408" cy="822269"/>
          </a:xfrm>
          <a:prstGeom prst="rect">
            <a:avLst/>
          </a:prstGeom>
          <a:effectLst/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13404" y="5314829"/>
            <a:ext cx="837327" cy="1046977"/>
          </a:xfrm>
          <a:prstGeom prst="rect">
            <a:avLst/>
          </a:prstGeom>
          <a:effectLst/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254956" y="5563766"/>
            <a:ext cx="1009178" cy="861425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6333950" y="4854340"/>
            <a:ext cx="627939" cy="378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</a:t>
            </a:r>
            <a:endParaRPr lang="en-US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42579" y="429687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45578" y="5287340"/>
            <a:ext cx="970812" cy="1052327"/>
            <a:chOff x="5486400" y="1426946"/>
            <a:chExt cx="882556" cy="928524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5" name="Picture 2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245578" y="6290104"/>
            <a:ext cx="970812" cy="1052327"/>
            <a:chOff x="5486400" y="1426946"/>
            <a:chExt cx="882556" cy="928524"/>
          </a:xfrm>
        </p:grpSpPr>
        <p:pic>
          <p:nvPicPr>
            <p:cNvPr id="27" name="Picture 26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8" name="Picture 27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44" name="Picture 43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13" y="5761691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1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6028537" y="5889900"/>
            <a:ext cx="1483574" cy="15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279828" y="6120000"/>
            <a:ext cx="1728996" cy="30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Relay security scoring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 err="1" smtClean="0">
                <a:solidFill>
                  <a:srgbClr val="000000"/>
                </a:solidFill>
              </a:rPr>
              <a:t>GuardSecurity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not between 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</a:p>
          <a:p>
            <a:r>
              <a:rPr lang="en-US" sz="2800" cap="small" dirty="0" err="1" smtClean="0">
                <a:solidFill>
                  <a:srgbClr val="000000"/>
                </a:solidFill>
              </a:rPr>
              <a:t>ExitSecurity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</a:rPr>
              <a:t>dst_loc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exit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unable to perform correlation attack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714" y="5561955"/>
            <a:ext cx="456408" cy="822269"/>
          </a:xfrm>
          <a:prstGeom prst="rect">
            <a:avLst/>
          </a:prstGeom>
          <a:effectLst/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13404" y="5314829"/>
            <a:ext cx="837327" cy="1046977"/>
          </a:xfrm>
          <a:prstGeom prst="rect">
            <a:avLst/>
          </a:prstGeom>
          <a:effectLst/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254956" y="5563766"/>
            <a:ext cx="1009178" cy="861425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6333949" y="4854340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3949" y="556276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42579" y="429687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45578" y="5287340"/>
            <a:ext cx="970812" cy="1052327"/>
            <a:chOff x="5486400" y="1426946"/>
            <a:chExt cx="882556" cy="928524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5" name="Picture 2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245578" y="6290104"/>
            <a:ext cx="970812" cy="1052327"/>
            <a:chOff x="5486400" y="1426946"/>
            <a:chExt cx="882556" cy="928524"/>
          </a:xfrm>
        </p:grpSpPr>
        <p:pic>
          <p:nvPicPr>
            <p:cNvPr id="27" name="Picture 26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8" name="Picture 27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44" name="Picture 43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13" y="5761691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6028537" y="5889900"/>
            <a:ext cx="1483574" cy="87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279828" y="6120000"/>
            <a:ext cx="1728996" cy="30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</a:t>
            </a:r>
            <a:r>
              <a:rPr lang="en-US" dirty="0" smtClean="0"/>
              <a:t>Selection (TAPS)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Relay security scoring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 err="1" smtClean="0">
                <a:solidFill>
                  <a:srgbClr val="000000"/>
                </a:solidFill>
              </a:rPr>
              <a:t>GuardSecurity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not between 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</a:p>
          <a:p>
            <a:r>
              <a:rPr lang="en-US" sz="2800" cap="small" dirty="0" err="1" smtClean="0">
                <a:solidFill>
                  <a:srgbClr val="000000"/>
                </a:solidFill>
              </a:rPr>
              <a:t>ExitSecurity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client_loc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</a:rPr>
              <a:t>dst_loc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guard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exit</a:t>
            </a:r>
            <a:r>
              <a:rPr lang="en-US" sz="2800" dirty="0" smtClean="0">
                <a:solidFill>
                  <a:srgbClr val="000000"/>
                </a:solidFill>
              </a:rPr>
              <a:t>): Expected weight of adversaries unable to perform correlation attack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714" y="5561955"/>
            <a:ext cx="456408" cy="822269"/>
          </a:xfrm>
          <a:prstGeom prst="rect">
            <a:avLst/>
          </a:prstGeom>
          <a:effectLst/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13404" y="5314829"/>
            <a:ext cx="837327" cy="1046977"/>
          </a:xfrm>
          <a:prstGeom prst="rect">
            <a:avLst/>
          </a:prstGeom>
          <a:effectLst/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254956" y="5563766"/>
            <a:ext cx="1009178" cy="861425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6333949" y="4854340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3949" y="6577189"/>
            <a:ext cx="67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0.05</a:t>
            </a:r>
            <a:endParaRPr lang="en-US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42579" y="429687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45578" y="5287340"/>
            <a:ext cx="970812" cy="1052327"/>
            <a:chOff x="5486400" y="1426946"/>
            <a:chExt cx="882556" cy="928524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5" name="Picture 2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245578" y="6290104"/>
            <a:ext cx="970812" cy="1052327"/>
            <a:chOff x="5486400" y="1426946"/>
            <a:chExt cx="882556" cy="928524"/>
          </a:xfrm>
        </p:grpSpPr>
        <p:pic>
          <p:nvPicPr>
            <p:cNvPr id="27" name="Picture 26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8" name="Picture 27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44" name="Picture 43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13" y="5761691"/>
            <a:ext cx="702734" cy="7014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33949" y="556276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pic>
        <p:nvPicPr>
          <p:cNvPr id="31" name="Picture 30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11" y="5975291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rgbClr val="A5A5A5"/>
                </a:solidFill>
                <a:ea typeface="Hiragino Mincho Pro W3"/>
                <a:cs typeface="Hiragino Mincho Pro W3"/>
              </a:rPr>
              <a:pPr/>
              <a:t>77</a:t>
            </a:fld>
            <a:endParaRPr lang="en-US" dirty="0">
              <a:solidFill>
                <a:srgbClr val="A5A5A5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TAPS Experiments: </a:t>
            </a:r>
            <a:r>
              <a:rPr lang="en-US" dirty="0"/>
              <a:t>Path Simulations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820461" y="5681191"/>
            <a:ext cx="6533903" cy="10152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Fraction of compromised connections from most popular AS (6128) over 7 days</a:t>
            </a:r>
          </a:p>
        </p:txBody>
      </p:sp>
      <p:pic>
        <p:nvPicPr>
          <p:cNvPr id="6" name="Picture 5" descr="2013-12-01--07.typical.client_loc-6128.exit-guard-comp-rates.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05" y="1561659"/>
            <a:ext cx="7302522" cy="42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rgbClr val="A5A5A5"/>
                </a:solidFill>
                <a:ea typeface="Hiragino Mincho Pro W3"/>
                <a:cs typeface="Hiragino Mincho Pro W3"/>
              </a:rPr>
              <a:pPr/>
              <a:t>78</a:t>
            </a:fld>
            <a:endParaRPr lang="en-US" dirty="0">
              <a:solidFill>
                <a:srgbClr val="A5A5A5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TAPS Experiments: Countries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284845" y="6005776"/>
            <a:ext cx="7798716" cy="15985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Streams compromised by any country for typical usage over 7 days from most popular AS (6128)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(</a:t>
            </a:r>
            <a:r>
              <a:rPr lang="en-US" sz="2800" dirty="0"/>
              <a:t>except from US where AS 6128 is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7" name="Picture 6" descr="2013-12-01--07.typical.client_loc-6128.countri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33" y="1911519"/>
            <a:ext cx="7302522" cy="37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2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rgbClr val="A5A5A5"/>
                </a:solidFill>
                <a:ea typeface="Hiragino Mincho Pro W3"/>
                <a:cs typeface="Hiragino Mincho Pro W3"/>
              </a:rPr>
              <a:pPr/>
              <a:t>79</a:t>
            </a:fld>
            <a:endParaRPr lang="en-US" dirty="0">
              <a:solidFill>
                <a:srgbClr val="A5A5A5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849294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TAPS Experiments: </a:t>
            </a:r>
            <a:r>
              <a:rPr lang="en-US" dirty="0" smtClean="0"/>
              <a:t>Shadow Simulations</a:t>
            </a:r>
            <a:endParaRPr lang="en-US" dirty="0"/>
          </a:p>
        </p:txBody>
      </p:sp>
      <p:pic>
        <p:nvPicPr>
          <p:cNvPr id="3" name="Picture 2" descr="tor-bwcdf-trust-all-theman-per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93" y="1620224"/>
            <a:ext cx="6269503" cy="470212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763136" y="6771112"/>
            <a:ext cx="4698637" cy="639782"/>
          </a:xfrm>
          <a:prstGeom prst="rect">
            <a:avLst/>
          </a:prstGeom>
        </p:spPr>
        <p:txBody>
          <a:bodyPr/>
          <a:lstStyle>
            <a:lvl1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747" indent="-234841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413" indent="-236427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4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3973" indent="-22056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8463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6366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4269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2171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775"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Aggregate relay throughput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8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602985" y="2517510"/>
            <a:ext cx="843522" cy="326502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942255" y="3887597"/>
            <a:ext cx="843522" cy="326502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578984" y="3279962"/>
            <a:ext cx="3243370" cy="5457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203" y="5261465"/>
            <a:ext cx="5563406" cy="67501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600" dirty="0">
                <a:solidFill>
                  <a:prstClr val="black"/>
                </a:solidFill>
                <a:latin typeface="Arial"/>
              </a:rPr>
              <a:t>Traffic Correlation Attack</a:t>
            </a:r>
          </a:p>
        </p:txBody>
      </p:sp>
    </p:spTree>
    <p:extLst>
      <p:ext uri="{BB962C8B-B14F-4D97-AF65-F5344CB8AC3E}">
        <p14:creationId xmlns:p14="http://schemas.microsoft.com/office/powerpoint/2010/main" val="347987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602985" y="2517510"/>
            <a:ext cx="843522" cy="326502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942255" y="3887597"/>
            <a:ext cx="843522" cy="326502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578984" y="3279962"/>
            <a:ext cx="3243370" cy="5457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203" y="5261465"/>
            <a:ext cx="5563406" cy="67501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600" dirty="0">
                <a:solidFill>
                  <a:prstClr val="black"/>
                </a:solidFill>
                <a:latin typeface="Arial"/>
              </a:rPr>
              <a:t>Traffic Correlation Attack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432540" y="6211212"/>
            <a:ext cx="9382362" cy="1561188"/>
          </a:xfrm>
        </p:spPr>
        <p:txBody>
          <a:bodyPr numCol="2">
            <a:no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Website fingerprinting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Application</a:t>
            </a:r>
            <a:r>
              <a:rPr lang="en-US" sz="2400" dirty="0"/>
              <a:t>-layer </a:t>
            </a:r>
            <a:r>
              <a:rPr lang="en-US" sz="2400" dirty="0" smtClean="0"/>
              <a:t>leaks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Latency leaks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Congestion attacks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Throughput attacks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Denial-of-Service attacks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30" y="5752800"/>
            <a:ext cx="645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attacks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30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2_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NRL_PPT_M10_052616.potx</Template>
  <TotalTime>8200</TotalTime>
  <Words>2942</Words>
  <Application>Microsoft Macintosh PowerPoint</Application>
  <PresentationFormat>Custom</PresentationFormat>
  <Paragraphs>533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NRL_PPT_M10_052616</vt:lpstr>
      <vt:lpstr>2_NRL_PPT_M10_052616</vt:lpstr>
      <vt:lpstr>Avoiding The Man on the Wire: Improving Tor’s Security with Trust-Aware Path Selection</vt:lpstr>
      <vt:lpstr>Talk Overview</vt:lpstr>
      <vt:lpstr>Problem</vt:lpstr>
      <vt:lpstr>Problem</vt:lpstr>
      <vt:lpstr>Problem</vt:lpstr>
      <vt:lpstr>Problem</vt:lpstr>
      <vt:lpstr>Problem</vt:lpstr>
      <vt:lpstr>Problem</vt:lpstr>
      <vt:lpstr>Problem</vt:lpstr>
      <vt:lpstr>Talk Overview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Threat Model</vt:lpstr>
      <vt:lpstr>Background: Threat Model</vt:lpstr>
      <vt:lpstr>Background: Threat Model</vt:lpstr>
      <vt:lpstr>Background: Threat Model</vt:lpstr>
      <vt:lpstr>Background: Traffic Correlation</vt:lpstr>
      <vt:lpstr>Background: Traffic Correlation</vt:lpstr>
      <vt:lpstr>Background: Traffic Correlation</vt:lpstr>
      <vt:lpstr>Talk Overview</vt:lpstr>
      <vt:lpstr>Prior Approach to Prevent Traffic Correlation</vt:lpstr>
      <vt:lpstr>Prior Approach to Prevent Traffic Correlation</vt:lpstr>
      <vt:lpstr>Prior Approach to Prevent Traffic Correlation</vt:lpstr>
      <vt:lpstr>Prior Approach to Prevent Traffic Correlation</vt:lpstr>
      <vt:lpstr>Prior Approach to Prevent Traffic Correlation</vt:lpstr>
      <vt:lpstr>Chosen-Destination Attack</vt:lpstr>
      <vt:lpstr>Chosen-Destination Attack</vt:lpstr>
      <vt:lpstr>Chosen-Destination Attack</vt:lpstr>
      <vt:lpstr>Chosen-Destination Attack</vt:lpstr>
      <vt:lpstr>Chosen-Destination Attack</vt:lpstr>
      <vt:lpstr>Chosen-Destination Attack</vt:lpstr>
      <vt:lpstr>Chosen-Destination Attack</vt:lpstr>
      <vt:lpstr>Chosen-Destination Attack</vt:lpstr>
      <vt:lpstr>Chosen-Destination Attack</vt:lpstr>
      <vt:lpstr>Talk Overview</vt:lpstr>
      <vt:lpstr>Network Trust as a Solution</vt:lpstr>
      <vt:lpstr>Network Trust as a Solution</vt:lpstr>
      <vt:lpstr>Network Trust as a Solution</vt:lpstr>
      <vt:lpstr>Network Trust as a Solution</vt:lpstr>
      <vt:lpstr>Network Trust as a Solution</vt:lpstr>
      <vt:lpstr>Network Trust as a Solution</vt:lpstr>
      <vt:lpstr>Talk Overview</vt:lpstr>
      <vt:lpstr>Cluster Locations</vt:lpstr>
      <vt:lpstr>Cluster Locations</vt:lpstr>
      <vt:lpstr>Clustering algorithm</vt:lpstr>
      <vt:lpstr>Talk Overview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TAPS Experiments: Path Simulations</vt:lpstr>
      <vt:lpstr>TAPS Experiments: Path Simulations</vt:lpstr>
      <vt:lpstr>TAPS Experiments: Shadow Simulations</vt:lpstr>
      <vt:lpstr>TAPS Experiments: Shadow Simulations</vt:lpstr>
      <vt:lpstr>Talk Overview</vt:lpstr>
      <vt:lpstr>Conclusion</vt:lpstr>
      <vt:lpstr>Cross-Circuit Attack</vt:lpstr>
      <vt:lpstr>Cross-Circuit Attack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Trust-Aware Path Selection (TAPS)</vt:lpstr>
      <vt:lpstr>TAPS Experiments: Path Simulations</vt:lpstr>
      <vt:lpstr>TAPS Experiments: Countries</vt:lpstr>
      <vt:lpstr>TAPS Experiments: Shadow Simulations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Aaron Johnson</cp:lastModifiedBy>
  <cp:revision>562</cp:revision>
  <cp:lastPrinted>2015-08-19T18:26:03Z</cp:lastPrinted>
  <dcterms:created xsi:type="dcterms:W3CDTF">2015-08-18T16:34:21Z</dcterms:created>
  <dcterms:modified xsi:type="dcterms:W3CDTF">2017-02-28T17:41:41Z</dcterms:modified>
</cp:coreProperties>
</file>