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8120063" cy="10826750" type="B4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952" y="-128"/>
      </p:cViewPr>
      <p:guideLst>
        <p:guide orient="horz" pos="3410"/>
        <p:guide pos="25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3363311"/>
            <a:ext cx="6902054" cy="232073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010" y="6135158"/>
            <a:ext cx="5684044" cy="2766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7046" y="433573"/>
            <a:ext cx="1827014" cy="923782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003" y="433573"/>
            <a:ext cx="5345708" cy="923782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5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29" y="6957190"/>
            <a:ext cx="6902054" cy="21503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29" y="4588839"/>
            <a:ext cx="6902054" cy="2368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003" y="2526242"/>
            <a:ext cx="3586361" cy="7145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7699" y="2526242"/>
            <a:ext cx="3586361" cy="7145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8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003" y="2423488"/>
            <a:ext cx="3587771" cy="10099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03" y="3433483"/>
            <a:ext cx="3587771" cy="6237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4879" y="2423488"/>
            <a:ext cx="3589181" cy="10099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4879" y="3433483"/>
            <a:ext cx="3589181" cy="6237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03" y="431065"/>
            <a:ext cx="2671445" cy="18345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9" y="431066"/>
            <a:ext cx="4539341" cy="9240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003" y="2265598"/>
            <a:ext cx="2671445" cy="7405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589" y="7578725"/>
            <a:ext cx="4872038" cy="8947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1589" y="967390"/>
            <a:ext cx="4872038" cy="6496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589" y="8473436"/>
            <a:ext cx="4872038" cy="1270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003" y="433572"/>
            <a:ext cx="7308057" cy="180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003" y="2526242"/>
            <a:ext cx="7308057" cy="714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003" y="10034794"/>
            <a:ext cx="189468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C351-84C6-A74D-84D5-6BB9A9FD0E43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4355" y="10034794"/>
            <a:ext cx="2571353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379" y="10034794"/>
            <a:ext cx="189468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CEC2-2455-2B41-9AD6-CB9C1CA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536155"/>
            <a:ext cx="6902054" cy="2320734"/>
          </a:xfrm>
        </p:spPr>
        <p:txBody>
          <a:bodyPr/>
          <a:lstStyle/>
          <a:p>
            <a:r>
              <a:rPr lang="en-US" dirty="0" smtClean="0"/>
              <a:t>Onions for Sale:</a:t>
            </a:r>
            <a:br>
              <a:rPr lang="en-US" dirty="0" smtClean="0"/>
            </a:br>
            <a:r>
              <a:rPr lang="en-US" dirty="0" smtClean="0"/>
              <a:t>Putting Privacy on the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087" y="6635473"/>
            <a:ext cx="6406959" cy="3608917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Rob Jansen</a:t>
            </a:r>
          </a:p>
          <a:p>
            <a:pPr>
              <a:spcBef>
                <a:spcPts val="1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Aaron Johnson</a:t>
            </a:r>
          </a:p>
          <a:p>
            <a:pPr>
              <a:spcBef>
                <a:spcPts val="1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Paul </a:t>
            </a:r>
            <a:r>
              <a:rPr lang="en-US" b="1" dirty="0" err="1" smtClean="0">
                <a:solidFill>
                  <a:schemeClr val="tx1"/>
                </a:solidFill>
              </a:rPr>
              <a:t>Syverson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</a:pPr>
            <a:r>
              <a:rPr lang="en-US" dirty="0" smtClean="0">
                <a:solidFill>
                  <a:schemeClr val="tx1"/>
                </a:solidFill>
              </a:rPr>
              <a:t>U.S. Naval Research Laboratory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Presented by: </a:t>
            </a:r>
            <a:r>
              <a:rPr lang="en-US" b="1" dirty="0" smtClean="0">
                <a:solidFill>
                  <a:schemeClr val="tx1"/>
                </a:solidFill>
              </a:rPr>
              <a:t>Alessandro </a:t>
            </a:r>
            <a:r>
              <a:rPr lang="en-US" b="1" dirty="0" err="1" smtClean="0">
                <a:solidFill>
                  <a:schemeClr val="tx1"/>
                </a:solidFill>
              </a:rPr>
              <a:t>Acquisti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Financial Cryptography 2013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onion_clip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95" y="2856889"/>
            <a:ext cx="4189423" cy="3728586"/>
          </a:xfrm>
          <a:prstGeom prst="rect">
            <a:avLst/>
          </a:prstGeom>
        </p:spPr>
      </p:pic>
      <p:pic>
        <p:nvPicPr>
          <p:cNvPr id="5" name="Picture 4" descr="special-price-sti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34" y="3768427"/>
            <a:ext cx="921370" cy="9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challenge: growing the Tor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3" y="4454868"/>
            <a:ext cx="7308057" cy="8041105"/>
          </a:xfrm>
        </p:spPr>
        <p:txBody>
          <a:bodyPr/>
          <a:lstStyle/>
          <a:p>
            <a:r>
              <a:rPr lang="en-US" dirty="0" smtClean="0"/>
              <a:t>Added capacity should offset the relative slowdown of non-paying users.</a:t>
            </a:r>
          </a:p>
          <a:p>
            <a:r>
              <a:rPr lang="en-US" dirty="0" smtClean="0"/>
              <a:t>Tor should not centralize control and liability of relays.</a:t>
            </a:r>
          </a:p>
          <a:p>
            <a:r>
              <a:rPr lang="en-US" dirty="0" err="1" smtClean="0"/>
              <a:t>Torservers.net</a:t>
            </a:r>
            <a:r>
              <a:rPr lang="en-US" dirty="0" smtClean="0"/>
              <a:t> – a separate non-profit that takes money to run relays - provides a model for using payments.</a:t>
            </a:r>
          </a:p>
          <a:p>
            <a:r>
              <a:rPr lang="en-US" dirty="0" smtClean="0"/>
              <a:t>How will existing relay operators respond to new monetary incentives?</a:t>
            </a:r>
            <a:endParaRPr lang="en-US" dirty="0"/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98" y="2097435"/>
            <a:ext cx="1447895" cy="1766152"/>
          </a:xfrm>
          <a:prstGeom prst="rect">
            <a:avLst/>
          </a:prstGeom>
        </p:spPr>
      </p:pic>
      <p:sp>
        <p:nvSpPr>
          <p:cNvPr id="5" name="Line 6"/>
          <p:cNvSpPr/>
          <p:nvPr/>
        </p:nvSpPr>
        <p:spPr>
          <a:xfrm>
            <a:off x="3553172" y="3216376"/>
            <a:ext cx="1700316" cy="0"/>
          </a:xfrm>
          <a:prstGeom prst="line">
            <a:avLst/>
          </a:prstGeom>
          <a:ln w="50800">
            <a:solidFill>
              <a:srgbClr val="000000"/>
            </a:solidFill>
            <a:round/>
            <a:tailEnd type="triangle" w="lg" len="lg"/>
          </a:ln>
        </p:spPr>
      </p:sp>
      <p:sp>
        <p:nvSpPr>
          <p:cNvPr id="7" name="TextBox 6"/>
          <p:cNvSpPr txBox="1"/>
          <p:nvPr/>
        </p:nvSpPr>
        <p:spPr>
          <a:xfrm>
            <a:off x="3933200" y="2496914"/>
            <a:ext cx="71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latin typeface="Lucida Grande"/>
                <a:ea typeface="Lucida Grande"/>
                <a:cs typeface="Lucida Grande"/>
              </a:rPr>
              <a:t>$</a:t>
            </a:r>
            <a:endParaRPr lang="en-US" sz="36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793" y="2496914"/>
            <a:ext cx="1499523" cy="14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03" y="433572"/>
            <a:ext cx="7308057" cy="117776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3" y="1611336"/>
            <a:ext cx="7308057" cy="80600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Appelbaum</a:t>
            </a:r>
            <a:r>
              <a:rPr lang="en-US" dirty="0"/>
              <a:t>, J., Ray, M., </a:t>
            </a:r>
            <a:r>
              <a:rPr lang="en-US" dirty="0" err="1"/>
              <a:t>Koscher</a:t>
            </a:r>
            <a:r>
              <a:rPr lang="en-US" dirty="0"/>
              <a:t>, K., Finder, I</a:t>
            </a:r>
            <a:r>
              <a:rPr lang="en-US" dirty="0" smtClean="0"/>
              <a:t>., “</a:t>
            </a:r>
            <a:r>
              <a:rPr lang="en-US" dirty="0" err="1" smtClean="0"/>
              <a:t>vpwns</a:t>
            </a:r>
            <a:r>
              <a:rPr lang="en-US" dirty="0"/>
              <a:t>: Virtual </a:t>
            </a:r>
            <a:r>
              <a:rPr lang="en-US" dirty="0" err="1"/>
              <a:t>pwned</a:t>
            </a:r>
            <a:r>
              <a:rPr lang="en-US" dirty="0"/>
              <a:t> </a:t>
            </a:r>
            <a:r>
              <a:rPr lang="en-US" dirty="0" smtClean="0"/>
              <a:t>networks”. FOCI, 2012.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Girard, </a:t>
            </a:r>
            <a:r>
              <a:rPr lang="en-US" dirty="0" smtClean="0"/>
              <a:t>J., “Magic Quadrant for SSL VPNs”. Gartner Research, 2008.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“Technical report: An Estimate of Infringing Use of the Internet”. </a:t>
            </a:r>
            <a:r>
              <a:rPr lang="en-US" dirty="0" err="1" smtClean="0"/>
              <a:t>Envisional</a:t>
            </a:r>
            <a:r>
              <a:rPr lang="en-US" dirty="0" smtClean="0"/>
              <a:t>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Abdelberi</a:t>
            </a:r>
            <a:r>
              <a:rPr lang="en-US" dirty="0" smtClean="0"/>
              <a:t>, C. et al., “Digging into Anonymous Traffic: A Deep Analysis of the Tor </a:t>
            </a:r>
            <a:r>
              <a:rPr lang="en-US" dirty="0" err="1" smtClean="0"/>
              <a:t>Anonymizing</a:t>
            </a:r>
            <a:r>
              <a:rPr lang="en-US" dirty="0" smtClean="0"/>
              <a:t> Network”. NSS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Jansen, R., Johnson, A., and </a:t>
            </a:r>
            <a:r>
              <a:rPr lang="en-US" dirty="0" err="1" smtClean="0"/>
              <a:t>Syverson</a:t>
            </a:r>
            <a:r>
              <a:rPr lang="en-US" dirty="0" smtClean="0"/>
              <a:t>, P., “LIRA: Lightweight Incentivized Routing for Anonymity”. NDSS, 2013.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Boucher, P., </a:t>
            </a:r>
            <a:r>
              <a:rPr lang="en-US" dirty="0" err="1" smtClean="0"/>
              <a:t>Shostack</a:t>
            </a:r>
            <a:r>
              <a:rPr lang="en-US" dirty="0" smtClean="0"/>
              <a:t>, A., and Goldberg, I., “</a:t>
            </a:r>
            <a:r>
              <a:rPr lang="en-US" dirty="0" smtClean="0"/>
              <a:t>Freedom Systems 2.0 Architecture” by Zero Knowledge Systems, Inc. White Paper , 2000.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1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03" y="267007"/>
            <a:ext cx="7308057" cy="1135802"/>
          </a:xfrm>
        </p:spPr>
        <p:txBody>
          <a:bodyPr/>
          <a:lstStyle/>
          <a:p>
            <a:r>
              <a:rPr lang="en-US" dirty="0" smtClean="0"/>
              <a:t>Problem: Tor is slow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33547" y="2035734"/>
            <a:ext cx="4209098" cy="31565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33547" y="5977447"/>
            <a:ext cx="4209098" cy="3156520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2903861" y="1403346"/>
            <a:ext cx="2828880" cy="556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3200" dirty="0"/>
              <a:t>Web (320 </a:t>
            </a:r>
            <a:r>
              <a:rPr lang="en-US" sz="3200" dirty="0" err="1"/>
              <a:t>KiB</a:t>
            </a:r>
            <a:r>
              <a:rPr lang="en-US" sz="3200" dirty="0"/>
              <a:t>)</a:t>
            </a:r>
            <a:endParaRPr dirty="0"/>
          </a:p>
        </p:txBody>
      </p:sp>
      <p:sp>
        <p:nvSpPr>
          <p:cNvPr id="7" name="TextShape 3"/>
          <p:cNvSpPr txBox="1"/>
          <p:nvPr/>
        </p:nvSpPr>
        <p:spPr>
          <a:xfrm>
            <a:off x="2903861" y="5481815"/>
            <a:ext cx="2374560" cy="556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3200" dirty="0"/>
              <a:t>Bulk (5 </a:t>
            </a:r>
            <a:r>
              <a:rPr lang="en-US" sz="3200" dirty="0" err="1"/>
              <a:t>MiB</a:t>
            </a:r>
            <a:r>
              <a:rPr lang="en-US" sz="3200" dirty="0"/>
              <a:t>)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9319434"/>
            <a:ext cx="812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File download distributions over Tor and </a:t>
            </a:r>
            <a:r>
              <a:rPr lang="en-US" sz="3600" dirty="0" err="1" smtClean="0"/>
              <a:t>PlanetLab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890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dwidth-2012-11-27-2013-02-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5" y="537093"/>
            <a:ext cx="7500095" cy="46875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987409"/>
              </p:ext>
            </p:extLst>
          </p:nvPr>
        </p:nvGraphicFramePr>
        <p:xfrm>
          <a:off x="597034" y="5736703"/>
          <a:ext cx="7306293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404"/>
                <a:gridCol w="2498108"/>
                <a:gridCol w="3142781"/>
              </a:tblGrid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Exit Probability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Advertised Bandwidth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Nickname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7.25%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0.87%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chaoscomputerclub18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6.35%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0.93%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chaoscomputerclub20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5.92%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1.48%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herngaard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3.60%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0.66%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chomsky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3.35%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1.17%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dorrisdeebrown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3.32%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1.18%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bolobolo1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3.26%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rainbowwarrior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2.32%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0.36%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sdnettor01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2.23%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0.69%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TheSignul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2.22%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0.41%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raskin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2.05%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0.40%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bouazizi</a:t>
                      </a: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1.93%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assk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1.82%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0.39%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kramse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1.67%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0.35%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BostonUCompSci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  <a:tr h="272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1.53%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0.40%</a:t>
                      </a: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bach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527779" y="10347646"/>
            <a:ext cx="235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Total 48.82% </a:t>
            </a:r>
            <a:endParaRPr lang="en-US" b="1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99354" y="10329023"/>
            <a:ext cx="2614705" cy="365125"/>
          </a:xfrm>
        </p:spPr>
        <p:txBody>
          <a:bodyPr/>
          <a:lstStyle/>
          <a:p>
            <a:r>
              <a:rPr lang="en-US" sz="1800" i="1" dirty="0" err="1">
                <a:solidFill>
                  <a:schemeClr val="tx1"/>
                </a:solidFill>
              </a:rPr>
              <a:t>c</a:t>
            </a:r>
            <a:r>
              <a:rPr lang="en-US" sz="1800" i="1" dirty="0" err="1" smtClean="0">
                <a:solidFill>
                  <a:schemeClr val="tx1"/>
                </a:solidFill>
              </a:rPr>
              <a:t>ompass.torproject.org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120062" cy="853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Problem: Few, overloaded Tor relays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7608" y="5224652"/>
            <a:ext cx="364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Top 15 Exit Relays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869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Other solutions often provide weak traffic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6242"/>
            <a:ext cx="8120063" cy="7145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smtClean="0"/>
              <a:t>Examples</a:t>
            </a:r>
          </a:p>
          <a:p>
            <a:pPr lvl="1"/>
            <a:r>
              <a:rPr lang="en-US" sz="3200" b="1" dirty="0" smtClean="0"/>
              <a:t>Virtual Private Networks</a:t>
            </a:r>
          </a:p>
          <a:p>
            <a:pPr lvl="2"/>
            <a:r>
              <a:rPr lang="en-US" sz="3200" dirty="0" smtClean="0"/>
              <a:t>Often leak communication partners [1]</a:t>
            </a:r>
          </a:p>
          <a:p>
            <a:pPr lvl="2"/>
            <a:r>
              <a:rPr lang="en-US" sz="3200" dirty="0" smtClean="0"/>
              <a:t>Not designed for a strong adversary</a:t>
            </a:r>
          </a:p>
          <a:p>
            <a:pPr lvl="2"/>
            <a:r>
              <a:rPr lang="en-US" sz="3200" dirty="0" smtClean="0"/>
              <a:t>Single point of trust</a:t>
            </a:r>
          </a:p>
          <a:p>
            <a:pPr lvl="1"/>
            <a:r>
              <a:rPr lang="en-US" sz="3200" b="1" dirty="0" smtClean="0"/>
              <a:t>File upload sites</a:t>
            </a:r>
          </a:p>
          <a:p>
            <a:pPr lvl="2"/>
            <a:r>
              <a:rPr lang="en-US" sz="3200" dirty="0" smtClean="0"/>
              <a:t>Inherently reveal connection with upload site</a:t>
            </a:r>
          </a:p>
          <a:p>
            <a:pPr lvl="2"/>
            <a:r>
              <a:rPr lang="en-US" sz="3200" dirty="0" smtClean="0"/>
              <a:t>Single point of trust</a:t>
            </a:r>
          </a:p>
          <a:p>
            <a:pPr lvl="1"/>
            <a:r>
              <a:rPr lang="en-US" sz="3200" b="1" dirty="0" err="1" smtClean="0"/>
              <a:t>Filesharing</a:t>
            </a:r>
            <a:r>
              <a:rPr lang="en-US" sz="3200" b="1" dirty="0" smtClean="0"/>
              <a:t> </a:t>
            </a:r>
            <a:r>
              <a:rPr lang="en-US" sz="3200" b="1" dirty="0" err="1"/>
              <a:t>s</a:t>
            </a:r>
            <a:r>
              <a:rPr lang="en-US" sz="3200" b="1" dirty="0" err="1" smtClean="0"/>
              <a:t>eedboxes</a:t>
            </a:r>
            <a:endParaRPr lang="en-US" sz="3200" b="1" dirty="0" smtClean="0"/>
          </a:p>
          <a:p>
            <a:pPr lvl="2"/>
            <a:r>
              <a:rPr lang="en-US" sz="3200" dirty="0" smtClean="0"/>
              <a:t>Connections to </a:t>
            </a:r>
            <a:r>
              <a:rPr lang="en-US" sz="3200" dirty="0" err="1" smtClean="0"/>
              <a:t>seedboxes</a:t>
            </a:r>
            <a:r>
              <a:rPr lang="en-US" sz="3200" dirty="0" smtClean="0"/>
              <a:t> are observed</a:t>
            </a:r>
          </a:p>
          <a:p>
            <a:pPr lvl="2"/>
            <a:r>
              <a:rPr lang="en-US" sz="3200" dirty="0" smtClean="0"/>
              <a:t>Single point of trust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211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03" y="35477"/>
            <a:ext cx="7308057" cy="292179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Solution: Allow users to pay Tor for preferential network service. Use the money  to grow the Tor network.</a:t>
            </a:r>
            <a:endParaRPr lang="en-US" dirty="0"/>
          </a:p>
        </p:txBody>
      </p:sp>
      <p:sp>
        <p:nvSpPr>
          <p:cNvPr id="25" name="Line 3"/>
          <p:cNvSpPr/>
          <p:nvPr/>
        </p:nvSpPr>
        <p:spPr>
          <a:xfrm flipV="1">
            <a:off x="1100448" y="8547852"/>
            <a:ext cx="1200423" cy="84102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6" name="Line 3"/>
          <p:cNvSpPr/>
          <p:nvPr/>
        </p:nvSpPr>
        <p:spPr>
          <a:xfrm flipV="1">
            <a:off x="1100448" y="8395453"/>
            <a:ext cx="1048023" cy="204363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9" name="Line 4"/>
          <p:cNvSpPr/>
          <p:nvPr/>
        </p:nvSpPr>
        <p:spPr>
          <a:xfrm>
            <a:off x="5267752" y="8547854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0" name="Line 4"/>
          <p:cNvSpPr/>
          <p:nvPr/>
        </p:nvSpPr>
        <p:spPr>
          <a:xfrm>
            <a:off x="5267752" y="8730961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1" name="Line 5"/>
          <p:cNvSpPr/>
          <p:nvPr/>
        </p:nvSpPr>
        <p:spPr>
          <a:xfrm>
            <a:off x="3300454" y="8557536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2" name="Line 5"/>
          <p:cNvSpPr/>
          <p:nvPr/>
        </p:nvSpPr>
        <p:spPr>
          <a:xfrm>
            <a:off x="3300454" y="8719277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3" name="Line 3"/>
          <p:cNvSpPr/>
          <p:nvPr/>
        </p:nvSpPr>
        <p:spPr>
          <a:xfrm>
            <a:off x="1100448" y="7995697"/>
            <a:ext cx="1048023" cy="399757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sp>
        <p:nvSpPr>
          <p:cNvPr id="34" name="Line 4"/>
          <p:cNvSpPr/>
          <p:nvPr/>
        </p:nvSpPr>
        <p:spPr>
          <a:xfrm>
            <a:off x="5267752" y="8395453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sp>
        <p:nvSpPr>
          <p:cNvPr id="35" name="Line 5"/>
          <p:cNvSpPr/>
          <p:nvPr/>
        </p:nvSpPr>
        <p:spPr>
          <a:xfrm>
            <a:off x="3300454" y="8395454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pic>
        <p:nvPicPr>
          <p:cNvPr id="36" name="Picture 3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15" y="7031888"/>
            <a:ext cx="1447895" cy="1766152"/>
          </a:xfrm>
          <a:prstGeom prst="rect">
            <a:avLst/>
          </a:prstGeom>
        </p:spPr>
      </p:pic>
      <p:pic>
        <p:nvPicPr>
          <p:cNvPr id="37" name="Picture 3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90" y="7004443"/>
            <a:ext cx="1447895" cy="1766152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91" y="7031888"/>
            <a:ext cx="1447895" cy="1766152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890214" y="8964466"/>
            <a:ext cx="371880" cy="56772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890214" y="8203235"/>
            <a:ext cx="371880" cy="567360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890214" y="7546513"/>
            <a:ext cx="371880" cy="56736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432758" y="5602357"/>
            <a:ext cx="2745307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470066" y="5736498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prioritized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470066" y="6350563"/>
            <a:ext cx="160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</a:t>
            </a:r>
            <a:endParaRPr lang="en-US" sz="2400" dirty="0"/>
          </a:p>
        </p:txBody>
      </p:sp>
      <p:sp>
        <p:nvSpPr>
          <p:cNvPr id="47" name="Line 5"/>
          <p:cNvSpPr/>
          <p:nvPr/>
        </p:nvSpPr>
        <p:spPr>
          <a:xfrm>
            <a:off x="1628255" y="6578642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48" name="Line 5"/>
          <p:cNvSpPr/>
          <p:nvPr/>
        </p:nvSpPr>
        <p:spPr>
          <a:xfrm>
            <a:off x="1628255" y="6027824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pic>
        <p:nvPicPr>
          <p:cNvPr id="49" name="Picture 48"/>
          <p:cNvPicPr/>
          <p:nvPr/>
        </p:nvPicPr>
        <p:blipFill>
          <a:blip r:embed="rId4"/>
          <a:stretch>
            <a:fillRect/>
          </a:stretch>
        </p:blipFill>
        <p:spPr>
          <a:xfrm>
            <a:off x="133106" y="3654431"/>
            <a:ext cx="971816" cy="746574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5"/>
          <a:stretch>
            <a:fillRect/>
          </a:stretch>
        </p:blipFill>
        <p:spPr>
          <a:xfrm>
            <a:off x="3051856" y="3144125"/>
            <a:ext cx="1499523" cy="1456571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6"/>
          <a:stretch>
            <a:fillRect/>
          </a:stretch>
        </p:blipFill>
        <p:spPr>
          <a:xfrm>
            <a:off x="1933763" y="4292089"/>
            <a:ext cx="429415" cy="331811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3"/>
          <a:stretch>
            <a:fillRect/>
          </a:stretch>
        </p:blipFill>
        <p:spPr>
          <a:xfrm>
            <a:off x="763023" y="3363770"/>
            <a:ext cx="696534" cy="106368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651243" y="2844163"/>
            <a:ext cx="71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latin typeface="Lucida Grande"/>
                <a:ea typeface="Lucida Grande"/>
                <a:cs typeface="Lucida Grande"/>
              </a:rPr>
              <a:t>$</a:t>
            </a:r>
            <a:endParaRPr lang="en-US" sz="3600" dirty="0"/>
          </a:p>
        </p:txBody>
      </p:sp>
      <p:sp>
        <p:nvSpPr>
          <p:cNvPr id="55" name="Line 6"/>
          <p:cNvSpPr/>
          <p:nvPr/>
        </p:nvSpPr>
        <p:spPr>
          <a:xfrm>
            <a:off x="1459556" y="3541320"/>
            <a:ext cx="1345857" cy="0"/>
          </a:xfrm>
          <a:prstGeom prst="line">
            <a:avLst/>
          </a:prstGeom>
          <a:ln w="50800">
            <a:solidFill>
              <a:srgbClr val="000000"/>
            </a:solidFill>
            <a:round/>
            <a:tailEnd type="triangle" w="lg" len="lg"/>
          </a:ln>
        </p:spPr>
      </p:sp>
      <p:sp>
        <p:nvSpPr>
          <p:cNvPr id="56" name="Line 6"/>
          <p:cNvSpPr/>
          <p:nvPr/>
        </p:nvSpPr>
        <p:spPr>
          <a:xfrm flipH="1" flipV="1">
            <a:off x="1459554" y="4184937"/>
            <a:ext cx="1345858" cy="0"/>
          </a:xfrm>
          <a:prstGeom prst="line">
            <a:avLst/>
          </a:prstGeom>
          <a:ln w="50800">
            <a:solidFill>
              <a:srgbClr val="000000"/>
            </a:solidFill>
            <a:round/>
            <a:tailEnd type="triangle" w="lg" len="lg"/>
          </a:ln>
        </p:spPr>
      </p:sp>
      <p:pic>
        <p:nvPicPr>
          <p:cNvPr id="57" name="Picture 56"/>
          <p:cNvPicPr/>
          <p:nvPr/>
        </p:nvPicPr>
        <p:blipFill>
          <a:blip r:embed="rId6"/>
          <a:stretch>
            <a:fillRect/>
          </a:stretch>
        </p:blipFill>
        <p:spPr>
          <a:xfrm>
            <a:off x="3907256" y="7871424"/>
            <a:ext cx="429415" cy="331811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6"/>
          <a:stretch>
            <a:fillRect/>
          </a:stretch>
        </p:blipFill>
        <p:spPr>
          <a:xfrm>
            <a:off x="5708783" y="7890412"/>
            <a:ext cx="429415" cy="331811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6"/>
          <a:stretch>
            <a:fillRect/>
          </a:stretch>
        </p:blipFill>
        <p:spPr>
          <a:xfrm>
            <a:off x="1933763" y="7893056"/>
            <a:ext cx="429415" cy="33181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5189" y="4741459"/>
            <a:ext cx="392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User pays for e-cash.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15188" y="9532186"/>
            <a:ext cx="812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 User sends relays on onion-routing circuit e-cash to obtain priority.</a:t>
            </a:r>
            <a:endParaRPr lang="en-US" sz="3600" dirty="0"/>
          </a:p>
        </p:txBody>
      </p:sp>
      <p:pic>
        <p:nvPicPr>
          <p:cNvPr id="62" name="Picture 6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17" y="2744646"/>
            <a:ext cx="1447895" cy="1766152"/>
          </a:xfrm>
          <a:prstGeom prst="rect">
            <a:avLst/>
          </a:prstGeom>
        </p:spPr>
      </p:pic>
      <p:sp>
        <p:nvSpPr>
          <p:cNvPr id="64" name="Line 6"/>
          <p:cNvSpPr/>
          <p:nvPr/>
        </p:nvSpPr>
        <p:spPr>
          <a:xfrm>
            <a:off x="4652591" y="3863587"/>
            <a:ext cx="1700316" cy="0"/>
          </a:xfrm>
          <a:prstGeom prst="line">
            <a:avLst/>
          </a:prstGeom>
          <a:ln w="50800">
            <a:solidFill>
              <a:srgbClr val="000000"/>
            </a:solidFill>
            <a:round/>
            <a:tailEnd type="triangle" w="lg" len="lg"/>
          </a:ln>
        </p:spPr>
      </p:sp>
      <p:sp>
        <p:nvSpPr>
          <p:cNvPr id="66" name="TextBox 65"/>
          <p:cNvSpPr txBox="1"/>
          <p:nvPr/>
        </p:nvSpPr>
        <p:spPr>
          <a:xfrm>
            <a:off x="4342316" y="4741459"/>
            <a:ext cx="3777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 Payment funds relay.</a:t>
            </a:r>
            <a:endParaRPr lang="en-US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5032619" y="3144125"/>
            <a:ext cx="71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latin typeface="Lucida Grande"/>
                <a:ea typeface="Lucida Grande"/>
                <a:cs typeface="Lucida Grande"/>
              </a:rPr>
              <a:t>$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17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089973"/>
            <a:ext cx="8120062" cy="754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Tor has an estimated 500,000 unique users per day. How many new and existing users would pay for better performance?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SSL VPN:</a:t>
            </a:r>
            <a:r>
              <a:rPr lang="en-US" dirty="0" smtClean="0"/>
              <a:t> $506 million business in 2008 [2]</a:t>
            </a:r>
          </a:p>
          <a:p>
            <a:r>
              <a:rPr lang="en-US" b="1" dirty="0" smtClean="0"/>
              <a:t>File upload sites: </a:t>
            </a:r>
            <a:r>
              <a:rPr lang="en-US" dirty="0" smtClean="0"/>
              <a:t>estimated 7% of Internet traffic in 2011 [3]</a:t>
            </a:r>
          </a:p>
          <a:p>
            <a:r>
              <a:rPr lang="en-US" b="1" dirty="0" err="1" smtClean="0"/>
              <a:t>BitTorrent</a:t>
            </a:r>
            <a:r>
              <a:rPr lang="en-US" b="1" dirty="0" smtClean="0"/>
              <a:t>: </a:t>
            </a:r>
            <a:r>
              <a:rPr lang="en-US" dirty="0" smtClean="0"/>
              <a:t>estimated 14.3% of Internet traffic in 2011 [3] and 52% of Tor traffic in 2010 [4].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782595" y="1227319"/>
            <a:ext cx="971816" cy="74657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031552" y="740217"/>
            <a:ext cx="1499523" cy="145657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03007" y="1929956"/>
            <a:ext cx="429415" cy="33181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12512" y="936658"/>
            <a:ext cx="696534" cy="1063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68442" y="417051"/>
            <a:ext cx="71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latin typeface="Lucida Grande"/>
                <a:ea typeface="Lucida Grande"/>
                <a:cs typeface="Lucida Grande"/>
              </a:rPr>
              <a:t>$</a:t>
            </a:r>
            <a:endParaRPr lang="en-US" sz="3600" dirty="0"/>
          </a:p>
        </p:txBody>
      </p:sp>
      <p:sp>
        <p:nvSpPr>
          <p:cNvPr id="17" name="Line 6"/>
          <p:cNvSpPr/>
          <p:nvPr/>
        </p:nvSpPr>
        <p:spPr>
          <a:xfrm>
            <a:off x="3109045" y="1114208"/>
            <a:ext cx="1922507" cy="0"/>
          </a:xfrm>
          <a:prstGeom prst="line">
            <a:avLst/>
          </a:prstGeom>
          <a:ln w="50800">
            <a:solidFill>
              <a:srgbClr val="000000"/>
            </a:solidFill>
            <a:round/>
            <a:tailEnd type="triangle" w="lg" len="lg"/>
          </a:ln>
        </p:spPr>
      </p:sp>
      <p:sp>
        <p:nvSpPr>
          <p:cNvPr id="18" name="Line 6"/>
          <p:cNvSpPr/>
          <p:nvPr/>
        </p:nvSpPr>
        <p:spPr>
          <a:xfrm flipH="1" flipV="1">
            <a:off x="3109045" y="1757825"/>
            <a:ext cx="1859549" cy="0"/>
          </a:xfrm>
          <a:prstGeom prst="line">
            <a:avLst/>
          </a:prstGeom>
          <a:ln w="50800">
            <a:solidFill>
              <a:srgbClr val="000000"/>
            </a:solidFill>
            <a:round/>
            <a:tailEnd type="triangle" w="lg" len="lg"/>
          </a:ln>
        </p:spPr>
      </p:sp>
    </p:spTree>
    <p:extLst>
      <p:ext uri="{BB962C8B-B14F-4D97-AF65-F5344CB8AC3E}">
        <p14:creationId xmlns:p14="http://schemas.microsoft.com/office/powerpoint/2010/main" val="171611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/>
          <p:nvPr/>
        </p:nvSpPr>
        <p:spPr>
          <a:xfrm flipV="1">
            <a:off x="1315156" y="3258881"/>
            <a:ext cx="1200423" cy="84102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5" name="Line 3"/>
          <p:cNvSpPr/>
          <p:nvPr/>
        </p:nvSpPr>
        <p:spPr>
          <a:xfrm flipV="1">
            <a:off x="1315156" y="3106482"/>
            <a:ext cx="1048023" cy="204363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6" name="Line 4"/>
          <p:cNvSpPr/>
          <p:nvPr/>
        </p:nvSpPr>
        <p:spPr>
          <a:xfrm>
            <a:off x="5482460" y="3258883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7" name="Line 4"/>
          <p:cNvSpPr/>
          <p:nvPr/>
        </p:nvSpPr>
        <p:spPr>
          <a:xfrm>
            <a:off x="5482460" y="3441990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8" name="Line 5"/>
          <p:cNvSpPr/>
          <p:nvPr/>
        </p:nvSpPr>
        <p:spPr>
          <a:xfrm>
            <a:off x="3515162" y="3268565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9" name="Line 5"/>
          <p:cNvSpPr/>
          <p:nvPr/>
        </p:nvSpPr>
        <p:spPr>
          <a:xfrm>
            <a:off x="3515162" y="3430306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10" name="Line 3"/>
          <p:cNvSpPr/>
          <p:nvPr/>
        </p:nvSpPr>
        <p:spPr>
          <a:xfrm>
            <a:off x="1315156" y="2706726"/>
            <a:ext cx="1048023" cy="399757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sp>
        <p:nvSpPr>
          <p:cNvPr id="11" name="Line 4"/>
          <p:cNvSpPr/>
          <p:nvPr/>
        </p:nvSpPr>
        <p:spPr>
          <a:xfrm>
            <a:off x="5482460" y="3106482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sp>
        <p:nvSpPr>
          <p:cNvPr id="12" name="Line 5"/>
          <p:cNvSpPr/>
          <p:nvPr/>
        </p:nvSpPr>
        <p:spPr>
          <a:xfrm>
            <a:off x="3515162" y="3106483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1742917"/>
            <a:ext cx="1447895" cy="1766152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98" y="1715472"/>
            <a:ext cx="1447895" cy="1766152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9" y="1742917"/>
            <a:ext cx="1447895" cy="1766152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0" y="2058153"/>
            <a:ext cx="701842" cy="85611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04922" y="3675495"/>
            <a:ext cx="371880" cy="56772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104922" y="2914264"/>
            <a:ext cx="371880" cy="56736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104922" y="2257542"/>
            <a:ext cx="371880" cy="5673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63271" y="221044"/>
            <a:ext cx="2745307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00579" y="355185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prioritized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00579" y="969250"/>
            <a:ext cx="160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</a:t>
            </a:r>
            <a:endParaRPr lang="en-US" sz="2400" dirty="0"/>
          </a:p>
        </p:txBody>
      </p:sp>
      <p:sp>
        <p:nvSpPr>
          <p:cNvPr id="23" name="Line 5"/>
          <p:cNvSpPr/>
          <p:nvPr/>
        </p:nvSpPr>
        <p:spPr>
          <a:xfrm>
            <a:off x="5258768" y="1197329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4" name="Line 5"/>
          <p:cNvSpPr/>
          <p:nvPr/>
        </p:nvSpPr>
        <p:spPr>
          <a:xfrm>
            <a:off x="5258768" y="646511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4121964" y="2582453"/>
            <a:ext cx="429415" cy="33181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5923491" y="2601441"/>
            <a:ext cx="429415" cy="331811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2148471" y="2604085"/>
            <a:ext cx="429415" cy="331811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7164" y="4562795"/>
            <a:ext cx="8112899" cy="1655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prioritize?</a:t>
            </a:r>
          </a:p>
          <a:p>
            <a:r>
              <a:rPr lang="en-US" dirty="0" smtClean="0"/>
              <a:t>Proportional </a:t>
            </a:r>
            <a:r>
              <a:rPr lang="en-US" dirty="0" smtClean="0"/>
              <a:t>Differentiated </a:t>
            </a:r>
            <a:r>
              <a:rPr lang="en-US" dirty="0" smtClean="0"/>
              <a:t>Services [5]</a:t>
            </a:r>
            <a:endParaRPr lang="en-US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-44688" y="6370259"/>
            <a:ext cx="8112899" cy="343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Why prioritize?</a:t>
            </a:r>
          </a:p>
          <a:p>
            <a:r>
              <a:rPr lang="en-US" dirty="0" smtClean="0"/>
              <a:t>Requiring all users to pay hasn’t worked in the past [6].</a:t>
            </a:r>
          </a:p>
          <a:p>
            <a:r>
              <a:rPr lang="en-US" dirty="0" smtClean="0"/>
              <a:t>Prioritizing traffic ensures users with little money or low risk will continue using 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3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03" y="244004"/>
            <a:ext cx="7308057" cy="1804458"/>
          </a:xfrm>
        </p:spPr>
        <p:txBody>
          <a:bodyPr/>
          <a:lstStyle/>
          <a:p>
            <a:r>
              <a:rPr lang="en-US" dirty="0" smtClean="0"/>
              <a:t>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3" y="2048462"/>
            <a:ext cx="7308057" cy="8778288"/>
          </a:xfrm>
        </p:spPr>
        <p:txBody>
          <a:bodyPr>
            <a:normAutofit/>
          </a:bodyPr>
          <a:lstStyle/>
          <a:p>
            <a:r>
              <a:rPr lang="en-US" dirty="0" smtClean="0"/>
              <a:t>Users identify themselves as paying or non-paying to relays on the circuit.</a:t>
            </a:r>
          </a:p>
          <a:p>
            <a:r>
              <a:rPr lang="en-US" dirty="0" smtClean="0"/>
              <a:t>An exit can link the destination to a the paying or non-paying group of users.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Users must be aware of the risk of joining the new “paying” group. As more join, it becomes more anonymous.</a:t>
            </a:r>
          </a:p>
          <a:p>
            <a:endParaRPr lang="en-US" dirty="0" smtClean="0"/>
          </a:p>
        </p:txBody>
      </p:sp>
      <p:sp>
        <p:nvSpPr>
          <p:cNvPr id="7" name="Line 4"/>
          <p:cNvSpPr/>
          <p:nvPr/>
        </p:nvSpPr>
        <p:spPr>
          <a:xfrm>
            <a:off x="5610426" y="665084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11" name="Line 4"/>
          <p:cNvSpPr/>
          <p:nvPr/>
        </p:nvSpPr>
        <p:spPr>
          <a:xfrm>
            <a:off x="5610426" y="6315340"/>
            <a:ext cx="827154" cy="0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65" y="4951775"/>
            <a:ext cx="1447895" cy="176615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6051457" y="5810299"/>
            <a:ext cx="429415" cy="331811"/>
          </a:xfrm>
          <a:prstGeom prst="rect">
            <a:avLst/>
          </a:prstGeom>
        </p:spPr>
      </p:pic>
      <p:sp>
        <p:nvSpPr>
          <p:cNvPr id="26" name="Cloud 25"/>
          <p:cNvSpPr/>
          <p:nvPr/>
        </p:nvSpPr>
        <p:spPr>
          <a:xfrm>
            <a:off x="2823967" y="5696026"/>
            <a:ext cx="2786459" cy="176615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18375" y="4724824"/>
            <a:ext cx="1705592" cy="15905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5115" y="6775543"/>
            <a:ext cx="2417964" cy="159051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ne 4"/>
          <p:cNvSpPr/>
          <p:nvPr/>
        </p:nvSpPr>
        <p:spPr>
          <a:xfrm>
            <a:off x="2823966" y="5696026"/>
            <a:ext cx="392287" cy="259878"/>
          </a:xfrm>
          <a:prstGeom prst="line">
            <a:avLst/>
          </a:prstGeom>
          <a:ln w="91440">
            <a:solidFill>
              <a:srgbClr val="FF0000"/>
            </a:solidFill>
            <a:round/>
          </a:ln>
        </p:spPr>
      </p:sp>
      <p:sp>
        <p:nvSpPr>
          <p:cNvPr id="30" name="Line 4"/>
          <p:cNvSpPr/>
          <p:nvPr/>
        </p:nvSpPr>
        <p:spPr>
          <a:xfrm flipV="1">
            <a:off x="2673078" y="7125514"/>
            <a:ext cx="413577" cy="336663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1" name="TextBox 30"/>
          <p:cNvSpPr txBox="1"/>
          <p:nvPr/>
        </p:nvSpPr>
        <p:spPr>
          <a:xfrm>
            <a:off x="1307931" y="4951775"/>
            <a:ext cx="1516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Paying users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68665" y="7143999"/>
            <a:ext cx="225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Non-paying users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93035" y="6142110"/>
            <a:ext cx="15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15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challenge: Accepting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Payments should be possible without requiring user identification</a:t>
            </a:r>
            <a:r>
              <a:rPr lang="en-US" sz="3600" dirty="0"/>
              <a:t> </a:t>
            </a:r>
            <a:r>
              <a:rPr lang="en-US" sz="3600" dirty="0" smtClean="0"/>
              <a:t>or traceability to Tor.</a:t>
            </a:r>
          </a:p>
          <a:p>
            <a:pPr lvl="1"/>
            <a:r>
              <a:rPr lang="en-US" sz="3600" dirty="0" smtClean="0"/>
              <a:t> Third-party payment processor</a:t>
            </a:r>
          </a:p>
          <a:p>
            <a:pPr lvl="2"/>
            <a:r>
              <a:rPr lang="en-US" sz="3200" dirty="0" smtClean="0"/>
              <a:t>Google Wallet</a:t>
            </a:r>
          </a:p>
          <a:p>
            <a:pPr lvl="2"/>
            <a:r>
              <a:rPr lang="en-US" sz="3200" dirty="0" smtClean="0"/>
              <a:t>PayPal</a:t>
            </a:r>
          </a:p>
          <a:p>
            <a:pPr lvl="2"/>
            <a:r>
              <a:rPr lang="en-US" sz="3200" dirty="0" smtClean="0"/>
              <a:t>Amazon Payments</a:t>
            </a:r>
          </a:p>
          <a:p>
            <a:pPr lvl="1"/>
            <a:r>
              <a:rPr lang="en-US" sz="3600" dirty="0" smtClean="0"/>
              <a:t> </a:t>
            </a:r>
            <a:r>
              <a:rPr lang="en-US" sz="3600" dirty="0" err="1" smtClean="0"/>
              <a:t>Bitcoin</a:t>
            </a:r>
            <a:endParaRPr lang="en-US" sz="3600" dirty="0" smtClean="0"/>
          </a:p>
          <a:p>
            <a:r>
              <a:rPr lang="en-US" sz="4000" dirty="0" smtClean="0"/>
              <a:t>Tor currently accepts donations in such forms (excepting </a:t>
            </a:r>
            <a:r>
              <a:rPr lang="en-US" sz="4000" dirty="0" err="1" smtClean="0"/>
              <a:t>Bitcoin</a:t>
            </a:r>
            <a:r>
              <a:rPr lang="en-US" sz="4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748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702</Words>
  <Application>Microsoft Macintosh PowerPoint</Application>
  <PresentationFormat>B4 (ISO) Paper (250x353 mm)</PresentationFormat>
  <Paragraphs>132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Onions for Sale: Putting Privacy on the Market</vt:lpstr>
      <vt:lpstr>Problem: Tor is slow</vt:lpstr>
      <vt:lpstr>Problem: Few, overloaded Tor relays</vt:lpstr>
      <vt:lpstr>Problem: Other solutions often provide weak traffic security</vt:lpstr>
      <vt:lpstr>Solution: Allow users to pay Tor for preferential network service. Use the money  to grow the Tor network.</vt:lpstr>
      <vt:lpstr>PowerPoint Presentation</vt:lpstr>
      <vt:lpstr>PowerPoint Presentation</vt:lpstr>
      <vt:lpstr>Anonymity</vt:lpstr>
      <vt:lpstr>Technical challenge: Accepting payments</vt:lpstr>
      <vt:lpstr>Technical challenge: growing the Tor network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Onions for Sale: Putting Privacy on the Market</dc:title>
  <dc:creator>Aaron Johnson</dc:creator>
  <cp:lastModifiedBy>Aaron Johnson</cp:lastModifiedBy>
  <cp:revision>58</cp:revision>
  <dcterms:created xsi:type="dcterms:W3CDTF">2013-03-27T08:28:07Z</dcterms:created>
  <dcterms:modified xsi:type="dcterms:W3CDTF">2013-03-27T15:25:03Z</dcterms:modified>
</cp:coreProperties>
</file>