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  <p:sldId id="263" r:id="rId9"/>
    <p:sldId id="264" r:id="rId10"/>
    <p:sldId id="356" r:id="rId11"/>
    <p:sldId id="266" r:id="rId12"/>
    <p:sldId id="278" r:id="rId13"/>
    <p:sldId id="279" r:id="rId14"/>
    <p:sldId id="281" r:id="rId15"/>
    <p:sldId id="282" r:id="rId16"/>
    <p:sldId id="283" r:id="rId17"/>
    <p:sldId id="358" r:id="rId18"/>
    <p:sldId id="287" r:id="rId19"/>
    <p:sldId id="288" r:id="rId20"/>
    <p:sldId id="289" r:id="rId21"/>
    <p:sldId id="291" r:id="rId22"/>
    <p:sldId id="290" r:id="rId23"/>
    <p:sldId id="292" r:id="rId24"/>
    <p:sldId id="293" r:id="rId25"/>
    <p:sldId id="294" r:id="rId26"/>
    <p:sldId id="295" r:id="rId27"/>
    <p:sldId id="296" r:id="rId28"/>
    <p:sldId id="313" r:id="rId29"/>
    <p:sldId id="316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17" r:id="rId38"/>
    <p:sldId id="331" r:id="rId39"/>
    <p:sldId id="314" r:id="rId40"/>
    <p:sldId id="311" r:id="rId41"/>
    <p:sldId id="315" r:id="rId42"/>
    <p:sldId id="336" r:id="rId43"/>
    <p:sldId id="335" r:id="rId44"/>
    <p:sldId id="338" r:id="rId45"/>
    <p:sldId id="339" r:id="rId46"/>
    <p:sldId id="340" r:id="rId47"/>
    <p:sldId id="341" r:id="rId48"/>
    <p:sldId id="342" r:id="rId49"/>
    <p:sldId id="333" r:id="rId50"/>
    <p:sldId id="343" r:id="rId51"/>
    <p:sldId id="334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7" r:id="rId64"/>
    <p:sldId id="359" r:id="rId65"/>
    <p:sldId id="337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E8C0F-5A7B-7C4F-95F3-D7D3FBDE82DA}" type="datetimeFigureOut">
              <a:rPr lang="en-US" smtClean="0"/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7130E-F9BD-3946-914E-F175209B2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A799-345A-DA41-A1EB-DDC0A65F76F9}" type="datetimeFigureOut">
              <a:rPr lang="en-US" smtClean="0"/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5CEA-C2A6-764A-96BA-715AAC0E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50-77A7-8042-9360-D6609C5B1580}" type="datetime1">
              <a:rPr lang="en-US" smtClean="0"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A872-CC06-5545-A01A-AB1934D4EE3E}" type="datetime1">
              <a:rPr lang="en-US" smtClean="0"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689-DDFC-6D44-BA44-E18CC351CD52}" type="datetime1">
              <a:rPr lang="en-US" smtClean="0"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4C6-38B4-9B42-9CE4-2E106A45CA39}" type="datetime1">
              <a:rPr lang="en-US" smtClean="0"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A103-6E1E-9E43-823E-1DB47F675847}" type="datetime1">
              <a:rPr lang="en-US" smtClean="0"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79-3820-3D41-B46F-4B179A405968}" type="datetime1">
              <a:rPr lang="en-US" smtClean="0"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F5D-AAD4-C945-9097-3DD036B46CD7}" type="datetime1">
              <a:rPr lang="en-US" smtClean="0"/>
              <a:t>10/19/11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3B8-C65C-3C4E-AC35-97E46641E0CB}" type="datetime1">
              <a:rPr lang="en-US" smtClean="0"/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88F-F017-A24D-B145-49E335496102}" type="datetime1">
              <a:rPr lang="en-US" smtClean="0"/>
              <a:t>10/19/11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8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166-4E83-5A4C-B11F-E335B9987899}" type="datetime1">
              <a:rPr lang="en-US" smtClean="0"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B641-27AB-4840-AE6B-6AE82FBAB54F}" type="datetime1">
              <a:rPr lang="en-US" smtClean="0"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6CD5-89A9-C34D-B902-42619EF6EC3B}" type="datetime1">
              <a:rPr lang="en-US" smtClean="0"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D5E6-0E9A-BF4E-BEC2-1E62DFCC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8" y="1015865"/>
            <a:ext cx="9011165" cy="14700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Trust-based Anonymous Communication:</a:t>
            </a:r>
            <a:br>
              <a:rPr lang="en-US" sz="4000" dirty="0" smtClean="0"/>
            </a:br>
            <a:r>
              <a:rPr lang="en-US" sz="3600" dirty="0" smtClean="0"/>
              <a:t>Models and Routing Algorithms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78" y="2637180"/>
            <a:ext cx="3412665" cy="258804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Aaron Johnson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Syverson</a:t>
            </a:r>
            <a:endParaRPr lang="en-US" dirty="0" smtClean="0"/>
          </a:p>
          <a:p>
            <a:r>
              <a:rPr lang="en-US" dirty="0" smtClean="0"/>
              <a:t>Roger </a:t>
            </a:r>
            <a:r>
              <a:rPr lang="en-US" dirty="0" err="1" smtClean="0"/>
              <a:t>Dingledine</a:t>
            </a:r>
            <a:endParaRPr lang="en-US" dirty="0" smtClean="0"/>
          </a:p>
          <a:p>
            <a:r>
              <a:rPr lang="en-US" dirty="0" smtClean="0"/>
              <a:t>Nick Mathewson</a:t>
            </a:r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73143" y="2637180"/>
            <a:ext cx="5399788" cy="258804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U.S. Naval Research Laboratory</a:t>
            </a:r>
          </a:p>
          <a:p>
            <a:r>
              <a:rPr lang="en-US" i="1" dirty="0" smtClean="0"/>
              <a:t>U.S. Naval Research Laboratory</a:t>
            </a:r>
          </a:p>
          <a:p>
            <a:r>
              <a:rPr lang="en-US" i="1" dirty="0" smtClean="0"/>
              <a:t>The Tor Project</a:t>
            </a:r>
          </a:p>
          <a:p>
            <a:r>
              <a:rPr lang="en-US" i="1" dirty="0" smtClean="0"/>
              <a:t>The Tor Project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2346" y="5382720"/>
            <a:ext cx="6738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18th ACM Conference on Computer and Communications Security</a:t>
            </a:r>
          </a:p>
          <a:p>
            <a:pPr algn="ctr"/>
            <a:r>
              <a:rPr lang="en-US" dirty="0" smtClean="0"/>
              <a:t>October 17-21, 2011</a:t>
            </a:r>
          </a:p>
          <a:p>
            <a:pPr algn="ctr"/>
            <a:r>
              <a:rPr lang="en-US" dirty="0" smtClean="0"/>
              <a:t>Chicago, 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8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Onion</a:t>
            </a:r>
            <a:r>
              <a:rPr lang="en-US" sz="2400" dirty="0"/>
              <a:t>-encrypted data is sent and unwrapped along the circuit.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process runs in reverse for return data.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2"/>
          </p:cNvCxnSpPr>
          <p:nvPr/>
        </p:nvCxnSpPr>
        <p:spPr>
          <a:xfrm flipV="1">
            <a:off x="3554158" y="1201739"/>
            <a:ext cx="956059" cy="142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4"/>
            <a:endCxn id="14" idx="0"/>
          </p:cNvCxnSpPr>
          <p:nvPr/>
        </p:nvCxnSpPr>
        <p:spPr>
          <a:xfrm>
            <a:off x="4700297" y="1391819"/>
            <a:ext cx="279540" cy="10276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</p:cNvCxnSpPr>
          <p:nvPr/>
        </p:nvCxnSpPr>
        <p:spPr>
          <a:xfrm flipV="1">
            <a:off x="5169917" y="1914282"/>
            <a:ext cx="2174016" cy="6952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8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0853"/>
            <a:ext cx="8229600" cy="2945309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onion-routing network</a:t>
            </a:r>
          </a:p>
          <a:p>
            <a:r>
              <a:rPr lang="en-US" dirty="0" smtClean="0"/>
              <a:t>Estimated at over 300,000 users daily</a:t>
            </a:r>
          </a:p>
          <a:p>
            <a:r>
              <a:rPr lang="en-US" dirty="0" smtClean="0"/>
              <a:t>≈2500 onion routers</a:t>
            </a:r>
          </a:p>
          <a:p>
            <a:r>
              <a:rPr lang="en-US" dirty="0" smtClean="0"/>
              <a:t>Uses include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00" y="949679"/>
            <a:ext cx="2818302" cy="1787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6200" y="2682511"/>
            <a:ext cx="2871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torproject.org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2377" y="5465352"/>
            <a:ext cx="7379267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en-US" sz="2400" dirty="0" smtClean="0"/>
              <a:t>- Avoiding </a:t>
            </a:r>
            <a:r>
              <a:rPr lang="en-US" sz="2400" dirty="0"/>
              <a:t>censorship</a:t>
            </a:r>
          </a:p>
          <a:p>
            <a:pPr lvl="1"/>
            <a:r>
              <a:rPr lang="en-US" sz="2400" dirty="0" smtClean="0"/>
              <a:t>- Gathering intelligence</a:t>
            </a:r>
          </a:p>
          <a:p>
            <a:pPr marL="800100" lvl="1" indent="-342900">
              <a:buFontTx/>
              <a:buChar char="-"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- Political </a:t>
            </a:r>
            <a:r>
              <a:rPr lang="en-US" sz="2400" dirty="0"/>
              <a:t>activism</a:t>
            </a:r>
          </a:p>
          <a:p>
            <a:pPr lvl="1"/>
            <a:r>
              <a:rPr lang="en-US" sz="2400" dirty="0" smtClean="0"/>
              <a:t>- Whistleblowing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675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94"/>
            <a:ext cx="8229600" cy="812376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12</a:t>
            </a:fld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80094"/>
            <a:ext cx="8229600" cy="81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Problem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43933" y="105373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43933" y="157765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43933" y="212749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1502599" y="105373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1502599" y="157765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1502599" y="212749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74050" y="189276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89757" y="227292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03313" y="157966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54158" y="214934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833339" y="119804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54158" y="119804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674050" y="157820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64130" y="138812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173998" y="1007412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83473" y="855862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483970" y="1197492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94"/>
            <a:ext cx="8229600" cy="812376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13</a:t>
            </a:fld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80094"/>
            <a:ext cx="8229600" cy="81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Problem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2653084"/>
            <a:ext cx="8229600" cy="1627282"/>
          </a:xfrm>
        </p:spPr>
        <p:txBody>
          <a:bodyPr/>
          <a:lstStyle/>
          <a:p>
            <a:r>
              <a:rPr lang="en-US" dirty="0"/>
              <a:t>Adversary may observe or control </a:t>
            </a:r>
            <a:r>
              <a:rPr lang="en-US" dirty="0" smtClean="0"/>
              <a:t>routers</a:t>
            </a:r>
            <a:r>
              <a:rPr lang="en-US" dirty="0"/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43933" y="105373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43933" y="157765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43933" y="212749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1502599" y="105373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1502599" y="157765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1502599" y="212749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83970" y="1198044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74050" y="189276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89757" y="227292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03313" y="157966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10217" y="865109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54158" y="214934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73998" y="1007964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833339" y="119804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54158" y="119804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674050" y="157820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4130" y="138812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8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14</a:t>
            </a:fld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80094"/>
            <a:ext cx="8229600" cy="812376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2653084"/>
            <a:ext cx="8229600" cy="1627282"/>
          </a:xfrm>
        </p:spPr>
        <p:txBody>
          <a:bodyPr/>
          <a:lstStyle/>
          <a:p>
            <a:r>
              <a:rPr lang="en-US" dirty="0"/>
              <a:t>Adversary may observe or control routers.</a:t>
            </a:r>
          </a:p>
          <a:p>
            <a:r>
              <a:rPr lang="en-US" dirty="0" smtClean="0"/>
              <a:t>Traffic patterns can link first and last routers.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343933" y="105373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43933" y="157765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43933" y="212749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1502599" y="105373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1502599" y="157765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1502599" y="212749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83970" y="1198044"/>
            <a:ext cx="380160" cy="380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674050" y="189276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89757" y="227292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03313" y="157966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10217" y="865109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54158" y="214934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73998" y="1007964"/>
            <a:ext cx="380160" cy="380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833339" y="119804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554158" y="119804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674050" y="157820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64130" y="138812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6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94"/>
            <a:ext cx="8229600" cy="812376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3084"/>
            <a:ext cx="8229600" cy="1627282"/>
          </a:xfrm>
        </p:spPr>
        <p:txBody>
          <a:bodyPr/>
          <a:lstStyle/>
          <a:p>
            <a:r>
              <a:rPr lang="en-US" dirty="0"/>
              <a:t>Adversary may observe or control routers.</a:t>
            </a:r>
          </a:p>
          <a:p>
            <a:r>
              <a:rPr lang="en-US" dirty="0" smtClean="0"/>
              <a:t>Traffic patterns can link first and last routers.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3933" y="105373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3933" y="157765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43933" y="212749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502599" y="105373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502599" y="157765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502599" y="212749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3970" y="1198044"/>
            <a:ext cx="380160" cy="380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74050" y="189276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89757" y="227292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03313" y="157966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10217" y="865109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54158" y="214934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73998" y="1007964"/>
            <a:ext cx="380160" cy="380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33339" y="119804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54158" y="119804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674050" y="157820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4130" y="138812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21214"/>
              </p:ext>
            </p:extLst>
          </p:nvPr>
        </p:nvGraphicFramePr>
        <p:xfrm>
          <a:off x="457199" y="4385963"/>
          <a:ext cx="8229600" cy="193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159"/>
                <a:gridCol w="1525236"/>
                <a:gridCol w="2304805"/>
                <a:gridCol w="2057400"/>
              </a:tblGrid>
              <a:tr h="652657">
                <a:tc>
                  <a:txBody>
                    <a:bodyPr/>
                    <a:lstStyle/>
                    <a:p>
                      <a:r>
                        <a:rPr lang="en-US" dirty="0" smtClean="0"/>
                        <a:t>Path Selection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</a:t>
                      </a:r>
                      <a:r>
                        <a:rPr lang="en-US" dirty="0" smtClean="0"/>
                        <a:t> attack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routers</a:t>
                      </a:r>
                      <a:r>
                        <a:rPr lang="en-US" baseline="0" dirty="0" smtClean="0"/>
                        <a:t> 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connections</a:t>
                      </a:r>
                      <a:r>
                        <a:rPr lang="en-US" baseline="0" dirty="0" smtClean="0"/>
                        <a:t> until successful attack</a:t>
                      </a:r>
                      <a:endParaRPr lang="en-US" dirty="0"/>
                    </a:p>
                  </a:txBody>
                  <a:tcPr/>
                </a:tc>
              </a:tr>
              <a:tr h="42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Random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0.01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250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+ guards &amp; exits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0.01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80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guards, 90 exits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10 w/ prob. 0.1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76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+ bandwidth weighting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0.01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guard&amp;exit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, 124 </a:t>
                      </a: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MiBps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7.7 w/ prob.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0.077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57199" y="6321558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2500 total routers, 900 exit, 800 guard</a:t>
            </a:r>
            <a:endParaRPr lang="en-US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199" y="3877893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First-last Correlation </a:t>
            </a:r>
            <a:r>
              <a:rPr lang="en-US" sz="2800" i="1" dirty="0"/>
              <a:t>A</a:t>
            </a:r>
            <a:r>
              <a:rPr lang="en-US" sz="2800" i="1" dirty="0" smtClean="0"/>
              <a:t>ttack </a:t>
            </a:r>
            <a:r>
              <a:rPr lang="en-US" sz="2800" i="1" dirty="0"/>
              <a:t>S</a:t>
            </a:r>
            <a:r>
              <a:rPr lang="en-US" sz="2800" i="1" dirty="0" smtClean="0"/>
              <a:t>uccess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6454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234"/>
          </a:xfrm>
        </p:spPr>
        <p:txBody>
          <a:bodyPr/>
          <a:lstStyle/>
          <a:p>
            <a:r>
              <a:rPr lang="en-US" dirty="0" smtClean="0"/>
              <a:t>Key Idea: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872"/>
            <a:ext cx="8229600" cy="4525963"/>
          </a:xfrm>
        </p:spPr>
        <p:txBody>
          <a:bodyPr/>
          <a:lstStyle/>
          <a:p>
            <a:r>
              <a:rPr lang="en-US" dirty="0" smtClean="0"/>
              <a:t>Users may know how likely a router is to be under observation.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84501"/>
              </p:ext>
            </p:extLst>
          </p:nvPr>
        </p:nvGraphicFramePr>
        <p:xfrm>
          <a:off x="109244" y="3044791"/>
          <a:ext cx="8930634" cy="318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102"/>
                <a:gridCol w="1716109"/>
                <a:gridCol w="1235598"/>
                <a:gridCol w="903818"/>
                <a:gridCol w="1063987"/>
                <a:gridCol w="1395769"/>
                <a:gridCol w="1054251"/>
              </a:tblGrid>
              <a:tr h="44877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 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/>
                </a:tc>
              </a:tr>
              <a:tr h="7745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moria1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moria.csail.mit.edu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460 KB/s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 days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0.2.3.5-alpha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Linux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7459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rathergonaked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2"/>
                          </a:solidFill>
                        </a:rPr>
                        <a:t>212-82-33-112.ip.14v.de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302 KB/s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 days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Germany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0.2.2.33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Linux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1289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Unnamed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</a:rPr>
                        <a:t>static-ip-166-154-142-114.rev.dyxnet.com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58 KB/s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58 days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Hong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Kong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0.2.1.29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Windows Server 2003 SP2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6993" y="6171684"/>
            <a:ext cx="70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Source: http://</a:t>
            </a:r>
            <a:r>
              <a:rPr lang="en-US" i="1" dirty="0" err="1" smtClean="0"/>
              <a:t>torstatus.blutmagie.de</a:t>
            </a:r>
            <a:r>
              <a:rPr lang="en-US" i="1" dirty="0" smtClean="0"/>
              <a:t>, 10/12/2011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622" y="2485129"/>
            <a:ext cx="898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Tor Routers with Possible Trust Factors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9319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74" y="2036661"/>
            <a:ext cx="6009670" cy="35860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trust?</a:t>
            </a:r>
          </a:p>
          <a:p>
            <a:pPr marL="914400" lvl="1" indent="-514350">
              <a:buFont typeface="Arial"/>
              <a:buChar char="•"/>
            </a:pPr>
            <a:r>
              <a:rPr lang="en-US" sz="3200" dirty="0" smtClean="0"/>
              <a:t>Model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use trust?</a:t>
            </a:r>
          </a:p>
          <a:p>
            <a:pPr marL="914400" lvl="1" indent="-514350">
              <a:buFont typeface="Arial"/>
              <a:buChar char="•"/>
            </a:pPr>
            <a:r>
              <a:rPr lang="en-US" sz="3200" dirty="0" smtClean="0"/>
              <a:t>Path-selection algorithm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5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3933" y="1771979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43933" y="2295899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43933" y="2845739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502599" y="1771979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502599" y="2845739"/>
            <a:ext cx="440986" cy="38016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502599" y="2297908"/>
            <a:ext cx="440986" cy="38016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3970" y="191629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611010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991170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03313" y="2297908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10217" y="1583356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4158" y="2867596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73998" y="172621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6554" y="1654681"/>
            <a:ext cx="127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 </a:t>
            </a:r>
            <a:r>
              <a:rPr lang="en-US" sz="2800" dirty="0" smtClean="0"/>
              <a:t>User</a:t>
            </a:r>
            <a:r>
              <a:rPr lang="en-US" sz="2800" i="1" dirty="0" smtClean="0"/>
              <a:t> u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6554" y="2297908"/>
            <a:ext cx="127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Naïve users </a:t>
            </a:r>
            <a:r>
              <a:rPr lang="en-US" sz="2800" i="1" dirty="0" smtClean="0"/>
              <a:t>N</a:t>
            </a:r>
            <a:endParaRPr lang="en-US" sz="2800" i="1" dirty="0"/>
          </a:p>
        </p:txBody>
      </p:sp>
      <p:sp>
        <p:nvSpPr>
          <p:cNvPr id="25" name="Diamond 24"/>
          <p:cNvSpPr/>
          <p:nvPr/>
        </p:nvSpPr>
        <p:spPr>
          <a:xfrm>
            <a:off x="3813154" y="4802827"/>
            <a:ext cx="446879" cy="49933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96141" y="4727612"/>
            <a:ext cx="69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A</a:t>
            </a:r>
            <a:r>
              <a:rPr lang="en-US" sz="2800" i="1" baseline="30000" dirty="0" smtClean="0"/>
              <a:t>u</a:t>
            </a:r>
            <a:endParaRPr lang="en-US" sz="2800" i="1" baseline="30000" dirty="0"/>
          </a:p>
        </p:txBody>
      </p:sp>
      <p:sp>
        <p:nvSpPr>
          <p:cNvPr id="27" name="Rounded Rectangle 26"/>
          <p:cNvSpPr/>
          <p:nvPr/>
        </p:nvSpPr>
        <p:spPr>
          <a:xfrm>
            <a:off x="2580871" y="3577493"/>
            <a:ext cx="4233176" cy="188051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30243" y="3807447"/>
            <a:ext cx="501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Probability of Compromise: </a:t>
            </a:r>
            <a:r>
              <a:rPr lang="en-US" sz="2800" i="1" dirty="0" smtClean="0"/>
              <a:t>c</a:t>
            </a:r>
            <a:r>
              <a:rPr lang="en-US" sz="2800" i="1" baseline="30000" dirty="0" smtClean="0"/>
              <a:t>u</a:t>
            </a:r>
            <a:r>
              <a:rPr lang="en-US" sz="2800" dirty="0" smtClean="0"/>
              <a:t>(</a:t>
            </a:r>
            <a:r>
              <a:rPr lang="en-US" sz="2800" i="1" dirty="0" smtClean="0"/>
              <a:t>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94107" y="3436599"/>
            <a:ext cx="286764" cy="38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14047" y="3436599"/>
            <a:ext cx="286764" cy="38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141" y="5330250"/>
            <a:ext cx="206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Adversaries</a:t>
            </a:r>
            <a:endParaRPr lang="en-US" sz="2800" dirty="0"/>
          </a:p>
        </p:txBody>
      </p:sp>
      <p:sp>
        <p:nvSpPr>
          <p:cNvPr id="31" name="Diamond 30"/>
          <p:cNvSpPr/>
          <p:nvPr/>
        </p:nvSpPr>
        <p:spPr>
          <a:xfrm>
            <a:off x="4499598" y="4802827"/>
            <a:ext cx="446879" cy="49933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5227171" y="4802827"/>
            <a:ext cx="446879" cy="49933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30243" y="4165188"/>
            <a:ext cx="501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Trust: </a:t>
            </a:r>
            <a:r>
              <a:rPr lang="en-US" sz="2800" dirty="0" err="1" smtClean="0"/>
              <a:t>τ</a:t>
            </a:r>
            <a:r>
              <a:rPr lang="en-US" sz="2800" i="1" baseline="30000" dirty="0" err="1"/>
              <a:t>u</a:t>
            </a:r>
            <a:r>
              <a:rPr lang="en-US" sz="2800" dirty="0"/>
              <a:t>(</a:t>
            </a:r>
            <a:r>
              <a:rPr lang="en-US" sz="2800" i="1" dirty="0"/>
              <a:t>r</a:t>
            </a:r>
            <a:r>
              <a:rPr lang="en-US" sz="2800" dirty="0" smtClean="0"/>
              <a:t>) = 1-</a:t>
            </a:r>
            <a:r>
              <a:rPr lang="en-US" sz="2800" i="1" dirty="0" smtClean="0"/>
              <a:t>c</a:t>
            </a:r>
            <a:r>
              <a:rPr lang="en-US" sz="2800" i="1" baseline="30000" dirty="0" smtClean="0"/>
              <a:t>u</a:t>
            </a:r>
            <a:r>
              <a:rPr lang="en-US" sz="2800" dirty="0" smtClean="0"/>
              <a:t>(</a:t>
            </a:r>
            <a:r>
              <a:rPr lang="en-US" sz="2800" i="1" dirty="0" smtClean="0"/>
              <a:t>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100811" y="885400"/>
            <a:ext cx="1487295" cy="663631"/>
          </a:xfrm>
          <a:prstGeom prst="wedgeRoundRectCallout">
            <a:avLst/>
          </a:prstGeom>
          <a:noFill/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41776" y="885400"/>
            <a:ext cx="126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destination</a:t>
            </a:r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>
          <a:xfrm flipV="1">
            <a:off x="217343" y="3492640"/>
            <a:ext cx="1601717" cy="629613"/>
          </a:xfrm>
          <a:prstGeom prst="wedgeRoundRectCallout">
            <a:avLst>
              <a:gd name="adj1" fmla="val 40595"/>
              <a:gd name="adj2" fmla="val 75221"/>
              <a:gd name="adj3" fmla="val 16667"/>
            </a:avLst>
          </a:prstGeom>
          <a:noFill/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1274" y="3475922"/>
            <a:ext cx="126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Trust-based Path Selection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Destination links observed only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i="1" dirty="0" smtClean="0"/>
              <a:t>downhill algorithm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Source links observed only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Use one-hop path of most-trusted router.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Neither source nor destination links observed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Connect directly to destination.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Both source and destination links observed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Connect directly to destination.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36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440"/>
            <a:ext cx="9144000" cy="3487079"/>
          </a:xfrm>
        </p:spPr>
        <p:txBody>
          <a:bodyPr/>
          <a:lstStyle/>
          <a:p>
            <a:r>
              <a:rPr lang="en-US" dirty="0" smtClean="0"/>
              <a:t>Onion routing provides anonymous communication.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5"/>
          </p:cNvCxnSpPr>
          <p:nvPr/>
        </p:nvCxnSpPr>
        <p:spPr>
          <a:xfrm>
            <a:off x="1833339" y="1390362"/>
            <a:ext cx="1095506" cy="25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0"/>
            <a:endCxn id="10" idx="1"/>
          </p:cNvCxnSpPr>
          <p:nvPr/>
        </p:nvCxnSpPr>
        <p:spPr>
          <a:xfrm>
            <a:off x="6605971" y="1918080"/>
            <a:ext cx="737962" cy="54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38968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3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683"/>
            <a:ext cx="8229600" cy="186594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Key idea: Blend in with the naïve users.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3313" y="209863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209863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3350" y="224294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3430" y="293766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89137" y="331782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693" y="262456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09597" y="191000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53538" y="319424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73378" y="205286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6763" y="492932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Random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15171" y="492932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Most trusted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501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683"/>
            <a:ext cx="8229600" cy="186594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Key idea: Blend in with the naïve users.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3313" y="209863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209863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3350" y="224294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3430" y="293766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89137" y="331782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693" y="262456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09597" y="191000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53538" y="319424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73378" y="205286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763" y="492932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/>
                </a:solidFill>
              </a:rPr>
              <a:t>Random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32719" y="2288712"/>
            <a:ext cx="2269974" cy="595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82853" y="2288712"/>
            <a:ext cx="2860460" cy="595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15171" y="492932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Most trusted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041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683"/>
            <a:ext cx="8229600" cy="186594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Key idea: Blend in with the naïve users.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3313" y="209863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209863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3350" y="224294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3430" y="293766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89137" y="331782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693" y="262456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09597" y="191000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53538" y="319424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73378" y="205286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5"/>
            <a:endCxn id="16" idx="2"/>
          </p:cNvCxnSpPr>
          <p:nvPr/>
        </p:nvCxnSpPr>
        <p:spPr>
          <a:xfrm>
            <a:off x="1732719" y="2288712"/>
            <a:ext cx="1720819" cy="1095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 flipV="1">
            <a:off x="3820955" y="2288712"/>
            <a:ext cx="3422358" cy="1113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5171" y="492932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Most trusted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763" y="492932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Random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8"/>
            <a:ext cx="8229600" cy="899654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3476" y="5177276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Most trusted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63" y="519093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Random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236" y="1720474"/>
            <a:ext cx="5639682" cy="2815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4236" y="4654056"/>
            <a:ext cx="563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Trust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89907" y="1470346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21060" y="3939900"/>
            <a:ext cx="228241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03476" y="4502199"/>
            <a:ext cx="1158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72609" y="1993566"/>
            <a:ext cx="1476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03476" y="4106216"/>
            <a:ext cx="11695" cy="418367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32754" y="1980172"/>
            <a:ext cx="2" cy="185922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2609" y="1720474"/>
            <a:ext cx="0" cy="259698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734236" y="1727338"/>
            <a:ext cx="73837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10053" y="4485558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690001"/>
            <a:ext cx="173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Fraction of Routers</a:t>
            </a:r>
            <a:endParaRPr lang="en-US" sz="28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34236" y="1158003"/>
            <a:ext cx="5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Router Trust CDF</a:t>
            </a:r>
            <a:endParaRPr lang="en-US" sz="28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378442" y="4524583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193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8"/>
            <a:ext cx="8229600" cy="899654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3476" y="519093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Most trusted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63" y="519093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/>
                </a:solidFill>
              </a:rPr>
              <a:t>Random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236" y="1720474"/>
            <a:ext cx="5639682" cy="2815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4236" y="4654056"/>
            <a:ext cx="563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Trust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89907" y="1470346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21060" y="3939900"/>
            <a:ext cx="228241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03476" y="4502199"/>
            <a:ext cx="1158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72609" y="1993566"/>
            <a:ext cx="1476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03476" y="4106216"/>
            <a:ext cx="11695" cy="418367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32754" y="1980172"/>
            <a:ext cx="2" cy="185922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2609" y="1720474"/>
            <a:ext cx="0" cy="259698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734236" y="1727338"/>
            <a:ext cx="73837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10053" y="4485558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690001"/>
            <a:ext cx="173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Fraction of Routers</a:t>
            </a:r>
            <a:endParaRPr lang="en-US" sz="28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34236" y="1158003"/>
            <a:ext cx="5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Router Trust CDF</a:t>
            </a:r>
            <a:endParaRPr lang="en-US" sz="28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378442" y="4524583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203476" y="4485558"/>
            <a:ext cx="0" cy="266227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570371" y="4524582"/>
            <a:ext cx="4633105" cy="1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6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8"/>
            <a:ext cx="8229600" cy="899654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5171" y="519313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Most trusted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63" y="519093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Random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236" y="1720474"/>
            <a:ext cx="5639682" cy="2815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4236" y="4654056"/>
            <a:ext cx="563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Trust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89907" y="1470346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21060" y="3939900"/>
            <a:ext cx="228241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03476" y="4502199"/>
            <a:ext cx="1158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72609" y="1993566"/>
            <a:ext cx="1476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03476" y="4106216"/>
            <a:ext cx="11695" cy="418367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32754" y="1980172"/>
            <a:ext cx="2" cy="185922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2609" y="1720474"/>
            <a:ext cx="0" cy="259698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734236" y="1727338"/>
            <a:ext cx="73837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10053" y="4485558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690001"/>
            <a:ext cx="173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Fraction of Routers</a:t>
            </a:r>
            <a:endParaRPr lang="en-US" sz="28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34236" y="1158003"/>
            <a:ext cx="5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Router Trust CDF</a:t>
            </a:r>
            <a:endParaRPr lang="en-US" sz="28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378442" y="4524583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35567" y="1980172"/>
            <a:ext cx="28295" cy="2660490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570371" y="4524582"/>
            <a:ext cx="4633105" cy="1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570372" y="1989760"/>
            <a:ext cx="893490" cy="3806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03476" y="4502199"/>
            <a:ext cx="0" cy="249586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28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8"/>
            <a:ext cx="8229600" cy="899654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3476" y="519093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Most trusted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63" y="5190931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Random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236" y="1720474"/>
            <a:ext cx="5639682" cy="2815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4236" y="4654056"/>
            <a:ext cx="563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Trust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89907" y="1470346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21060" y="3939900"/>
            <a:ext cx="228241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03476" y="4502199"/>
            <a:ext cx="1158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72609" y="1993566"/>
            <a:ext cx="147674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03476" y="4106216"/>
            <a:ext cx="11695" cy="418367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32754" y="1980172"/>
            <a:ext cx="2" cy="185922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2609" y="1720474"/>
            <a:ext cx="0" cy="259698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734236" y="1727338"/>
            <a:ext cx="73837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10053" y="4485558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690001"/>
            <a:ext cx="173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Fraction of Routers</a:t>
            </a:r>
            <a:endParaRPr lang="en-US" sz="28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34236" y="1158003"/>
            <a:ext cx="5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Router Trust CDF</a:t>
            </a:r>
            <a:endParaRPr lang="en-US" sz="28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378442" y="4524583"/>
            <a:ext cx="32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35567" y="1980172"/>
            <a:ext cx="28295" cy="2660490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570371" y="4524582"/>
            <a:ext cx="4633105" cy="1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570372" y="1989760"/>
            <a:ext cx="893490" cy="3806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03476" y="4502199"/>
            <a:ext cx="0" cy="249586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24153" y="5177276"/>
            <a:ext cx="24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Downhill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1542077" y="3939900"/>
            <a:ext cx="2407278" cy="3806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21060" y="3939900"/>
            <a:ext cx="4154" cy="700762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9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0012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0012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8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36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440"/>
            <a:ext cx="9144000" cy="3487079"/>
          </a:xfrm>
        </p:spPr>
        <p:txBody>
          <a:bodyPr/>
          <a:lstStyle/>
          <a:p>
            <a:r>
              <a:rPr lang="en-US" dirty="0" smtClean="0"/>
              <a:t>Onion routing provides anonymous communication.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5"/>
          </p:cNvCxnSpPr>
          <p:nvPr/>
        </p:nvCxnSpPr>
        <p:spPr>
          <a:xfrm>
            <a:off x="1833339" y="1390362"/>
            <a:ext cx="1095506" cy="25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0"/>
            <a:endCxn id="10" idx="1"/>
          </p:cNvCxnSpPr>
          <p:nvPr/>
        </p:nvCxnSpPr>
        <p:spPr>
          <a:xfrm>
            <a:off x="6605971" y="1918080"/>
            <a:ext cx="737962" cy="54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85089" y="192372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38968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1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4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2918" y="1078710"/>
            <a:ext cx="4258777" cy="223934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7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2918" y="1078710"/>
            <a:ext cx="4258777" cy="223934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For each connection,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Create circuit through selected routers.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Randomly choose two routers.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Extend circuit through them to the destination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83350" y="1744434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3430" y="24391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3190" y="281931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02693" y="2126051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9597" y="141149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53538" y="2695739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3378" y="1554354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2918" y="1078710"/>
            <a:ext cx="4258777" cy="223934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3350" y="1765035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3430" y="2459754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3190" y="2839914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693" y="2146652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09597" y="1432100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53538" y="2716340"/>
            <a:ext cx="380160" cy="3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73378" y="1574955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For each connection</a:t>
            </a:r>
            <a:r>
              <a:rPr lang="en-US" sz="2800" dirty="0" smtClean="0"/>
              <a:t>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Create circuit through selected routers</a:t>
            </a:r>
            <a:r>
              <a:rPr lang="en-US" sz="28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Randomly choose two routers.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</a:t>
            </a:r>
            <a:r>
              <a:rPr lang="en-US" sz="2800" dirty="0" smtClean="0"/>
              <a:t>xtend circuit through them to the destination.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72918" y="1078710"/>
            <a:ext cx="4258777" cy="223934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5"/>
            <a:endCxn id="16" idx="2"/>
          </p:cNvCxnSpPr>
          <p:nvPr/>
        </p:nvCxnSpPr>
        <p:spPr>
          <a:xfrm>
            <a:off x="1732719" y="1810803"/>
            <a:ext cx="1720819" cy="1095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3"/>
          </p:cNvCxnSpPr>
          <p:nvPr/>
        </p:nvCxnSpPr>
        <p:spPr>
          <a:xfrm flipV="1">
            <a:off x="3833698" y="2089522"/>
            <a:ext cx="1605325" cy="816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1"/>
            <a:endCxn id="15" idx="6"/>
          </p:cNvCxnSpPr>
          <p:nvPr/>
        </p:nvCxnSpPr>
        <p:spPr>
          <a:xfrm flipH="1" flipV="1">
            <a:off x="4789757" y="1622180"/>
            <a:ext cx="649266" cy="198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8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3350" y="1765035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3430" y="2459754"/>
            <a:ext cx="380160" cy="3801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3190" y="2839914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693" y="2146652"/>
            <a:ext cx="380160" cy="3801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09597" y="1432100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53538" y="2716340"/>
            <a:ext cx="380160" cy="3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73378" y="1574955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</a:t>
            </a:r>
            <a:r>
              <a:rPr lang="en-US" sz="2800" dirty="0"/>
              <a:t>expectation of anonymity </a:t>
            </a:r>
            <a:r>
              <a:rPr lang="en-US" sz="2800" dirty="0" smtClean="0"/>
              <a:t>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For each connection</a:t>
            </a:r>
            <a:r>
              <a:rPr lang="en-US" sz="2800" dirty="0" smtClean="0"/>
              <a:t>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Create circuit through selected routers</a:t>
            </a:r>
            <a:r>
              <a:rPr lang="en-US" sz="28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Randomly choose two routers.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</a:t>
            </a:r>
            <a:r>
              <a:rPr lang="en-US" sz="2800" dirty="0" smtClean="0"/>
              <a:t>xtend circuit through them to the destination.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72918" y="1078710"/>
            <a:ext cx="4258777" cy="223934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5"/>
            <a:endCxn id="16" idx="2"/>
          </p:cNvCxnSpPr>
          <p:nvPr/>
        </p:nvCxnSpPr>
        <p:spPr>
          <a:xfrm>
            <a:off x="1732719" y="1810803"/>
            <a:ext cx="1720819" cy="1095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3"/>
          </p:cNvCxnSpPr>
          <p:nvPr/>
        </p:nvCxnSpPr>
        <p:spPr>
          <a:xfrm flipV="1">
            <a:off x="3833698" y="2089522"/>
            <a:ext cx="1605325" cy="816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1"/>
            <a:endCxn id="15" idx="6"/>
          </p:cNvCxnSpPr>
          <p:nvPr/>
        </p:nvCxnSpPr>
        <p:spPr>
          <a:xfrm flipH="1" flipV="1">
            <a:off x="4789757" y="1622180"/>
            <a:ext cx="649266" cy="198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1"/>
            <a:ext cx="8229600" cy="955819"/>
          </a:xfrm>
        </p:spPr>
        <p:txBody>
          <a:bodyPr/>
          <a:lstStyle/>
          <a:p>
            <a:r>
              <a:rPr lang="en-US" dirty="0" smtClean="0"/>
              <a:t>Downhill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3313" y="162072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01979" y="1620723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3350" y="1765035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3430" y="2459754"/>
            <a:ext cx="380160" cy="3801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3190" y="2839914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693" y="2146652"/>
            <a:ext cx="380160" cy="3801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09597" y="1432100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53538" y="2716340"/>
            <a:ext cx="380160" cy="3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73378" y="1574955"/>
            <a:ext cx="380160" cy="3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7" y="3220074"/>
            <a:ext cx="8686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Set path length </a:t>
            </a:r>
            <a:r>
              <a:rPr lang="en-US" sz="2800" i="1" dirty="0" smtClean="0"/>
              <a:t>l</a:t>
            </a:r>
            <a:r>
              <a:rPr lang="en-US" sz="2800" dirty="0" smtClean="0"/>
              <a:t> and trust levels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l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to optimize expectation of anonymity metric.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1 ≤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≤ </a:t>
            </a:r>
            <a:r>
              <a:rPr lang="en-US" sz="2800" i="1" dirty="0" smtClean="0"/>
              <a:t>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Randomly select among routers with trust ≥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For each connection</a:t>
            </a:r>
            <a:r>
              <a:rPr lang="en-US" sz="2800" dirty="0" smtClean="0"/>
              <a:t>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Create circuit through selected routers</a:t>
            </a:r>
            <a:r>
              <a:rPr lang="en-US" sz="28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Randomly choose two routers.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</a:t>
            </a:r>
            <a:r>
              <a:rPr lang="en-US" sz="2800" dirty="0" smtClean="0"/>
              <a:t>xtend circuit through them to the destination.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3352800" y="2570091"/>
            <a:ext cx="602497" cy="60365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49476">
            <a:off x="2463649" y="1197531"/>
            <a:ext cx="3336575" cy="19294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72918" y="1078710"/>
            <a:ext cx="4258777" cy="223934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5"/>
            <a:endCxn id="16" idx="2"/>
          </p:cNvCxnSpPr>
          <p:nvPr/>
        </p:nvCxnSpPr>
        <p:spPr>
          <a:xfrm>
            <a:off x="1732719" y="1810803"/>
            <a:ext cx="1720819" cy="1095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3"/>
          </p:cNvCxnSpPr>
          <p:nvPr/>
        </p:nvCxnSpPr>
        <p:spPr>
          <a:xfrm flipV="1">
            <a:off x="3833698" y="2089522"/>
            <a:ext cx="1605325" cy="816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1"/>
            <a:endCxn id="15" idx="6"/>
          </p:cNvCxnSpPr>
          <p:nvPr/>
        </p:nvCxnSpPr>
        <p:spPr>
          <a:xfrm flipH="1" flipV="1">
            <a:off x="4789757" y="1622180"/>
            <a:ext cx="649266" cy="198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4"/>
            <a:endCxn id="14" idx="7"/>
          </p:cNvCxnSpPr>
          <p:nvPr/>
        </p:nvCxnSpPr>
        <p:spPr>
          <a:xfrm flipH="1">
            <a:off x="4327180" y="1812260"/>
            <a:ext cx="272497" cy="390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2" idx="2"/>
          </p:cNvCxnSpPr>
          <p:nvPr/>
        </p:nvCxnSpPr>
        <p:spPr>
          <a:xfrm>
            <a:off x="4382853" y="2336732"/>
            <a:ext cx="1190577" cy="313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7"/>
            <a:endCxn id="5" idx="1"/>
          </p:cNvCxnSpPr>
          <p:nvPr/>
        </p:nvCxnSpPr>
        <p:spPr>
          <a:xfrm flipV="1">
            <a:off x="5897917" y="1810803"/>
            <a:ext cx="1345396" cy="704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1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36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440"/>
            <a:ext cx="9144000" cy="3487079"/>
          </a:xfrm>
        </p:spPr>
        <p:txBody>
          <a:bodyPr/>
          <a:lstStyle/>
          <a:p>
            <a:r>
              <a:rPr lang="en-US" dirty="0" smtClean="0"/>
              <a:t>Onion routing provides anonymous communication.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5"/>
          </p:cNvCxnSpPr>
          <p:nvPr/>
        </p:nvCxnSpPr>
        <p:spPr>
          <a:xfrm>
            <a:off x="1833339" y="1390362"/>
            <a:ext cx="1095506" cy="25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0"/>
            <a:endCxn id="10" idx="1"/>
          </p:cNvCxnSpPr>
          <p:nvPr/>
        </p:nvCxnSpPr>
        <p:spPr>
          <a:xfrm>
            <a:off x="6605971" y="1918080"/>
            <a:ext cx="737962" cy="54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85089" y="192372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38968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319128" y="171929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384"/>
          </a:xfrm>
        </p:spPr>
        <p:txBody>
          <a:bodyPr/>
          <a:lstStyle/>
          <a:p>
            <a:r>
              <a:rPr lang="en-US" dirty="0" smtClean="0"/>
              <a:t>Anonymity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655"/>
            <a:ext cx="8229600" cy="4799357"/>
          </a:xfrm>
        </p:spPr>
        <p:txBody>
          <a:bodyPr/>
          <a:lstStyle/>
          <a:p>
            <a:r>
              <a:rPr lang="en-US" dirty="0" smtClean="0"/>
              <a:t>Metric: Posterior probability of actual source of a given connection.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82655" y="296469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1899" y="29676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65689" y="2986675"/>
            <a:ext cx="380160" cy="380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07837" y="2967682"/>
            <a:ext cx="380160" cy="3801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3110" y="2967682"/>
            <a:ext cx="380160" cy="380160"/>
          </a:xfrm>
          <a:prstGeom prst="ellipse">
            <a:avLst/>
          </a:prstGeom>
          <a:solidFill>
            <a:schemeClr val="accent2"/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9437" y="2967682"/>
            <a:ext cx="380160" cy="380160"/>
          </a:xfrm>
          <a:prstGeom prst="ellipse">
            <a:avLst/>
          </a:prstGeom>
          <a:solidFill>
            <a:schemeClr val="accent3"/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99589" y="2986675"/>
            <a:ext cx="380160" cy="3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5"/>
            <a:endCxn id="11" idx="2"/>
          </p:cNvCxnSpPr>
          <p:nvPr/>
        </p:nvCxnSpPr>
        <p:spPr>
          <a:xfrm>
            <a:off x="1542639" y="3157762"/>
            <a:ext cx="756950" cy="189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6"/>
            <a:endCxn id="7" idx="2"/>
          </p:cNvCxnSpPr>
          <p:nvPr/>
        </p:nvCxnSpPr>
        <p:spPr>
          <a:xfrm>
            <a:off x="2679749" y="3176755"/>
            <a:ext cx="4859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10" idx="2"/>
          </p:cNvCxnSpPr>
          <p:nvPr/>
        </p:nvCxnSpPr>
        <p:spPr>
          <a:xfrm flipV="1">
            <a:off x="3545849" y="3157762"/>
            <a:ext cx="483588" cy="189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9" idx="2"/>
          </p:cNvCxnSpPr>
          <p:nvPr/>
        </p:nvCxnSpPr>
        <p:spPr>
          <a:xfrm>
            <a:off x="4409597" y="3157762"/>
            <a:ext cx="4035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8" idx="2"/>
          </p:cNvCxnSpPr>
          <p:nvPr/>
        </p:nvCxnSpPr>
        <p:spPr>
          <a:xfrm>
            <a:off x="5193270" y="3157762"/>
            <a:ext cx="5145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5" idx="1"/>
          </p:cNvCxnSpPr>
          <p:nvPr/>
        </p:nvCxnSpPr>
        <p:spPr>
          <a:xfrm flipV="1">
            <a:off x="6087997" y="3154772"/>
            <a:ext cx="794658" cy="29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11899" y="2964692"/>
            <a:ext cx="44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7200" y="2029900"/>
            <a:ext cx="8229600" cy="4411347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4917" y="2108870"/>
            <a:ext cx="152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Example: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454" y="3440892"/>
            <a:ext cx="7495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Let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= {</a:t>
            </a:r>
            <a:r>
              <a:rPr lang="en-US" sz="2400" i="1" dirty="0" smtClean="0"/>
              <a:t>r</a:t>
            </a:r>
            <a:r>
              <a:rPr lang="en-US" sz="2400" dirty="0" smtClean="0"/>
              <a:t> : </a:t>
            </a:r>
            <a:r>
              <a:rPr lang="en-US" sz="2400" i="1" dirty="0" err="1" smtClean="0"/>
              <a:t>τ</a:t>
            </a:r>
            <a:r>
              <a:rPr lang="en-US" sz="2400" i="1" baseline="-25000" dirty="0" err="1" smtClean="0"/>
              <a:t>u</a:t>
            </a:r>
            <a:r>
              <a:rPr lang="en-US" sz="2400" dirty="0" smtClean="0"/>
              <a:t>(</a:t>
            </a:r>
            <a:r>
              <a:rPr lang="en-US" sz="2400" i="1" dirty="0" smtClean="0"/>
              <a:t>r</a:t>
            </a:r>
            <a:r>
              <a:rPr lang="en-US" sz="2400" dirty="0" smtClean="0"/>
              <a:t>) ≥ </a:t>
            </a:r>
            <a:r>
              <a:rPr lang="en-US" sz="2400" i="1" dirty="0" err="1" smtClean="0"/>
              <a:t>λ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}.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Let </a:t>
            </a:r>
            <a:r>
              <a:rPr lang="en-US" sz="2400" i="1" dirty="0" err="1" smtClean="0"/>
              <a:t>A</a:t>
            </a:r>
            <a:r>
              <a:rPr lang="en-US" sz="2400" i="1" baseline="30000" dirty="0" err="1" smtClean="0"/>
              <a:t>u</a:t>
            </a:r>
            <a:r>
              <a:rPr lang="en-US" sz="2400" dirty="0" err="1" smtClean="0"/>
              <a:t>⊂</a:t>
            </a:r>
            <a:r>
              <a:rPr lang="en-US" sz="2400" i="1" dirty="0" err="1" smtClean="0"/>
              <a:t>R</a:t>
            </a:r>
            <a:r>
              <a:rPr lang="en-US" sz="2400" dirty="0" smtClean="0"/>
              <a:t> be the routers compromised by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u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Let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</a:t>
            </a:r>
            <a:r>
              <a:rPr lang="en-US" sz="2400" dirty="0" err="1" smtClean="0"/>
              <a:t>Pr</a:t>
            </a:r>
            <a:r>
              <a:rPr lang="en-US" sz="2400" dirty="0" smtClean="0"/>
              <a:t>[ u chose observed path]</a:t>
            </a:r>
            <a:br>
              <a:rPr lang="en-US" sz="2400" dirty="0" smtClean="0"/>
            </a:br>
            <a:r>
              <a:rPr lang="en-US" sz="2400" dirty="0" smtClean="0"/>
              <a:t>		= </a:t>
            </a:r>
            <a:r>
              <a:rPr lang="en-US" sz="2800" dirty="0" smtClean="0"/>
              <a:t>(</a:t>
            </a:r>
            <a:r>
              <a:rPr lang="en-US" sz="2400" dirty="0" smtClean="0"/>
              <a:t>|</a:t>
            </a:r>
            <a:r>
              <a:rPr lang="en-US" sz="2400" i="1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\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u</a:t>
            </a:r>
            <a:r>
              <a:rPr lang="en-US" sz="2400" dirty="0"/>
              <a:t>|/|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800" dirty="0" smtClean="0"/>
              <a:t>)</a:t>
            </a:r>
            <a:r>
              <a:rPr lang="en-US" sz="2800" dirty="0"/>
              <a:t> (</a:t>
            </a:r>
            <a:r>
              <a:rPr lang="en-US" sz="2400" dirty="0"/>
              <a:t>|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\</a:t>
            </a:r>
            <a:r>
              <a:rPr lang="en-US" sz="2400" i="1" dirty="0"/>
              <a:t>A</a:t>
            </a:r>
            <a:r>
              <a:rPr lang="en-US" sz="2400" i="1" baseline="30000" dirty="0"/>
              <a:t>u</a:t>
            </a:r>
            <a:r>
              <a:rPr lang="en-US" sz="2400" dirty="0"/>
              <a:t>|/|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|</a:t>
            </a:r>
            <a:r>
              <a:rPr lang="en-US" sz="2800" dirty="0" smtClean="0"/>
              <a:t>)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400" dirty="0" smtClean="0"/>
              <a:t>1/|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|</a:t>
            </a:r>
            <a:r>
              <a:rPr lang="en-US" sz="2800" dirty="0" smtClean="0"/>
              <a:t>) (</a:t>
            </a:r>
            <a:r>
              <a:rPr lang="en-US" sz="2400" dirty="0" smtClean="0"/>
              <a:t>1/|R|</a:t>
            </a:r>
            <a:r>
              <a:rPr lang="en-US" sz="2800" dirty="0" smtClean="0"/>
              <a:t>)</a:t>
            </a:r>
            <a:r>
              <a:rPr lang="en-US" sz="2400" baseline="30000" dirty="0" smtClean="0"/>
              <a:t>2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Let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</a:t>
            </a:r>
            <a:r>
              <a:rPr lang="en-US" sz="2400" dirty="0" err="1" smtClean="0"/>
              <a:t>Pr</a:t>
            </a:r>
            <a:r>
              <a:rPr lang="en-US" sz="2400" dirty="0"/>
              <a:t>[ </a:t>
            </a:r>
            <a:r>
              <a:rPr lang="en-US" sz="2400" dirty="0" err="1" smtClean="0"/>
              <a:t>n∈N</a:t>
            </a:r>
            <a:r>
              <a:rPr lang="en-US" sz="2400" dirty="0" smtClean="0"/>
              <a:t> chose observed path]</a:t>
            </a:r>
            <a:br>
              <a:rPr lang="en-US" sz="2400" dirty="0" smtClean="0"/>
            </a:br>
            <a:r>
              <a:rPr lang="en-US" sz="2400" dirty="0" smtClean="0"/>
              <a:t>		= </a:t>
            </a:r>
            <a:r>
              <a:rPr lang="en-US" sz="2800" dirty="0" smtClean="0"/>
              <a:t>(</a:t>
            </a:r>
            <a:r>
              <a:rPr lang="en-US" sz="2400" dirty="0" smtClean="0"/>
              <a:t>|R\</a:t>
            </a:r>
            <a:r>
              <a:rPr lang="en-US" sz="2400" i="1" dirty="0"/>
              <a:t>A</a:t>
            </a:r>
            <a:r>
              <a:rPr lang="en-US" sz="2400" i="1" baseline="30000" dirty="0"/>
              <a:t>u</a:t>
            </a:r>
            <a:r>
              <a:rPr lang="en-US" sz="2400" dirty="0" smtClean="0"/>
              <a:t>|/|R|</a:t>
            </a:r>
            <a:r>
              <a:rPr lang="en-US" sz="28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(</a:t>
            </a:r>
            <a:r>
              <a:rPr lang="en-US" sz="2400" dirty="0" smtClean="0"/>
              <a:t>1/|R|</a:t>
            </a:r>
            <a:r>
              <a:rPr lang="en-US" sz="2800" dirty="0" smtClean="0"/>
              <a:t>)</a:t>
            </a:r>
            <a:r>
              <a:rPr lang="en-US" sz="2400" baseline="30000" dirty="0" smtClean="0"/>
              <a:t>3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Posterior probability: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+|N|X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3146332" y="1558529"/>
            <a:ext cx="374230" cy="23367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rot="5400000">
            <a:off x="5224384" y="1934938"/>
            <a:ext cx="374230" cy="15145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74098" y="2108870"/>
            <a:ext cx="158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static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602522" y="2078137"/>
            <a:ext cx="158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dynamic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87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"/>
            <a:ext cx="8229600" cy="882064"/>
          </a:xfrm>
        </p:spPr>
        <p:txBody>
          <a:bodyPr/>
          <a:lstStyle/>
          <a:p>
            <a:r>
              <a:rPr lang="en-US" dirty="0" smtClean="0"/>
              <a:t>Anonymity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33174"/>
              </p:ext>
            </p:extLst>
          </p:nvPr>
        </p:nvGraphicFramePr>
        <p:xfrm>
          <a:off x="90716" y="884537"/>
          <a:ext cx="895831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126"/>
                <a:gridCol w="1247145"/>
                <a:gridCol w="1723624"/>
                <a:gridCol w="1360758"/>
                <a:gridCol w="179166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Expected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anonymity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Downhill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Most</a:t>
                      </a:r>
                      <a:r>
                        <a:rPr lang="en-US" sz="2200" baseline="0" dirty="0" smtClean="0"/>
                        <a:t> trusted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Random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Lower bound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dirty="0" smtClean="0">
                          <a:solidFill>
                            <a:schemeClr val="tx1"/>
                          </a:solidFill>
                        </a:rPr>
                        <a:t>Many @ medium trust</a:t>
                      </a:r>
                      <a:endParaRPr lang="en-US" sz="2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0.0274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0.2519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0.1088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Many @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low trust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0.0550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0.1751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0.4763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0.001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7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"/>
            <a:ext cx="8229600" cy="882064"/>
          </a:xfrm>
        </p:spPr>
        <p:txBody>
          <a:bodyPr/>
          <a:lstStyle/>
          <a:p>
            <a:r>
              <a:rPr lang="en-US" dirty="0" smtClean="0"/>
              <a:t>Anonymity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4469" y="4011133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948406" y="4016840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9134" y="2686932"/>
            <a:ext cx="750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Scenario </a:t>
            </a:r>
            <a:r>
              <a:rPr lang="en-US" sz="2400" dirty="0" smtClean="0"/>
              <a:t>1: User has some limited information. </a:t>
            </a:r>
            <a:endParaRPr lang="en-US" sz="2400" dirty="0"/>
          </a:p>
        </p:txBody>
      </p:sp>
      <p:sp>
        <p:nvSpPr>
          <p:cNvPr id="15" name="Cloud 14"/>
          <p:cNvSpPr/>
          <p:nvPr/>
        </p:nvSpPr>
        <p:spPr>
          <a:xfrm>
            <a:off x="1842965" y="3843634"/>
            <a:ext cx="742127" cy="748455"/>
          </a:xfrm>
          <a:prstGeom prst="clou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182136" y="3827683"/>
            <a:ext cx="742127" cy="748455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2877569" y="3148597"/>
            <a:ext cx="3064055" cy="2509718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2965" y="3956506"/>
            <a:ext cx="90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τ</a:t>
            </a:r>
            <a:r>
              <a:rPr lang="en-US" sz="2400" dirty="0" smtClean="0"/>
              <a:t>=.99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518" y="4023776"/>
            <a:ext cx="92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τ</a:t>
            </a:r>
            <a:r>
              <a:rPr lang="en-US" sz="2400" dirty="0"/>
              <a:t>=</a:t>
            </a:r>
            <a:r>
              <a:rPr lang="en-US" sz="2400" dirty="0" smtClean="0"/>
              <a:t>.9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2830" y="3935335"/>
            <a:ext cx="75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τ</a:t>
            </a:r>
            <a:r>
              <a:rPr lang="en-US" sz="2400" dirty="0"/>
              <a:t>=</a:t>
            </a:r>
            <a:r>
              <a:rPr lang="en-US" sz="2400" dirty="0" smtClean="0"/>
              <a:t>.1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96832" y="4614769"/>
            <a:ext cx="146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 routers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90552" y="5658315"/>
            <a:ext cx="206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1000 routers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49197" y="4608405"/>
            <a:ext cx="183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 routers</a:t>
            </a:r>
            <a:endParaRPr lang="en-US" sz="2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82201"/>
              </p:ext>
            </p:extLst>
          </p:nvPr>
        </p:nvGraphicFramePr>
        <p:xfrm>
          <a:off x="90716" y="884537"/>
          <a:ext cx="895831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126"/>
                <a:gridCol w="1247145"/>
                <a:gridCol w="1723624"/>
                <a:gridCol w="1360758"/>
                <a:gridCol w="179166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Expected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anonymity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Downhill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Most</a:t>
                      </a:r>
                      <a:r>
                        <a:rPr lang="en-US" sz="2200" baseline="0" dirty="0" smtClean="0"/>
                        <a:t> trusted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Random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Lower bound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dirty="0" smtClean="0">
                          <a:solidFill>
                            <a:schemeClr val="tx1"/>
                          </a:solidFill>
                        </a:rPr>
                        <a:t>Many @ medium trust</a:t>
                      </a:r>
                      <a:endParaRPr lang="en-US" sz="2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0.0274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0.2519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0.1088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Many @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low trust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0.0550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0.1751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0.4763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0.001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"/>
            <a:ext cx="8229600" cy="882064"/>
          </a:xfrm>
        </p:spPr>
        <p:txBody>
          <a:bodyPr/>
          <a:lstStyle/>
          <a:p>
            <a:r>
              <a:rPr lang="en-US" dirty="0" smtClean="0"/>
              <a:t>Anonymity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06092" y="4008458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948406" y="4014165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070" y="2676291"/>
            <a:ext cx="866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Scenario </a:t>
            </a:r>
            <a:r>
              <a:rPr lang="en-US" sz="2400" dirty="0"/>
              <a:t>2</a:t>
            </a:r>
            <a:r>
              <a:rPr lang="en-US" sz="2400" dirty="0" smtClean="0"/>
              <a:t>: User and friends run routers. </a:t>
            </a:r>
            <a:r>
              <a:rPr lang="en-US" sz="2400" dirty="0"/>
              <a:t>A</a:t>
            </a:r>
            <a:r>
              <a:rPr lang="en-US" sz="2400" dirty="0" smtClean="0"/>
              <a:t>dversary is strong. </a:t>
            </a:r>
            <a:endParaRPr lang="en-US" sz="2400" dirty="0"/>
          </a:p>
        </p:txBody>
      </p:sp>
      <p:sp>
        <p:nvSpPr>
          <p:cNvPr id="15" name="Cloud 14"/>
          <p:cNvSpPr/>
          <p:nvPr/>
        </p:nvSpPr>
        <p:spPr>
          <a:xfrm>
            <a:off x="1842965" y="3840959"/>
            <a:ext cx="742127" cy="748455"/>
          </a:xfrm>
          <a:prstGeom prst="clou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2956946" y="3499494"/>
            <a:ext cx="1636781" cy="1449523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4640802" y="3160637"/>
            <a:ext cx="3064055" cy="2509718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57645" y="3953831"/>
            <a:ext cx="99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τ</a:t>
            </a:r>
            <a:r>
              <a:rPr lang="en-US" sz="2400" dirty="0" smtClean="0"/>
              <a:t>=.999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0085" y="4008458"/>
            <a:ext cx="92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τ</a:t>
            </a:r>
            <a:r>
              <a:rPr lang="en-US" sz="2400" dirty="0"/>
              <a:t>=</a:t>
            </a:r>
            <a:r>
              <a:rPr lang="en-US" sz="2400" dirty="0" smtClean="0"/>
              <a:t>.95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01767" y="4140067"/>
            <a:ext cx="75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τ</a:t>
            </a:r>
            <a:r>
              <a:rPr lang="en-US" sz="2400" dirty="0"/>
              <a:t>=</a:t>
            </a:r>
            <a:r>
              <a:rPr lang="en-US" sz="2400" dirty="0" smtClean="0"/>
              <a:t>.5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96832" y="4612094"/>
            <a:ext cx="146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 routers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50137" y="4941296"/>
            <a:ext cx="206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50 routers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63650" y="5675330"/>
            <a:ext cx="183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1000 routers</a:t>
            </a:r>
            <a:endParaRPr lang="en-US" sz="2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79299"/>
              </p:ext>
            </p:extLst>
          </p:nvPr>
        </p:nvGraphicFramePr>
        <p:xfrm>
          <a:off x="90716" y="884537"/>
          <a:ext cx="895831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126"/>
                <a:gridCol w="1247145"/>
                <a:gridCol w="1723624"/>
                <a:gridCol w="1360758"/>
                <a:gridCol w="179166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Expected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anonymity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Downhill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Most</a:t>
                      </a:r>
                      <a:r>
                        <a:rPr lang="en-US" sz="2200" baseline="0" dirty="0" smtClean="0"/>
                        <a:t> trusted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Random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Lower bound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dirty="0" smtClean="0">
                          <a:solidFill>
                            <a:schemeClr val="tx1"/>
                          </a:solidFill>
                        </a:rPr>
                        <a:t>Many @ medium trust</a:t>
                      </a:r>
                      <a:endParaRPr lang="en-US" sz="2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0.0274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0.2519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0.1088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Many @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low trust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0.0550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0.1751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0.4763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0.001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7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16496"/>
          </a:xfrm>
        </p:spPr>
        <p:txBody>
          <a:bodyPr/>
          <a:lstStyle/>
          <a:p>
            <a:r>
              <a:rPr lang="en-US" dirty="0" smtClean="0"/>
              <a:t>Linking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004"/>
            <a:ext cx="8229600" cy="1733826"/>
          </a:xfrm>
        </p:spPr>
        <p:txBody>
          <a:bodyPr/>
          <a:lstStyle/>
          <a:p>
            <a:r>
              <a:rPr lang="en-US" dirty="0"/>
              <a:t>Metric: </a:t>
            </a:r>
            <a:r>
              <a:rPr lang="en-US" dirty="0" smtClean="0"/>
              <a:t>Connection entropy at times user communicates.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48554"/>
            <a:ext cx="8229600" cy="2133926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917" y="1971236"/>
            <a:ext cx="152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Example: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5114" y="2828299"/>
            <a:ext cx="7484161" cy="2268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1634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>
                <a:solidFill>
                  <a:schemeClr val="accent3"/>
                </a:solidFill>
              </a:rPr>
              <a:t>u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09228" y="2697328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1524497" y="2696076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068799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913680" y="2697328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046881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548698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982477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545844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68799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endParaRPr lang="en-US" sz="2200" baseline="-250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680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8698" y="3016995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52866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 smtClean="0">
                <a:solidFill>
                  <a:schemeClr val="accent3"/>
                </a:solidFill>
              </a:rPr>
              <a:t>u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6549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 smtClean="0">
                <a:solidFill>
                  <a:schemeClr val="accent3"/>
                </a:solidFill>
              </a:rPr>
              <a:t>u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9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16496"/>
          </a:xfrm>
        </p:spPr>
        <p:txBody>
          <a:bodyPr/>
          <a:lstStyle/>
          <a:p>
            <a:r>
              <a:rPr lang="en-US" dirty="0" smtClean="0"/>
              <a:t>Linking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004"/>
            <a:ext cx="8229600" cy="1733826"/>
          </a:xfrm>
        </p:spPr>
        <p:txBody>
          <a:bodyPr/>
          <a:lstStyle/>
          <a:p>
            <a:r>
              <a:rPr lang="en-US" dirty="0"/>
              <a:t>Metric: </a:t>
            </a:r>
            <a:r>
              <a:rPr lang="en-US" dirty="0" smtClean="0"/>
              <a:t>Connection entropy at times user communicates.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48554"/>
            <a:ext cx="8229600" cy="2133926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917" y="1971236"/>
            <a:ext cx="152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Example: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5114" y="2828299"/>
            <a:ext cx="7484161" cy="2268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1634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(?,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09228" y="2697328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1524497" y="2696076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068799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913680" y="2697328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046881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548698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982477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545844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68799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endParaRPr lang="en-US" sz="2200" baseline="-250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680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8698" y="3016995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52866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(?,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6549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(?,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737" y="3424592"/>
            <a:ext cx="775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adversary may not know the user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96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16496"/>
          </a:xfrm>
        </p:spPr>
        <p:txBody>
          <a:bodyPr/>
          <a:lstStyle/>
          <a:p>
            <a:r>
              <a:rPr lang="en-US" dirty="0" smtClean="0"/>
              <a:t>Linking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004"/>
            <a:ext cx="8229600" cy="1733826"/>
          </a:xfrm>
        </p:spPr>
        <p:txBody>
          <a:bodyPr/>
          <a:lstStyle/>
          <a:p>
            <a:r>
              <a:rPr lang="en-US" dirty="0"/>
              <a:t>Metric: </a:t>
            </a:r>
            <a:r>
              <a:rPr lang="en-US" dirty="0" smtClean="0"/>
              <a:t>Connection entropy at times user communicates.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48554"/>
            <a:ext cx="8229600" cy="2133926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917" y="1971236"/>
            <a:ext cx="152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Example: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5114" y="2828299"/>
            <a:ext cx="7484161" cy="2268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1634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 smtClean="0">
                <a:solidFill>
                  <a:schemeClr val="accent3"/>
                </a:solidFill>
              </a:rPr>
              <a:t>v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09228" y="2697328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1524497" y="2696076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068799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913680" y="2697328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046881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548698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982477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545844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68799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endParaRPr lang="en-US" sz="2200" baseline="-250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680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8698" y="3016995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52866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 smtClean="0">
                <a:solidFill>
                  <a:schemeClr val="accent3"/>
                </a:solidFill>
              </a:rPr>
              <a:t>v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6549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 smtClean="0">
                <a:solidFill>
                  <a:schemeClr val="accent3"/>
                </a:solidFill>
              </a:rPr>
              <a:t>v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916" y="3424592"/>
            <a:ext cx="792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Connections without dynamic hops may be linked by final hop.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99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16496"/>
          </a:xfrm>
        </p:spPr>
        <p:txBody>
          <a:bodyPr/>
          <a:lstStyle/>
          <a:p>
            <a:r>
              <a:rPr lang="en-US" dirty="0" smtClean="0"/>
              <a:t>Linking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004"/>
            <a:ext cx="8229600" cy="1733826"/>
          </a:xfrm>
        </p:spPr>
        <p:txBody>
          <a:bodyPr/>
          <a:lstStyle/>
          <a:p>
            <a:r>
              <a:rPr lang="en-US" dirty="0"/>
              <a:t>Metric: </a:t>
            </a:r>
            <a:r>
              <a:rPr lang="en-US" dirty="0" smtClean="0"/>
              <a:t>Connection entropy at times user communicates.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48554"/>
            <a:ext cx="8229600" cy="2133926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917" y="1971236"/>
            <a:ext cx="152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Example: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5114" y="2828299"/>
            <a:ext cx="7484161" cy="2268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1634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 smtClean="0">
                <a:solidFill>
                  <a:schemeClr val="accent3"/>
                </a:solidFill>
              </a:rPr>
              <a:t>v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09228" y="2697328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1524497" y="2696076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068799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913680" y="2697328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046881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548698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982477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545844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68799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endParaRPr lang="en-US" sz="2200" baseline="-250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680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8698" y="3016995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52866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>
                <a:solidFill>
                  <a:schemeClr val="accent3"/>
                </a:solidFill>
              </a:rPr>
              <a:t>w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6549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>
                <a:solidFill>
                  <a:schemeClr val="accent3"/>
                </a:solidFill>
              </a:rPr>
              <a:t>x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916" y="3424592"/>
            <a:ext cx="792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With dynamic hops, posterior distribution may be more even.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3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16496"/>
          </a:xfrm>
        </p:spPr>
        <p:txBody>
          <a:bodyPr/>
          <a:lstStyle/>
          <a:p>
            <a:r>
              <a:rPr lang="en-US" dirty="0" smtClean="0"/>
              <a:t>Linking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004"/>
            <a:ext cx="8229600" cy="1733826"/>
          </a:xfrm>
        </p:spPr>
        <p:txBody>
          <a:bodyPr/>
          <a:lstStyle/>
          <a:p>
            <a:r>
              <a:rPr lang="en-US" dirty="0"/>
              <a:t>Metric: </a:t>
            </a:r>
            <a:r>
              <a:rPr lang="en-US" dirty="0" smtClean="0"/>
              <a:t>Connection entropy at times user communicates.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48554"/>
            <a:ext cx="8229600" cy="2133926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917" y="1971236"/>
            <a:ext cx="152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Example: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5114" y="2828299"/>
            <a:ext cx="7484161" cy="2268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1634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 smtClean="0">
                <a:solidFill>
                  <a:schemeClr val="accent3"/>
                </a:solidFill>
              </a:rPr>
              <a:t>v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09228" y="2697328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1524497" y="2696076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068799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913680" y="2697328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046881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548698" y="2696076"/>
            <a:ext cx="362869" cy="307303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982477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545844" y="2674647"/>
            <a:ext cx="362869" cy="3073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68799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1</a:t>
            </a:r>
            <a:endParaRPr lang="en-US" sz="2200" baseline="-250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680" y="3004631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8698" y="3016995"/>
            <a:ext cx="374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3"/>
                </a:solidFill>
              </a:rPr>
              <a:t>t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52866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>
                <a:solidFill>
                  <a:schemeClr val="accent3"/>
                </a:solidFill>
              </a:rPr>
              <a:t>w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6549" y="2330488"/>
            <a:ext cx="8958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</a:rPr>
              <a:t>(</a:t>
            </a:r>
            <a:r>
              <a:rPr lang="en-US" sz="2200" i="1" dirty="0">
                <a:solidFill>
                  <a:schemeClr val="accent3"/>
                </a:solidFill>
              </a:rPr>
              <a:t>x</a:t>
            </a:r>
            <a:r>
              <a:rPr lang="en-US" sz="2200" dirty="0" smtClean="0">
                <a:solidFill>
                  <a:schemeClr val="accent3"/>
                </a:solidFill>
              </a:rPr>
              <a:t>,</a:t>
            </a:r>
            <a:r>
              <a:rPr lang="en-US" sz="2200" i="1" dirty="0" smtClean="0">
                <a:solidFill>
                  <a:schemeClr val="accent3"/>
                </a:solidFill>
              </a:rPr>
              <a:t>d</a:t>
            </a:r>
            <a:r>
              <a:rPr lang="en-US" sz="2200" baseline="-25000" dirty="0">
                <a:solidFill>
                  <a:schemeClr val="accent3"/>
                </a:solidFill>
              </a:rPr>
              <a:t>3</a:t>
            </a:r>
            <a:r>
              <a:rPr lang="en-US" sz="2200" dirty="0" smtClean="0">
                <a:solidFill>
                  <a:schemeClr val="accent3"/>
                </a:solidFill>
              </a:rPr>
              <a:t>)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916" y="3424592"/>
            <a:ext cx="792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With dynamic hops, posterior distribution may be more even.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68048"/>
            <a:ext cx="8115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Entropy of connection distribution is increased by using dynamic hops.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52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4"/>
            <a:ext cx="8229600" cy="904746"/>
          </a:xfrm>
        </p:spPr>
        <p:txBody>
          <a:bodyPr/>
          <a:lstStyle/>
          <a:p>
            <a:r>
              <a:rPr lang="en-US" dirty="0" smtClean="0"/>
              <a:t>Trust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333"/>
            <a:ext cx="8229600" cy="347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Theorem </a:t>
            </a:r>
            <a:r>
              <a:rPr lang="en-US" dirty="0" smtClean="0"/>
              <a:t>(informal)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Error in trust of router </a:t>
            </a:r>
            <a:r>
              <a:rPr lang="en-US" i="1" dirty="0" smtClean="0"/>
              <a:t>r </a:t>
            </a:r>
            <a:r>
              <a:rPr lang="en-US" dirty="0" smtClean="0"/>
              <a:t>changes expected anonymity proportional to</a:t>
            </a:r>
            <a:br>
              <a:rPr lang="en-US" dirty="0" smtClean="0"/>
            </a:br>
            <a:r>
              <a:rPr lang="en-US" dirty="0" smtClean="0"/>
              <a:t>		1. Size of error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2. Expected number of times </a:t>
            </a:r>
            <a:r>
              <a:rPr lang="en-US" i="1" dirty="0" smtClean="0"/>
              <a:t>r</a:t>
            </a:r>
            <a:r>
              <a:rPr lang="en-US" dirty="0" smtClean="0"/>
              <a:t> is used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3. Expected relative size of </a:t>
            </a:r>
            <a:r>
              <a:rPr lang="en-US" i="1" dirty="0" smtClean="0"/>
              <a:t>r</a:t>
            </a:r>
            <a:r>
              <a:rPr lang="en-US" dirty="0" smtClean="0"/>
              <a:t>’s trust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36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440"/>
            <a:ext cx="9144000" cy="3487079"/>
          </a:xfrm>
        </p:spPr>
        <p:txBody>
          <a:bodyPr/>
          <a:lstStyle/>
          <a:p>
            <a:r>
              <a:rPr lang="en-US" dirty="0" smtClean="0"/>
              <a:t>Onion routing provides anonymous communication.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5"/>
          </p:cNvCxnSpPr>
          <p:nvPr/>
        </p:nvCxnSpPr>
        <p:spPr>
          <a:xfrm>
            <a:off x="1833339" y="1390362"/>
            <a:ext cx="1095506" cy="25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0"/>
            <a:endCxn id="10" idx="1"/>
          </p:cNvCxnSpPr>
          <p:nvPr/>
        </p:nvCxnSpPr>
        <p:spPr>
          <a:xfrm>
            <a:off x="6605971" y="1918080"/>
            <a:ext cx="737962" cy="54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85089" y="192372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38968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319128" y="171929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3339" y="856691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4"/>
            <a:ext cx="8229600" cy="904746"/>
          </a:xfrm>
        </p:spPr>
        <p:txBody>
          <a:bodyPr/>
          <a:lstStyle/>
          <a:p>
            <a:r>
              <a:rPr lang="en-US" dirty="0" smtClean="0"/>
              <a:t>Trust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2720" y="997940"/>
            <a:ext cx="663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Errors in Scenario 1 (many </a:t>
            </a:r>
            <a:r>
              <a:rPr lang="en-US" sz="2400" dirty="0"/>
              <a:t>@ medium </a:t>
            </a:r>
            <a:r>
              <a:rPr lang="en-US" sz="2400" dirty="0" smtClean="0"/>
              <a:t>trust)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2720" y="5459233"/>
            <a:ext cx="66336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Fraction </a:t>
            </a:r>
            <a:r>
              <a:rPr lang="en-US" sz="2400" i="1" dirty="0" smtClean="0"/>
              <a:t>x</a:t>
            </a:r>
            <a:r>
              <a:rPr lang="en-US" sz="2400" dirty="0" smtClean="0"/>
              <a:t> of low are medium,</a:t>
            </a:r>
            <a:br>
              <a:rPr lang="en-US" sz="2400" dirty="0" smtClean="0"/>
            </a:br>
            <a:r>
              <a:rPr lang="en-US" sz="2400" i="1" dirty="0" smtClean="0"/>
              <a:t>x</a:t>
            </a:r>
            <a:r>
              <a:rPr lang="en-US" sz="2400" dirty="0" smtClean="0"/>
              <a:t>/2 of med. are low, </a:t>
            </a:r>
            <a:r>
              <a:rPr lang="en-US" sz="2400" i="1" dirty="0" smtClean="0"/>
              <a:t>x</a:t>
            </a:r>
            <a:r>
              <a:rPr lang="en-US" sz="2400" dirty="0" smtClean="0"/>
              <a:t>/2 of med. are high,</a:t>
            </a:r>
            <a:br>
              <a:rPr lang="en-US" sz="2400" dirty="0" smtClean="0"/>
            </a:br>
            <a:r>
              <a:rPr lang="en-US" sz="2400" i="1" dirty="0" smtClean="0"/>
              <a:t>x</a:t>
            </a:r>
            <a:r>
              <a:rPr lang="en-US" sz="2400" dirty="0" smtClean="0"/>
              <a:t> of high are medium.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20" y="1459604"/>
            <a:ext cx="6633688" cy="39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940"/>
            <a:ext cx="8229600" cy="4297944"/>
          </a:xfrm>
        </p:spPr>
        <p:txBody>
          <a:bodyPr>
            <a:normAutofit/>
          </a:bodyPr>
          <a:lstStyle/>
          <a:p>
            <a:r>
              <a:rPr lang="en-US" dirty="0" smtClean="0"/>
              <a:t>Adversaries can attack onion-routing network like Tor today.</a:t>
            </a:r>
          </a:p>
          <a:p>
            <a:r>
              <a:rPr lang="en-US" dirty="0" smtClean="0"/>
              <a:t>External trust can provide protection.</a:t>
            </a:r>
          </a:p>
          <a:p>
            <a:pPr lvl="1"/>
            <a:r>
              <a:rPr lang="en-US" dirty="0" smtClean="0"/>
              <a:t>We provide a model to express the problem and solution.</a:t>
            </a:r>
          </a:p>
          <a:p>
            <a:pPr lvl="1"/>
            <a:r>
              <a:rPr lang="en-US" dirty="0" smtClean="0"/>
              <a:t>We give a path-selection algorithm and show that it improves anonymity.</a:t>
            </a:r>
          </a:p>
          <a:p>
            <a:r>
              <a:rPr lang="en-US" dirty="0" smtClean="0"/>
              <a:t>Future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3152" y="4967018"/>
            <a:ext cx="7246028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Dependent compromise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Link adversary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Multiple adversaries per user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“Road warrior”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Private trust values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Private adversaries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97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</p:txBody>
      </p:sp>
      <p:cxnSp>
        <p:nvCxnSpPr>
          <p:cNvPr id="9" name="Straight Arrow Connector 8"/>
          <p:cNvCxnSpPr>
            <a:stCxn id="21" idx="5"/>
            <a:endCxn id="25" idx="2"/>
          </p:cNvCxnSpPr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6"/>
            <a:endCxn id="13" idx="2"/>
          </p:cNvCxnSpPr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  <a:endCxn id="5" idx="4"/>
          </p:cNvCxnSpPr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05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16" idx="1"/>
          </p:cNvCxnSpPr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8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Onion-encrypted data is sent and unwrapped along the circuit.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81787" y="800934"/>
            <a:ext cx="167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{{{M}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}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02860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Onion-encrypted data is sent and unwrapped along the circuit.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01713" y="1349609"/>
            <a:ext cx="130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{{M}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79976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Onion-encrypted data is sent and unwrapped along the circuit.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36583" y="1616883"/>
            <a:ext cx="90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{M}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123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Onion-encrypted data is sent and unwrapped along the circuit.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87135" y="1200282"/>
            <a:ext cx="90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4290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/>
              <a:t>Onion-encrypted data is sent and unwrapped along the circuit.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process runs in reverse for return data.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87134" y="1200282"/>
            <a:ext cx="9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9034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59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/>
              <a:t>Onion-encrypted data is sent and unwrapped along the circuit.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process runs in reverse for return data.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21804" y="1593341"/>
            <a:ext cx="167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{M’}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3970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36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440"/>
            <a:ext cx="9144000" cy="3487079"/>
          </a:xfrm>
        </p:spPr>
        <p:txBody>
          <a:bodyPr/>
          <a:lstStyle/>
          <a:p>
            <a:r>
              <a:rPr lang="en-US" dirty="0" smtClean="0"/>
              <a:t>Onion routing provides anonymous communication.</a:t>
            </a:r>
          </a:p>
          <a:p>
            <a:r>
              <a:rPr lang="en-US" dirty="0" smtClean="0"/>
              <a:t>It is insecure against an adversary with resources.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5"/>
          </p:cNvCxnSpPr>
          <p:nvPr/>
        </p:nvCxnSpPr>
        <p:spPr>
          <a:xfrm>
            <a:off x="1833339" y="1390362"/>
            <a:ext cx="1095506" cy="25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0"/>
            <a:endCxn id="10" idx="1"/>
          </p:cNvCxnSpPr>
          <p:nvPr/>
        </p:nvCxnSpPr>
        <p:spPr>
          <a:xfrm>
            <a:off x="6605971" y="1918080"/>
            <a:ext cx="737962" cy="54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85089" y="192372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38968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33339" y="856691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6</a:t>
            </a:fld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15812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29048" y="116572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28845" y="122620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29180" y="17130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60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/>
              <a:t>Onion-encrypted data is sent and unwrapped along the circuit.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process runs in reverse for return data.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03705" y="1264546"/>
            <a:ext cx="167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{{M’}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922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61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/>
              <a:t>Onion-encrypted data is sent and unwrapped along the circuit.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process runs in reverse for return data.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4158" y="1344594"/>
            <a:ext cx="2119892" cy="88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74050" y="1724754"/>
            <a:ext cx="190080" cy="31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4130" y="1534674"/>
            <a:ext cx="1479803" cy="3796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90261" y="800934"/>
            <a:ext cx="17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{{{M’}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}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00010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62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3970" y="134459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4050" y="203931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9757" y="2419473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313" y="1726211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217" y="101165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54158" y="2295899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3998" y="1154514"/>
            <a:ext cx="380160" cy="38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3987" y="2955670"/>
            <a:ext cx="13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4158" y="2955670"/>
            <a:ext cx="211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Onion Routers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2955670"/>
            <a:ext cx="192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Destinations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6018" y="3558437"/>
            <a:ext cx="8603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 user cryptographically constructs a circuit through the network.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stream to the destination is opened.</a:t>
            </a:r>
          </a:p>
          <a:p>
            <a:pPr marL="342900" indent="-342900">
              <a:buAutoNum type="arabicPeriod"/>
            </a:pPr>
            <a:r>
              <a:rPr lang="en-US" sz="2400" dirty="0"/>
              <a:t>Onion-encrypted data is sent and unwrapped along the circuit.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process runs in reverse for return data.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user changes the circuit periodically.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3339" y="1344594"/>
            <a:ext cx="1340659" cy="4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2"/>
          </p:cNvCxnSpPr>
          <p:nvPr/>
        </p:nvCxnSpPr>
        <p:spPr>
          <a:xfrm flipV="1">
            <a:off x="3554158" y="1201739"/>
            <a:ext cx="956059" cy="142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4"/>
            <a:endCxn id="14" idx="0"/>
          </p:cNvCxnSpPr>
          <p:nvPr/>
        </p:nvCxnSpPr>
        <p:spPr>
          <a:xfrm>
            <a:off x="4700297" y="1391819"/>
            <a:ext cx="279540" cy="10276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6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198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1. What is trust?</a:t>
            </a:r>
          </a:p>
          <a:p>
            <a:r>
              <a:rPr lang="en-US" dirty="0" smtClean="0"/>
              <a:t>Model adversary</a:t>
            </a:r>
          </a:p>
          <a:p>
            <a:pPr lvl="1"/>
            <a:r>
              <a:rPr lang="en-US" dirty="0" smtClean="0"/>
              <a:t>Differs among users</a:t>
            </a:r>
          </a:p>
          <a:p>
            <a:r>
              <a:rPr lang="en-US" dirty="0" smtClean="0"/>
              <a:t>Model user knowledge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63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1582" y="1600200"/>
            <a:ext cx="41719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b="1" dirty="0" smtClean="0"/>
              <a:t>2. How to use trust?</a:t>
            </a:r>
          </a:p>
          <a:p>
            <a:r>
              <a:rPr lang="en-US" dirty="0" smtClean="0"/>
              <a:t>Blend user connections together</a:t>
            </a:r>
          </a:p>
          <a:p>
            <a:r>
              <a:rPr lang="en-US" dirty="0" smtClean="0"/>
              <a:t>Use trust explicitly in  guard nodes</a:t>
            </a:r>
          </a:p>
          <a:p>
            <a:r>
              <a:rPr lang="en-US" dirty="0" smtClean="0"/>
              <a:t>Protect trust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0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43"/>
            <a:ext cx="8229600" cy="1031960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0" y="1361502"/>
            <a:ext cx="4089995" cy="26057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Agents</a:t>
            </a:r>
          </a:p>
          <a:p>
            <a:r>
              <a:rPr lang="en-US" sz="2800" dirty="0" smtClean="0"/>
              <a:t>Users: </a:t>
            </a:r>
            <a:r>
              <a:rPr lang="en-US" sz="2800" i="1" dirty="0" smtClean="0"/>
              <a:t>U</a:t>
            </a:r>
          </a:p>
          <a:p>
            <a:r>
              <a:rPr lang="en-US" sz="2800" dirty="0" smtClean="0"/>
              <a:t>Routers: </a:t>
            </a:r>
            <a:r>
              <a:rPr lang="en-US" sz="2800" i="1" dirty="0" smtClean="0"/>
              <a:t>R</a:t>
            </a:r>
          </a:p>
          <a:p>
            <a:r>
              <a:rPr lang="en-US" sz="2800" dirty="0" smtClean="0"/>
              <a:t>Destinations: </a:t>
            </a:r>
            <a:r>
              <a:rPr lang="en-US" sz="2800" i="1" dirty="0" smtClean="0"/>
              <a:t>D</a:t>
            </a:r>
          </a:p>
          <a:p>
            <a:r>
              <a:rPr lang="en-US" sz="2800" dirty="0" smtClean="0"/>
              <a:t>Adversaries: {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u</a:t>
            </a:r>
            <a:r>
              <a:rPr lang="en-US" sz="2800" dirty="0" smtClean="0"/>
              <a:t>}</a:t>
            </a:r>
            <a:r>
              <a:rPr lang="en-US" sz="2800" i="1" baseline="-25000" dirty="0" err="1" smtClean="0"/>
              <a:t>u</a:t>
            </a:r>
            <a:r>
              <a:rPr lang="en-US" sz="2800" baseline="-25000" dirty="0" err="1" smtClean="0"/>
              <a:t>∈</a:t>
            </a:r>
            <a:r>
              <a:rPr lang="en-US" sz="2800" i="1" baseline="-25000" dirty="0" err="1" smtClean="0"/>
              <a:t>U</a:t>
            </a:r>
            <a:endParaRPr lang="en-US" sz="2800" i="1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9496" y="1361503"/>
            <a:ext cx="57002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Trust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Probability </a:t>
            </a:r>
            <a:r>
              <a:rPr lang="en-US" sz="2800" dirty="0"/>
              <a:t>of compromise: </a:t>
            </a:r>
            <a:r>
              <a:rPr lang="en-US" sz="2800" i="1" dirty="0"/>
              <a:t>c</a:t>
            </a:r>
            <a:r>
              <a:rPr lang="en-US" sz="2800" i="1" baseline="30000" dirty="0"/>
              <a:t>u</a:t>
            </a:r>
            <a:r>
              <a:rPr lang="en-US" sz="2800" dirty="0"/>
              <a:t>(</a:t>
            </a:r>
            <a:r>
              <a:rPr lang="en-US" sz="2800" i="1" dirty="0"/>
              <a:t>r</a:t>
            </a:r>
            <a:r>
              <a:rPr lang="en-US" sz="28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Trust: </a:t>
            </a:r>
            <a:r>
              <a:rPr lang="en-US" sz="2800" i="1" dirty="0" err="1"/>
              <a:t>τ</a:t>
            </a:r>
            <a:r>
              <a:rPr lang="en-US" sz="2800" i="1" baseline="30000" dirty="0" err="1"/>
              <a:t>u</a:t>
            </a:r>
            <a:r>
              <a:rPr lang="en-US" sz="2800" dirty="0"/>
              <a:t>(</a:t>
            </a:r>
            <a:r>
              <a:rPr lang="en-US" sz="2800" i="1" dirty="0"/>
              <a:t>r</a:t>
            </a:r>
            <a:r>
              <a:rPr lang="en-US" sz="2800" dirty="0"/>
              <a:t>) = 1 - </a:t>
            </a:r>
            <a:r>
              <a:rPr lang="en-US" sz="2800" i="1" dirty="0"/>
              <a:t>c</a:t>
            </a:r>
            <a:r>
              <a:rPr lang="en-US" sz="2800" i="1" baseline="30000" dirty="0"/>
              <a:t>u</a:t>
            </a:r>
            <a:r>
              <a:rPr lang="en-US" sz="2800" dirty="0"/>
              <a:t>(</a:t>
            </a:r>
            <a:r>
              <a:rPr lang="en-US" sz="2800" i="1" dirty="0"/>
              <a:t>r</a:t>
            </a:r>
            <a:r>
              <a:rPr lang="en-US" sz="28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Known whether source and destination links are observed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9690" y="4100714"/>
            <a:ext cx="3889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Naïve users: </a:t>
            </a:r>
            <a:r>
              <a:rPr lang="en-US" sz="2800" i="1" dirty="0"/>
              <a:t>N</a:t>
            </a:r>
            <a:r>
              <a:rPr lang="en-US" sz="2800" dirty="0"/>
              <a:t>⊂</a:t>
            </a:r>
            <a:r>
              <a:rPr lang="en-US" sz="2800" i="1" dirty="0"/>
              <a:t>U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baseline="-45000" dirty="0"/>
              <a:t>1</a:t>
            </a:r>
            <a:r>
              <a:rPr lang="en-US" sz="2800" dirty="0"/>
              <a:t>=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baseline="-45000" dirty="0"/>
              <a:t>2</a:t>
            </a:r>
            <a:r>
              <a:rPr lang="en-US" sz="2800" dirty="0"/>
              <a:t>, </a:t>
            </a:r>
            <a:r>
              <a:rPr lang="en-US" sz="2800" i="1" dirty="0"/>
              <a:t>n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i="1" dirty="0"/>
              <a:t>n</a:t>
            </a:r>
            <a:r>
              <a:rPr lang="en-US" sz="2800" baseline="-25000" dirty="0"/>
              <a:t>2</a:t>
            </a:r>
            <a:r>
              <a:rPr lang="en-US" sz="2800" dirty="0"/>
              <a:t>∈</a:t>
            </a:r>
            <a:r>
              <a:rPr lang="en-US" sz="2800" i="1" dirty="0"/>
              <a:t>N</a:t>
            </a:r>
          </a:p>
          <a:p>
            <a:pPr marL="285750" indent="-285750">
              <a:buFont typeface="Arial"/>
              <a:buChar char="•"/>
            </a:pPr>
            <a:r>
              <a:rPr lang="en-US" sz="2800" i="1" dirty="0" err="1"/>
              <a:t>c</a:t>
            </a:r>
            <a:r>
              <a:rPr lang="en-US" sz="2800" i="1" baseline="30000" dirty="0" err="1"/>
              <a:t>n</a:t>
            </a:r>
            <a:r>
              <a:rPr lang="en-US" sz="2800" dirty="0"/>
              <a:t>(</a:t>
            </a:r>
            <a:r>
              <a:rPr lang="en-US" sz="2800" i="1" dirty="0"/>
              <a:t>r</a:t>
            </a:r>
            <a:r>
              <a:rPr lang="en-US" sz="2800" dirty="0"/>
              <a:t>)</a:t>
            </a:r>
            <a:r>
              <a:rPr lang="en-US" sz="2800" i="1" dirty="0"/>
              <a:t> 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N</a:t>
            </a:r>
            <a:r>
              <a:rPr lang="en-US" sz="2800" i="1" dirty="0"/>
              <a:t>, </a:t>
            </a:r>
            <a:r>
              <a:rPr lang="en-US" sz="2800" i="1" dirty="0" err="1"/>
              <a:t>n</a:t>
            </a:r>
            <a:r>
              <a:rPr lang="en-US" sz="2800" dirty="0" err="1"/>
              <a:t>∈</a:t>
            </a:r>
            <a:r>
              <a:rPr lang="en-US" sz="2800" i="1" dirty="0" err="1"/>
              <a:t>N</a:t>
            </a:r>
            <a:endParaRPr lang="en-US" sz="2800" i="1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30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"/>
            <a:ext cx="8229600" cy="882064"/>
          </a:xfrm>
        </p:spPr>
        <p:txBody>
          <a:bodyPr/>
          <a:lstStyle/>
          <a:p>
            <a:r>
              <a:rPr lang="en-US" dirty="0" smtClean="0"/>
              <a:t>Anonymity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06092" y="4008458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948406" y="4014165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070" y="2676291"/>
            <a:ext cx="866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Scenario </a:t>
            </a:r>
            <a:r>
              <a:rPr lang="en-US" sz="2400" dirty="0"/>
              <a:t>3</a:t>
            </a:r>
            <a:r>
              <a:rPr lang="en-US" sz="2400" dirty="0" smtClean="0"/>
              <a:t>: Trust is based on geographic region.</a:t>
            </a:r>
            <a:endParaRPr lang="en-US" sz="2400" dirty="0"/>
          </a:p>
        </p:txBody>
      </p:sp>
      <p:sp>
        <p:nvSpPr>
          <p:cNvPr id="15" name="Cloud 14"/>
          <p:cNvSpPr/>
          <p:nvPr/>
        </p:nvSpPr>
        <p:spPr>
          <a:xfrm>
            <a:off x="1519511" y="3119975"/>
            <a:ext cx="1980574" cy="1788380"/>
          </a:xfrm>
          <a:prstGeom prst="clou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606005" y="3137956"/>
            <a:ext cx="2006353" cy="1788380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692498" y="3160637"/>
            <a:ext cx="2012359" cy="1788380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64454" y="3783332"/>
            <a:ext cx="99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τ</a:t>
            </a:r>
            <a:r>
              <a:rPr lang="en-US" sz="2400" dirty="0" smtClean="0"/>
              <a:t>=0.9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93859" y="3783332"/>
            <a:ext cx="92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τ</a:t>
            </a:r>
            <a:r>
              <a:rPr lang="en-US" sz="2400" dirty="0" smtClean="0"/>
              <a:t>=0.5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3713" y="3777625"/>
            <a:ext cx="97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τ</a:t>
            </a:r>
            <a:r>
              <a:rPr lang="en-US" sz="2400" dirty="0" smtClean="0"/>
              <a:t>=0.1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31745" y="4949017"/>
            <a:ext cx="178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350 routers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48545" y="4949017"/>
            <a:ext cx="206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350 routers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24227" y="4947594"/>
            <a:ext cx="183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350 routers</a:t>
            </a:r>
            <a:endParaRPr lang="en-US" sz="2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71400"/>
              </p:ext>
            </p:extLst>
          </p:nvPr>
        </p:nvGraphicFramePr>
        <p:xfrm>
          <a:off x="90716" y="884537"/>
          <a:ext cx="89583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126"/>
                <a:gridCol w="1247145"/>
                <a:gridCol w="1723624"/>
                <a:gridCol w="1360758"/>
                <a:gridCol w="179166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Expected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anonymity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Downhill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Most</a:t>
                      </a:r>
                      <a:r>
                        <a:rPr lang="en-US" sz="2200" baseline="0" dirty="0" smtClean="0"/>
                        <a:t> trusted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Random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Lower bound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dirty="0" smtClean="0">
                          <a:solidFill>
                            <a:schemeClr val="tx1"/>
                          </a:solidFill>
                        </a:rPr>
                        <a:t>Many @ medium trust</a:t>
                      </a:r>
                      <a:endParaRPr lang="en-US" sz="2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0.0274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0.2519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0.1088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Many @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low trust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0.0550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0.1751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0.4763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Equal high/med/low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0.1021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0.1027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0.5000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0.1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7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36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440"/>
            <a:ext cx="9144000" cy="3487079"/>
          </a:xfrm>
        </p:spPr>
        <p:txBody>
          <a:bodyPr/>
          <a:lstStyle/>
          <a:p>
            <a:r>
              <a:rPr lang="en-US" dirty="0" smtClean="0"/>
              <a:t>Onion routing provides anonymous communication.</a:t>
            </a:r>
          </a:p>
          <a:p>
            <a:r>
              <a:rPr lang="en-US" dirty="0" smtClean="0"/>
              <a:t>It is insecure against an adversary with resources.</a:t>
            </a:r>
          </a:p>
          <a:p>
            <a:r>
              <a:rPr lang="en-US" dirty="0" smtClean="0"/>
              <a:t>Trust can help avoid such an adversary.</a:t>
            </a:r>
          </a:p>
          <a:p>
            <a:pPr lvl="1"/>
            <a:r>
              <a:rPr lang="en-US" dirty="0" smtClean="0"/>
              <a:t>We provide a model of trust.</a:t>
            </a:r>
          </a:p>
          <a:p>
            <a:pPr lvl="1"/>
            <a:r>
              <a:rPr lang="en-US" dirty="0" smtClean="0"/>
              <a:t>We design trust-based routing algorithms.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5"/>
            <a:endCxn id="4" idx="2"/>
          </p:cNvCxnSpPr>
          <p:nvPr/>
        </p:nvCxnSpPr>
        <p:spPr>
          <a:xfrm>
            <a:off x="1833339" y="1390362"/>
            <a:ext cx="745182" cy="527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>
            <a:off x="5995924" y="2464122"/>
            <a:ext cx="13480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85089" y="192372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38968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33339" y="856691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7</a:t>
            </a:fld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15812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29048" y="116572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28845" y="122620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29180" y="17130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36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8440"/>
            <a:ext cx="9144000" cy="3709560"/>
          </a:xfrm>
        </p:spPr>
        <p:txBody>
          <a:bodyPr>
            <a:normAutofit/>
          </a:bodyPr>
          <a:lstStyle/>
          <a:p>
            <a:r>
              <a:rPr lang="en-US" dirty="0" smtClean="0"/>
              <a:t>Onion routing provides anonymous communication.</a:t>
            </a:r>
          </a:p>
          <a:p>
            <a:r>
              <a:rPr lang="en-US" dirty="0" smtClean="0"/>
              <a:t>It is insecure against an adversary with resources.</a:t>
            </a:r>
          </a:p>
          <a:p>
            <a:r>
              <a:rPr lang="en-US" dirty="0" smtClean="0"/>
              <a:t>Trust can help avoid such an adversary.</a:t>
            </a:r>
          </a:p>
          <a:p>
            <a:pPr lvl="1"/>
            <a:r>
              <a:rPr lang="en-US" dirty="0" smtClean="0"/>
              <a:t>We provide a model of trust.</a:t>
            </a:r>
          </a:p>
          <a:p>
            <a:pPr lvl="1"/>
            <a:r>
              <a:rPr lang="en-US" dirty="0" smtClean="0"/>
              <a:t>We design trust-based routing algorithms.</a:t>
            </a:r>
          </a:p>
          <a:p>
            <a:r>
              <a:rPr lang="en-US" dirty="0"/>
              <a:t>I</a:t>
            </a:r>
            <a:r>
              <a:rPr lang="en-US" dirty="0" smtClean="0"/>
              <a:t>mprove anonymity with robustness to trust errors.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5"/>
            <a:endCxn id="4" idx="2"/>
          </p:cNvCxnSpPr>
          <p:nvPr/>
        </p:nvCxnSpPr>
        <p:spPr>
          <a:xfrm>
            <a:off x="1833339" y="1390362"/>
            <a:ext cx="745182" cy="527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>
            <a:off x="5995924" y="2464122"/>
            <a:ext cx="13480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85089" y="1923723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38968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33339" y="856691"/>
            <a:ext cx="505555" cy="8958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x-none" sz="5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8</a:t>
            </a:fld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15812" y="206668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29048" y="116572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28845" y="1226202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29180" y="1713053"/>
            <a:ext cx="380160" cy="380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05"/>
          </a:xfrm>
        </p:spPr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5E6-0E9A-BF4E-BEC2-1E62DFCC9817}" type="slidenum">
              <a:rPr lang="en-US" smtClean="0"/>
              <a:t>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3933" y="120028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3933" y="172420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43933" y="2274042"/>
            <a:ext cx="341156" cy="38016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2565979" y="855360"/>
            <a:ext cx="4043361" cy="21254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502599" y="120028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02599" y="172420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502599" y="2274042"/>
            <a:ext cx="440986" cy="38016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9E7D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2181</Words>
  <Application>Microsoft Macintosh PowerPoint</Application>
  <PresentationFormat>On-screen Show (4:3)</PresentationFormat>
  <Paragraphs>603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 Trust-based Anonymous Communication: Models and Routing Algorithms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Onion Routing</vt:lpstr>
      <vt:lpstr>Onion Routing</vt:lpstr>
      <vt:lpstr>Onion Routing</vt:lpstr>
      <vt:lpstr>Problem</vt:lpstr>
      <vt:lpstr>Problem</vt:lpstr>
      <vt:lpstr>Problem</vt:lpstr>
      <vt:lpstr>Problem</vt:lpstr>
      <vt:lpstr>Key Idea: Trust</vt:lpstr>
      <vt:lpstr>Problems</vt:lpstr>
      <vt:lpstr>Model</vt:lpstr>
      <vt:lpstr>Trust-based Path Selection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Downhill Algorithm</vt:lpstr>
      <vt:lpstr>Anonymity Analysis</vt:lpstr>
      <vt:lpstr>Anonymity Analysis</vt:lpstr>
      <vt:lpstr>Anonymity Analysis</vt:lpstr>
      <vt:lpstr>Anonymity Analysis</vt:lpstr>
      <vt:lpstr>Linking Analysis</vt:lpstr>
      <vt:lpstr>Linking Analysis</vt:lpstr>
      <vt:lpstr>Linking Analysis</vt:lpstr>
      <vt:lpstr>Linking Analysis</vt:lpstr>
      <vt:lpstr>Linking Analysis</vt:lpstr>
      <vt:lpstr>Trust Errors</vt:lpstr>
      <vt:lpstr>Trust Errors</vt:lpstr>
      <vt:lpstr>Conclusion</vt:lpstr>
      <vt:lpstr>Onion Routing</vt:lpstr>
      <vt:lpstr>Onion Routing</vt:lpstr>
      <vt:lpstr>Onion Routing</vt:lpstr>
      <vt:lpstr>Onion Routing</vt:lpstr>
      <vt:lpstr>Onion Routing</vt:lpstr>
      <vt:lpstr>Onion Routing</vt:lpstr>
      <vt:lpstr>Onion Routing</vt:lpstr>
      <vt:lpstr>Onion Routing</vt:lpstr>
      <vt:lpstr>Onion Routing</vt:lpstr>
      <vt:lpstr>Onion Routing</vt:lpstr>
      <vt:lpstr>Onion Routing</vt:lpstr>
      <vt:lpstr>Problems</vt:lpstr>
      <vt:lpstr>Model</vt:lpstr>
      <vt:lpstr>Anonymity Analysis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Johnson</dc:creator>
  <cp:lastModifiedBy>Aaron Johnson</cp:lastModifiedBy>
  <cp:revision>193</cp:revision>
  <dcterms:created xsi:type="dcterms:W3CDTF">2011-10-07T14:30:09Z</dcterms:created>
  <dcterms:modified xsi:type="dcterms:W3CDTF">2011-10-19T19:28:38Z</dcterms:modified>
</cp:coreProperties>
</file>