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9" r:id="rId16"/>
    <p:sldId id="309" r:id="rId17"/>
    <p:sldId id="310" r:id="rId18"/>
    <p:sldId id="305" r:id="rId19"/>
    <p:sldId id="311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307" r:id="rId49"/>
    <p:sldId id="300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FEBDF-CB74-465F-96D9-4D8203C16C68}" type="datetimeFigureOut">
              <a:rPr lang="en-US" smtClean="0"/>
              <a:t>7/8/2009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31B55-28A5-47C6-87EF-82493CC192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A8E8-BADF-4B22-BD22-EBD23365AFB6}" type="datetime1">
              <a:rPr lang="en-US" smtClean="0"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4EC0-95D2-4EEC-A62A-9D2F6781A594}" type="datetime1">
              <a:rPr lang="en-US" smtClean="0"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54DB-E957-4627-9FB5-1D5B404A8BC2}" type="datetime1">
              <a:rPr lang="en-US" smtClean="0"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ED27D-E966-44F8-966F-CDAE77E657EA}" type="datetime1">
              <a:rPr lang="en-US" smtClean="0"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99215-34B9-44AB-9E77-EA300BEBB3FA}" type="datetime1">
              <a:rPr lang="en-US" smtClean="0"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F0EC-26E0-4CCB-8156-2DECC9BB0F3D}" type="datetime1">
              <a:rPr lang="en-US" smtClean="0"/>
              <a:t>7/8/2009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4005-8B32-4296-8C45-D78763180554}" type="datetime1">
              <a:rPr lang="en-US" smtClean="0"/>
              <a:t>7/8/2009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4BA-4073-4ECD-9893-8B782DBA421D}" type="datetime1">
              <a:rPr lang="en-US" smtClean="0"/>
              <a:t>7/8/2009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8975-C48F-47CE-A9BF-E2917A257E00}" type="datetime1">
              <a:rPr lang="en-US" smtClean="0"/>
              <a:t>7/8/2009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A3C6-B538-4485-A17D-3668C99E2B13}" type="datetime1">
              <a:rPr lang="en-US" smtClean="0"/>
              <a:t>7/8/2009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D77F-9ADA-43F1-B41F-000C3651F3E4}" type="datetime1">
              <a:rPr lang="en-US" smtClean="0"/>
              <a:t>7/8/2009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02FAE-B51D-4755-BDF7-E7CF729E4BF2}" type="datetime1">
              <a:rPr lang="en-US" smtClean="0"/>
              <a:t>7/8/2009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83CD1-7466-44C5-B15B-77C079F17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Anonymous Onion Routing Through Trust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Aaron Johnson and Paul </a:t>
            </a:r>
            <a:r>
              <a:rPr lang="en-US" dirty="0" err="1" smtClean="0"/>
              <a:t>Syverson</a:t>
            </a:r>
            <a:endParaRPr lang="en-US" dirty="0" smtClean="0"/>
          </a:p>
          <a:p>
            <a:r>
              <a:rPr lang="en-US" sz="3000" dirty="0" smtClean="0"/>
              <a:t>22nd IEEE Computer Security Foundations Symposium</a:t>
            </a:r>
          </a:p>
          <a:p>
            <a:r>
              <a:rPr lang="en-US" dirty="0" smtClean="0"/>
              <a:t>July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40963" name="Oval 1027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Oval 1028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Oval 1029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Oval 1031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1032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1034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Oval 1035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Text Box 1036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40973" name="Text Box 1037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40974" name="Text Box 1038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40975" name="Line 1039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76" name="Line 1040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77" name="Line 1041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78" name="Line 1042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82" name="Text Box 1046"/>
          <p:cNvSpPr txBox="1">
            <a:spLocks noChangeArrowheads="1"/>
          </p:cNvSpPr>
          <p:nvPr/>
        </p:nvSpPr>
        <p:spPr bwMode="auto">
          <a:xfrm>
            <a:off x="5943600" y="1828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</a:t>
            </a:r>
            <a:endParaRPr lang="en-US" baseline="-25000"/>
          </a:p>
        </p:txBody>
      </p:sp>
      <p:sp>
        <p:nvSpPr>
          <p:cNvPr id="40983" name="Text Box 1047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40984" name="Text Box 1048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40985" name="Text Box 1049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40986" name="Text Box 1050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40987" name="Text Box 1051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4953000" y="1905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m’</a:t>
            </a:r>
            <a:endParaRPr lang="en-US" baseline="-25000"/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4343400" y="2743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{m’}</a:t>
            </a:r>
            <a:r>
              <a:rPr lang="en-US" baseline="-25000"/>
              <a:t>3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43011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2286000" y="1828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{{m’}</a:t>
            </a:r>
            <a:r>
              <a:rPr lang="en-US" baseline="-25000"/>
              <a:t>3</a:t>
            </a:r>
            <a:r>
              <a:rPr lang="en-US"/>
              <a:t>}</a:t>
            </a:r>
            <a:r>
              <a:rPr lang="en-US" baseline="-25000"/>
              <a:t>4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762000" y="1371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{{{m’}</a:t>
            </a:r>
            <a:r>
              <a:rPr lang="en-US" baseline="-25000" dirty="0"/>
              <a:t>3</a:t>
            </a:r>
            <a:r>
              <a:rPr lang="en-US" dirty="0"/>
              <a:t>}</a:t>
            </a:r>
            <a:r>
              <a:rPr lang="en-US" baseline="-25000" dirty="0"/>
              <a:t>4</a:t>
            </a:r>
            <a:r>
              <a:rPr lang="en-US" dirty="0"/>
              <a:t>}</a:t>
            </a:r>
            <a:r>
              <a:rPr lang="en-US" baseline="-25000" dirty="0"/>
              <a:t>1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/>
              <a:t>Onion Routing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686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dirty="0"/>
              <a:t>  Practical design with low latency and overhead</a:t>
            </a:r>
            <a:br>
              <a:rPr lang="en-US" sz="3200" dirty="0"/>
            </a:br>
            <a:endParaRPr lang="en-US" sz="32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dirty="0"/>
              <a:t>  </a:t>
            </a:r>
            <a:br>
              <a:rPr lang="en-US" sz="3200" dirty="0"/>
            </a:br>
            <a:endParaRPr lang="en-US" sz="3200" dirty="0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200" dirty="0"/>
              <a:t> Open source implementation </a:t>
            </a:r>
            <a:r>
              <a:rPr lang="en-US" sz="3200" dirty="0" smtClean="0"/>
              <a:t>(</a:t>
            </a:r>
            <a:r>
              <a:rPr lang="en-US" sz="3200" i="1" dirty="0" smtClean="0"/>
              <a:t>http://www.torproject.org/</a:t>
            </a:r>
            <a:r>
              <a:rPr lang="en-US" sz="3200" dirty="0" smtClean="0"/>
              <a:t>)</a:t>
            </a:r>
            <a:endParaRPr lang="en-US" sz="3200" dirty="0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200" dirty="0"/>
              <a:t> Over </a:t>
            </a:r>
            <a:r>
              <a:rPr lang="en-US" sz="3200" dirty="0" smtClean="0"/>
              <a:t>1500 </a:t>
            </a:r>
            <a:r>
              <a:rPr lang="en-US" sz="3200" dirty="0"/>
              <a:t>volunteer routers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200" dirty="0"/>
              <a:t> Estimated 200,000 users</a:t>
            </a:r>
          </a:p>
        </p:txBody>
      </p:sp>
      <p:pic>
        <p:nvPicPr>
          <p:cNvPr id="18439" name="Picture 7" descr="C:\Documents and Settings\A. Johnson\docs\yale\cs\eff_to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2514600" cy="1554163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Adversary</a:t>
            </a:r>
            <a:endParaRPr lang="en-US" dirty="0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6629400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447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2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4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66294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9599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1371600" y="1981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9603" name="Oval 35"/>
          <p:cNvSpPr>
            <a:spLocks noChangeArrowheads="1"/>
          </p:cNvSpPr>
          <p:nvPr/>
        </p:nvSpPr>
        <p:spPr bwMode="auto">
          <a:xfrm>
            <a:off x="6629400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6629400" y="1981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9605" name="Oval 37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6629400" y="2819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2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7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/>
              <a:t>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Adversary</a:t>
            </a:r>
            <a:endParaRPr lang="en-US" dirty="0"/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6629400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447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66294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>
            <a:off x="3048000" y="13716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9" name="Freeform 21"/>
          <p:cNvSpPr>
            <a:spLocks/>
          </p:cNvSpPr>
          <p:nvPr/>
        </p:nvSpPr>
        <p:spPr bwMode="auto">
          <a:xfrm>
            <a:off x="3124200" y="16002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0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1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4572000" y="22098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4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9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1371600" y="1981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9603" name="Oval 35"/>
          <p:cNvSpPr>
            <a:spLocks noChangeArrowheads="1"/>
          </p:cNvSpPr>
          <p:nvPr/>
        </p:nvSpPr>
        <p:spPr bwMode="auto">
          <a:xfrm>
            <a:off x="6629400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6629400" y="1981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9605" name="Oval 37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6629400" y="2819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667000" y="4191000"/>
            <a:ext cx="419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3300"/>
                </a:solidFill>
              </a:rPr>
              <a:t> Active </a:t>
            </a:r>
            <a:r>
              <a:rPr lang="en-US" sz="3600" dirty="0">
                <a:solidFill>
                  <a:srgbClr val="FF3300"/>
                </a:solidFill>
              </a:rPr>
              <a:t>&amp; </a:t>
            </a:r>
            <a:r>
              <a:rPr lang="en-US" sz="3600" dirty="0" smtClean="0">
                <a:solidFill>
                  <a:srgbClr val="FF3300"/>
                </a:solidFill>
              </a:rPr>
              <a:t>Local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Adversary</a:t>
            </a:r>
            <a:endParaRPr lang="en-US" dirty="0"/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6629400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447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66294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>
            <a:off x="3048000" y="13716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9" name="Freeform 21"/>
          <p:cNvSpPr>
            <a:spLocks/>
          </p:cNvSpPr>
          <p:nvPr/>
        </p:nvSpPr>
        <p:spPr bwMode="auto">
          <a:xfrm>
            <a:off x="3124200" y="16002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0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1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4572000" y="22098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4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1905000" y="1524000"/>
            <a:ext cx="1066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 flipV="1">
            <a:off x="3429000" y="1524000"/>
            <a:ext cx="685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4419600" y="1752600"/>
            <a:ext cx="2286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9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1371600" y="1981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9603" name="Oval 35"/>
          <p:cNvSpPr>
            <a:spLocks noChangeArrowheads="1"/>
          </p:cNvSpPr>
          <p:nvPr/>
        </p:nvSpPr>
        <p:spPr bwMode="auto">
          <a:xfrm>
            <a:off x="6629400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6629400" y="1981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9605" name="Oval 37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6629400" y="2819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109607" name="Line 39"/>
          <p:cNvSpPr>
            <a:spLocks noChangeShapeType="1"/>
          </p:cNvSpPr>
          <p:nvPr/>
        </p:nvSpPr>
        <p:spPr bwMode="auto">
          <a:xfrm flipV="1">
            <a:off x="4953000" y="16002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667000" y="4191000"/>
            <a:ext cx="41910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3300"/>
                </a:solidFill>
              </a:rPr>
              <a:t> Active </a:t>
            </a:r>
            <a:r>
              <a:rPr lang="en-US" sz="3600" dirty="0">
                <a:solidFill>
                  <a:srgbClr val="FF3300"/>
                </a:solidFill>
              </a:rPr>
              <a:t>&amp; </a:t>
            </a:r>
            <a:r>
              <a:rPr lang="en-US" sz="3600" dirty="0" smtClean="0">
                <a:solidFill>
                  <a:srgbClr val="FF3300"/>
                </a:solidFill>
              </a:rPr>
              <a:t>Local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3300"/>
                </a:solidFill>
              </a:rPr>
              <a:t> Correlation attack</a:t>
            </a:r>
            <a:endParaRPr lang="en-US" sz="3600" dirty="0">
              <a:solidFill>
                <a:srgbClr val="FF3300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42" name="Line 28"/>
          <p:cNvSpPr>
            <a:spLocks noChangeShapeType="1"/>
          </p:cNvSpPr>
          <p:nvPr/>
        </p:nvSpPr>
        <p:spPr bwMode="auto">
          <a:xfrm>
            <a:off x="1905000" y="2286000"/>
            <a:ext cx="1066800" cy="2286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 flipV="1">
            <a:off x="3352800" y="1676400"/>
            <a:ext cx="838200" cy="685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28"/>
          <p:cNvSpPr>
            <a:spLocks noChangeShapeType="1"/>
          </p:cNvSpPr>
          <p:nvPr/>
        </p:nvSpPr>
        <p:spPr bwMode="auto">
          <a:xfrm flipH="1">
            <a:off x="4191000" y="1752600"/>
            <a:ext cx="1524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9"/>
          <p:cNvSpPr>
            <a:spLocks noChangeShapeType="1"/>
          </p:cNvSpPr>
          <p:nvPr/>
        </p:nvSpPr>
        <p:spPr bwMode="auto">
          <a:xfrm flipV="1">
            <a:off x="4343400" y="23622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Adversary</a:t>
            </a:r>
            <a:endParaRPr lang="en-US" dirty="0"/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6629400" y="12954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1447800" y="12954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447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66294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>
            <a:off x="3048000" y="13716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89" name="Freeform 21"/>
          <p:cNvSpPr>
            <a:spLocks/>
          </p:cNvSpPr>
          <p:nvPr/>
        </p:nvSpPr>
        <p:spPr bwMode="auto">
          <a:xfrm>
            <a:off x="3124200" y="16002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0" name="Oval 22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1" name="Oval 23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4572000" y="22098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4" name="Freeform 26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1905000" y="1524000"/>
            <a:ext cx="1066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 flipV="1">
            <a:off x="3429000" y="1524000"/>
            <a:ext cx="685800" cy="76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4419600" y="1752600"/>
            <a:ext cx="2286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9" name="Oval 31"/>
          <p:cNvSpPr>
            <a:spLocks noChangeArrowheads="1"/>
          </p:cNvSpPr>
          <p:nvPr/>
        </p:nvSpPr>
        <p:spPr bwMode="auto">
          <a:xfrm>
            <a:off x="1447800" y="2057400"/>
            <a:ext cx="457200" cy="45720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1371600" y="1981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v</a:t>
            </a:r>
          </a:p>
        </p:txBody>
      </p:sp>
      <p:sp>
        <p:nvSpPr>
          <p:cNvPr id="109603" name="Oval 35"/>
          <p:cNvSpPr>
            <a:spLocks noChangeArrowheads="1"/>
          </p:cNvSpPr>
          <p:nvPr/>
        </p:nvSpPr>
        <p:spPr bwMode="auto">
          <a:xfrm>
            <a:off x="6629400" y="20574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6629400" y="1981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e</a:t>
            </a:r>
          </a:p>
        </p:txBody>
      </p:sp>
      <p:sp>
        <p:nvSpPr>
          <p:cNvPr id="109605" name="Oval 37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6629400" y="2819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f</a:t>
            </a:r>
          </a:p>
        </p:txBody>
      </p:sp>
      <p:sp>
        <p:nvSpPr>
          <p:cNvPr id="109607" name="Line 39"/>
          <p:cNvSpPr>
            <a:spLocks noChangeShapeType="1"/>
          </p:cNvSpPr>
          <p:nvPr/>
        </p:nvSpPr>
        <p:spPr bwMode="auto">
          <a:xfrm flipV="1">
            <a:off x="4953000" y="16002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667000" y="4191000"/>
            <a:ext cx="41910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3300"/>
                </a:solidFill>
              </a:rPr>
              <a:t> Active </a:t>
            </a:r>
            <a:r>
              <a:rPr lang="en-US" sz="3600" dirty="0">
                <a:solidFill>
                  <a:srgbClr val="FF3300"/>
                </a:solidFill>
              </a:rPr>
              <a:t>&amp; </a:t>
            </a:r>
            <a:r>
              <a:rPr lang="en-US" sz="3600" dirty="0" smtClean="0">
                <a:solidFill>
                  <a:srgbClr val="FF3300"/>
                </a:solidFill>
              </a:rPr>
              <a:t>Local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3300"/>
                </a:solidFill>
              </a:rPr>
              <a:t> Correlation attack</a:t>
            </a:r>
            <a:endParaRPr lang="en-US" sz="3600" dirty="0">
              <a:solidFill>
                <a:srgbClr val="FF3300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42" name="Line 28"/>
          <p:cNvSpPr>
            <a:spLocks noChangeShapeType="1"/>
          </p:cNvSpPr>
          <p:nvPr/>
        </p:nvSpPr>
        <p:spPr bwMode="auto">
          <a:xfrm>
            <a:off x="1905000" y="2286000"/>
            <a:ext cx="1066800" cy="2286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 flipV="1">
            <a:off x="3352800" y="1676400"/>
            <a:ext cx="838200" cy="685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28"/>
          <p:cNvSpPr>
            <a:spLocks noChangeShapeType="1"/>
          </p:cNvSpPr>
          <p:nvPr/>
        </p:nvSpPr>
        <p:spPr bwMode="auto">
          <a:xfrm flipH="1">
            <a:off x="4191000" y="1752600"/>
            <a:ext cx="1524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9"/>
          <p:cNvSpPr>
            <a:spLocks noChangeShapeType="1"/>
          </p:cNvSpPr>
          <p:nvPr/>
        </p:nvSpPr>
        <p:spPr bwMode="auto">
          <a:xfrm flipV="1">
            <a:off x="4343400" y="23622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300000">
            <a:off x="1524001" y="1066800"/>
            <a:ext cx="1447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 rot="300000">
            <a:off x="1616515" y="844115"/>
            <a:ext cx="152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 rot="300000">
            <a:off x="2378514" y="920316"/>
            <a:ext cx="152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 rot="300000">
            <a:off x="2607114" y="920316"/>
            <a:ext cx="152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rot="-1320000">
            <a:off x="5181600" y="1523998"/>
            <a:ext cx="1447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 rot="-1320000">
            <a:off x="5323614" y="1538671"/>
            <a:ext cx="152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rot="-1320000">
            <a:off x="5933214" y="1310073"/>
            <a:ext cx="152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 rot="-1320000">
            <a:off x="6161813" y="1233872"/>
            <a:ext cx="152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0" y="2590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8000"/>
                </a:solidFill>
              </a:rPr>
              <a:t>User </a:t>
            </a:r>
            <a:r>
              <a:rPr lang="en-US" i="1" dirty="0"/>
              <a:t>u</a:t>
            </a:r>
            <a:r>
              <a:rPr lang="en-US" dirty="0">
                <a:solidFill>
                  <a:srgbClr val="008000"/>
                </a:solidFill>
              </a:rPr>
              <a:t> running client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5791200" y="26670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9900"/>
                </a:solidFill>
              </a:rPr>
              <a:t>Internet destination </a:t>
            </a:r>
            <a:r>
              <a:rPr lang="en-US" i="1"/>
              <a:t>d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743200" y="3429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Routers running servers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Using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r>
              <a:rPr lang="en-US" dirty="0" smtClean="0"/>
              <a:t>Adversarial routers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Oval 1027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1028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1029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030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1031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032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33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034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13" name="Text Box 1039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4" name="Text Box 1040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15" name="Text Box 1041"/>
          <p:cNvSpPr txBox="1">
            <a:spLocks noChangeArrowheads="1"/>
          </p:cNvSpPr>
          <p:nvPr/>
        </p:nvSpPr>
        <p:spPr bwMode="auto">
          <a:xfrm>
            <a:off x="4495800" y="2057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6" name="Text Box 1042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7" name="Text Box 1043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8" name="Text Box 1044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19" name="Oval 1045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046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7"/>
          <p:cNvSpPr>
            <a:spLocks noChangeShapeType="1"/>
          </p:cNvSpPr>
          <p:nvPr/>
        </p:nvSpPr>
        <p:spPr bwMode="auto">
          <a:xfrm>
            <a:off x="3048000" y="13716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1048"/>
          <p:cNvSpPr>
            <a:spLocks noChangeShapeType="1"/>
          </p:cNvSpPr>
          <p:nvPr/>
        </p:nvSpPr>
        <p:spPr bwMode="auto">
          <a:xfrm flipV="1">
            <a:off x="3276600" y="13716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Freeform 1049"/>
          <p:cNvSpPr>
            <a:spLocks/>
          </p:cNvSpPr>
          <p:nvPr/>
        </p:nvSpPr>
        <p:spPr bwMode="auto">
          <a:xfrm>
            <a:off x="3124200" y="16002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Oval 1050"/>
          <p:cNvSpPr>
            <a:spLocks noChangeArrowheads="1"/>
          </p:cNvSpPr>
          <p:nvPr/>
        </p:nvSpPr>
        <p:spPr bwMode="auto">
          <a:xfrm>
            <a:off x="4800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051"/>
          <p:cNvSpPr>
            <a:spLocks noChangeArrowheads="1"/>
          </p:cNvSpPr>
          <p:nvPr/>
        </p:nvSpPr>
        <p:spPr bwMode="auto">
          <a:xfrm>
            <a:off x="4572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52"/>
          <p:cNvSpPr>
            <a:spLocks noChangeShapeType="1"/>
          </p:cNvSpPr>
          <p:nvPr/>
        </p:nvSpPr>
        <p:spPr bwMode="auto">
          <a:xfrm>
            <a:off x="4572000" y="2209800"/>
            <a:ext cx="76200" cy="49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53"/>
          <p:cNvSpPr>
            <a:spLocks noChangeShapeType="1"/>
          </p:cNvSpPr>
          <p:nvPr/>
        </p:nvSpPr>
        <p:spPr bwMode="auto">
          <a:xfrm flipV="1">
            <a:off x="4800600" y="2209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Freeform 1054"/>
          <p:cNvSpPr>
            <a:spLocks/>
          </p:cNvSpPr>
          <p:nvPr/>
        </p:nvSpPr>
        <p:spPr bwMode="auto">
          <a:xfrm>
            <a:off x="4648200" y="2438400"/>
            <a:ext cx="1524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  <a:cxn ang="0">
                <a:pos x="96" y="48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Using Trust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6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57" name="Text Box 21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58" name="Text Box 2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59" name="Text Box 23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60" name="Text Box 2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61" name="Text Box 2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r>
              <a:rPr lang="en-US" dirty="0" smtClean="0"/>
              <a:t>Adversarial routers</a:t>
            </a:r>
          </a:p>
          <a:p>
            <a:r>
              <a:rPr lang="en-US" dirty="0" smtClean="0"/>
              <a:t>User doesn’t know where the adversary 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Using Trust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6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57" name="Text Box 21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1</a:t>
            </a:r>
          </a:p>
        </p:txBody>
      </p:sp>
      <p:sp>
        <p:nvSpPr>
          <p:cNvPr id="58" name="Text Box 2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2</a:t>
            </a:r>
          </a:p>
        </p:txBody>
      </p:sp>
      <p:sp>
        <p:nvSpPr>
          <p:cNvPr id="59" name="Text Box 23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  <p:sp>
        <p:nvSpPr>
          <p:cNvPr id="60" name="Text Box 2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61" name="Text Box 2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r>
              <a:rPr lang="en-US" dirty="0" smtClean="0"/>
              <a:t>Adversarial routers</a:t>
            </a:r>
          </a:p>
          <a:p>
            <a:r>
              <a:rPr lang="en-US" dirty="0" smtClean="0"/>
              <a:t>User doesn’t know where the adversary is.</a:t>
            </a:r>
          </a:p>
          <a:p>
            <a:r>
              <a:rPr lang="en-US" dirty="0" smtClean="0"/>
              <a:t>User may have some idea of which routers are likely to be adversarial.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Router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has </a:t>
            </a:r>
            <a:r>
              <a:rPr lang="en-US" b="1" dirty="0" smtClean="0"/>
              <a:t>trust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.  </a:t>
            </a:r>
            <a:r>
              <a:rPr lang="en-US" dirty="0" smtClean="0"/>
              <a:t>An attempt to compromise a router succeeds with probability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 = 1-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User will choose circuits using a known distribution.</a:t>
            </a:r>
          </a:p>
          <a:p>
            <a:r>
              <a:rPr lang="en-US" dirty="0" smtClean="0"/>
              <a:t>Adversary attempts to compromise at most </a:t>
            </a:r>
            <a:r>
              <a:rPr lang="en-US" i="1" dirty="0" smtClean="0"/>
              <a:t>k</a:t>
            </a:r>
            <a:r>
              <a:rPr lang="en-US" dirty="0" smtClean="0"/>
              <a:t> routers, </a:t>
            </a:r>
            <a:r>
              <a:rPr lang="en-US" i="1" dirty="0" smtClean="0"/>
              <a:t>K</a:t>
            </a:r>
            <a:r>
              <a:rPr lang="en-US" dirty="0" smtClean="0">
                <a:sym typeface="Symbol"/>
              </a:rPr>
              <a:t>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After attempts, users actually choose circuits.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anonymity, </a:t>
            </a:r>
            <a:r>
              <a:rPr lang="en-US" dirty="0" smtClean="0"/>
              <a:t>minimize correlation attack</a:t>
            </a:r>
            <a:endParaRPr lang="en-US" dirty="0" smtClean="0"/>
          </a:p>
          <a:p>
            <a:r>
              <a:rPr lang="en-US" dirty="0" smtClean="0"/>
              <a:t>Probability of compromise: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 = 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err="1" smtClean="0">
                <a:sym typeface="Symbol"/>
              </a:rPr>
              <a:t>,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rs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c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c</a:t>
            </a:r>
            <a:r>
              <a:rPr lang="en-US" i="1" baseline="-25000" dirty="0" err="1" smtClean="0">
                <a:sym typeface="Symbol"/>
              </a:rPr>
              <a:t>s</a:t>
            </a:r>
            <a:endParaRPr lang="en-US" dirty="0" smtClean="0"/>
          </a:p>
          <a:p>
            <a:r>
              <a:rPr lang="en-US" b="1" dirty="0" smtClean="0"/>
              <a:t>Problem:</a:t>
            </a:r>
          </a:p>
          <a:p>
            <a:pPr lvl="1"/>
            <a:r>
              <a:rPr lang="en-US" b="1" dirty="0" smtClean="0"/>
              <a:t>Input: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Trust values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pPr lvl="1"/>
            <a:r>
              <a:rPr lang="en-US" b="1" dirty="0" smtClean="0"/>
              <a:t>Output: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Distribution </a:t>
            </a:r>
            <a:r>
              <a:rPr lang="en-US" i="1" dirty="0" smtClean="0"/>
              <a:t>p*</a:t>
            </a:r>
            <a:r>
              <a:rPr lang="en-US" dirty="0" smtClean="0"/>
              <a:t> on router pairs such that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   </a:t>
            </a:r>
            <a:r>
              <a:rPr lang="en-US" i="1" dirty="0" smtClean="0"/>
              <a:t>p*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 err="1" smtClean="0"/>
              <a:t>argmin</a:t>
            </a:r>
            <a:r>
              <a:rPr lang="en-US" i="1" baseline="-25000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max</a:t>
            </a:r>
            <a:r>
              <a:rPr lang="en-US" i="1" baseline="-25000" dirty="0" err="1" smtClean="0"/>
              <a:t>K</a:t>
            </a:r>
            <a:r>
              <a:rPr lang="en-US" baseline="-25000" dirty="0" err="1" smtClean="0">
                <a:sym typeface="Symbol"/>
              </a:rPr>
              <a:t>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smtClean="0">
                <a:sym typeface="Symbol"/>
              </a:rPr>
              <a:t>:</a:t>
            </a:r>
            <a:r>
              <a:rPr lang="en-US" baseline="-25000" dirty="0" smtClean="0">
                <a:sym typeface="Wingdings" pitchFamily="2" charset="2"/>
              </a:rPr>
              <a:t>|</a:t>
            </a:r>
            <a:r>
              <a:rPr lang="en-US" i="1" baseline="-25000" dirty="0" smtClean="0">
                <a:sym typeface="Wingdings" pitchFamily="2" charset="2"/>
              </a:rPr>
              <a:t>K</a:t>
            </a:r>
            <a:r>
              <a:rPr lang="en-US" baseline="-25000" dirty="0" smtClean="0">
                <a:sym typeface="Wingdings" pitchFamily="2" charset="2"/>
              </a:rPr>
              <a:t>|=</a:t>
            </a:r>
            <a:r>
              <a:rPr lang="en-US" i="1" baseline="-25000" dirty="0" smtClean="0">
                <a:sym typeface="Wingdings" pitchFamily="2" charset="2"/>
              </a:rPr>
              <a:t>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</a:t>
            </a:r>
            <a:endParaRPr lang="en-US" i="1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Turn into a linear program</a:t>
            </a:r>
          </a:p>
          <a:p>
            <a:r>
              <a:rPr lang="en-US" dirty="0" smtClean="0"/>
              <a:t>Variables: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rs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err="1" smtClean="0"/>
              <a:t>r</a:t>
            </a:r>
            <a:r>
              <a:rPr lang="en-US" dirty="0" err="1" smtClean="0"/>
              <a:t>,</a:t>
            </a:r>
            <a:r>
              <a:rPr lang="en-US" i="1" dirty="0" err="1" smtClean="0"/>
              <a:t>s</a:t>
            </a:r>
            <a:r>
              <a:rPr lang="en-US" dirty="0" err="1" smtClean="0">
                <a:sym typeface="Symbol"/>
              </a:rPr>
              <a:t>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dirty="0" smtClean="0">
                <a:sym typeface="Symbol"/>
              </a:rPr>
              <a:t/>
            </a:r>
            <a:br>
              <a:rPr lang="en-US" i="1" dirty="0" smtClean="0">
                <a:sym typeface="Symbol"/>
              </a:rPr>
            </a:br>
            <a:r>
              <a:rPr lang="en-US" i="1" dirty="0" smtClean="0">
                <a:sym typeface="Symbol"/>
              </a:rPr>
              <a:t>                  t      </a:t>
            </a:r>
            <a:r>
              <a:rPr lang="en-US" dirty="0" smtClean="0">
                <a:sym typeface="Symbol"/>
              </a:rPr>
              <a:t>(slack variable)</a:t>
            </a:r>
          </a:p>
          <a:p>
            <a:r>
              <a:rPr lang="en-US" dirty="0" smtClean="0">
                <a:sym typeface="Symbol"/>
              </a:rPr>
              <a:t>Constraints:</a:t>
            </a:r>
          </a:p>
          <a:p>
            <a:pPr lvl="1"/>
            <a:r>
              <a:rPr lang="en-US" dirty="0" smtClean="0">
                <a:sym typeface="Symbol"/>
              </a:rPr>
              <a:t>Probability distribution: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	0 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rs</a:t>
            </a:r>
            <a:r>
              <a:rPr lang="en-US" dirty="0" smtClean="0">
                <a:sym typeface="Symbol"/>
              </a:rPr>
              <a:t>  1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	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err="1" smtClean="0">
                <a:sym typeface="Symbol"/>
              </a:rPr>
              <a:t>,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rs</a:t>
            </a:r>
            <a:r>
              <a:rPr lang="en-US" dirty="0" smtClean="0">
                <a:sym typeface="Symbol"/>
              </a:rPr>
              <a:t> = 1</a:t>
            </a:r>
            <a:endParaRPr lang="en-US" i="1" baseline="-25000" dirty="0">
              <a:sym typeface="Symbol"/>
            </a:endParaRPr>
          </a:p>
          <a:p>
            <a:pPr lvl="1"/>
            <a:r>
              <a:rPr lang="en-US" dirty="0" err="1" smtClean="0">
                <a:sym typeface="Symbol"/>
              </a:rPr>
              <a:t>Minimax</a:t>
            </a:r>
            <a:r>
              <a:rPr lang="en-US" dirty="0" smtClean="0">
                <a:sym typeface="Symbol"/>
              </a:rPr>
              <a:t>:</a:t>
            </a:r>
            <a:r>
              <a:rPr lang="en-US" dirty="0">
                <a:sym typeface="Symbol"/>
              </a:rPr>
              <a:t/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	t</a:t>
            </a:r>
            <a:r>
              <a:rPr lang="en-US" i="1" dirty="0" smtClean="0">
                <a:sym typeface="Symbol"/>
              </a:rPr>
              <a:t> – c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  0  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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: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i="1" dirty="0" smtClean="0">
                <a:sym typeface="Wingdings" pitchFamily="2" charset="2"/>
              </a:rPr>
              <a:t>K</a:t>
            </a:r>
            <a:r>
              <a:rPr lang="en-US" dirty="0" smtClean="0">
                <a:sym typeface="Wingdings" pitchFamily="2" charset="2"/>
              </a:rPr>
              <a:t>|=</a:t>
            </a:r>
            <a:r>
              <a:rPr lang="en-US" i="1" dirty="0" smtClean="0">
                <a:sym typeface="Wingdings" pitchFamily="2" charset="2"/>
              </a:rPr>
              <a:t>k</a:t>
            </a:r>
          </a:p>
          <a:p>
            <a:r>
              <a:rPr lang="en-US" dirty="0" smtClean="0">
                <a:sym typeface="Wingdings" pitchFamily="2" charset="2"/>
              </a:rPr>
              <a:t>Objective function : </a:t>
            </a:r>
            <a:r>
              <a:rPr lang="en-US" i="1" dirty="0" smtClean="0">
                <a:sym typeface="Wingdings" pitchFamily="2" charset="2"/>
              </a:rPr>
              <a:t>t</a:t>
            </a:r>
            <a:endParaRPr lang="en-US" i="1" dirty="0" smtClean="0">
              <a:sym typeface="Symbol"/>
            </a:endParaRPr>
          </a:p>
          <a:p>
            <a:pPr lvl="2"/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Turn into a linear program</a:t>
            </a:r>
          </a:p>
          <a:p>
            <a:r>
              <a:rPr lang="en-US" dirty="0" smtClean="0"/>
              <a:t>Variables: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rs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err="1" smtClean="0"/>
              <a:t>r</a:t>
            </a:r>
            <a:r>
              <a:rPr lang="en-US" dirty="0" err="1" smtClean="0"/>
              <a:t>,</a:t>
            </a:r>
            <a:r>
              <a:rPr lang="en-US" i="1" dirty="0" err="1" smtClean="0"/>
              <a:t>s</a:t>
            </a:r>
            <a:r>
              <a:rPr lang="en-US" dirty="0" err="1" smtClean="0">
                <a:sym typeface="Symbol"/>
              </a:rPr>
              <a:t>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dirty="0" smtClean="0">
                <a:sym typeface="Symbol"/>
              </a:rPr>
              <a:t/>
            </a:r>
            <a:br>
              <a:rPr lang="en-US" i="1" dirty="0" smtClean="0">
                <a:sym typeface="Symbol"/>
              </a:rPr>
            </a:br>
            <a:r>
              <a:rPr lang="en-US" i="1" dirty="0" smtClean="0">
                <a:sym typeface="Symbol"/>
              </a:rPr>
              <a:t>                  t      </a:t>
            </a:r>
            <a:r>
              <a:rPr lang="en-US" dirty="0" smtClean="0">
                <a:sym typeface="Symbol"/>
              </a:rPr>
              <a:t>(slack variable)</a:t>
            </a:r>
          </a:p>
          <a:p>
            <a:r>
              <a:rPr lang="en-US" dirty="0" smtClean="0">
                <a:sym typeface="Symbol"/>
              </a:rPr>
              <a:t>Constraints:</a:t>
            </a:r>
          </a:p>
          <a:p>
            <a:pPr lvl="1"/>
            <a:r>
              <a:rPr lang="en-US" dirty="0" smtClean="0">
                <a:sym typeface="Symbol"/>
              </a:rPr>
              <a:t>Probability distribution: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	0 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rs</a:t>
            </a:r>
            <a:r>
              <a:rPr lang="en-US" dirty="0" smtClean="0">
                <a:sym typeface="Symbol"/>
              </a:rPr>
              <a:t>  1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	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err="1" smtClean="0">
                <a:sym typeface="Symbol"/>
              </a:rPr>
              <a:t>,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rs</a:t>
            </a:r>
            <a:r>
              <a:rPr lang="en-US" dirty="0" smtClean="0">
                <a:sym typeface="Symbol"/>
              </a:rPr>
              <a:t> = 1</a:t>
            </a:r>
            <a:endParaRPr lang="en-US" i="1" baseline="-25000" dirty="0">
              <a:sym typeface="Symbol"/>
            </a:endParaRPr>
          </a:p>
          <a:p>
            <a:pPr lvl="1"/>
            <a:r>
              <a:rPr lang="en-US" dirty="0" err="1" smtClean="0">
                <a:sym typeface="Symbol"/>
              </a:rPr>
              <a:t>Minimax</a:t>
            </a:r>
            <a:r>
              <a:rPr lang="en-US" dirty="0" smtClean="0">
                <a:sym typeface="Symbol"/>
              </a:rPr>
              <a:t>:</a:t>
            </a:r>
            <a:r>
              <a:rPr lang="en-US" dirty="0">
                <a:sym typeface="Symbol"/>
              </a:rPr>
              <a:t/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	t</a:t>
            </a:r>
            <a:r>
              <a:rPr lang="en-US" i="1" dirty="0" smtClean="0">
                <a:sym typeface="Symbol"/>
              </a:rPr>
              <a:t> – c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  0  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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:</a:t>
            </a:r>
            <a:r>
              <a:rPr lang="en-US" dirty="0" smtClean="0">
                <a:sym typeface="Wingdings" pitchFamily="2" charset="2"/>
              </a:rPr>
              <a:t>|</a:t>
            </a:r>
            <a:r>
              <a:rPr lang="en-US" i="1" dirty="0" smtClean="0">
                <a:sym typeface="Wingdings" pitchFamily="2" charset="2"/>
              </a:rPr>
              <a:t>K</a:t>
            </a:r>
            <a:r>
              <a:rPr lang="en-US" dirty="0" smtClean="0">
                <a:sym typeface="Wingdings" pitchFamily="2" charset="2"/>
              </a:rPr>
              <a:t>|=</a:t>
            </a:r>
            <a:r>
              <a:rPr lang="en-US" i="1" dirty="0" smtClean="0">
                <a:sym typeface="Wingdings" pitchFamily="2" charset="2"/>
              </a:rPr>
              <a:t>k</a:t>
            </a:r>
          </a:p>
          <a:p>
            <a:r>
              <a:rPr lang="en-US" dirty="0" smtClean="0">
                <a:sym typeface="Wingdings" pitchFamily="2" charset="2"/>
              </a:rPr>
              <a:t>Objective function : </a:t>
            </a:r>
            <a:r>
              <a:rPr lang="en-US" i="1" dirty="0" smtClean="0">
                <a:sym typeface="Wingdings" pitchFamily="2" charset="2"/>
              </a:rPr>
              <a:t>t</a:t>
            </a:r>
            <a:endParaRPr lang="en-US" i="1" dirty="0" smtClean="0">
              <a:sym typeface="Symbol"/>
            </a:endParaRPr>
          </a:p>
          <a:p>
            <a:pPr lvl="2"/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57150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Problem: </a:t>
            </a:r>
            <a:r>
              <a:rPr lang="en-US" sz="3600" dirty="0" smtClean="0">
                <a:solidFill>
                  <a:srgbClr val="C00000"/>
                </a:solidFill>
              </a:rPr>
              <a:t>Exponential-size linear program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</a:t>
            </a:r>
            <a:r>
              <a:rPr lang="en-US" dirty="0" smtClean="0"/>
              <a:t>= </a:t>
            </a:r>
            <a:r>
              <a:rPr lang="en-US" dirty="0" err="1" smtClean="0">
                <a:sym typeface="Symbol"/>
              </a:rPr>
              <a:t>max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baseline="-25000" dirty="0" err="1" smtClean="0">
                <a:sym typeface="Symbol"/>
              </a:rPr>
              <a:t>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smtClean="0">
                <a:sym typeface="Wingdings" pitchFamily="2" charset="2"/>
              </a:rPr>
              <a:t>:|</a:t>
            </a:r>
            <a:r>
              <a:rPr lang="en-US" i="1" baseline="-25000" dirty="0" smtClean="0">
                <a:sym typeface="Wingdings" pitchFamily="2" charset="2"/>
              </a:rPr>
              <a:t>K</a:t>
            </a:r>
            <a:r>
              <a:rPr lang="en-US" baseline="-25000" dirty="0" smtClean="0">
                <a:sym typeface="Wingdings" pitchFamily="2" charset="2"/>
              </a:rPr>
              <a:t>|=</a:t>
            </a:r>
            <a:r>
              <a:rPr lang="en-US" i="1" baseline="-25000" dirty="0" smtClean="0">
                <a:sym typeface="Wingdings" pitchFamily="2" charset="2"/>
              </a:rPr>
              <a:t>k </a:t>
            </a:r>
            <a:r>
              <a:rPr lang="en-US" dirty="0" smtClean="0">
                <a:sym typeface="Symbol"/>
              </a:rPr>
              <a:t>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r</a:t>
            </a:r>
            <a:r>
              <a:rPr lang="en-US" i="1" dirty="0" smtClean="0">
                <a:sym typeface="Symbol"/>
              </a:rPr>
              <a:t> c</a:t>
            </a:r>
            <a:r>
              <a:rPr lang="en-US" i="1" baseline="-25000" dirty="0" smtClean="0">
                <a:sym typeface="Symbol"/>
              </a:rPr>
              <a:t>r</a:t>
            </a:r>
            <a:r>
              <a:rPr lang="en-US" i="1" dirty="0" smtClean="0">
                <a:sym typeface="Symbol"/>
              </a:rPr>
              <a:t>.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Choose routers independently using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6670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ym typeface="Symbol"/>
              </a:rPr>
              <a:t>p</a:t>
            </a:r>
            <a:r>
              <a:rPr lang="en-US" sz="3600" baseline="30000" dirty="0" smtClean="0">
                <a:sym typeface="Symbol"/>
              </a:rPr>
              <a:t>*</a:t>
            </a:r>
            <a:r>
              <a:rPr lang="en-US" sz="3600" dirty="0" smtClean="0">
                <a:sym typeface="Symbol"/>
              </a:rPr>
              <a:t>  </a:t>
            </a:r>
            <a:r>
              <a:rPr lang="en-US" sz="3600" dirty="0" err="1" smtClean="0">
                <a:sym typeface="Symbol"/>
              </a:rPr>
              <a:t>argmin</a:t>
            </a:r>
            <a:r>
              <a:rPr lang="en-US" sz="3600" i="1" baseline="-25000" dirty="0" err="1" smtClean="0">
                <a:sym typeface="Symbol"/>
              </a:rPr>
              <a:t>p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i="1" dirty="0" smtClean="0">
                <a:sym typeface="Symbol"/>
              </a:rPr>
              <a:t>c</a:t>
            </a:r>
            <a:r>
              <a:rPr lang="en-US" sz="3600" dirty="0" smtClean="0">
                <a:sym typeface="Symbol"/>
              </a:rPr>
              <a:t>(</a:t>
            </a:r>
            <a:r>
              <a:rPr lang="en-US" sz="3600" i="1" dirty="0" smtClean="0">
                <a:sym typeface="Symbol"/>
              </a:rPr>
              <a:t>p</a:t>
            </a:r>
            <a:r>
              <a:rPr lang="en-US" sz="3600" dirty="0" smtClean="0">
                <a:sym typeface="Symbol"/>
              </a:rPr>
              <a:t>)</a:t>
            </a:r>
            <a:endParaRPr lang="en-US" sz="3600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</a:t>
            </a:r>
            <a:r>
              <a:rPr lang="en-US" dirty="0" smtClean="0"/>
              <a:t>= </a:t>
            </a:r>
            <a:r>
              <a:rPr lang="en-US" dirty="0" err="1" smtClean="0">
                <a:sym typeface="Symbol"/>
              </a:rPr>
              <a:t>max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baseline="-25000" dirty="0" err="1" smtClean="0">
                <a:sym typeface="Symbol"/>
              </a:rPr>
              <a:t>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smtClean="0">
                <a:sym typeface="Wingdings" pitchFamily="2" charset="2"/>
              </a:rPr>
              <a:t>:|</a:t>
            </a:r>
            <a:r>
              <a:rPr lang="en-US" i="1" baseline="-25000" dirty="0" smtClean="0">
                <a:sym typeface="Wingdings" pitchFamily="2" charset="2"/>
              </a:rPr>
              <a:t>K</a:t>
            </a:r>
            <a:r>
              <a:rPr lang="en-US" baseline="-25000" dirty="0" smtClean="0">
                <a:sym typeface="Wingdings" pitchFamily="2" charset="2"/>
              </a:rPr>
              <a:t>|=</a:t>
            </a:r>
            <a:r>
              <a:rPr lang="en-US" i="1" baseline="-25000" dirty="0" smtClean="0">
                <a:sym typeface="Wingdings" pitchFamily="2" charset="2"/>
              </a:rPr>
              <a:t>k </a:t>
            </a:r>
            <a:r>
              <a:rPr lang="en-US" dirty="0" smtClean="0">
                <a:sym typeface="Symbol"/>
              </a:rPr>
              <a:t></a:t>
            </a:r>
            <a:r>
              <a:rPr lang="en-US" i="1" baseline="-25000" dirty="0" err="1" smtClean="0">
                <a:sym typeface="Symbol"/>
              </a:rPr>
              <a:t>r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r</a:t>
            </a:r>
            <a:r>
              <a:rPr lang="en-US" i="1" dirty="0" smtClean="0">
                <a:sym typeface="Symbol"/>
              </a:rPr>
              <a:t> c</a:t>
            </a:r>
            <a:r>
              <a:rPr lang="en-US" i="1" baseline="-25000" dirty="0" smtClean="0">
                <a:sym typeface="Symbol"/>
              </a:rPr>
              <a:t>r</a:t>
            </a:r>
            <a:r>
              <a:rPr lang="en-US" i="1" dirty="0" smtClean="0">
                <a:sym typeface="Symbol"/>
              </a:rPr>
              <a:t>.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Choose </a:t>
            </a:r>
            <a:r>
              <a:rPr lang="en-US" dirty="0" smtClean="0"/>
              <a:t>routers independently using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6670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ym typeface="Symbol"/>
              </a:rPr>
              <a:t>p</a:t>
            </a:r>
            <a:r>
              <a:rPr lang="en-US" sz="3600" baseline="30000" dirty="0" smtClean="0">
                <a:sym typeface="Symbol"/>
              </a:rPr>
              <a:t>*</a:t>
            </a:r>
            <a:r>
              <a:rPr lang="en-US" sz="3600" dirty="0" smtClean="0">
                <a:sym typeface="Symbol"/>
              </a:rPr>
              <a:t>  </a:t>
            </a:r>
            <a:r>
              <a:rPr lang="en-US" sz="3600" dirty="0" err="1" smtClean="0">
                <a:sym typeface="Symbol"/>
              </a:rPr>
              <a:t>argmin</a:t>
            </a:r>
            <a:r>
              <a:rPr lang="en-US" sz="3600" i="1" baseline="-25000" dirty="0" err="1" smtClean="0">
                <a:sym typeface="Symbol"/>
              </a:rPr>
              <a:t>p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i="1" dirty="0" smtClean="0">
                <a:sym typeface="Symbol"/>
              </a:rPr>
              <a:t>c</a:t>
            </a:r>
            <a:r>
              <a:rPr lang="en-US" sz="3600" dirty="0" smtClean="0">
                <a:sym typeface="Symbol"/>
              </a:rPr>
              <a:t>(</a:t>
            </a:r>
            <a:r>
              <a:rPr lang="en-US" sz="3600" i="1" dirty="0" smtClean="0">
                <a:sym typeface="Symbol"/>
              </a:rPr>
              <a:t>p</a:t>
            </a:r>
            <a:r>
              <a:rPr lang="en-US" sz="3600" dirty="0" smtClean="0">
                <a:sym typeface="Symbol"/>
              </a:rPr>
              <a:t>)</a:t>
            </a:r>
            <a:endParaRPr lang="en-US" sz="3600" i="1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533400" y="3352800"/>
            <a:ext cx="670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Let </a:t>
            </a:r>
            <a:r>
              <a:rPr lang="en-US" sz="3200" dirty="0" smtClean="0">
                <a:sym typeface="Symbol"/>
              </a:rPr>
              <a:t> = </a:t>
            </a:r>
            <a:r>
              <a:rPr lang="en-US" sz="3200" dirty="0" err="1" smtClean="0">
                <a:sym typeface="Symbol"/>
              </a:rPr>
              <a:t>argmin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dirty="0" smtClean="0">
                <a:sym typeface="Symbol"/>
              </a:rPr>
              <a:t>.</a:t>
            </a:r>
          </a:p>
          <a:p>
            <a:r>
              <a:rPr lang="en-US" sz="3200" dirty="0" smtClean="0">
                <a:sym typeface="Symbol"/>
              </a:rPr>
              <a:t>Let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baseline="30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smtClean="0">
                <a:sym typeface="Symbol"/>
              </a:rPr>
              <a:t>r</a:t>
            </a:r>
            <a:r>
              <a:rPr lang="en-US" sz="3200" baseline="-25000" dirty="0" smtClean="0">
                <a:sym typeface="Symbol"/>
              </a:rPr>
              <a:t></a:t>
            </a:r>
            <a:r>
              <a:rPr lang="en-US" sz="3200" dirty="0" smtClean="0">
                <a:sym typeface="Symbol"/>
              </a:rPr>
              <a:t>) = 1.</a:t>
            </a:r>
          </a:p>
          <a:p>
            <a:r>
              <a:rPr lang="en-US" sz="3200" dirty="0" smtClean="0">
                <a:sym typeface="Symbol"/>
              </a:rPr>
              <a:t>Let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)= /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, where  = (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 1/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)</a:t>
            </a:r>
            <a:r>
              <a:rPr lang="en-US" sz="3200" baseline="30000" dirty="0" smtClean="0">
                <a:sym typeface="Symbol"/>
              </a:rPr>
              <a:t>-1</a:t>
            </a:r>
            <a:r>
              <a:rPr lang="en-US" sz="3200" dirty="0" smtClean="0">
                <a:sym typeface="Symbol"/>
              </a:rPr>
              <a:t>.</a:t>
            </a:r>
            <a:endParaRPr lang="en-US" sz="3200" dirty="0" smtClean="0"/>
          </a:p>
          <a:p>
            <a:r>
              <a:rPr lang="en-US" sz="3200" b="1" dirty="0" smtClean="0">
                <a:solidFill>
                  <a:srgbClr val="9999FF"/>
                </a:solidFill>
              </a:rPr>
              <a:t>Theorem</a:t>
            </a:r>
            <a:r>
              <a:rPr lang="en-US" sz="3200" b="1" dirty="0" smtClean="0"/>
              <a:t>: </a:t>
            </a:r>
          </a:p>
          <a:p>
            <a:r>
              <a:rPr lang="en-US" sz="3200" b="1" i="1" dirty="0" smtClean="0"/>
              <a:t>	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</a:t>
            </a:r>
          </a:p>
          <a:p>
            <a:endParaRPr lang="en-US" sz="3200" dirty="0"/>
          </a:p>
        </p:txBody>
      </p:sp>
      <p:sp>
        <p:nvSpPr>
          <p:cNvPr id="25" name="Left Brace 24"/>
          <p:cNvSpPr/>
          <p:nvPr/>
        </p:nvSpPr>
        <p:spPr>
          <a:xfrm>
            <a:off x="2743200" y="5181600"/>
            <a:ext cx="381000" cy="9144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124200" y="50292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) if </a:t>
            </a:r>
            <a:r>
              <a:rPr lang="en-US" sz="3200" i="1" dirty="0" smtClean="0"/>
              <a:t>c</a:t>
            </a:r>
            <a:r>
              <a:rPr lang="en-US" sz="3200" baseline="-25000" dirty="0" smtClean="0">
                <a:sym typeface="Symbol"/>
              </a:rPr>
              <a:t>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</a:t>
            </a:r>
            <a:r>
              <a:rPr lang="en-US" sz="3200" dirty="0" smtClean="0"/>
              <a:t> </a:t>
            </a:r>
            <a:r>
              <a:rPr lang="en-US" sz="3200" i="1" dirty="0" smtClean="0"/>
              <a:t>k</a:t>
            </a:r>
            <a:r>
              <a:rPr lang="en-US" sz="3200" dirty="0" smtClean="0">
                <a:sym typeface="Symbol"/>
              </a:rPr>
              <a:t></a:t>
            </a:r>
          </a:p>
          <a:p>
            <a:r>
              <a:rPr lang="en-US" sz="3200" i="1" dirty="0" smtClean="0">
                <a:sym typeface="Symbol"/>
              </a:rPr>
              <a:t>c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) otherwise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2057400"/>
            <a:ext cx="685800" cy="1447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2514600"/>
            <a:ext cx="685800" cy="990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2895600"/>
            <a:ext cx="685800" cy="609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3124200"/>
            <a:ext cx="6858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3200400"/>
            <a:ext cx="6858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dirty="0" smtClean="0"/>
              <a:t> </a:t>
            </a:r>
            <a:r>
              <a:rPr lang="en-US" sz="2800" dirty="0"/>
              <a:t>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2057400"/>
            <a:ext cx="685800" cy="14478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2514600"/>
            <a:ext cx="685800" cy="990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2895600"/>
            <a:ext cx="6858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3124200"/>
            <a:ext cx="6858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3200400"/>
            <a:ext cx="6858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41910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Adversary chooses k routers with largest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2057400"/>
            <a:ext cx="685800" cy="14478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2514600"/>
            <a:ext cx="685800" cy="990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2895600"/>
            <a:ext cx="6858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3124200"/>
            <a:ext cx="6858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3200400"/>
            <a:ext cx="6858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4191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Adversary chooses k routers with largest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000" i="1" baseline="-45000" dirty="0" err="1" smtClean="0"/>
              <a:t>j</a:t>
            </a:r>
            <a:r>
              <a:rPr lang="en-US" sz="2400" dirty="0" smtClean="0">
                <a:sym typeface="Symbol"/>
              </a:rPr>
              <a:t>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000" i="1" baseline="-45000" dirty="0" smtClean="0">
                <a:sym typeface="Symbol"/>
              </a:rPr>
              <a:t>j</a:t>
            </a:r>
            <a:r>
              <a:rPr lang="en-US" sz="2000" baseline="-4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or swapping would be an improvement.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2057400"/>
            <a:ext cx="685800" cy="14478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2514600"/>
            <a:ext cx="685800" cy="990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3048000"/>
            <a:ext cx="6858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3048000"/>
            <a:ext cx="6858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3048000"/>
            <a:ext cx="6858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41910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Adversary chooses k routers with largest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000" i="1" baseline="-45000" dirty="0" err="1" smtClean="0"/>
              <a:t>j</a:t>
            </a:r>
            <a:r>
              <a:rPr lang="en-US" sz="2400" dirty="0" smtClean="0">
                <a:sym typeface="Symbol"/>
              </a:rPr>
              <a:t>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000" i="1" baseline="-45000" dirty="0" smtClean="0">
                <a:sym typeface="Symbol"/>
              </a:rPr>
              <a:t>j</a:t>
            </a:r>
            <a:r>
              <a:rPr lang="en-US" sz="2000" baseline="-4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or swapping would be an improvement.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k.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1676400"/>
            <a:ext cx="685800" cy="18288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3048000"/>
            <a:ext cx="6858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3048000"/>
            <a:ext cx="6858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3048000"/>
            <a:ext cx="6858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3048000"/>
            <a:ext cx="6858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41910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Adversary chooses k routers with largest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000" i="1" baseline="-45000" dirty="0" err="1" smtClean="0"/>
              <a:t>j</a:t>
            </a:r>
            <a:r>
              <a:rPr lang="en-US" sz="2400" dirty="0" smtClean="0">
                <a:sym typeface="Symbol"/>
              </a:rPr>
              <a:t>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000" i="1" baseline="-45000" dirty="0" smtClean="0">
                <a:sym typeface="Symbol"/>
              </a:rPr>
              <a:t>j</a:t>
            </a:r>
            <a:r>
              <a:rPr lang="en-US" sz="2000" baseline="-4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or swapping would be an improvement.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k.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2.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1676400"/>
            <a:ext cx="685800" cy="18288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3048000"/>
            <a:ext cx="6858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3048000"/>
            <a:ext cx="6858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3048000"/>
            <a:ext cx="6858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3048000"/>
            <a:ext cx="6858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41910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Adversary chooses k routers with largest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000" i="1" baseline="-45000" dirty="0" err="1" smtClean="0"/>
              <a:t>j</a:t>
            </a:r>
            <a:r>
              <a:rPr lang="en-US" sz="2400" dirty="0" smtClean="0">
                <a:sym typeface="Symbol"/>
              </a:rPr>
              <a:t>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000" i="1" baseline="-45000" dirty="0" smtClean="0">
                <a:sym typeface="Symbol"/>
              </a:rPr>
              <a:t>j</a:t>
            </a:r>
            <a:r>
              <a:rPr lang="en-US" sz="2000" baseline="-4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or swapping would be an improvement.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k.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2.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smtClean="0">
                <a:sym typeface="Symbol"/>
              </a:rPr>
              <a:t>Adjusting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changes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) linearly.  Therefore one extreme is a minimum.</a:t>
            </a:r>
            <a:endParaRPr lang="en-US" sz="24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7162800" y="1219200"/>
            <a:ext cx="1066800" cy="838200"/>
          </a:xfrm>
          <a:prstGeom prst="rect">
            <a:avLst/>
          </a:prstGeom>
          <a:solidFill>
            <a:srgbClr val="EFFF5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1219200"/>
            <a:ext cx="685800" cy="2286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41910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Adversary chooses k routers with largest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000" i="1" baseline="-45000" dirty="0" err="1" smtClean="0"/>
              <a:t>j</a:t>
            </a:r>
            <a:r>
              <a:rPr lang="en-US" sz="2400" dirty="0" smtClean="0">
                <a:sym typeface="Symbol"/>
              </a:rPr>
              <a:t>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000" i="1" baseline="-45000" dirty="0" smtClean="0">
                <a:sym typeface="Symbol"/>
              </a:rPr>
              <a:t>j</a:t>
            </a:r>
            <a:r>
              <a:rPr lang="en-US" sz="2000" baseline="-4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or swapping would be an improvement.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k.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2.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smtClean="0">
                <a:sym typeface="Symbol"/>
              </a:rPr>
              <a:t>Adjusting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changes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) linearly.  Therefore one extreme is a minimum.</a:t>
            </a:r>
            <a:endParaRPr lang="en-US" sz="24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315200" y="1295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p</a:t>
            </a:r>
            <a:r>
              <a:rPr lang="en-US" sz="3200" baseline="30000" dirty="0" smtClean="0"/>
              <a:t>1</a:t>
            </a:r>
            <a:endParaRPr lang="en-US" sz="3200" baseline="30000" dirty="0"/>
          </a:p>
        </p:txBody>
      </p:sp>
      <p:sp>
        <p:nvSpPr>
          <p:cNvPr id="28" name="TextBox 27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2667000"/>
            <a:ext cx="685800" cy="838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2667000"/>
            <a:ext cx="685800" cy="838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2667000"/>
            <a:ext cx="685800" cy="838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2667000"/>
            <a:ext cx="685800" cy="838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2667000"/>
            <a:ext cx="685800" cy="838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505200"/>
            <a:ext cx="60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028700" y="2476500"/>
            <a:ext cx="251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908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1</a:t>
            </a:r>
            <a:endParaRPr lang="en-US" sz="2800" baseline="-4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2</a:t>
            </a:r>
            <a:endParaRPr lang="en-US" sz="2800" baseline="-45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3</a:t>
            </a:r>
            <a:endParaRPr lang="en-US" sz="2800" baseline="-4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4</a:t>
            </a:r>
            <a:endParaRPr lang="en-US" sz="2800" baseline="-4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5532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2800" baseline="-45000" dirty="0" smtClean="0"/>
              <a:t>5</a:t>
            </a:r>
            <a:endParaRPr lang="en-US" sz="2800" baseline="-450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41910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Adversary chooses k routers with largest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i</a:t>
            </a:r>
            <a:r>
              <a:rPr lang="en-US" sz="2000" i="1" baseline="-45000" dirty="0" err="1" smtClean="0"/>
              <a:t>j</a:t>
            </a:r>
            <a:r>
              <a:rPr lang="en-US" sz="2400" dirty="0" smtClean="0">
                <a:sym typeface="Symbol"/>
              </a:rPr>
              <a:t>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000" i="1" baseline="-45000" dirty="0" smtClean="0">
                <a:sym typeface="Symbol"/>
              </a:rPr>
              <a:t>j</a:t>
            </a:r>
            <a:r>
              <a:rPr lang="en-US" sz="2000" baseline="-4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or swapping would be an improvement.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k.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smtClean="0">
                <a:sym typeface="Symbol"/>
              </a:rPr>
              <a:t>Can assume that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err="1" smtClean="0">
                <a:sym typeface="Symbol"/>
              </a:rPr>
              <a:t>p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dirty="0" err="1" smtClean="0">
                <a:sym typeface="Symbol"/>
              </a:rPr>
              <a:t>c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i="1" baseline="-25000" dirty="0" smtClean="0">
                <a:sym typeface="Symbol"/>
              </a:rPr>
              <a:t>;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&gt;= </a:t>
            </a:r>
            <a:r>
              <a:rPr lang="en-US" sz="2400" i="1" dirty="0" smtClean="0">
                <a:sym typeface="Symbol"/>
              </a:rPr>
              <a:t>2.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smtClean="0">
                <a:sym typeface="Symbol"/>
              </a:rPr>
              <a:t>Adjusting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changes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) linearly.  Therefore one extreme is a minimum.</a:t>
            </a:r>
            <a:endParaRPr lang="en-US" sz="24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7162800" y="1219200"/>
            <a:ext cx="1066800" cy="838200"/>
          </a:xfrm>
          <a:prstGeom prst="rect">
            <a:avLst/>
          </a:prstGeom>
          <a:solidFill>
            <a:srgbClr val="EFFF5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315200" y="1295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p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066800" y="1752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p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*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9999FF"/>
                </a:solidFill>
              </a:rPr>
              <a:t>Theorem</a:t>
            </a:r>
            <a:r>
              <a:rPr lang="en-US" b="1" dirty="0" smtClean="0"/>
              <a:t>: </a:t>
            </a:r>
            <a:r>
              <a:rPr lang="en-US" dirty="0" smtClean="0"/>
              <a:t>The approximation ratio of independent selection is </a:t>
            </a:r>
            <a:r>
              <a:rPr lang="en-US" dirty="0" smtClean="0">
                <a:sym typeface="Symbol"/>
              </a:rPr>
              <a:t>(n).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9999FF"/>
                </a:solidFill>
              </a:rPr>
              <a:t>Theorem</a:t>
            </a:r>
            <a:r>
              <a:rPr lang="en-US" b="1" dirty="0" smtClean="0"/>
              <a:t>: </a:t>
            </a:r>
            <a:r>
              <a:rPr lang="en-US" dirty="0" smtClean="0"/>
              <a:t>The approximation ratio of independent selection is </a:t>
            </a:r>
            <a:r>
              <a:rPr lang="en-US" dirty="0" smtClean="0">
                <a:sym typeface="Symbol"/>
              </a:rPr>
              <a:t>(n).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0"/>
            <a:ext cx="807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 sketch</a:t>
            </a:r>
            <a:r>
              <a:rPr lang="en-US" sz="3200" b="1" dirty="0" smtClean="0"/>
              <a:t>:</a:t>
            </a:r>
            <a:endParaRPr lang="en-US" sz="3200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 = (</a:t>
            </a: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. . . , 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k</a:t>
            </a:r>
            <a:r>
              <a:rPr lang="en-US" sz="3200" dirty="0" smtClean="0"/>
              <a:t>) be such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(1/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&gt; </a:t>
            </a:r>
            <a:r>
              <a:rPr lang="en-US" sz="3200" i="1" dirty="0" smtClean="0"/>
              <a:t>c</a:t>
            </a:r>
            <a:r>
              <a:rPr lang="en-US" sz="3200" dirty="0" smtClean="0"/>
              <a:t>, </a:t>
            </a:r>
            <a:r>
              <a:rPr lang="en-US" sz="3200" i="1" dirty="0" smtClean="0"/>
              <a:t>c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</a:t>
            </a:r>
            <a:r>
              <a:rPr lang="en-US" sz="3200" dirty="0" smtClean="0"/>
              <a:t> (0, 1)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dirty="0" smtClean="0">
                <a:sym typeface="Symbol"/>
              </a:rPr>
              <a:t></a:t>
            </a:r>
            <a:r>
              <a:rPr lang="en-US" sz="3200" dirty="0" smtClean="0"/>
              <a:t>(1)</a:t>
            </a: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019800" y="47244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543800" y="4572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934200" y="5257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6019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7162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2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543800" y="4495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6934200" y="5181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6019800" y="4648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9999FF"/>
                </a:solidFill>
              </a:rPr>
              <a:t>Theorem</a:t>
            </a:r>
            <a:r>
              <a:rPr lang="en-US" b="1" dirty="0" smtClean="0"/>
              <a:t>: </a:t>
            </a:r>
            <a:r>
              <a:rPr lang="en-US" dirty="0" smtClean="0"/>
              <a:t>The approximation ratio of independent selection is </a:t>
            </a:r>
            <a:r>
              <a:rPr lang="en-US" dirty="0" smtClean="0">
                <a:sym typeface="Symbol"/>
              </a:rPr>
              <a:t>(n).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 sketch</a:t>
            </a:r>
            <a:r>
              <a:rPr lang="en-US" sz="3200" b="1" dirty="0" smtClean="0"/>
              <a:t>:</a:t>
            </a:r>
            <a:endParaRPr lang="en-US" sz="3200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 = (</a:t>
            </a: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. . . , 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k</a:t>
            </a:r>
            <a:r>
              <a:rPr lang="en-US" sz="3200" dirty="0" smtClean="0"/>
              <a:t>) be such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(1/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&gt; </a:t>
            </a:r>
            <a:r>
              <a:rPr lang="en-US" sz="3200" i="1" dirty="0" smtClean="0"/>
              <a:t>c</a:t>
            </a:r>
            <a:r>
              <a:rPr lang="en-US" sz="3200" dirty="0" smtClean="0"/>
              <a:t>, </a:t>
            </a:r>
            <a:r>
              <a:rPr lang="en-US" sz="3200" i="1" dirty="0" smtClean="0"/>
              <a:t>c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</a:t>
            </a:r>
            <a:r>
              <a:rPr lang="en-US" sz="3200" dirty="0" smtClean="0"/>
              <a:t> (0, 1)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dirty="0" smtClean="0">
                <a:sym typeface="Symbol"/>
              </a:rPr>
              <a:t></a:t>
            </a:r>
            <a:r>
              <a:rPr lang="en-US" sz="3200" dirty="0" smtClean="0"/>
              <a:t>(1)</a:t>
            </a:r>
          </a:p>
          <a:p>
            <a:pPr marL="514350" indent="-514350"/>
            <a:r>
              <a:rPr lang="en-US" sz="3200" dirty="0" smtClean="0"/>
              <a:t>Let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(</a:t>
            </a:r>
            <a:r>
              <a:rPr lang="en-US" sz="3200" i="1" dirty="0" smtClean="0"/>
              <a:t>r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</a:t>
            </a:r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 1/(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baseline="-4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i="1" baseline="-45000" dirty="0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).</a:t>
            </a:r>
          </a:p>
          <a:p>
            <a:r>
              <a:rPr lang="en-US" sz="3200" dirty="0" smtClean="0">
                <a:sym typeface="Symbol"/>
              </a:rPr>
              <a:t>Then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/</a:t>
            </a:r>
            <a:r>
              <a:rPr lang="en-US" sz="3200" i="1" dirty="0" smtClean="0"/>
              <a:t>k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and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k</a:t>
            </a:r>
            <a:r>
              <a:rPr lang="en-US" sz="3200" dirty="0" smtClean="0"/>
              <a:t>).</a:t>
            </a:r>
          </a:p>
          <a:p>
            <a:endParaRPr lang="en-US" sz="3200" dirty="0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019800" y="47244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543800" y="4572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934200" y="5257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6019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7162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2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543800" y="4495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6934200" y="5181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6019800" y="4648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dirty="0" smtClean="0"/>
              <a:t> </a:t>
            </a:r>
            <a:r>
              <a:rPr lang="en-US" sz="2800" dirty="0"/>
              <a:t>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9999FF"/>
                </a:solidFill>
              </a:rPr>
              <a:t>Theorem</a:t>
            </a:r>
            <a:r>
              <a:rPr lang="en-US" b="1" dirty="0" smtClean="0"/>
              <a:t>: </a:t>
            </a:r>
            <a:r>
              <a:rPr lang="en-US" dirty="0" smtClean="0"/>
              <a:t>The approximation ratio of independent selection is </a:t>
            </a:r>
            <a:r>
              <a:rPr lang="en-US" dirty="0" smtClean="0">
                <a:sym typeface="Symbol"/>
              </a:rPr>
              <a:t>(n).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 sketch</a:t>
            </a:r>
            <a:r>
              <a:rPr lang="en-US" sz="3200" b="1" dirty="0" smtClean="0"/>
              <a:t>:</a:t>
            </a:r>
            <a:endParaRPr lang="en-US" sz="3200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 = (</a:t>
            </a: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. . . , 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k</a:t>
            </a:r>
            <a:r>
              <a:rPr lang="en-US" sz="3200" dirty="0" smtClean="0"/>
              <a:t>) be such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(1/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&gt; </a:t>
            </a:r>
            <a:r>
              <a:rPr lang="en-US" sz="3200" i="1" dirty="0" smtClean="0"/>
              <a:t>c</a:t>
            </a:r>
            <a:r>
              <a:rPr lang="en-US" sz="3200" dirty="0" smtClean="0"/>
              <a:t>, </a:t>
            </a:r>
            <a:r>
              <a:rPr lang="en-US" sz="3200" i="1" dirty="0" smtClean="0"/>
              <a:t>c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</a:t>
            </a:r>
            <a:r>
              <a:rPr lang="en-US" sz="3200" dirty="0" smtClean="0"/>
              <a:t> (0, 1)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dirty="0" smtClean="0">
                <a:sym typeface="Symbol"/>
              </a:rPr>
              <a:t></a:t>
            </a:r>
            <a:r>
              <a:rPr lang="en-US" sz="3200" dirty="0" smtClean="0"/>
              <a:t>(1)</a:t>
            </a:r>
          </a:p>
          <a:p>
            <a:pPr marL="514350" indent="-514350"/>
            <a:r>
              <a:rPr lang="en-US" sz="3200" dirty="0" smtClean="0"/>
              <a:t>Let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(</a:t>
            </a:r>
            <a:r>
              <a:rPr lang="en-US" sz="3200" i="1" dirty="0" smtClean="0"/>
              <a:t>r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</a:t>
            </a:r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 1/(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baseline="-4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i="1" baseline="-45000" dirty="0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).</a:t>
            </a:r>
          </a:p>
          <a:p>
            <a:r>
              <a:rPr lang="en-US" sz="3200" dirty="0" smtClean="0">
                <a:sym typeface="Symbol"/>
              </a:rPr>
              <a:t>Then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/</a:t>
            </a:r>
            <a:r>
              <a:rPr lang="en-US" sz="3200" i="1" dirty="0" smtClean="0"/>
              <a:t>k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and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k</a:t>
            </a:r>
            <a:r>
              <a:rPr lang="en-US" sz="3200" dirty="0" smtClean="0"/>
              <a:t>).</a:t>
            </a:r>
          </a:p>
          <a:p>
            <a:endParaRPr lang="en-US" sz="3200" dirty="0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019800" y="47244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543800" y="4572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934200" y="5257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6019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7162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2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543800" y="4495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6934200" y="5181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6019800" y="4648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48600" y="2667000"/>
            <a:ext cx="762000" cy="609600"/>
          </a:xfrm>
          <a:prstGeom prst="rect">
            <a:avLst/>
          </a:prstGeom>
          <a:solidFill>
            <a:srgbClr val="EFFF5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24800" y="2667000"/>
            <a:ext cx="59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p</a:t>
            </a:r>
            <a:r>
              <a:rPr lang="en-US" sz="3200" baseline="30000" dirty="0" smtClean="0"/>
              <a:t>1</a:t>
            </a:r>
            <a:endParaRPr lang="en-US" sz="3200" baseline="30000" dirty="0"/>
          </a:p>
        </p:txBody>
      </p:sp>
      <p:cxnSp>
        <p:nvCxnSpPr>
          <p:cNvPr id="21" name="Shape 20"/>
          <p:cNvCxnSpPr>
            <a:stCxn id="11" idx="0"/>
            <a:endCxn id="11" idx="3"/>
          </p:cNvCxnSpPr>
          <p:nvPr/>
        </p:nvCxnSpPr>
        <p:spPr>
          <a:xfrm rot="16200000" flipH="1">
            <a:off x="6217840" y="3688159"/>
            <a:ext cx="289719" cy="228600"/>
          </a:xfrm>
          <a:prstGeom prst="curvedConnector4">
            <a:avLst>
              <a:gd name="adj1" fmla="val -78904"/>
              <a:gd name="adj2" fmla="val 200000"/>
            </a:avLst>
          </a:prstGeom>
          <a:ln w="50800" cap="flat">
            <a:solidFill>
              <a:schemeClr val="tx1"/>
            </a:solidFill>
            <a:beve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9999FF"/>
                </a:solidFill>
              </a:rPr>
              <a:t>Theorem</a:t>
            </a:r>
            <a:r>
              <a:rPr lang="en-US" b="1" dirty="0" smtClean="0"/>
              <a:t>: </a:t>
            </a:r>
            <a:r>
              <a:rPr lang="en-US" dirty="0" smtClean="0"/>
              <a:t>The approximation ratio of independent selection is </a:t>
            </a:r>
            <a:r>
              <a:rPr lang="en-US" dirty="0" smtClean="0">
                <a:sym typeface="Symbol"/>
              </a:rPr>
              <a:t>(n).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 sketch</a:t>
            </a:r>
            <a:r>
              <a:rPr lang="en-US" sz="3200" b="1" dirty="0" smtClean="0"/>
              <a:t>:</a:t>
            </a:r>
            <a:endParaRPr lang="en-US" sz="3200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 = (</a:t>
            </a: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. . . , 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k</a:t>
            </a:r>
            <a:r>
              <a:rPr lang="en-US" sz="3200" dirty="0" smtClean="0"/>
              <a:t>) be such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(1/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&gt; </a:t>
            </a:r>
            <a:r>
              <a:rPr lang="en-US" sz="3200" i="1" dirty="0" smtClean="0"/>
              <a:t>c</a:t>
            </a:r>
            <a:r>
              <a:rPr lang="en-US" sz="3200" dirty="0" smtClean="0"/>
              <a:t>, </a:t>
            </a:r>
            <a:r>
              <a:rPr lang="en-US" sz="3200" i="1" dirty="0" smtClean="0"/>
              <a:t>c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</a:t>
            </a:r>
            <a:r>
              <a:rPr lang="en-US" sz="3200" dirty="0" smtClean="0"/>
              <a:t> (0, 1)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dirty="0" smtClean="0">
                <a:sym typeface="Symbol"/>
              </a:rPr>
              <a:t></a:t>
            </a:r>
            <a:r>
              <a:rPr lang="en-US" sz="3200" dirty="0" smtClean="0"/>
              <a:t>(1)</a:t>
            </a:r>
          </a:p>
          <a:p>
            <a:pPr marL="514350" indent="-514350"/>
            <a:r>
              <a:rPr lang="en-US" sz="3200" dirty="0" smtClean="0"/>
              <a:t>Let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(</a:t>
            </a:r>
            <a:r>
              <a:rPr lang="en-US" sz="3200" i="1" dirty="0" smtClean="0"/>
              <a:t>r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</a:t>
            </a:r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 1/(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baseline="-4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i="1" baseline="-45000" dirty="0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).</a:t>
            </a:r>
          </a:p>
          <a:p>
            <a:r>
              <a:rPr lang="en-US" sz="3200" dirty="0" smtClean="0">
                <a:sym typeface="Symbol"/>
              </a:rPr>
              <a:t>Then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/</a:t>
            </a:r>
            <a:r>
              <a:rPr lang="en-US" sz="3200" i="1" dirty="0" smtClean="0"/>
              <a:t>k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and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k</a:t>
            </a:r>
            <a:r>
              <a:rPr lang="en-US" sz="3200" dirty="0" smtClean="0"/>
              <a:t>).</a:t>
            </a:r>
          </a:p>
          <a:p>
            <a:endParaRPr lang="en-US" sz="3200" dirty="0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019800" y="47244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543800" y="4572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934200" y="5257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6019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7162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2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543800" y="4495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6934200" y="5181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6019800" y="4648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cxnSp>
        <p:nvCxnSpPr>
          <p:cNvPr id="21" name="Shape 20"/>
          <p:cNvCxnSpPr>
            <a:stCxn id="11" idx="0"/>
            <a:endCxn id="11" idx="3"/>
          </p:cNvCxnSpPr>
          <p:nvPr/>
        </p:nvCxnSpPr>
        <p:spPr>
          <a:xfrm rot="16200000" flipH="1">
            <a:off x="6217840" y="3688159"/>
            <a:ext cx="289719" cy="228600"/>
          </a:xfrm>
          <a:prstGeom prst="curvedConnector4">
            <a:avLst>
              <a:gd name="adj1" fmla="val -78904"/>
              <a:gd name="adj2" fmla="val 200000"/>
            </a:avLst>
          </a:prstGeom>
          <a:ln w="50800" cap="flat">
            <a:solidFill>
              <a:schemeClr val="tx1"/>
            </a:solidFill>
            <a:beve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848600" y="2667000"/>
            <a:ext cx="762000" cy="609600"/>
          </a:xfrm>
          <a:prstGeom prst="rect">
            <a:avLst/>
          </a:prstGeom>
          <a:solidFill>
            <a:srgbClr val="EFFF5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924800" y="2667000"/>
            <a:ext cx="59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p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  <p:cxnSp>
        <p:nvCxnSpPr>
          <p:cNvPr id="22" name="Shape 21"/>
          <p:cNvCxnSpPr/>
          <p:nvPr/>
        </p:nvCxnSpPr>
        <p:spPr>
          <a:xfrm rot="16200000" flipH="1">
            <a:off x="7360841" y="3764360"/>
            <a:ext cx="289719" cy="228600"/>
          </a:xfrm>
          <a:prstGeom prst="curvedConnector4">
            <a:avLst>
              <a:gd name="adj1" fmla="val -78904"/>
              <a:gd name="adj2" fmla="val 200000"/>
            </a:avLst>
          </a:prstGeom>
          <a:ln w="50800" cap="flat">
            <a:solidFill>
              <a:schemeClr val="tx1"/>
            </a:solidFill>
            <a:beve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 rot="16200000" flipH="1">
            <a:off x="7741841" y="4602560"/>
            <a:ext cx="289719" cy="228600"/>
          </a:xfrm>
          <a:prstGeom prst="curvedConnector4">
            <a:avLst>
              <a:gd name="adj1" fmla="val -78904"/>
              <a:gd name="adj2" fmla="val 200000"/>
            </a:avLst>
          </a:prstGeom>
          <a:ln w="50800" cap="flat">
            <a:solidFill>
              <a:schemeClr val="tx1"/>
            </a:solidFill>
            <a:beve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/>
          <p:nvPr/>
        </p:nvCxnSpPr>
        <p:spPr>
          <a:xfrm rot="16200000" flipH="1">
            <a:off x="7132241" y="5288360"/>
            <a:ext cx="289719" cy="228600"/>
          </a:xfrm>
          <a:prstGeom prst="curvedConnector4">
            <a:avLst>
              <a:gd name="adj1" fmla="val -78904"/>
              <a:gd name="adj2" fmla="val 200000"/>
            </a:avLst>
          </a:prstGeom>
          <a:ln w="50800" cap="flat">
            <a:solidFill>
              <a:schemeClr val="tx1"/>
            </a:solidFill>
            <a:beve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H="1">
            <a:off x="6217841" y="4754960"/>
            <a:ext cx="289719" cy="228600"/>
          </a:xfrm>
          <a:prstGeom prst="curvedConnector4">
            <a:avLst>
              <a:gd name="adj1" fmla="val -78904"/>
              <a:gd name="adj2" fmla="val 200000"/>
            </a:avLst>
          </a:prstGeom>
          <a:ln w="50800" cap="flat">
            <a:solidFill>
              <a:schemeClr val="tx1"/>
            </a:solidFill>
            <a:beve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  <a:endCxn id="12" idx="1"/>
          </p:cNvCxnSpPr>
          <p:nvPr/>
        </p:nvCxnSpPr>
        <p:spPr>
          <a:xfrm>
            <a:off x="6477000" y="3947319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5981700" y="44577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478588" y="4038600"/>
            <a:ext cx="1141412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6210300" y="4305300"/>
            <a:ext cx="11430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7429500" y="4229100"/>
            <a:ext cx="4572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6743700" y="4610100"/>
            <a:ext cx="10668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8" idx="7"/>
          </p:cNvCxnSpPr>
          <p:nvPr/>
        </p:nvCxnSpPr>
        <p:spPr>
          <a:xfrm rot="10800000" flipV="1">
            <a:off x="6410046" y="4114799"/>
            <a:ext cx="828955" cy="6765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0" idx="7"/>
          </p:cNvCxnSpPr>
          <p:nvPr/>
        </p:nvCxnSpPr>
        <p:spPr>
          <a:xfrm rot="5400000">
            <a:off x="7281724" y="4995722"/>
            <a:ext cx="371755" cy="286311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5" idx="3"/>
          </p:cNvCxnSpPr>
          <p:nvPr/>
        </p:nvCxnSpPr>
        <p:spPr>
          <a:xfrm rot="10800000" flipV="1">
            <a:off x="6477000" y="4800599"/>
            <a:ext cx="1048312" cy="13731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8" idx="5"/>
          </p:cNvCxnSpPr>
          <p:nvPr/>
        </p:nvCxnSpPr>
        <p:spPr>
          <a:xfrm rot="10800000">
            <a:off x="6410046" y="5114646"/>
            <a:ext cx="505667" cy="3717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9999FF"/>
                </a:solidFill>
              </a:rPr>
              <a:t>Theorem</a:t>
            </a:r>
            <a:r>
              <a:rPr lang="en-US" b="1" dirty="0" smtClean="0"/>
              <a:t>: </a:t>
            </a:r>
            <a:r>
              <a:rPr lang="en-US" dirty="0" smtClean="0"/>
              <a:t>The approximation ratio of independent selection is </a:t>
            </a:r>
            <a:r>
              <a:rPr lang="en-US" dirty="0" smtClean="0">
                <a:sym typeface="Symbol"/>
              </a:rPr>
              <a:t>(n).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Proof sketch</a:t>
            </a:r>
            <a:r>
              <a:rPr lang="en-US" sz="3200" b="1" dirty="0" smtClean="0"/>
              <a:t>:</a:t>
            </a:r>
            <a:endParaRPr lang="en-US" sz="3200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 = (</a:t>
            </a: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. . . , 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k</a:t>
            </a:r>
            <a:r>
              <a:rPr lang="en-US" sz="3200" dirty="0" smtClean="0"/>
              <a:t>) be such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(1/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c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&gt; </a:t>
            </a:r>
            <a:r>
              <a:rPr lang="en-US" sz="3200" i="1" dirty="0" smtClean="0"/>
              <a:t>c</a:t>
            </a:r>
            <a:r>
              <a:rPr lang="en-US" sz="3200" dirty="0" smtClean="0"/>
              <a:t>, </a:t>
            </a:r>
            <a:r>
              <a:rPr lang="en-US" sz="3200" i="1" dirty="0" smtClean="0"/>
              <a:t>c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</a:t>
            </a:r>
            <a:r>
              <a:rPr lang="en-US" sz="3200" dirty="0" smtClean="0"/>
              <a:t> (0, 1)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k</a:t>
            </a:r>
            <a:r>
              <a:rPr lang="en-US" sz="3200" dirty="0" smtClean="0"/>
              <a:t> = </a:t>
            </a:r>
            <a:r>
              <a:rPr lang="en-US" sz="3200" dirty="0" smtClean="0">
                <a:sym typeface="Symbol"/>
              </a:rPr>
              <a:t></a:t>
            </a:r>
            <a:r>
              <a:rPr lang="en-US" sz="3200" dirty="0" smtClean="0"/>
              <a:t>(1)</a:t>
            </a:r>
          </a:p>
          <a:p>
            <a:pPr marL="514350" indent="-514350"/>
            <a:r>
              <a:rPr lang="en-US" sz="3200" dirty="0" smtClean="0"/>
              <a:t>Let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(</a:t>
            </a:r>
            <a:r>
              <a:rPr lang="en-US" sz="3200" i="1" dirty="0" smtClean="0"/>
              <a:t>r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</a:t>
            </a:r>
            <a:r>
              <a:rPr lang="en-US" sz="3200" i="1" dirty="0" smtClean="0"/>
              <a:t>r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 1/(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baseline="-4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i="1" baseline="-25000" dirty="0" smtClean="0">
                <a:sym typeface="Symbol"/>
              </a:rPr>
              <a:t>r</a:t>
            </a:r>
            <a:r>
              <a:rPr lang="en-US" sz="2800" i="1" baseline="-45000" dirty="0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).</a:t>
            </a:r>
          </a:p>
          <a:p>
            <a:r>
              <a:rPr lang="en-US" sz="3200" dirty="0" smtClean="0">
                <a:sym typeface="Symbol"/>
              </a:rPr>
              <a:t>Then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/</a:t>
            </a:r>
            <a:r>
              <a:rPr lang="en-US" sz="3200" i="1" dirty="0" smtClean="0"/>
              <a:t>k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and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)/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I</a:t>
            </a:r>
            <a:r>
              <a:rPr lang="en-US" sz="3200" i="1" baseline="-25000" dirty="0" smtClean="0"/>
              <a:t>n</a:t>
            </a:r>
            <a:r>
              <a:rPr lang="en-US" sz="3200" dirty="0" smtClean="0"/>
              <a:t>, </a:t>
            </a:r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</a:t>
            </a:r>
            <a:r>
              <a:rPr lang="en-US" sz="3200" dirty="0" smtClean="0"/>
              <a:t>(</a:t>
            </a:r>
            <a:r>
              <a:rPr lang="en-US" sz="3200" i="1" dirty="0" smtClean="0"/>
              <a:t>k</a:t>
            </a:r>
            <a:r>
              <a:rPr lang="en-US" sz="3200" dirty="0" smtClean="0"/>
              <a:t>).</a:t>
            </a:r>
          </a:p>
          <a:p>
            <a:endParaRPr lang="en-US" sz="3200" dirty="0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60198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019800" y="47244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543800" y="4572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934200" y="5257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6019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71628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2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543800" y="4495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6934200" y="5181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6019800" y="4648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848600" y="2667000"/>
            <a:ext cx="762000" cy="609600"/>
          </a:xfrm>
          <a:prstGeom prst="rect">
            <a:avLst/>
          </a:prstGeom>
          <a:solidFill>
            <a:srgbClr val="EFFF5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924800" y="2667000"/>
            <a:ext cx="59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p</a:t>
            </a:r>
            <a:r>
              <a:rPr lang="en-US" sz="3200" baseline="30000" dirty="0" smtClean="0"/>
              <a:t>*</a:t>
            </a:r>
            <a:endParaRPr lang="en-US" sz="3200" baseline="30000" dirty="0"/>
          </a:p>
        </p:txBody>
      </p:sp>
      <p:cxnSp>
        <p:nvCxnSpPr>
          <p:cNvPr id="27" name="Straight Arrow Connector 26"/>
          <p:cNvCxnSpPr>
            <a:stCxn id="11" idx="3"/>
            <a:endCxn id="12" idx="1"/>
          </p:cNvCxnSpPr>
          <p:nvPr/>
        </p:nvCxnSpPr>
        <p:spPr>
          <a:xfrm>
            <a:off x="6477000" y="3947319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5981700" y="44577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478588" y="4038600"/>
            <a:ext cx="1141412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6210300" y="4305300"/>
            <a:ext cx="11430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Independent-Choice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5486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7391400" y="3048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U</a:t>
            </a:r>
            <a:endParaRPr lang="en-US" sz="3200" i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943600" y="3109119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3"/>
          <p:cNvSpPr>
            <a:spLocks noChangeArrowheads="1"/>
          </p:cNvSpPr>
          <p:nvPr/>
        </p:nvSpPr>
        <p:spPr bwMode="auto">
          <a:xfrm>
            <a:off x="59436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3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8458200" y="4724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V</a:t>
            </a:r>
            <a:endParaRPr lang="en-US" sz="3200" i="1" dirty="0"/>
          </a:p>
        </p:txBody>
      </p:sp>
      <p:sp>
        <p:nvSpPr>
          <p:cNvPr id="20" name="Oval 4"/>
          <p:cNvSpPr>
            <a:spLocks noChangeArrowheads="1"/>
          </p:cNvSpPr>
          <p:nvPr/>
        </p:nvSpPr>
        <p:spPr bwMode="auto">
          <a:xfrm>
            <a:off x="67818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80010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4770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76962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" name="Straight Arrow Connector 23"/>
          <p:cNvCxnSpPr>
            <a:stCxn id="17" idx="7"/>
            <a:endCxn id="18" idx="3"/>
          </p:cNvCxnSpPr>
          <p:nvPr/>
        </p:nvCxnSpPr>
        <p:spPr>
          <a:xfrm rot="5400000" flipH="1" flipV="1">
            <a:off x="6257645" y="3362045"/>
            <a:ext cx="514910" cy="3625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7" idx="1"/>
          </p:cNvCxnSpPr>
          <p:nvPr/>
        </p:nvCxnSpPr>
        <p:spPr>
          <a:xfrm rot="16200000" flipH="1">
            <a:off x="5676900" y="3467099"/>
            <a:ext cx="447955" cy="2193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Trust Model</a:t>
            </a:r>
            <a:endParaRPr lang="en-US"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Two trust levels: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</a:p>
          <a:p>
            <a:r>
              <a:rPr lang="en-US" dirty="0" smtClean="0">
                <a:sym typeface="Symbol"/>
              </a:rPr>
              <a:t>U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}, V 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}</a:t>
            </a:r>
          </a:p>
          <a:p>
            <a:endParaRPr lang="en-US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5486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7391400" y="3048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U</a:t>
            </a:r>
            <a:endParaRPr lang="en-US" sz="3200" i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943600" y="3109119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3"/>
          <p:cNvSpPr>
            <a:spLocks noChangeArrowheads="1"/>
          </p:cNvSpPr>
          <p:nvPr/>
        </p:nvSpPr>
        <p:spPr bwMode="auto">
          <a:xfrm>
            <a:off x="59436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3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8458200" y="4724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V</a:t>
            </a:r>
            <a:endParaRPr lang="en-US" sz="3200" i="1" dirty="0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67818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80010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64770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76962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" name="Straight Arrow Connector 24"/>
          <p:cNvCxnSpPr>
            <a:stCxn id="18" idx="7"/>
            <a:endCxn id="19" idx="3"/>
          </p:cNvCxnSpPr>
          <p:nvPr/>
        </p:nvCxnSpPr>
        <p:spPr>
          <a:xfrm rot="5400000" flipH="1" flipV="1">
            <a:off x="6257645" y="3362045"/>
            <a:ext cx="514910" cy="3625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8" idx="1"/>
          </p:cNvCxnSpPr>
          <p:nvPr/>
        </p:nvCxnSpPr>
        <p:spPr>
          <a:xfrm rot="16200000" flipH="1">
            <a:off x="5676900" y="3467099"/>
            <a:ext cx="447955" cy="2193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Trust Model</a:t>
            </a:r>
            <a:endParaRPr lang="en-US" dirty="0"/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Two trust levels: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</a:p>
          <a:p>
            <a:r>
              <a:rPr lang="en-US" dirty="0" smtClean="0">
                <a:sym typeface="Symbol"/>
              </a:rPr>
              <a:t>U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}, V 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}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7200" y="1905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Theorem</a:t>
            </a:r>
            <a:r>
              <a:rPr lang="en-US" sz="3200" b="1" dirty="0" smtClean="0"/>
              <a:t>: </a:t>
            </a:r>
            <a:r>
              <a:rPr lang="en-US" sz="3200" dirty="0" smtClean="0"/>
              <a:t>Three distributions can be optimal</a:t>
            </a:r>
            <a:r>
              <a:rPr lang="en-US" sz="3200" dirty="0" smtClean="0"/>
              <a:t>: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Arrow Connector 74"/>
          <p:cNvCxnSpPr>
            <a:stCxn id="41" idx="0"/>
            <a:endCxn id="36" idx="5"/>
          </p:cNvCxnSpPr>
          <p:nvPr/>
        </p:nvCxnSpPr>
        <p:spPr>
          <a:xfrm rot="16200000" flipV="1">
            <a:off x="6448146" y="3857345"/>
            <a:ext cx="2048155" cy="9051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41" idx="1"/>
            <a:endCxn id="35" idx="5"/>
          </p:cNvCxnSpPr>
          <p:nvPr/>
        </p:nvCxnSpPr>
        <p:spPr>
          <a:xfrm rot="16200000" flipV="1">
            <a:off x="6410045" y="4047845"/>
            <a:ext cx="1276910" cy="14293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41" idx="1"/>
            <a:endCxn id="32" idx="5"/>
          </p:cNvCxnSpPr>
          <p:nvPr/>
        </p:nvCxnSpPr>
        <p:spPr>
          <a:xfrm rot="16200000" flipV="1">
            <a:off x="5762345" y="3400145"/>
            <a:ext cx="2115110" cy="18865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9" idx="1"/>
            <a:endCxn id="35" idx="6"/>
          </p:cNvCxnSpPr>
          <p:nvPr/>
        </p:nvCxnSpPr>
        <p:spPr>
          <a:xfrm rot="16200000" flipV="1">
            <a:off x="6934201" y="3429000"/>
            <a:ext cx="600355" cy="16671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9" idx="0"/>
            <a:endCxn id="36" idx="6"/>
          </p:cNvCxnSpPr>
          <p:nvPr/>
        </p:nvCxnSpPr>
        <p:spPr>
          <a:xfrm rot="16200000" flipV="1">
            <a:off x="6972300" y="3238500"/>
            <a:ext cx="13716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40" idx="0"/>
            <a:endCxn id="36" idx="4"/>
          </p:cNvCxnSpPr>
          <p:nvPr/>
        </p:nvCxnSpPr>
        <p:spPr>
          <a:xfrm rot="5400000" flipH="1" flipV="1">
            <a:off x="5791200" y="4267200"/>
            <a:ext cx="19812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0" idx="1"/>
            <a:endCxn id="35" idx="5"/>
          </p:cNvCxnSpPr>
          <p:nvPr/>
        </p:nvCxnSpPr>
        <p:spPr>
          <a:xfrm rot="16200000" flipV="1">
            <a:off x="5800445" y="4657445"/>
            <a:ext cx="1276910" cy="2101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8" idx="2"/>
          </p:cNvCxnSpPr>
          <p:nvPr/>
        </p:nvCxnSpPr>
        <p:spPr>
          <a:xfrm rot="16200000" flipH="1">
            <a:off x="6249194" y="4191794"/>
            <a:ext cx="609600" cy="455612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6" idx="4"/>
            <a:endCxn id="38" idx="0"/>
          </p:cNvCxnSpPr>
          <p:nvPr/>
        </p:nvCxnSpPr>
        <p:spPr>
          <a:xfrm rot="16200000" flipH="1">
            <a:off x="6362700" y="3848100"/>
            <a:ext cx="11430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9" idx="1"/>
            <a:endCxn id="32" idx="6"/>
          </p:cNvCxnSpPr>
          <p:nvPr/>
        </p:nvCxnSpPr>
        <p:spPr>
          <a:xfrm rot="16200000" flipV="1">
            <a:off x="6286501" y="2781300"/>
            <a:ext cx="1438555" cy="21243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8" idx="1"/>
            <a:endCxn id="32" idx="5"/>
          </p:cNvCxnSpPr>
          <p:nvPr/>
        </p:nvCxnSpPr>
        <p:spPr>
          <a:xfrm rot="16200000" flipV="1">
            <a:off x="5724245" y="3438245"/>
            <a:ext cx="1276910" cy="9721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32" idx="4"/>
          </p:cNvCxnSpPr>
          <p:nvPr/>
        </p:nvCxnSpPr>
        <p:spPr>
          <a:xfrm rot="16200000" flipV="1">
            <a:off x="4991100" y="4076700"/>
            <a:ext cx="22098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Trust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Two trust levels: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</a:p>
          <a:p>
            <a:r>
              <a:rPr lang="en-US" dirty="0" smtClean="0">
                <a:sym typeface="Symbol"/>
              </a:rPr>
              <a:t>U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}, V 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}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Theorem</a:t>
            </a:r>
            <a:r>
              <a:rPr lang="en-US" sz="3200" b="1" dirty="0" smtClean="0"/>
              <a:t>: </a:t>
            </a:r>
            <a:r>
              <a:rPr lang="en-US" sz="3200" dirty="0" smtClean="0"/>
              <a:t>Three distributions can be optimal: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p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  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r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s</a:t>
            </a:r>
            <a:r>
              <a:rPr lang="en-US" sz="3200" i="1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for 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dirty="0" err="1" smtClean="0">
                <a:sym typeface="Symbol"/>
              </a:rPr>
              <a:t>,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dirty="0" err="1" smtClean="0">
                <a:sym typeface="Symbol"/>
              </a:rPr>
              <a:t></a:t>
            </a:r>
            <a:r>
              <a:rPr lang="en-US" sz="3200" i="1" dirty="0" err="1" smtClean="0">
                <a:sym typeface="Symbol"/>
              </a:rPr>
              <a:t>R</a:t>
            </a:r>
            <a:endParaRPr lang="en-US" sz="3200" i="1" baseline="-25000" dirty="0" smtClean="0">
              <a:sym typeface="Symbol"/>
            </a:endParaRPr>
          </a:p>
        </p:txBody>
      </p:sp>
      <p:sp>
        <p:nvSpPr>
          <p:cNvPr id="32" name="Oval 3"/>
          <p:cNvSpPr>
            <a:spLocks noChangeArrowheads="1"/>
          </p:cNvSpPr>
          <p:nvPr/>
        </p:nvSpPr>
        <p:spPr bwMode="auto">
          <a:xfrm>
            <a:off x="5486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7391400" y="3048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U</a:t>
            </a:r>
            <a:endParaRPr lang="en-US" sz="3200" i="1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943600" y="3109119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"/>
          <p:cNvSpPr>
            <a:spLocks noChangeArrowheads="1"/>
          </p:cNvSpPr>
          <p:nvPr/>
        </p:nvSpPr>
        <p:spPr bwMode="auto">
          <a:xfrm>
            <a:off x="59436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3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8458200" y="4724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V</a:t>
            </a:r>
            <a:endParaRPr lang="en-US" sz="3200" i="1" dirty="0"/>
          </a:p>
        </p:txBody>
      </p:sp>
      <p:sp>
        <p:nvSpPr>
          <p:cNvPr id="38" name="Oval 4"/>
          <p:cNvSpPr>
            <a:spLocks noChangeArrowheads="1"/>
          </p:cNvSpPr>
          <p:nvPr/>
        </p:nvSpPr>
        <p:spPr bwMode="auto">
          <a:xfrm>
            <a:off x="67818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80010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4"/>
          <p:cNvSpPr>
            <a:spLocks noChangeArrowheads="1"/>
          </p:cNvSpPr>
          <p:nvPr/>
        </p:nvSpPr>
        <p:spPr bwMode="auto">
          <a:xfrm>
            <a:off x="64770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76962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" name="Straight Arrow Connector 41"/>
          <p:cNvCxnSpPr>
            <a:stCxn id="35" idx="7"/>
            <a:endCxn id="36" idx="3"/>
          </p:cNvCxnSpPr>
          <p:nvPr/>
        </p:nvCxnSpPr>
        <p:spPr>
          <a:xfrm rot="5400000" flipH="1" flipV="1">
            <a:off x="6257645" y="3362045"/>
            <a:ext cx="514910" cy="3625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5" idx="1"/>
          </p:cNvCxnSpPr>
          <p:nvPr/>
        </p:nvCxnSpPr>
        <p:spPr>
          <a:xfrm rot="16200000" flipH="1">
            <a:off x="5676900" y="3467099"/>
            <a:ext cx="447955" cy="2193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9" idx="2"/>
          </p:cNvCxnSpPr>
          <p:nvPr/>
        </p:nvCxnSpPr>
        <p:spPr>
          <a:xfrm>
            <a:off x="7239000" y="4724400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934200" y="5562600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8" idx="5"/>
            <a:endCxn id="41" idx="1"/>
          </p:cNvCxnSpPr>
          <p:nvPr/>
        </p:nvCxnSpPr>
        <p:spPr>
          <a:xfrm rot="16200000" flipH="1">
            <a:off x="7210145" y="4847945"/>
            <a:ext cx="514910" cy="5911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0" idx="6"/>
          </p:cNvCxnSpPr>
          <p:nvPr/>
        </p:nvCxnSpPr>
        <p:spPr>
          <a:xfrm flipV="1">
            <a:off x="6934200" y="4876800"/>
            <a:ext cx="112451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1" idx="7"/>
          </p:cNvCxnSpPr>
          <p:nvPr/>
        </p:nvCxnSpPr>
        <p:spPr>
          <a:xfrm rot="5400000">
            <a:off x="7934046" y="5105400"/>
            <a:ext cx="447955" cy="1431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8" idx="4"/>
            <a:endCxn id="40" idx="7"/>
          </p:cNvCxnSpPr>
          <p:nvPr/>
        </p:nvCxnSpPr>
        <p:spPr>
          <a:xfrm rot="5400000">
            <a:off x="6714846" y="5105400"/>
            <a:ext cx="447955" cy="1431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Trust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Two trust levels: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</a:p>
          <a:p>
            <a:r>
              <a:rPr lang="en-US" dirty="0" smtClean="0">
                <a:sym typeface="Symbol"/>
              </a:rPr>
              <a:t>U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}, V 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}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534400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Theorem</a:t>
            </a:r>
            <a:r>
              <a:rPr lang="en-US" sz="3200" b="1" dirty="0" smtClean="0"/>
              <a:t>: </a:t>
            </a:r>
            <a:r>
              <a:rPr lang="en-US" sz="3200" dirty="0" smtClean="0"/>
              <a:t>Three distributions can be optimal: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p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  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r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s</a:t>
            </a:r>
            <a:r>
              <a:rPr lang="en-US" sz="3200" i="1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for 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dirty="0" err="1" smtClean="0">
                <a:sym typeface="Symbol"/>
              </a:rPr>
              <a:t>,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dirty="0" err="1" smtClean="0">
                <a:sym typeface="Symbol"/>
              </a:rPr>
              <a:t></a:t>
            </a:r>
            <a:r>
              <a:rPr lang="en-US" sz="3200" i="1" dirty="0" err="1" smtClean="0">
                <a:sym typeface="Symbol"/>
              </a:rPr>
              <a:t>R</a:t>
            </a:r>
            <a:endParaRPr lang="en-US" sz="3200" i="1" baseline="-25000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3200" i="1" baseline="-25000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p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</a:t>
            </a:r>
            <a:endParaRPr lang="en-US" sz="3200" dirty="0" smtClean="0"/>
          </a:p>
        </p:txBody>
      </p:sp>
      <p:sp>
        <p:nvSpPr>
          <p:cNvPr id="8" name="Left Brace 7"/>
          <p:cNvSpPr/>
          <p:nvPr/>
        </p:nvSpPr>
        <p:spPr>
          <a:xfrm>
            <a:off x="2819400" y="3124200"/>
            <a:ext cx="228600" cy="838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71800" y="29718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ym typeface="Symbol"/>
              </a:rPr>
              <a:t>c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i="1" baseline="-25000" dirty="0" smtClean="0">
                <a:sym typeface="Symbol"/>
              </a:rPr>
              <a:t>  </a:t>
            </a:r>
            <a:r>
              <a:rPr lang="en-US" sz="3200" dirty="0" smtClean="0">
                <a:sym typeface="Symbol"/>
              </a:rPr>
              <a:t>if 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dirty="0" err="1" smtClean="0">
                <a:sym typeface="Symbol"/>
              </a:rPr>
              <a:t>,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dirty="0" err="1" smtClean="0">
                <a:sym typeface="Symbol"/>
              </a:rPr>
              <a:t></a:t>
            </a:r>
            <a:r>
              <a:rPr lang="en-US" sz="3200" i="1" dirty="0" err="1" smtClean="0">
                <a:sym typeface="Symbol"/>
              </a:rPr>
              <a:t>U</a:t>
            </a:r>
            <a:endParaRPr lang="en-US" sz="3200" dirty="0" smtClean="0"/>
          </a:p>
          <a:p>
            <a:r>
              <a:rPr lang="en-US" sz="3200" dirty="0" smtClean="0"/>
              <a:t>0    otherwise</a:t>
            </a:r>
            <a:endParaRPr lang="en-US" sz="3200" dirty="0"/>
          </a:p>
        </p:txBody>
      </p:sp>
      <p:sp>
        <p:nvSpPr>
          <p:cNvPr id="32" name="Oval 3"/>
          <p:cNvSpPr>
            <a:spLocks noChangeArrowheads="1"/>
          </p:cNvSpPr>
          <p:nvPr/>
        </p:nvSpPr>
        <p:spPr bwMode="auto">
          <a:xfrm>
            <a:off x="5486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7391400" y="3048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U</a:t>
            </a:r>
            <a:endParaRPr lang="en-US" sz="3200" i="1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943600" y="3109119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"/>
          <p:cNvSpPr>
            <a:spLocks noChangeArrowheads="1"/>
          </p:cNvSpPr>
          <p:nvPr/>
        </p:nvSpPr>
        <p:spPr bwMode="auto">
          <a:xfrm>
            <a:off x="59436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3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8458200" y="4724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V</a:t>
            </a:r>
            <a:endParaRPr lang="en-US" sz="3200" i="1" dirty="0"/>
          </a:p>
        </p:txBody>
      </p:sp>
      <p:sp>
        <p:nvSpPr>
          <p:cNvPr id="38" name="Oval 4"/>
          <p:cNvSpPr>
            <a:spLocks noChangeArrowheads="1"/>
          </p:cNvSpPr>
          <p:nvPr/>
        </p:nvSpPr>
        <p:spPr bwMode="auto">
          <a:xfrm>
            <a:off x="67818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80010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4"/>
          <p:cNvSpPr>
            <a:spLocks noChangeArrowheads="1"/>
          </p:cNvSpPr>
          <p:nvPr/>
        </p:nvSpPr>
        <p:spPr bwMode="auto">
          <a:xfrm>
            <a:off x="64770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76962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" name="Straight Arrow Connector 41"/>
          <p:cNvCxnSpPr>
            <a:stCxn id="35" idx="7"/>
            <a:endCxn id="36" idx="3"/>
          </p:cNvCxnSpPr>
          <p:nvPr/>
        </p:nvCxnSpPr>
        <p:spPr>
          <a:xfrm rot="5400000" flipH="1" flipV="1">
            <a:off x="6257645" y="3362045"/>
            <a:ext cx="514910" cy="3625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5" idx="1"/>
          </p:cNvCxnSpPr>
          <p:nvPr/>
        </p:nvCxnSpPr>
        <p:spPr>
          <a:xfrm rot="16200000" flipH="1">
            <a:off x="5676900" y="3467099"/>
            <a:ext cx="447955" cy="2193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Trust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Two trust levels: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</a:p>
          <a:p>
            <a:r>
              <a:rPr lang="en-US" dirty="0" smtClean="0">
                <a:sym typeface="Symbol"/>
              </a:rPr>
              <a:t>U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}, V  = {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}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534400" cy="288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99FF"/>
                </a:solidFill>
              </a:rPr>
              <a:t>Theorem</a:t>
            </a:r>
            <a:r>
              <a:rPr lang="en-US" sz="3200" b="1" dirty="0" smtClean="0"/>
              <a:t>: </a:t>
            </a:r>
            <a:r>
              <a:rPr lang="en-US" sz="3200" dirty="0" smtClean="0"/>
              <a:t>Three distributions can be optimal: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p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  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r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baseline="-25000" dirty="0" err="1" smtClean="0">
                <a:sym typeface="Symbol"/>
              </a:rPr>
              <a:t>s</a:t>
            </a:r>
            <a:r>
              <a:rPr lang="en-US" sz="3200" i="1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for 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dirty="0" err="1" smtClean="0">
                <a:sym typeface="Symbol"/>
              </a:rPr>
              <a:t>,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dirty="0" err="1" smtClean="0">
                <a:sym typeface="Symbol"/>
              </a:rPr>
              <a:t></a:t>
            </a:r>
            <a:r>
              <a:rPr lang="en-US" sz="3200" i="1" dirty="0" err="1" smtClean="0">
                <a:sym typeface="Symbol"/>
              </a:rPr>
              <a:t>R</a:t>
            </a:r>
            <a:endParaRPr lang="en-US" sz="3200" i="1" baseline="-25000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3200" i="1" baseline="-25000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p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</a:t>
            </a:r>
            <a:r>
              <a:rPr lang="en-US" sz="3200" dirty="0" smtClean="0">
                <a:sym typeface="Symbol"/>
              </a:rPr>
              <a:t></a:t>
            </a:r>
            <a:endParaRPr lang="en-US" sz="3200" dirty="0" smtClean="0"/>
          </a:p>
          <a:p>
            <a:pPr marL="971550" lvl="1" indent="-514350">
              <a:buFont typeface="+mj-lt"/>
              <a:buAutoNum type="arabicPeriod"/>
            </a:pPr>
            <a:endParaRPr lang="en-US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i="1" dirty="0" smtClean="0"/>
              <a:t>p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 </a:t>
            </a:r>
            <a:endParaRPr lang="en-US" sz="3200" dirty="0"/>
          </a:p>
        </p:txBody>
      </p:sp>
      <p:sp>
        <p:nvSpPr>
          <p:cNvPr id="8" name="Left Brace 7"/>
          <p:cNvSpPr/>
          <p:nvPr/>
        </p:nvSpPr>
        <p:spPr>
          <a:xfrm>
            <a:off x="2819400" y="3124200"/>
            <a:ext cx="228600" cy="838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71800" y="29718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ym typeface="Symbol"/>
              </a:rPr>
              <a:t>c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i="1" baseline="-25000" dirty="0" smtClean="0">
                <a:sym typeface="Symbol"/>
              </a:rPr>
              <a:t>  </a:t>
            </a:r>
            <a:r>
              <a:rPr lang="en-US" sz="3200" dirty="0" smtClean="0">
                <a:sym typeface="Symbol"/>
              </a:rPr>
              <a:t>if 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dirty="0" err="1" smtClean="0">
                <a:sym typeface="Symbol"/>
              </a:rPr>
              <a:t>,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dirty="0" err="1" smtClean="0">
                <a:sym typeface="Symbol"/>
              </a:rPr>
              <a:t></a:t>
            </a:r>
            <a:r>
              <a:rPr lang="en-US" sz="3200" i="1" dirty="0" err="1" smtClean="0">
                <a:sym typeface="Symbol"/>
              </a:rPr>
              <a:t>U</a:t>
            </a:r>
            <a:endParaRPr lang="en-US" sz="3200" dirty="0" smtClean="0"/>
          </a:p>
          <a:p>
            <a:r>
              <a:rPr lang="en-US" sz="3200" dirty="0" smtClean="0"/>
              <a:t>0    otherwise</a:t>
            </a:r>
            <a:endParaRPr lang="en-US" sz="3200" dirty="0"/>
          </a:p>
        </p:txBody>
      </p:sp>
      <p:sp>
        <p:nvSpPr>
          <p:cNvPr id="10" name="Left Brace 9"/>
          <p:cNvSpPr/>
          <p:nvPr/>
        </p:nvSpPr>
        <p:spPr>
          <a:xfrm>
            <a:off x="2819400" y="4267200"/>
            <a:ext cx="228600" cy="1981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4114800"/>
            <a:ext cx="365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ym typeface="Symbol"/>
              </a:rPr>
              <a:t>c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baseline="30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-1)-</a:t>
            </a:r>
            <a:r>
              <a:rPr lang="en-US" sz="2800" i="1" dirty="0" smtClean="0">
                <a:sym typeface="Symbol"/>
              </a:rPr>
              <a:t>v</a:t>
            </a:r>
            <a:r>
              <a:rPr lang="en-US" sz="2800" baseline="-25000" dirty="0" smtClean="0">
                <a:sym typeface="Symbol"/>
              </a:rPr>
              <a:t>0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v</a:t>
            </a:r>
            <a:r>
              <a:rPr lang="en-US" sz="2800" baseline="-25000" dirty="0" smtClean="0">
                <a:sym typeface="Symbol"/>
              </a:rPr>
              <a:t>0</a:t>
            </a:r>
            <a:r>
              <a:rPr lang="en-US" sz="2800" dirty="0" smtClean="0">
                <a:sym typeface="Symbol"/>
              </a:rPr>
              <a:t>-1))</a:t>
            </a:r>
            <a:r>
              <a:rPr lang="en-US" sz="2800" i="1" baseline="-25000" dirty="0" smtClean="0">
                <a:sym typeface="Symbol"/>
              </a:rPr>
              <a:t/>
            </a:r>
            <a:br>
              <a:rPr lang="en-US" sz="2800" i="1" baseline="-25000" dirty="0" smtClean="0">
                <a:sym typeface="Symbol"/>
              </a:rPr>
            </a:br>
            <a:r>
              <a:rPr lang="en-US" sz="2800" i="1" baseline="-25000" dirty="0" smtClean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if </a:t>
            </a:r>
            <a:r>
              <a:rPr lang="en-US" sz="2800" i="1" dirty="0" err="1" smtClean="0">
                <a:sym typeface="Symbol"/>
              </a:rPr>
              <a:t>r</a:t>
            </a:r>
            <a:r>
              <a:rPr lang="en-US" sz="2800" dirty="0" err="1" smtClean="0">
                <a:sym typeface="Symbol"/>
              </a:rPr>
              <a:t>,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dirty="0" err="1" smtClean="0">
                <a:sym typeface="Symbol"/>
              </a:rPr>
              <a:t></a:t>
            </a:r>
            <a:r>
              <a:rPr lang="en-US" sz="2800" i="1" dirty="0" err="1" smtClean="0">
                <a:sym typeface="Symbol"/>
              </a:rPr>
              <a:t>U</a:t>
            </a:r>
            <a:endParaRPr lang="en-US" sz="2800" dirty="0" smtClean="0"/>
          </a:p>
          <a:p>
            <a:r>
              <a:rPr lang="en-US" sz="2800" i="1" dirty="0" smtClean="0">
                <a:sym typeface="Symbol"/>
              </a:rPr>
              <a:t>c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baseline="30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-1)-</a:t>
            </a:r>
            <a:r>
              <a:rPr lang="en-US" sz="2800" i="1" dirty="0" smtClean="0">
                <a:sym typeface="Symbol"/>
              </a:rPr>
              <a:t>v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v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-1))</a:t>
            </a:r>
            <a:r>
              <a:rPr lang="en-US" sz="2800" baseline="30000" dirty="0" smtClean="0">
                <a:sym typeface="Symbol"/>
              </a:rPr>
              <a:t/>
            </a:r>
            <a:br>
              <a:rPr lang="en-US" sz="2800" baseline="30000" dirty="0" smtClean="0">
                <a:sym typeface="Symbol"/>
              </a:rPr>
            </a:br>
            <a:r>
              <a:rPr lang="en-US" sz="2800" baseline="30000" dirty="0" smtClean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if </a:t>
            </a:r>
            <a:r>
              <a:rPr lang="en-US" sz="2800" i="1" dirty="0" err="1" smtClean="0">
                <a:sym typeface="Symbol"/>
              </a:rPr>
              <a:t>r</a:t>
            </a:r>
            <a:r>
              <a:rPr lang="en-US" sz="2800" dirty="0" err="1" smtClean="0">
                <a:sym typeface="Symbol"/>
              </a:rPr>
              <a:t>,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dirty="0" err="1" smtClean="0">
                <a:sym typeface="Symbol"/>
              </a:rPr>
              <a:t></a:t>
            </a:r>
            <a:r>
              <a:rPr lang="en-US" sz="2800" i="1" dirty="0" err="1" smtClean="0">
                <a:sym typeface="Symbol"/>
              </a:rPr>
              <a:t>V</a:t>
            </a:r>
            <a:endParaRPr lang="en-US" sz="2800" i="1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0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otherwise</a:t>
            </a:r>
            <a:endParaRPr lang="en-US" sz="2800" dirty="0"/>
          </a:p>
        </p:txBody>
      </p:sp>
      <p:sp>
        <p:nvSpPr>
          <p:cNvPr id="32" name="Oval 3"/>
          <p:cNvSpPr>
            <a:spLocks noChangeArrowheads="1"/>
          </p:cNvSpPr>
          <p:nvPr/>
        </p:nvSpPr>
        <p:spPr bwMode="auto">
          <a:xfrm>
            <a:off x="5486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7391400" y="3048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U</a:t>
            </a:r>
            <a:endParaRPr lang="en-US" sz="3200" i="1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943600" y="3109119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"/>
          <p:cNvSpPr>
            <a:spLocks noChangeArrowheads="1"/>
          </p:cNvSpPr>
          <p:nvPr/>
        </p:nvSpPr>
        <p:spPr bwMode="auto">
          <a:xfrm>
            <a:off x="5943600" y="37338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3"/>
          <p:cNvSpPr>
            <a:spLocks noChangeArrowheads="1"/>
          </p:cNvSpPr>
          <p:nvPr/>
        </p:nvSpPr>
        <p:spPr bwMode="auto">
          <a:xfrm>
            <a:off x="6629400" y="2895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8458200" y="4724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i="1" dirty="0" smtClean="0"/>
              <a:t>V</a:t>
            </a:r>
            <a:endParaRPr lang="en-US" sz="3200" i="1" dirty="0"/>
          </a:p>
        </p:txBody>
      </p:sp>
      <p:sp>
        <p:nvSpPr>
          <p:cNvPr id="38" name="Oval 4"/>
          <p:cNvSpPr>
            <a:spLocks noChangeArrowheads="1"/>
          </p:cNvSpPr>
          <p:nvPr/>
        </p:nvSpPr>
        <p:spPr bwMode="auto">
          <a:xfrm>
            <a:off x="67818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8001000" y="44958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4"/>
          <p:cNvSpPr>
            <a:spLocks noChangeArrowheads="1"/>
          </p:cNvSpPr>
          <p:nvPr/>
        </p:nvSpPr>
        <p:spPr bwMode="auto">
          <a:xfrm>
            <a:off x="64770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7696200" y="5334000"/>
            <a:ext cx="457200" cy="45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" name="Straight Arrow Connector 41"/>
          <p:cNvCxnSpPr>
            <a:stCxn id="35" idx="7"/>
            <a:endCxn id="36" idx="3"/>
          </p:cNvCxnSpPr>
          <p:nvPr/>
        </p:nvCxnSpPr>
        <p:spPr>
          <a:xfrm rot="5400000" flipH="1" flipV="1">
            <a:off x="6257645" y="3362045"/>
            <a:ext cx="514910" cy="3625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5" idx="1"/>
          </p:cNvCxnSpPr>
          <p:nvPr/>
        </p:nvCxnSpPr>
        <p:spPr>
          <a:xfrm rot="16200000" flipH="1">
            <a:off x="5676900" y="3467099"/>
            <a:ext cx="447955" cy="2193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9" idx="2"/>
          </p:cNvCxnSpPr>
          <p:nvPr/>
        </p:nvCxnSpPr>
        <p:spPr>
          <a:xfrm>
            <a:off x="7239000" y="4724400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934200" y="5562600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8" idx="5"/>
            <a:endCxn id="41" idx="1"/>
          </p:cNvCxnSpPr>
          <p:nvPr/>
        </p:nvCxnSpPr>
        <p:spPr>
          <a:xfrm rot="16200000" flipH="1">
            <a:off x="7210145" y="4847945"/>
            <a:ext cx="514910" cy="59111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0" idx="6"/>
          </p:cNvCxnSpPr>
          <p:nvPr/>
        </p:nvCxnSpPr>
        <p:spPr>
          <a:xfrm flipV="1">
            <a:off x="6934200" y="4876800"/>
            <a:ext cx="112451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1" idx="7"/>
          </p:cNvCxnSpPr>
          <p:nvPr/>
        </p:nvCxnSpPr>
        <p:spPr>
          <a:xfrm rot="5400000">
            <a:off x="7934046" y="5105400"/>
            <a:ext cx="447955" cy="1431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8" idx="4"/>
            <a:endCxn id="40" idx="7"/>
          </p:cNvCxnSpPr>
          <p:nvPr/>
        </p:nvCxnSpPr>
        <p:spPr>
          <a:xfrm rot="5400000">
            <a:off x="6714846" y="5105400"/>
            <a:ext cx="447955" cy="143155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47800" y="6172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  </a:t>
            </a:r>
            <a:r>
              <a:rPr lang="en-US" sz="2800" dirty="0" smtClean="0"/>
              <a:t>where </a:t>
            </a:r>
            <a:r>
              <a:rPr lang="en-US" sz="2800" i="1" dirty="0" smtClean="0"/>
              <a:t>v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= max(</a:t>
            </a:r>
            <a:r>
              <a:rPr lang="en-US" sz="2800" i="1" dirty="0" smtClean="0"/>
              <a:t>k</a:t>
            </a:r>
            <a:r>
              <a:rPr lang="en-US" sz="2800" dirty="0" smtClean="0"/>
              <a:t>-</a:t>
            </a:r>
            <a:r>
              <a:rPr lang="en-US" sz="2800" i="1" dirty="0" smtClean="0"/>
              <a:t>m</a:t>
            </a:r>
            <a:r>
              <a:rPr lang="en-US" sz="2800" dirty="0" smtClean="0"/>
              <a:t>,0) and </a:t>
            </a:r>
            <a:r>
              <a:rPr lang="en-US" sz="2800" i="1" dirty="0" smtClean="0"/>
              <a:t>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(max(</a:t>
            </a:r>
            <a:r>
              <a:rPr lang="en-US" sz="2800" i="1" dirty="0" smtClean="0"/>
              <a:t>k</a:t>
            </a:r>
            <a:r>
              <a:rPr lang="en-US" sz="2800" dirty="0" smtClean="0"/>
              <a:t>-</a:t>
            </a:r>
            <a:r>
              <a:rPr lang="en-US" sz="2800" i="1" dirty="0" smtClean="0"/>
              <a:t>n</a:t>
            </a:r>
            <a:r>
              <a:rPr lang="en-US" sz="2800" dirty="0" smtClean="0"/>
              <a:t>,0))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Generalization and Other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subset of size </a:t>
            </a:r>
            <a:r>
              <a:rPr lang="en-US" i="1" dirty="0" smtClean="0"/>
              <a:t>j</a:t>
            </a:r>
          </a:p>
          <a:p>
            <a:r>
              <a:rPr lang="en-US" dirty="0" smtClean="0"/>
              <a:t>Minimize the chance that all are compromised</a:t>
            </a:r>
          </a:p>
          <a:p>
            <a:r>
              <a:rPr lang="en-US" i="1" dirty="0" smtClean="0"/>
              <a:t>Examples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Heterogenous</a:t>
            </a:r>
            <a:r>
              <a:rPr lang="en-US" dirty="0" smtClean="0"/>
              <a:t> sensor networks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Distributed </a:t>
            </a:r>
            <a:r>
              <a:rPr lang="en-US" dirty="0" smtClean="0"/>
              <a:t>computation </a:t>
            </a:r>
            <a:r>
              <a:rPr lang="en-US" dirty="0" smtClean="0"/>
              <a:t>(</a:t>
            </a:r>
            <a:r>
              <a:rPr lang="en-US" i="1" dirty="0" smtClean="0"/>
              <a:t>e.g.</a:t>
            </a:r>
            <a:r>
              <a:rPr lang="en-US" dirty="0" smtClean="0"/>
              <a:t> </a:t>
            </a:r>
            <a:r>
              <a:rPr lang="en-US" dirty="0" err="1" smtClean="0"/>
              <a:t>SETI@home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Data integrity </a:t>
            </a:r>
            <a:r>
              <a:rPr lang="en-US" dirty="0" smtClean="0"/>
              <a:t>in </a:t>
            </a:r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to other problems</a:t>
            </a:r>
            <a:endParaRPr lang="en-US" dirty="0" smtClean="0"/>
          </a:p>
          <a:p>
            <a:r>
              <a:rPr lang="en-US" dirty="0" smtClean="0"/>
              <a:t>Heterogeneous </a:t>
            </a:r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Users choose paths differently</a:t>
            </a:r>
          </a:p>
          <a:p>
            <a:pPr lvl="1"/>
            <a:r>
              <a:rPr lang="en-US" dirty="0" smtClean="0"/>
              <a:t>User profiling</a:t>
            </a:r>
          </a:p>
          <a:p>
            <a:pPr lvl="1"/>
            <a:r>
              <a:rPr lang="en-US" dirty="0" smtClean="0"/>
              <a:t>Adversary may not know trust values</a:t>
            </a:r>
          </a:p>
          <a:p>
            <a:r>
              <a:rPr lang="en-US" dirty="0" smtClean="0"/>
              <a:t>Roving </a:t>
            </a:r>
            <a:r>
              <a:rPr lang="en-US" dirty="0" smtClean="0"/>
              <a:t>adversary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83CD1-7466-44C5-B15B-77C079F177FE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dirty="0" smtClean="0"/>
              <a:t> </a:t>
            </a:r>
            <a:r>
              <a:rPr lang="en-US" sz="2800" dirty="0"/>
              <a:t>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</a:t>
            </a:r>
            <a:r>
              <a:rPr lang="en-US" sz="2800" dirty="0" smtClean="0"/>
              <a:t>routers</a:t>
            </a:r>
            <a:endParaRPr lang="en-US" sz="2800" dirty="0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  <a:endParaRPr lang="en-US" sz="2800" dirty="0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066800" y="91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1295400" y="1143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{{{m}</a:t>
            </a:r>
            <a:r>
              <a:rPr lang="en-US" baseline="-25000"/>
              <a:t>3</a:t>
            </a:r>
            <a:r>
              <a:rPr lang="en-US"/>
              <a:t>}</a:t>
            </a:r>
            <a:r>
              <a:rPr lang="en-US" baseline="-25000"/>
              <a:t>4</a:t>
            </a:r>
            <a:r>
              <a:rPr lang="en-US"/>
              <a:t>}</a:t>
            </a:r>
            <a:r>
              <a:rPr lang="en-US" baseline="-25000"/>
              <a:t>1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2743200" y="2743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{{m}</a:t>
            </a:r>
            <a:r>
              <a:rPr lang="en-US" baseline="-25000"/>
              <a:t>3</a:t>
            </a:r>
            <a:r>
              <a:rPr lang="en-US"/>
              <a:t>}</a:t>
            </a:r>
            <a:r>
              <a:rPr lang="en-US" baseline="-25000"/>
              <a:t>4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How Onion Routing Works</a:t>
            </a: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2971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4114800" y="1295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2971800" y="22860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4495800" y="21336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Oval 11"/>
          <p:cNvSpPr>
            <a:spLocks noChangeArrowheads="1"/>
          </p:cNvSpPr>
          <p:nvPr/>
        </p:nvSpPr>
        <p:spPr bwMode="auto">
          <a:xfrm>
            <a:off x="1447800" y="19050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14478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u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6477000" y="1828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d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990600" y="3581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creates  </a:t>
            </a:r>
            <a:r>
              <a:rPr lang="en-US" sz="2800" i="1" dirty="0" smtClean="0"/>
              <a:t>l</a:t>
            </a:r>
            <a:r>
              <a:rPr lang="en-US" sz="2800" dirty="0" smtClean="0"/>
              <a:t>-hop </a:t>
            </a:r>
            <a:r>
              <a:rPr lang="en-US" sz="2800" b="1" dirty="0"/>
              <a:t>circuit</a:t>
            </a:r>
            <a:r>
              <a:rPr lang="en-US" sz="2800" dirty="0"/>
              <a:t> through routers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 </a:t>
            </a:r>
            <a:r>
              <a:rPr lang="en-US" sz="2800" i="1" dirty="0"/>
              <a:t>u</a:t>
            </a:r>
            <a:r>
              <a:rPr lang="en-US" sz="2800" dirty="0"/>
              <a:t> opens a stream in the circuit to </a:t>
            </a:r>
            <a:r>
              <a:rPr lang="en-US" sz="2800" i="1" dirty="0"/>
              <a:t>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Data is exchanged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V="1">
            <a:off x="1905000" y="1600200"/>
            <a:ext cx="106680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3276600" y="1752600"/>
            <a:ext cx="685800" cy="1066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V="1">
            <a:off x="4267200" y="2514600"/>
            <a:ext cx="304800" cy="3810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V="1">
            <a:off x="4953000" y="22098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4495800" y="2590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{m}</a:t>
            </a:r>
            <a:r>
              <a:rPr lang="en-US" baseline="-25000"/>
              <a:t>3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2971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1</a:t>
            </a: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4114800" y="1219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4495800" y="2057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3886200" y="2743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2971800" y="2209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5986-390E-4ED3-95E9-3614175283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1895</Words>
  <Application>Microsoft Office PowerPoint</Application>
  <PresentationFormat>On-screen Show (4:3)</PresentationFormat>
  <Paragraphs>556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More Anonymous Onion Routing Through Trust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How Onion Routing Works</vt:lpstr>
      <vt:lpstr>Onion Routing</vt:lpstr>
      <vt:lpstr>Adversary</vt:lpstr>
      <vt:lpstr>Adversary</vt:lpstr>
      <vt:lpstr>Adversary</vt:lpstr>
      <vt:lpstr>Adversary</vt:lpstr>
      <vt:lpstr>Using Trust</vt:lpstr>
      <vt:lpstr>Using Trust</vt:lpstr>
      <vt:lpstr>Using Trust</vt:lpstr>
      <vt:lpstr>Model</vt:lpstr>
      <vt:lpstr>Model</vt:lpstr>
      <vt:lpstr>Algorithm</vt:lpstr>
      <vt:lpstr>Algorithm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Independent-Choice Approximation</vt:lpstr>
      <vt:lpstr>Trust Model</vt:lpstr>
      <vt:lpstr>Trust Model</vt:lpstr>
      <vt:lpstr>Trust Model</vt:lpstr>
      <vt:lpstr>Trust Model</vt:lpstr>
      <vt:lpstr>Trust Model</vt:lpstr>
      <vt:lpstr>Generalization and Other Applications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Anonymous Onion Routing Through Trust</dc:title>
  <dc:creator>mahler</dc:creator>
  <cp:lastModifiedBy>mahler</cp:lastModifiedBy>
  <cp:revision>41</cp:revision>
  <dcterms:created xsi:type="dcterms:W3CDTF">2009-07-08T00:52:00Z</dcterms:created>
  <dcterms:modified xsi:type="dcterms:W3CDTF">2009-07-08T10:15:33Z</dcterms:modified>
</cp:coreProperties>
</file>