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8" r:id="rId2"/>
    <p:sldId id="313" r:id="rId3"/>
    <p:sldId id="290" r:id="rId4"/>
    <p:sldId id="301" r:id="rId5"/>
    <p:sldId id="302" r:id="rId6"/>
    <p:sldId id="304" r:id="rId7"/>
    <p:sldId id="305" r:id="rId8"/>
    <p:sldId id="306" r:id="rId9"/>
    <p:sldId id="307" r:id="rId10"/>
    <p:sldId id="308" r:id="rId11"/>
    <p:sldId id="315" r:id="rId12"/>
    <p:sldId id="309" r:id="rId13"/>
    <p:sldId id="310" r:id="rId14"/>
    <p:sldId id="282" r:id="rId15"/>
    <p:sldId id="332" r:id="rId16"/>
    <p:sldId id="333" r:id="rId17"/>
    <p:sldId id="334" r:id="rId18"/>
    <p:sldId id="336" r:id="rId19"/>
    <p:sldId id="337" r:id="rId20"/>
    <p:sldId id="311" r:id="rId21"/>
    <p:sldId id="324" r:id="rId22"/>
    <p:sldId id="327" r:id="rId23"/>
    <p:sldId id="331" r:id="rId24"/>
    <p:sldId id="330" r:id="rId25"/>
    <p:sldId id="329" r:id="rId26"/>
    <p:sldId id="328" r:id="rId27"/>
    <p:sldId id="326" r:id="rId28"/>
    <p:sldId id="287" r:id="rId29"/>
    <p:sldId id="288" r:id="rId30"/>
    <p:sldId id="289" r:id="rId31"/>
    <p:sldId id="339" r:id="rId32"/>
    <p:sldId id="317" r:id="rId33"/>
    <p:sldId id="320" r:id="rId34"/>
    <p:sldId id="321" r:id="rId35"/>
    <p:sldId id="322" r:id="rId36"/>
    <p:sldId id="316" r:id="rId37"/>
    <p:sldId id="338" r:id="rId38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74C5"/>
    <a:srgbClr val="001236"/>
    <a:srgbClr val="000E2A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064" y="-11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8/3/17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434340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 marL="914400" indent="-220663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0" y="1763184"/>
            <a:ext cx="434340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912114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68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3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4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0" y="6515493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91094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2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3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2" y="-9426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U.S. Naval Research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Tx/>
        <a:buNone/>
        <a:defRPr sz="15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Tx/>
        <a:buNone/>
        <a:defRPr sz="15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963" indent="-23495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738" indent="-236538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5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0663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19275"/>
            <a:ext cx="9144000" cy="4067125"/>
          </a:xfrm>
        </p:spPr>
        <p:txBody>
          <a:bodyPr/>
          <a:lstStyle/>
          <a:p>
            <a:r>
              <a:rPr lang="en-US" dirty="0" err="1"/>
              <a:t>PeerFlow</a:t>
            </a:r>
            <a:r>
              <a:rPr lang="en-US" dirty="0"/>
              <a:t>: Secure Load Balancing in Tor </a:t>
            </a:r>
            <a:br>
              <a:rPr lang="en-US" dirty="0"/>
            </a:br>
            <a:r>
              <a:rPr lang="en-US" sz="3200" dirty="0" smtClean="0"/>
              <a:t>Aaron </a:t>
            </a:r>
            <a:r>
              <a:rPr lang="en-US" sz="3200" dirty="0"/>
              <a:t>Johnson</a:t>
            </a:r>
            <a:r>
              <a:rPr lang="en-US" sz="3200" baseline="30000" dirty="0"/>
              <a:t>1</a:t>
            </a:r>
            <a:r>
              <a:rPr lang="en-US" sz="3200" dirty="0"/>
              <a:t>  Rob </a:t>
            </a:r>
            <a:r>
              <a:rPr lang="en-US" sz="3200" dirty="0" smtClean="0"/>
              <a:t>Jansen</a:t>
            </a:r>
            <a:r>
              <a:rPr lang="en-US" sz="3200" baseline="30000" dirty="0" smtClean="0"/>
              <a:t>1</a:t>
            </a:r>
            <a:r>
              <a:rPr lang="en-US" sz="3200" dirty="0"/>
              <a:t> </a:t>
            </a:r>
            <a:r>
              <a:rPr lang="en-US" sz="3200" dirty="0" smtClean="0"/>
              <a:t>Aaron Segal</a:t>
            </a:r>
            <a:r>
              <a:rPr lang="en-US" sz="3200" baseline="30000" dirty="0" smtClean="0"/>
              <a:t>2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Nicholas Hopper</a:t>
            </a:r>
            <a:r>
              <a:rPr lang="en-US" sz="3200" baseline="30000" dirty="0" smtClean="0"/>
              <a:t>3</a:t>
            </a:r>
            <a:r>
              <a:rPr lang="en-US" sz="3200" dirty="0"/>
              <a:t> </a:t>
            </a:r>
            <a:r>
              <a:rPr lang="en-US" sz="3200" dirty="0" smtClean="0"/>
              <a:t>Paul </a:t>
            </a:r>
            <a:r>
              <a:rPr lang="en-US" sz="3200" dirty="0"/>
              <a:t>Syverson</a:t>
            </a:r>
            <a:r>
              <a:rPr lang="en-US" sz="3200" baseline="30000" dirty="0"/>
              <a:t>1</a:t>
            </a:r>
            <a:r>
              <a:rPr lang="en-US" sz="3200" dirty="0">
                <a:solidFill>
                  <a:schemeClr val="accent3"/>
                </a:solidFill>
              </a:rPr>
              <a:t/>
            </a:r>
            <a:br>
              <a:rPr lang="en-US" sz="3200" dirty="0">
                <a:solidFill>
                  <a:schemeClr val="accent3"/>
                </a:solidFill>
              </a:rPr>
            </a:br>
            <a:r>
              <a:rPr lang="en-US" sz="3200" baseline="30000" dirty="0">
                <a:solidFill>
                  <a:schemeClr val="accent3"/>
                </a:solidFill>
              </a:rPr>
              <a:t>1</a:t>
            </a:r>
            <a:r>
              <a:rPr lang="en-US" sz="3200" dirty="0">
                <a:solidFill>
                  <a:schemeClr val="accent3"/>
                </a:solidFill>
              </a:rPr>
              <a:t>U.S. Naval Research Laboratory</a:t>
            </a:r>
            <a:br>
              <a:rPr lang="en-US" sz="3200" dirty="0">
                <a:solidFill>
                  <a:schemeClr val="accent3"/>
                </a:solidFill>
              </a:rPr>
            </a:br>
            <a:r>
              <a:rPr lang="en-US" sz="3200" baseline="30000" dirty="0">
                <a:solidFill>
                  <a:schemeClr val="accent3"/>
                </a:solidFill>
              </a:rPr>
              <a:t>2</a:t>
            </a:r>
            <a:r>
              <a:rPr lang="en-US" sz="3200" dirty="0">
                <a:solidFill>
                  <a:schemeClr val="accent3"/>
                </a:solidFill>
              </a:rPr>
              <a:t>Yale University</a:t>
            </a:r>
            <a:br>
              <a:rPr lang="en-US" sz="3200" dirty="0">
                <a:solidFill>
                  <a:schemeClr val="accent3"/>
                </a:solidFill>
              </a:rPr>
            </a:br>
            <a:r>
              <a:rPr lang="en-US" sz="3200" baseline="30000" dirty="0">
                <a:solidFill>
                  <a:schemeClr val="accent3"/>
                </a:solidFill>
              </a:rPr>
              <a:t>3</a:t>
            </a:r>
            <a:r>
              <a:rPr lang="en-US" sz="3200" dirty="0">
                <a:solidFill>
                  <a:schemeClr val="accent3"/>
                </a:solidFill>
              </a:rPr>
              <a:t>University of Minnesota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sz="1600" dirty="0" smtClean="0"/>
              <a:t>July 18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2017</a:t>
            </a:r>
          </a:p>
          <a:p>
            <a:r>
              <a:rPr lang="en-US" sz="1600" dirty="0"/>
              <a:t>Privacy Enhancing Technologies </a:t>
            </a:r>
            <a:r>
              <a:rPr lang="en-US" sz="1600" dirty="0" err="1" smtClean="0"/>
              <a:t>Symposiu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/>
          <p:nvPr/>
        </p:nvCxnSpPr>
        <p:spPr bwMode="auto">
          <a:xfrm>
            <a:off x="3899357" y="3391321"/>
            <a:ext cx="2659332" cy="83662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7430011" y="1652329"/>
            <a:ext cx="1447800" cy="1524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4610611" y="3176329"/>
            <a:ext cx="26670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2705611" y="3391321"/>
            <a:ext cx="954705" cy="85180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724411" y="4319329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277611" y="3176329"/>
            <a:ext cx="14478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4763011" y="2185729"/>
            <a:ext cx="24384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2705611" y="2109529"/>
            <a:ext cx="18288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724411" y="2033329"/>
            <a:ext cx="19050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6591811" y="3176329"/>
            <a:ext cx="21336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2019811" y="3176329"/>
            <a:ext cx="23622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648211" y="3176329"/>
            <a:ext cx="1066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9604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Clients</a:t>
            </a:r>
            <a:endParaRPr lang="en-US" sz="24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33000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Relays</a:t>
            </a:r>
            <a:endParaRPr lang="en-US" sz="24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40669" y="5277252"/>
            <a:ext cx="190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Destinations</a:t>
            </a:r>
            <a:endParaRPr lang="en-US" sz="2400" dirty="0">
              <a:latin typeface="+mn-lt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16200000">
            <a:off x="2058063" y="3951594"/>
            <a:ext cx="313245" cy="1673495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16200000">
            <a:off x="6561012" y="3679941"/>
            <a:ext cx="313245" cy="1977766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2091" y="4821833"/>
            <a:ext cx="1064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Guards</a:t>
            </a:r>
            <a:endParaRPr lang="en-US" sz="20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25398" y="4791953"/>
            <a:ext cx="1217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Exits</a:t>
            </a:r>
            <a:endParaRPr lang="en-US" sz="2000" dirty="0">
              <a:latin typeface="+mn-lt"/>
            </a:endParaRPr>
          </a:p>
        </p:txBody>
      </p:sp>
      <p:sp>
        <p:nvSpPr>
          <p:cNvPr id="49" name="Left Brace 48"/>
          <p:cNvSpPr/>
          <p:nvPr/>
        </p:nvSpPr>
        <p:spPr bwMode="auto">
          <a:xfrm rot="16200000">
            <a:off x="2081071" y="3800868"/>
            <a:ext cx="304800" cy="16764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0" name="Left Brace 49"/>
          <p:cNvSpPr/>
          <p:nvPr/>
        </p:nvSpPr>
        <p:spPr bwMode="auto">
          <a:xfrm rot="16200000">
            <a:off x="6561931" y="3648468"/>
            <a:ext cx="304800" cy="19812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54" name="Picture 53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2642929"/>
            <a:ext cx="509595" cy="778077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3"/>
          <a:stretch>
            <a:fillRect/>
          </a:stretch>
        </p:blipFill>
        <p:spPr>
          <a:xfrm>
            <a:off x="8448746" y="2665808"/>
            <a:ext cx="937679" cy="7780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86" y="1367665"/>
            <a:ext cx="838780" cy="1023956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2232418" y="3449092"/>
            <a:ext cx="838780" cy="1018749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grpSp>
        <p:nvGrpSpPr>
          <p:cNvPr id="60" name="Group 59"/>
          <p:cNvGrpSpPr/>
          <p:nvPr/>
        </p:nvGrpSpPr>
        <p:grpSpPr>
          <a:xfrm>
            <a:off x="5859873" y="1367665"/>
            <a:ext cx="972497" cy="1023956"/>
            <a:chOff x="5486400" y="1426946"/>
            <a:chExt cx="882556" cy="928524"/>
          </a:xfrm>
        </p:grpSpPr>
        <p:pic>
          <p:nvPicPr>
            <p:cNvPr id="61" name="Picture 6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2" name="Picture 6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9" name="Picture 68"/>
          <p:cNvPicPr/>
          <p:nvPr/>
        </p:nvPicPr>
        <p:blipFill>
          <a:blip r:embed="rId3"/>
          <a:stretch>
            <a:fillRect/>
          </a:stretch>
        </p:blipFill>
        <p:spPr>
          <a:xfrm>
            <a:off x="8448746" y="1367666"/>
            <a:ext cx="937679" cy="778077"/>
          </a:xfrm>
          <a:prstGeom prst="rect">
            <a:avLst/>
          </a:prstGeom>
        </p:spPr>
      </p:pic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1499929"/>
            <a:ext cx="509595" cy="778077"/>
          </a:xfrm>
          <a:prstGeom prst="rect">
            <a:avLst/>
          </a:prstGeom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3709729"/>
            <a:ext cx="509595" cy="778077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3"/>
          <a:stretch>
            <a:fillRect/>
          </a:stretch>
        </p:blipFill>
        <p:spPr>
          <a:xfrm>
            <a:off x="8496811" y="3709729"/>
            <a:ext cx="937679" cy="778077"/>
          </a:xfrm>
          <a:prstGeom prst="rect">
            <a:avLst/>
          </a:prstGeom>
        </p:spPr>
      </p:pic>
      <p:pic>
        <p:nvPicPr>
          <p:cNvPr id="84" name="Picture 8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56" y="2420238"/>
            <a:ext cx="928383" cy="1133341"/>
          </a:xfrm>
          <a:prstGeom prst="rect">
            <a:avLst/>
          </a:prstGeom>
        </p:spPr>
      </p:pic>
      <p:pic>
        <p:nvPicPr>
          <p:cNvPr id="86" name="Picture 8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30" y="2699942"/>
            <a:ext cx="622931" cy="760454"/>
          </a:xfrm>
          <a:prstGeom prst="rect">
            <a:avLst/>
          </a:prstGeom>
        </p:spPr>
      </p:pic>
      <p:pic>
        <p:nvPicPr>
          <p:cNvPr id="87" name="Picture 8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754548"/>
            <a:ext cx="558592" cy="681912"/>
          </a:xfrm>
          <a:prstGeom prst="rect">
            <a:avLst/>
          </a:prstGeom>
        </p:spPr>
      </p:pic>
      <p:pic>
        <p:nvPicPr>
          <p:cNvPr id="88" name="Picture 87"/>
          <p:cNvPicPr/>
          <p:nvPr/>
        </p:nvPicPr>
        <p:blipFill>
          <a:blip r:embed="rId5"/>
          <a:stretch>
            <a:fillRect/>
          </a:stretch>
        </p:blipFill>
        <p:spPr>
          <a:xfrm>
            <a:off x="2142331" y="1316148"/>
            <a:ext cx="1066800" cy="1219200"/>
          </a:xfrm>
          <a:prstGeom prst="rect">
            <a:avLst/>
          </a:prstGeom>
        </p:spPr>
      </p:pic>
      <p:pic>
        <p:nvPicPr>
          <p:cNvPr id="89" name="Picture 88"/>
          <p:cNvPicPr/>
          <p:nvPr/>
        </p:nvPicPr>
        <p:blipFill>
          <a:blip r:embed="rId5"/>
          <a:stretch>
            <a:fillRect/>
          </a:stretch>
        </p:blipFill>
        <p:spPr>
          <a:xfrm>
            <a:off x="1380331" y="2382948"/>
            <a:ext cx="1159573" cy="1318107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6561931" y="2306748"/>
            <a:ext cx="1154511" cy="1165708"/>
            <a:chOff x="5486400" y="1426946"/>
            <a:chExt cx="882556" cy="928524"/>
          </a:xfrm>
        </p:grpSpPr>
        <p:pic>
          <p:nvPicPr>
            <p:cNvPr id="91" name="Picture 9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92" name="Picture 9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97" name="Content Placeholder 2"/>
          <p:cNvSpPr>
            <a:spLocks noGrp="1"/>
          </p:cNvSpPr>
          <p:nvPr>
            <p:ph idx="4294967295"/>
          </p:nvPr>
        </p:nvSpPr>
        <p:spPr>
          <a:xfrm>
            <a:off x="176071" y="6055415"/>
            <a:ext cx="8594725" cy="8636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Tor relays have varying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unknown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capacities</a:t>
            </a:r>
          </a:p>
          <a:p>
            <a:pPr marL="342900" indent="-342900" defTabSz="9144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Clients must balance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load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Insecure load balancing allows adversary to attack more client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traffic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028530" y="3769488"/>
            <a:ext cx="692836" cy="763318"/>
            <a:chOff x="5486400" y="1426946"/>
            <a:chExt cx="882556" cy="928524"/>
          </a:xfrm>
        </p:grpSpPr>
        <p:pic>
          <p:nvPicPr>
            <p:cNvPr id="52" name="Picture 51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  <a:effectLst>
              <a:glow rad="101600">
                <a:srgbClr val="FF0000">
                  <a:alpha val="75000"/>
                </a:srgbClr>
              </a:glow>
            </a:effectLst>
          </p:spPr>
        </p:pic>
        <p:pic>
          <p:nvPicPr>
            <p:cNvPr id="53" name="Picture 5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  <a:effectLst>
              <a:glow rad="101600">
                <a:srgbClr val="FF0000">
                  <a:alpha val="75000"/>
                </a:srgb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28521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93022" y="1598552"/>
            <a:ext cx="9113441" cy="38843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threat is real: relay falsely advertise bandwidth.</a:t>
            </a:r>
            <a:endParaRPr lang="en-US" sz="2800" dirty="0"/>
          </a:p>
        </p:txBody>
      </p:sp>
      <p:pic>
        <p:nvPicPr>
          <p:cNvPr id="11" name="Picture 10" descr="advbwdist-relay-2012-04-19-2017-07-18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78" y="2093211"/>
            <a:ext cx="7837739" cy="48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Problem:</a:t>
            </a:r>
            <a:r>
              <a:rPr lang="en-US" dirty="0"/>
              <a:t> </a:t>
            </a:r>
            <a:r>
              <a:rPr lang="en-US" sz="2800" dirty="0">
                <a:solidFill>
                  <a:srgbClr val="002060"/>
                </a:solidFill>
              </a:rPr>
              <a:t>Secure load-balancing in Tor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4"/>
                </a:solidFill>
              </a:rPr>
              <a:t>Existing Solutions</a:t>
            </a: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chemeClr val="accent4"/>
                </a:solidFill>
              </a:rPr>
              <a:t>TorFlow</a:t>
            </a:r>
            <a:endParaRPr lang="en-US" sz="2800" dirty="0" smtClean="0">
              <a:solidFill>
                <a:schemeClr val="accent4"/>
              </a:solidFill>
            </a:endParaRP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chemeClr val="accent4"/>
                </a:solidFill>
              </a:rPr>
              <a:t>EigenSpeed</a:t>
            </a:r>
            <a:endParaRPr lang="en-US" sz="2800" dirty="0" smtClean="0">
              <a:solidFill>
                <a:schemeClr val="accent4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4"/>
                </a:solidFill>
              </a:rPr>
              <a:t>New Solution: </a:t>
            </a:r>
            <a:r>
              <a:rPr lang="en-US" sz="2800" dirty="0" err="1" smtClean="0">
                <a:solidFill>
                  <a:schemeClr val="accent4"/>
                </a:solidFill>
              </a:rPr>
              <a:t>PeerFlow</a:t>
            </a:r>
            <a:endParaRPr lang="en-US" sz="2800" dirty="0" smtClean="0">
              <a:solidFill>
                <a:schemeClr val="accent4"/>
              </a:solidFill>
            </a:endParaRP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Prove security against bandwidth-limited adversary</a:t>
            </a: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Experiments show similar performance to </a:t>
            </a:r>
            <a:r>
              <a:rPr lang="en-US" sz="2800" dirty="0" err="1">
                <a:solidFill>
                  <a:schemeClr val="accent4"/>
                </a:solidFill>
              </a:rPr>
              <a:t>TorFlow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615496" y="2763852"/>
            <a:ext cx="358562" cy="896384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2979" y="2883370"/>
            <a:ext cx="39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Demonstrate attacks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8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4"/>
                </a:solidFill>
              </a:rPr>
              <a:t>Problem: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sz="2800" dirty="0">
                <a:solidFill>
                  <a:schemeClr val="accent4"/>
                </a:solidFill>
              </a:rPr>
              <a:t>Secure load-balancing in Tor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Existing Solutions</a:t>
            </a: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chemeClr val="tx2"/>
                </a:solidFill>
              </a:rPr>
              <a:t>TorFlow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chemeClr val="tx2"/>
                </a:solidFill>
              </a:rPr>
              <a:t>EigenSpeed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4"/>
                </a:solidFill>
              </a:rPr>
              <a:t>New Solution: </a:t>
            </a:r>
            <a:r>
              <a:rPr lang="en-US" sz="2800" dirty="0" err="1" smtClean="0">
                <a:solidFill>
                  <a:schemeClr val="accent4"/>
                </a:solidFill>
              </a:rPr>
              <a:t>PeerFlow</a:t>
            </a:r>
            <a:endParaRPr lang="en-US" sz="2800" dirty="0" smtClean="0">
              <a:solidFill>
                <a:schemeClr val="accent4"/>
              </a:solidFill>
            </a:endParaRP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4"/>
                </a:solidFill>
              </a:rPr>
              <a:t>Prove </a:t>
            </a:r>
            <a:r>
              <a:rPr lang="en-US" sz="2800" dirty="0">
                <a:solidFill>
                  <a:schemeClr val="accent4"/>
                </a:solidFill>
              </a:rPr>
              <a:t>security against bandwidth-limited adversary</a:t>
            </a: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Experiments show similar performance to </a:t>
            </a:r>
            <a:r>
              <a:rPr lang="en-US" sz="2800" dirty="0" err="1">
                <a:solidFill>
                  <a:schemeClr val="accent4"/>
                </a:solidFill>
              </a:rPr>
              <a:t>TorFlow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615496" y="2763852"/>
            <a:ext cx="358562" cy="896384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2979" y="2883370"/>
            <a:ext cx="39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Demonstrate attacks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2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 bwMode="auto">
          <a:xfrm flipV="1">
            <a:off x="5754925" y="5154210"/>
            <a:ext cx="2208131" cy="27191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114471" y="4589503"/>
            <a:ext cx="878465" cy="5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TorFlow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34462" y="1299758"/>
            <a:ext cx="4855520" cy="34959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Design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Relays </a:t>
            </a:r>
            <a:r>
              <a:rPr lang="en-US" sz="2400" dirty="0"/>
              <a:t>are divided into 50-relay slices </a:t>
            </a:r>
            <a:r>
              <a:rPr lang="en-US" sz="2400" dirty="0" smtClean="0"/>
              <a:t>by estimated capacity.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Bandwidth </a:t>
            </a:r>
            <a:r>
              <a:rPr lang="en-US" sz="2400" dirty="0"/>
              <a:t>Authorities (</a:t>
            </a:r>
            <a:r>
              <a:rPr lang="en-US" sz="2400" dirty="0" err="1"/>
              <a:t>BWAuths</a:t>
            </a:r>
            <a:r>
              <a:rPr lang="en-US" sz="2400" dirty="0"/>
              <a:t>) </a:t>
            </a:r>
            <a:r>
              <a:rPr lang="en-US" sz="2400" dirty="0" smtClean="0"/>
              <a:t>time fetching </a:t>
            </a:r>
            <a:r>
              <a:rPr lang="en-US" sz="2400" dirty="0"/>
              <a:t>test files through pairs of relay in each </a:t>
            </a:r>
            <a:r>
              <a:rPr lang="en-US" sz="2400" dirty="0" smtClean="0"/>
              <a:t>slice.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Relays </a:t>
            </a:r>
            <a:r>
              <a:rPr lang="en-US" sz="2400" dirty="0"/>
              <a:t>given capacities by multiplying self-reported bandwidth by test speed divided by average </a:t>
            </a:r>
            <a:r>
              <a:rPr lang="en-US" sz="2400" dirty="0" smtClean="0"/>
              <a:t>speed.</a:t>
            </a:r>
            <a:endParaRPr lang="en-US" sz="2400" dirty="0"/>
          </a:p>
        </p:txBody>
      </p: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73" y="1706230"/>
            <a:ext cx="838780" cy="1023956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73" y="1706230"/>
            <a:ext cx="838780" cy="1023956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13" y="2241132"/>
            <a:ext cx="838780" cy="1023956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73" y="1326731"/>
            <a:ext cx="838780" cy="102395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 rot="16200000">
            <a:off x="7111867" y="552636"/>
            <a:ext cx="2036212" cy="3581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52" y="3845616"/>
            <a:ext cx="838780" cy="1023956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92" y="4380518"/>
            <a:ext cx="838780" cy="1023956"/>
          </a:xfrm>
          <a:prstGeom prst="rect">
            <a:avLst/>
          </a:prstGeom>
        </p:spPr>
      </p:pic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52" y="3466117"/>
            <a:ext cx="838780" cy="1023956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 bwMode="auto">
          <a:xfrm rot="16200000">
            <a:off x="7070046" y="2692022"/>
            <a:ext cx="2036212" cy="3581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52" y="5981998"/>
            <a:ext cx="838780" cy="1023956"/>
          </a:xfrm>
          <a:prstGeom prst="rect">
            <a:avLst/>
          </a:prstGeom>
        </p:spPr>
      </p:pic>
      <p:pic>
        <p:nvPicPr>
          <p:cNvPr id="32" name="Picture 3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52" y="5981998"/>
            <a:ext cx="838780" cy="1023956"/>
          </a:xfrm>
          <a:prstGeom prst="rect">
            <a:avLst/>
          </a:prstGeom>
        </p:spPr>
      </p:pic>
      <p:pic>
        <p:nvPicPr>
          <p:cNvPr id="33" name="Picture 3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92" y="6516900"/>
            <a:ext cx="838780" cy="102395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52" y="5602499"/>
            <a:ext cx="838780" cy="1023956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 bwMode="auto">
          <a:xfrm rot="16200000">
            <a:off x="7070046" y="4828404"/>
            <a:ext cx="2036212" cy="3581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5811686" y="3973971"/>
            <a:ext cx="1195205" cy="46313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40"/>
          <p:cNvPicPr/>
          <p:nvPr/>
        </p:nvPicPr>
        <p:blipFill>
          <a:blip r:embed="rId3"/>
          <a:stretch>
            <a:fillRect/>
          </a:stretch>
        </p:blipFill>
        <p:spPr>
          <a:xfrm>
            <a:off x="5146992" y="5117541"/>
            <a:ext cx="937679" cy="77807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52" y="3845616"/>
            <a:ext cx="838780" cy="102395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142194" y="3583892"/>
            <a:ext cx="1024039" cy="813662"/>
            <a:chOff x="2361061" y="2075712"/>
            <a:chExt cx="1024039" cy="813662"/>
          </a:xfrm>
        </p:grpSpPr>
        <p:pic>
          <p:nvPicPr>
            <p:cNvPr id="37" name="Picture 3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8" name="Picture 37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341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 bwMode="auto">
          <a:xfrm flipV="1">
            <a:off x="5754925" y="5154210"/>
            <a:ext cx="2208131" cy="27191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114471" y="4589503"/>
            <a:ext cx="878465" cy="5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TorFlow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34462" y="1299757"/>
            <a:ext cx="4855520" cy="64726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Design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Relays </a:t>
            </a:r>
            <a:r>
              <a:rPr lang="en-US" sz="2400" dirty="0"/>
              <a:t>are divided into 50-relay slices </a:t>
            </a:r>
            <a:r>
              <a:rPr lang="en-US" sz="2400" dirty="0" smtClean="0"/>
              <a:t>by estimated capacity.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Bandwidth </a:t>
            </a:r>
            <a:r>
              <a:rPr lang="en-US" sz="2400" dirty="0"/>
              <a:t>Authorities (</a:t>
            </a:r>
            <a:r>
              <a:rPr lang="en-US" sz="2400" dirty="0" err="1"/>
              <a:t>BWAuths</a:t>
            </a:r>
            <a:r>
              <a:rPr lang="en-US" sz="2400" dirty="0"/>
              <a:t>) </a:t>
            </a:r>
            <a:r>
              <a:rPr lang="en-US" sz="2400" dirty="0" smtClean="0"/>
              <a:t>time fetching </a:t>
            </a:r>
            <a:r>
              <a:rPr lang="en-US" sz="2400" dirty="0"/>
              <a:t>test files through pairs of relay in each </a:t>
            </a:r>
            <a:r>
              <a:rPr lang="en-US" sz="2400" dirty="0" smtClean="0"/>
              <a:t>slice.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Relays </a:t>
            </a:r>
            <a:r>
              <a:rPr lang="en-US" sz="2400" dirty="0"/>
              <a:t>given capacities by multiplying self-reported bandwidth by test speed divided by average </a:t>
            </a:r>
            <a:r>
              <a:rPr lang="en-US" sz="2400" dirty="0" smtClean="0"/>
              <a:t>speed.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Attacks</a:t>
            </a:r>
            <a:endParaRPr lang="en-US" sz="2400" b="1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Self</a:t>
            </a:r>
            <a:r>
              <a:rPr lang="en-US" sz="2400" dirty="0"/>
              <a:t>-reported bandwidth can be set arbitrarily </a:t>
            </a:r>
            <a:r>
              <a:rPr lang="en-US" sz="2400" dirty="0" smtClean="0"/>
              <a:t>high.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Relays </a:t>
            </a:r>
            <a:r>
              <a:rPr lang="en-US" sz="2400" dirty="0"/>
              <a:t>can recognize test downloads and relay data only in those </a:t>
            </a:r>
            <a:r>
              <a:rPr lang="en-US" sz="2400" dirty="0" smtClean="0"/>
              <a:t>cases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Malicious </a:t>
            </a:r>
            <a:r>
              <a:rPr lang="en-US" sz="2400" dirty="0"/>
              <a:t>pairs need not actually download the </a:t>
            </a:r>
            <a:r>
              <a:rPr lang="en-US" sz="2400" dirty="0" smtClean="0"/>
              <a:t>file (no validation).</a:t>
            </a:r>
            <a:endParaRPr lang="en-US" sz="2400" dirty="0"/>
          </a:p>
        </p:txBody>
      </p: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73" y="1706230"/>
            <a:ext cx="838780" cy="1023956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73" y="1706230"/>
            <a:ext cx="838780" cy="1023956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13" y="2241132"/>
            <a:ext cx="838780" cy="1023956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73" y="1326731"/>
            <a:ext cx="838780" cy="102395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 rot="16200000">
            <a:off x="7111867" y="552636"/>
            <a:ext cx="2036212" cy="3581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52" y="3845616"/>
            <a:ext cx="838780" cy="1023956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92" y="4380518"/>
            <a:ext cx="838780" cy="1023956"/>
          </a:xfrm>
          <a:prstGeom prst="rect">
            <a:avLst/>
          </a:prstGeom>
        </p:spPr>
      </p:pic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52" y="3466117"/>
            <a:ext cx="838780" cy="1023956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 bwMode="auto">
          <a:xfrm rot="16200000">
            <a:off x="7070046" y="2692022"/>
            <a:ext cx="2036212" cy="3581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52" y="5981998"/>
            <a:ext cx="838780" cy="1023956"/>
          </a:xfrm>
          <a:prstGeom prst="rect">
            <a:avLst/>
          </a:prstGeom>
        </p:spPr>
      </p:pic>
      <p:pic>
        <p:nvPicPr>
          <p:cNvPr id="32" name="Picture 3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52" y="5981998"/>
            <a:ext cx="838780" cy="1023956"/>
          </a:xfrm>
          <a:prstGeom prst="rect">
            <a:avLst/>
          </a:prstGeom>
        </p:spPr>
      </p:pic>
      <p:pic>
        <p:nvPicPr>
          <p:cNvPr id="33" name="Picture 3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92" y="6516900"/>
            <a:ext cx="838780" cy="102395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52" y="5602499"/>
            <a:ext cx="838780" cy="1023956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 bwMode="auto">
          <a:xfrm rot="16200000">
            <a:off x="7070046" y="4828404"/>
            <a:ext cx="2036212" cy="3581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5811686" y="3973971"/>
            <a:ext cx="1195205" cy="46313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40"/>
          <p:cNvPicPr/>
          <p:nvPr/>
        </p:nvPicPr>
        <p:blipFill>
          <a:blip r:embed="rId3"/>
          <a:stretch>
            <a:fillRect/>
          </a:stretch>
        </p:blipFill>
        <p:spPr>
          <a:xfrm>
            <a:off x="5146992" y="5117541"/>
            <a:ext cx="937679" cy="77807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52" y="3845616"/>
            <a:ext cx="838780" cy="102395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142194" y="3583892"/>
            <a:ext cx="1024039" cy="813662"/>
            <a:chOff x="2361061" y="2075712"/>
            <a:chExt cx="1024039" cy="813662"/>
          </a:xfrm>
        </p:grpSpPr>
        <p:pic>
          <p:nvPicPr>
            <p:cNvPr id="37" name="Picture 3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8" name="Picture 37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0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 bwMode="auto">
          <a:xfrm flipV="1">
            <a:off x="5754925" y="5154210"/>
            <a:ext cx="2208131" cy="27191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114471" y="4589503"/>
            <a:ext cx="878465" cy="5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TorFlow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34462" y="1299757"/>
            <a:ext cx="4855520" cy="64726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Design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Relays </a:t>
            </a:r>
            <a:r>
              <a:rPr lang="en-US" sz="2400" dirty="0"/>
              <a:t>are divided into 50-relay slices </a:t>
            </a:r>
            <a:r>
              <a:rPr lang="en-US" sz="2400" dirty="0" smtClean="0"/>
              <a:t>by estimated capacity.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Bandwidth </a:t>
            </a:r>
            <a:r>
              <a:rPr lang="en-US" sz="2400" dirty="0"/>
              <a:t>Authorities (</a:t>
            </a:r>
            <a:r>
              <a:rPr lang="en-US" sz="2400" dirty="0" err="1"/>
              <a:t>BWAuths</a:t>
            </a:r>
            <a:r>
              <a:rPr lang="en-US" sz="2400" dirty="0"/>
              <a:t>) </a:t>
            </a:r>
            <a:r>
              <a:rPr lang="en-US" sz="2400" dirty="0" smtClean="0"/>
              <a:t>time fetching </a:t>
            </a:r>
            <a:r>
              <a:rPr lang="en-US" sz="2400" dirty="0"/>
              <a:t>test files through pairs of relay in each </a:t>
            </a:r>
            <a:r>
              <a:rPr lang="en-US" sz="2400" dirty="0" smtClean="0"/>
              <a:t>slice.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Relays </a:t>
            </a:r>
            <a:r>
              <a:rPr lang="en-US" sz="2400" dirty="0"/>
              <a:t>given capacities by multiplying self-reported bandwidth by test speed divided by average </a:t>
            </a:r>
            <a:r>
              <a:rPr lang="en-US" sz="2400" dirty="0" smtClean="0"/>
              <a:t>speed.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Attacks</a:t>
            </a:r>
            <a:endParaRPr lang="en-US" sz="2400" b="1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Self</a:t>
            </a:r>
            <a:r>
              <a:rPr lang="en-US" sz="2400" dirty="0"/>
              <a:t>-reported bandwidth can be set arbitrarily </a:t>
            </a:r>
            <a:r>
              <a:rPr lang="en-US" sz="2400" dirty="0" smtClean="0"/>
              <a:t>high.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Relays </a:t>
            </a:r>
            <a:r>
              <a:rPr lang="en-US" sz="2400" dirty="0"/>
              <a:t>can recognize test downloads and relay data only in those </a:t>
            </a:r>
            <a:r>
              <a:rPr lang="en-US" sz="2400" dirty="0" smtClean="0"/>
              <a:t>cases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Malicious </a:t>
            </a:r>
            <a:r>
              <a:rPr lang="en-US" sz="2400" dirty="0"/>
              <a:t>pairs need not actually download the </a:t>
            </a:r>
            <a:r>
              <a:rPr lang="en-US" sz="2400" dirty="0" smtClean="0"/>
              <a:t>file (no validation).</a:t>
            </a:r>
            <a:endParaRPr lang="en-US" sz="2400" dirty="0"/>
          </a:p>
        </p:txBody>
      </p: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73" y="1706230"/>
            <a:ext cx="838780" cy="1023956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73" y="1706230"/>
            <a:ext cx="838780" cy="1023956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13" y="2241132"/>
            <a:ext cx="838780" cy="1023956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73" y="1326731"/>
            <a:ext cx="838780" cy="102395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 rot="16200000">
            <a:off x="7111867" y="552636"/>
            <a:ext cx="2036212" cy="3581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52" y="3845616"/>
            <a:ext cx="838780" cy="1023956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92" y="4380518"/>
            <a:ext cx="838780" cy="1023956"/>
          </a:xfrm>
          <a:prstGeom prst="rect">
            <a:avLst/>
          </a:prstGeom>
        </p:spPr>
      </p:pic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52" y="3466117"/>
            <a:ext cx="838780" cy="1023956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 bwMode="auto">
          <a:xfrm rot="16200000">
            <a:off x="7070046" y="2692022"/>
            <a:ext cx="2036212" cy="3581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52" y="5981998"/>
            <a:ext cx="838780" cy="1023956"/>
          </a:xfrm>
          <a:prstGeom prst="rect">
            <a:avLst/>
          </a:prstGeom>
        </p:spPr>
      </p:pic>
      <p:pic>
        <p:nvPicPr>
          <p:cNvPr id="32" name="Picture 3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52" y="5981998"/>
            <a:ext cx="838780" cy="1023956"/>
          </a:xfrm>
          <a:prstGeom prst="rect">
            <a:avLst/>
          </a:prstGeom>
        </p:spPr>
      </p:pic>
      <p:pic>
        <p:nvPicPr>
          <p:cNvPr id="33" name="Picture 3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92" y="6516900"/>
            <a:ext cx="838780" cy="102395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52" y="5602499"/>
            <a:ext cx="838780" cy="1023956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 bwMode="auto">
          <a:xfrm rot="16200000">
            <a:off x="7070046" y="4828404"/>
            <a:ext cx="2036212" cy="3581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5811686" y="3973971"/>
            <a:ext cx="1195205" cy="46313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40"/>
          <p:cNvPicPr/>
          <p:nvPr/>
        </p:nvPicPr>
        <p:blipFill>
          <a:blip r:embed="rId3"/>
          <a:stretch>
            <a:fillRect/>
          </a:stretch>
        </p:blipFill>
        <p:spPr>
          <a:xfrm>
            <a:off x="5146992" y="5117541"/>
            <a:ext cx="937679" cy="77807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52" y="3845616"/>
            <a:ext cx="838780" cy="102395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142194" y="3583892"/>
            <a:ext cx="1024039" cy="813662"/>
            <a:chOff x="2361061" y="2075712"/>
            <a:chExt cx="1024039" cy="813662"/>
          </a:xfrm>
        </p:grpSpPr>
        <p:pic>
          <p:nvPicPr>
            <p:cNvPr id="37" name="Picture 3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8" name="Picture 37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5079623" y="5199030"/>
            <a:ext cx="4825641" cy="18375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54324" y="5378307"/>
            <a:ext cx="46762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Shadow experiments w/ #1</a:t>
            </a:r>
            <a:r>
              <a:rPr lang="en-US" sz="2400" dirty="0" smtClean="0"/>
              <a:t>&amp;#2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US" sz="2400" dirty="0" err="1" smtClean="0"/>
              <a:t>Goodput</a:t>
            </a:r>
            <a:r>
              <a:rPr lang="en-US" sz="2400" dirty="0" smtClean="0"/>
              <a:t>: 22.5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/>
              <a:t>0.2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Weight: 7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/>
              <a:t>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99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 bwMode="auto">
          <a:xfrm flipH="1">
            <a:off x="7873415" y="1942166"/>
            <a:ext cx="29880" cy="11653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096532" y="2494937"/>
            <a:ext cx="1718107" cy="5975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6950130" y="1930229"/>
            <a:ext cx="1045805" cy="62746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7906295" y="2019868"/>
            <a:ext cx="1195205" cy="46313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7933175" y="2494937"/>
            <a:ext cx="1045805" cy="62746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767851" y="2584575"/>
            <a:ext cx="1195205" cy="46313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00260" y="7173986"/>
            <a:ext cx="2263140" cy="413808"/>
          </a:xfrm>
        </p:spPr>
        <p:txBody>
          <a:bodyPr/>
          <a:lstStyle/>
          <a:p>
            <a:fld id="{EF79A8D7-8563-1D41-8745-9B17EC07E1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EigenSpeed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34461" y="1299758"/>
            <a:ext cx="5497943" cy="41084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Design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/>
              <a:t>Relays periodically send max speed of other relays to a </a:t>
            </a:r>
            <a:r>
              <a:rPr lang="en-US" sz="2400" dirty="0" err="1" smtClean="0"/>
              <a:t>BWAuth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/>
              <a:t>Aggregator calculates capacities as eigenvector of largest connected </a:t>
            </a:r>
            <a:r>
              <a:rPr lang="en-US" sz="2400" dirty="0" smtClean="0"/>
              <a:t>component with </a:t>
            </a:r>
            <a:r>
              <a:rPr lang="en-US" sz="2400" i="1" dirty="0" smtClean="0"/>
              <a:t>trusted </a:t>
            </a:r>
            <a:r>
              <a:rPr lang="en-US" sz="2400" dirty="0" smtClean="0"/>
              <a:t>relays.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Exclude </a:t>
            </a:r>
            <a:r>
              <a:rPr lang="en-US" sz="2400" dirty="0"/>
              <a:t>as “liars” relays w/ </a:t>
            </a:r>
            <a:r>
              <a:rPr lang="en-US" sz="2400" dirty="0" smtClean="0"/>
              <a:t>reports</a:t>
            </a:r>
          </a:p>
          <a:p>
            <a:pPr marL="919163" lvl="2" indent="-457200">
              <a:lnSpc>
                <a:spcPct val="100000"/>
              </a:lnSpc>
              <a:buAutoNum type="arabicPeriod"/>
            </a:pPr>
            <a:r>
              <a:rPr lang="en-US" sz="2400" dirty="0"/>
              <a:t>Changing too quickly during computation, or</a:t>
            </a:r>
          </a:p>
          <a:p>
            <a:pPr marL="919163" lvl="2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2400" dirty="0"/>
              <a:t>Too different from eigenvector</a:t>
            </a:r>
          </a:p>
        </p:txBody>
      </p: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113" y="1706230"/>
            <a:ext cx="838780" cy="1023956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72" y="1706230"/>
            <a:ext cx="838780" cy="1023956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32" y="2345710"/>
            <a:ext cx="838780" cy="1023956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32" y="1177334"/>
            <a:ext cx="838780" cy="1023956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grpSp>
        <p:nvGrpSpPr>
          <p:cNvPr id="36" name="Group 35"/>
          <p:cNvGrpSpPr/>
          <p:nvPr/>
        </p:nvGrpSpPr>
        <p:grpSpPr>
          <a:xfrm>
            <a:off x="5455936" y="6467263"/>
            <a:ext cx="1024039" cy="813662"/>
            <a:chOff x="2361061" y="2075712"/>
            <a:chExt cx="1024039" cy="813662"/>
          </a:xfrm>
        </p:grpSpPr>
        <p:pic>
          <p:nvPicPr>
            <p:cNvPr id="37" name="Picture 3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8" name="Picture 37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4526840" y="686189"/>
            <a:ext cx="553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(</a:t>
            </a:r>
            <a:r>
              <a:rPr lang="en-US" sz="2000" dirty="0" err="1" smtClean="0">
                <a:solidFill>
                  <a:schemeClr val="accent3"/>
                </a:solidFill>
              </a:rPr>
              <a:t>Snader</a:t>
            </a:r>
            <a:r>
              <a:rPr lang="en-US" sz="2000" dirty="0" smtClean="0">
                <a:solidFill>
                  <a:schemeClr val="accent3"/>
                </a:solidFill>
              </a:rPr>
              <a:t> and </a:t>
            </a:r>
            <a:r>
              <a:rPr lang="en-US" sz="2000" dirty="0" err="1" smtClean="0">
                <a:solidFill>
                  <a:schemeClr val="accent3"/>
                </a:solidFill>
              </a:rPr>
              <a:t>Borisov</a:t>
            </a:r>
            <a:r>
              <a:rPr lang="en-US" sz="2000" dirty="0" smtClean="0">
                <a:solidFill>
                  <a:schemeClr val="accent3"/>
                </a:solidFill>
              </a:rPr>
              <a:t>, IPTPS 2009)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230008" y="3391321"/>
            <a:ext cx="3495975" cy="672288"/>
          </a:xfrm>
          <a:prstGeom prst="downArrow">
            <a:avLst>
              <a:gd name="adj1" fmla="val 60257"/>
              <a:gd name="adj2" fmla="val 55556"/>
            </a:avLst>
          </a:prstGeom>
          <a:solidFill>
            <a:schemeClr val="tx2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29800"/>
              </p:ext>
            </p:extLst>
          </p:nvPr>
        </p:nvGraphicFramePr>
        <p:xfrm>
          <a:off x="6439168" y="4183128"/>
          <a:ext cx="3033456" cy="22260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8364"/>
                <a:gridCol w="758364"/>
                <a:gridCol w="758364"/>
                <a:gridCol w="758364"/>
              </a:tblGrid>
              <a:tr h="5565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12</a:t>
                      </a:r>
                      <a:endParaRPr lang="en-US" baseline="-25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14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505"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23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24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505"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32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34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505"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41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42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43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841567" y="5079512"/>
            <a:ext cx="56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T=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576627" y="6471911"/>
            <a:ext cx="348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Normalize T: T’</a:t>
            </a:r>
          </a:p>
          <a:p>
            <a:r>
              <a:rPr lang="en-US" sz="2400" dirty="0" smtClean="0"/>
              <a:t>Output v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: </a:t>
            </a:r>
            <a:r>
              <a:rPr lang="en-US" sz="2400" dirty="0"/>
              <a:t>v</a:t>
            </a:r>
            <a:r>
              <a:rPr lang="en-US" sz="2400" baseline="30000" dirty="0"/>
              <a:t>*</a:t>
            </a:r>
            <a:r>
              <a:rPr lang="en-US" sz="2400" dirty="0" smtClean="0"/>
              <a:t>T’=</a:t>
            </a:r>
            <a:r>
              <a:rPr lang="en-US" sz="2400" dirty="0" err="1" smtClean="0"/>
              <a:t>λT</a:t>
            </a:r>
            <a:r>
              <a:rPr lang="en-US" sz="2400" dirty="0" smtClean="0"/>
              <a:t>’, </a:t>
            </a:r>
            <a:r>
              <a:rPr lang="en-US" sz="2400" dirty="0" smtClean="0"/>
              <a:t>λ≥1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958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30" idx="2"/>
          </p:cNvCxnSpPr>
          <p:nvPr/>
        </p:nvCxnSpPr>
        <p:spPr bwMode="auto">
          <a:xfrm>
            <a:off x="6807983" y="3133558"/>
            <a:ext cx="1488601" cy="1366979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31" idx="2"/>
          </p:cNvCxnSpPr>
          <p:nvPr/>
        </p:nvCxnSpPr>
        <p:spPr bwMode="auto">
          <a:xfrm flipH="1">
            <a:off x="7164605" y="3133558"/>
            <a:ext cx="1537937" cy="1380784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32" idx="2"/>
          </p:cNvCxnSpPr>
          <p:nvPr/>
        </p:nvCxnSpPr>
        <p:spPr bwMode="auto">
          <a:xfrm>
            <a:off x="7742592" y="2549440"/>
            <a:ext cx="567796" cy="188207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2" idx="2"/>
          </p:cNvCxnSpPr>
          <p:nvPr/>
        </p:nvCxnSpPr>
        <p:spPr bwMode="auto">
          <a:xfrm flipH="1">
            <a:off x="7178408" y="2549440"/>
            <a:ext cx="564184" cy="1895875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33" idx="2"/>
          </p:cNvCxnSpPr>
          <p:nvPr/>
        </p:nvCxnSpPr>
        <p:spPr bwMode="auto">
          <a:xfrm>
            <a:off x="7752205" y="3704271"/>
            <a:ext cx="544379" cy="796266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33" idx="2"/>
          </p:cNvCxnSpPr>
          <p:nvPr/>
        </p:nvCxnSpPr>
        <p:spPr bwMode="auto">
          <a:xfrm flipH="1">
            <a:off x="7344064" y="3704271"/>
            <a:ext cx="408141" cy="713434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30" idx="2"/>
          </p:cNvCxnSpPr>
          <p:nvPr/>
        </p:nvCxnSpPr>
        <p:spPr bwMode="auto">
          <a:xfrm>
            <a:off x="6807983" y="3133558"/>
            <a:ext cx="500710" cy="1351365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8417257" y="2898310"/>
            <a:ext cx="397382" cy="1604556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7204113" y="4484924"/>
            <a:ext cx="1162324" cy="4181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00260" y="7173986"/>
            <a:ext cx="2263140" cy="413808"/>
          </a:xfrm>
        </p:spPr>
        <p:txBody>
          <a:bodyPr/>
          <a:lstStyle/>
          <a:p>
            <a:fld id="{EF79A8D7-8563-1D41-8745-9B17EC07E1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EigenSpeed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34461" y="1299758"/>
            <a:ext cx="5497943" cy="59460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Design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/>
              <a:t>Relays periodically send max speed of other relays to a </a:t>
            </a:r>
            <a:r>
              <a:rPr lang="en-US" sz="2400" dirty="0" err="1" smtClean="0"/>
              <a:t>BWAuth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/>
              <a:t>Aggregator calculates capacities as eigenvector of largest connected </a:t>
            </a:r>
            <a:r>
              <a:rPr lang="en-US" sz="2400" dirty="0" smtClean="0"/>
              <a:t>component with </a:t>
            </a:r>
            <a:r>
              <a:rPr lang="en-US" sz="2400" i="1" dirty="0" smtClean="0"/>
              <a:t>trusted </a:t>
            </a:r>
            <a:r>
              <a:rPr lang="en-US" sz="2400" dirty="0" smtClean="0"/>
              <a:t>relays.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Exclude </a:t>
            </a:r>
            <a:r>
              <a:rPr lang="en-US" sz="2400" dirty="0"/>
              <a:t>as “liars” relays w/ </a:t>
            </a:r>
            <a:r>
              <a:rPr lang="en-US" sz="2400" dirty="0" smtClean="0"/>
              <a:t>reports</a:t>
            </a:r>
          </a:p>
          <a:p>
            <a:pPr marL="919163" lvl="2" indent="-457200">
              <a:lnSpc>
                <a:spcPct val="100000"/>
              </a:lnSpc>
              <a:buAutoNum type="arabicPeriod"/>
            </a:pPr>
            <a:r>
              <a:rPr lang="en-US" sz="2400" dirty="0"/>
              <a:t>Changing too quickly during computation, or</a:t>
            </a:r>
          </a:p>
          <a:p>
            <a:pPr marL="919163" lvl="2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2400" dirty="0"/>
              <a:t>Too different from eigenvector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526840" y="686189"/>
            <a:ext cx="553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(</a:t>
            </a:r>
            <a:r>
              <a:rPr lang="en-US" sz="2000" dirty="0" err="1" smtClean="0">
                <a:solidFill>
                  <a:schemeClr val="accent3"/>
                </a:solidFill>
              </a:rPr>
              <a:t>Snader</a:t>
            </a:r>
            <a:r>
              <a:rPr lang="en-US" sz="2000" dirty="0" smtClean="0">
                <a:solidFill>
                  <a:schemeClr val="accent3"/>
                </a:solidFill>
              </a:rPr>
              <a:t> and </a:t>
            </a:r>
            <a:r>
              <a:rPr lang="en-US" sz="2000" dirty="0" err="1" smtClean="0">
                <a:solidFill>
                  <a:schemeClr val="accent3"/>
                </a:solidFill>
              </a:rPr>
              <a:t>Borisov</a:t>
            </a:r>
            <a:r>
              <a:rPr lang="en-US" sz="2000" dirty="0" smtClean="0">
                <a:solidFill>
                  <a:schemeClr val="accent3"/>
                </a:solidFill>
              </a:rPr>
              <a:t>, IPTPS 2009)</a:t>
            </a:r>
            <a:endParaRPr lang="en-US" sz="2000" dirty="0">
              <a:solidFill>
                <a:schemeClr val="accent3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7753895" y="2345538"/>
            <a:ext cx="29880" cy="11653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977012" y="2898309"/>
            <a:ext cx="1718107" cy="5975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6830610" y="2333601"/>
            <a:ext cx="1045805" cy="62746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7786775" y="2423240"/>
            <a:ext cx="1195205" cy="46313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7813655" y="2898309"/>
            <a:ext cx="1045805" cy="62746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6648331" y="2987947"/>
            <a:ext cx="1195205" cy="46313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2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93" y="2109602"/>
            <a:ext cx="838780" cy="1023956"/>
          </a:xfrm>
          <a:prstGeom prst="rect">
            <a:avLst/>
          </a:prstGeom>
        </p:spPr>
      </p:pic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152" y="2109602"/>
            <a:ext cx="838780" cy="1023956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32" name="Picture 3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02" y="1525484"/>
            <a:ext cx="838780" cy="1023956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33" name="Picture 3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15" y="2680315"/>
            <a:ext cx="838780" cy="102395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95" y="3696218"/>
            <a:ext cx="838780" cy="1023956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40" y="3711155"/>
            <a:ext cx="838780" cy="1023956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sp>
        <p:nvSpPr>
          <p:cNvPr id="51" name="Rounded Rectangle 50"/>
          <p:cNvSpPr/>
          <p:nvPr/>
        </p:nvSpPr>
        <p:spPr>
          <a:xfrm>
            <a:off x="5483005" y="5199029"/>
            <a:ext cx="4302739" cy="20915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692166" y="5288668"/>
            <a:ext cx="4093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Fat-pipe attack</a:t>
            </a:r>
            <a:r>
              <a:rPr lang="en-US" sz="2400" dirty="0" smtClean="0"/>
              <a:t>: Large false speeds among malicious relays, small elsewhere. </a:t>
            </a:r>
            <a:r>
              <a:rPr lang="en-US" sz="2400" dirty="0" err="1" smtClean="0"/>
              <a:t>EigenSpeed’s</a:t>
            </a:r>
            <a:r>
              <a:rPr lang="en-US" sz="2400" dirty="0" smtClean="0"/>
              <a:t> liar detection is designed to prevent this.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344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 bwMode="auto">
          <a:xfrm>
            <a:off x="6905311" y="4499864"/>
            <a:ext cx="1718107" cy="5975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 flipV="1">
            <a:off x="6797730" y="3002888"/>
            <a:ext cx="1553767" cy="150891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 flipV="1">
            <a:off x="7753895" y="3480960"/>
            <a:ext cx="612542" cy="98602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8381377" y="2913250"/>
            <a:ext cx="403382" cy="159855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6708090" y="3032768"/>
            <a:ext cx="418322" cy="141927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7275813" y="3555658"/>
            <a:ext cx="448202" cy="91132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7290753" y="2958070"/>
            <a:ext cx="1344606" cy="156867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00260" y="7173986"/>
            <a:ext cx="2263140" cy="413808"/>
          </a:xfrm>
        </p:spPr>
        <p:txBody>
          <a:bodyPr/>
          <a:lstStyle/>
          <a:p>
            <a:fld id="{EF79A8D7-8563-1D41-8745-9B17EC07E1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EigenSpeed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34461" y="1299758"/>
            <a:ext cx="5497943" cy="64726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Design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/>
              <a:t>Relays periodically send max speed of other relays to a </a:t>
            </a:r>
            <a:r>
              <a:rPr lang="en-US" sz="2400" dirty="0" err="1" smtClean="0"/>
              <a:t>BWAuth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/>
              <a:t>Aggregator calculates capacities as eigenvector of largest connected </a:t>
            </a:r>
            <a:r>
              <a:rPr lang="en-US" sz="2400" dirty="0" smtClean="0"/>
              <a:t>component with </a:t>
            </a:r>
            <a:r>
              <a:rPr lang="en-US" sz="2400" i="1" dirty="0" smtClean="0"/>
              <a:t>trusted </a:t>
            </a:r>
            <a:r>
              <a:rPr lang="en-US" sz="2400" dirty="0" smtClean="0"/>
              <a:t>relays.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Exclude </a:t>
            </a:r>
            <a:r>
              <a:rPr lang="en-US" sz="2400" dirty="0"/>
              <a:t>as “liars” relays w/ </a:t>
            </a:r>
            <a:r>
              <a:rPr lang="en-US" sz="2400" dirty="0" smtClean="0"/>
              <a:t>reports</a:t>
            </a:r>
          </a:p>
          <a:p>
            <a:pPr marL="919163" lvl="2" indent="-457200">
              <a:lnSpc>
                <a:spcPct val="100000"/>
              </a:lnSpc>
              <a:buAutoNum type="arabicPeriod"/>
            </a:pPr>
            <a:r>
              <a:rPr lang="en-US" sz="2400" dirty="0"/>
              <a:t>Changing too quickly during computation, or</a:t>
            </a:r>
          </a:p>
          <a:p>
            <a:pPr marL="919163" lvl="2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2400" dirty="0"/>
              <a:t>Too different from eigenvector</a:t>
            </a:r>
          </a:p>
          <a:p>
            <a:pPr lvl="1">
              <a:lnSpc>
                <a:spcPct val="10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Attack</a:t>
            </a:r>
            <a:endParaRPr lang="en-US" sz="2400" dirty="0"/>
          </a:p>
          <a:p>
            <a:pPr marL="457200" lvl="1" indent="-457200">
              <a:lnSpc>
                <a:spcPct val="100000"/>
              </a:lnSpc>
              <a:buAutoNum type="arabicPeriod"/>
            </a:pPr>
            <a:r>
              <a:rPr lang="en-US" sz="2400" b="0" dirty="0" smtClean="0">
                <a:solidFill>
                  <a:schemeClr val="tx2"/>
                </a:solidFill>
              </a:rPr>
              <a:t>“Frame” some honest non-trusted relays under liar metric #1 with </a:t>
            </a:r>
            <a:r>
              <a:rPr lang="en-US" sz="2400" b="0" dirty="0" err="1" smtClean="0">
                <a:solidFill>
                  <a:schemeClr val="tx2"/>
                </a:solidFill>
              </a:rPr>
              <a:t>avg</a:t>
            </a:r>
            <a:r>
              <a:rPr lang="en-US" sz="2400" b="0" dirty="0" smtClean="0">
                <a:solidFill>
                  <a:schemeClr val="tx2"/>
                </a:solidFill>
              </a:rPr>
              <a:t> speeds with all but framed relays.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26840" y="686189"/>
            <a:ext cx="553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(</a:t>
            </a:r>
            <a:r>
              <a:rPr lang="en-US" sz="2000" dirty="0" err="1" smtClean="0">
                <a:solidFill>
                  <a:schemeClr val="accent3"/>
                </a:solidFill>
              </a:rPr>
              <a:t>Snader</a:t>
            </a:r>
            <a:r>
              <a:rPr lang="en-US" sz="2000" dirty="0" smtClean="0">
                <a:solidFill>
                  <a:schemeClr val="accent3"/>
                </a:solidFill>
              </a:rPr>
              <a:t> and </a:t>
            </a:r>
            <a:r>
              <a:rPr lang="en-US" sz="2000" dirty="0" err="1" smtClean="0">
                <a:solidFill>
                  <a:schemeClr val="accent3"/>
                </a:solidFill>
              </a:rPr>
              <a:t>Borisov</a:t>
            </a:r>
            <a:r>
              <a:rPr lang="en-US" sz="2000" dirty="0" smtClean="0">
                <a:solidFill>
                  <a:schemeClr val="accent3"/>
                </a:solidFill>
              </a:rPr>
              <a:t>, IPTPS 2009)</a:t>
            </a:r>
            <a:endParaRPr lang="en-US" sz="2000" dirty="0">
              <a:solidFill>
                <a:schemeClr val="accent3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7753895" y="2345538"/>
            <a:ext cx="29880" cy="11653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977012" y="2898309"/>
            <a:ext cx="1718107" cy="5975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6830610" y="2333601"/>
            <a:ext cx="1045805" cy="62746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7786775" y="2423240"/>
            <a:ext cx="1195205" cy="46313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7813655" y="2898309"/>
            <a:ext cx="1045805" cy="62746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6648331" y="2987947"/>
            <a:ext cx="1195205" cy="46313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2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757" y="1526952"/>
            <a:ext cx="838780" cy="1023956"/>
          </a:xfrm>
          <a:prstGeom prst="rect">
            <a:avLst/>
          </a:prstGeom>
        </p:spPr>
      </p:pic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152" y="2109602"/>
            <a:ext cx="838780" cy="1023956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32" name="Picture 3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47" y="2178296"/>
            <a:ext cx="838780" cy="1023956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33" name="Picture 3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15" y="2680315"/>
            <a:ext cx="838780" cy="102395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95" y="3696218"/>
            <a:ext cx="838780" cy="1023956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40" y="3711155"/>
            <a:ext cx="838780" cy="1023956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sp>
        <p:nvSpPr>
          <p:cNvPr id="46" name="Rounded Rectangle 45"/>
          <p:cNvSpPr/>
          <p:nvPr/>
        </p:nvSpPr>
        <p:spPr>
          <a:xfrm>
            <a:off x="5557706" y="4900235"/>
            <a:ext cx="4302739" cy="198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572646" y="4900235"/>
            <a:ext cx="4332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Framing attack:</a:t>
            </a:r>
            <a:r>
              <a:rPr lang="en-US" sz="2400" dirty="0" smtClean="0"/>
              <a:t> With 1118 trusted relays and 2.83% malicious BW, and 558 malicious relays, 559 of 5000 honest relays are framed.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372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Problem:</a:t>
            </a:r>
            <a:r>
              <a:rPr lang="en-US" dirty="0"/>
              <a:t> </a:t>
            </a:r>
            <a:r>
              <a:rPr lang="en-US" sz="2800" dirty="0">
                <a:solidFill>
                  <a:srgbClr val="002060"/>
                </a:solidFill>
              </a:rPr>
              <a:t>Secure load-balancing in Tor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Existing Solutions</a:t>
            </a: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002060"/>
                </a:solidFill>
              </a:rPr>
              <a:t>TorFlow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002060"/>
                </a:solidFill>
              </a:rPr>
              <a:t>EigenSpeed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New Solution: </a:t>
            </a:r>
            <a:r>
              <a:rPr lang="en-US" sz="2800" dirty="0" err="1" smtClean="0">
                <a:solidFill>
                  <a:srgbClr val="002060"/>
                </a:solidFill>
              </a:rPr>
              <a:t>PeerFlow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Prove security against bandwidth-limited adversary</a:t>
            </a: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Experiments show similar performance to </a:t>
            </a:r>
            <a:r>
              <a:rPr lang="en-US" sz="2800" dirty="0" err="1">
                <a:solidFill>
                  <a:schemeClr val="tx2"/>
                </a:solidFill>
              </a:rPr>
              <a:t>TorFlow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615496" y="2763852"/>
            <a:ext cx="358562" cy="896384"/>
          </a:xfrm>
          <a:prstGeom prst="rightBrac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42979" y="2883370"/>
            <a:ext cx="39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Demonstrate attacks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312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Problem: Secure load-balancing in Tor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4"/>
                </a:solidFill>
              </a:rPr>
              <a:t>Existing Solutions</a:t>
            </a: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chemeClr val="accent4"/>
                </a:solidFill>
              </a:rPr>
              <a:t>TorFlow</a:t>
            </a:r>
            <a:endParaRPr lang="en-US" sz="2800" dirty="0" smtClean="0">
              <a:solidFill>
                <a:schemeClr val="accent4"/>
              </a:solidFill>
            </a:endParaRP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chemeClr val="accent4"/>
                </a:solidFill>
              </a:rPr>
              <a:t>EigenSpeed</a:t>
            </a:r>
            <a:endParaRPr lang="en-US" sz="2800" dirty="0" smtClean="0">
              <a:solidFill>
                <a:schemeClr val="accent4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New Solution: </a:t>
            </a:r>
            <a:r>
              <a:rPr lang="en-US" sz="2800" dirty="0" err="1" smtClean="0"/>
              <a:t>PeerFlow</a:t>
            </a:r>
            <a:endParaRPr lang="en-US" sz="2800" dirty="0" smtClean="0"/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Prove security against bandwidth-limited adversary</a:t>
            </a: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Experiments show similar performance to </a:t>
            </a:r>
            <a:r>
              <a:rPr lang="en-US" sz="2800" dirty="0" err="1" smtClean="0">
                <a:solidFill>
                  <a:schemeClr val="tx2"/>
                </a:solidFill>
              </a:rPr>
              <a:t>TorFlow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615496" y="2763852"/>
            <a:ext cx="358562" cy="896384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2979" y="2883370"/>
            <a:ext cx="39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Demonstrate attacks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6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PeerFlow</a:t>
            </a:r>
            <a:r>
              <a:rPr lang="en-US" dirty="0" smtClean="0"/>
              <a:t>: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8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PeerFlow</a:t>
            </a:r>
            <a:r>
              <a:rPr lang="en-US" dirty="0" smtClean="0"/>
              <a:t>: Design</a:t>
            </a:r>
            <a:endParaRPr lang="en-US" dirty="0"/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6533820" y="3500735"/>
            <a:ext cx="685800" cy="1219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7" name="Straight Connector 126"/>
          <p:cNvCxnSpPr>
            <a:endCxn id="143" idx="0"/>
          </p:cNvCxnSpPr>
          <p:nvPr/>
        </p:nvCxnSpPr>
        <p:spPr bwMode="auto">
          <a:xfrm>
            <a:off x="7448220" y="3424535"/>
            <a:ext cx="11640" cy="1219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flipH="1">
            <a:off x="7753020" y="3424535"/>
            <a:ext cx="609600" cy="12954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29" name="Content Placeholder 2"/>
          <p:cNvSpPr>
            <a:spLocks noGrp="1"/>
          </p:cNvSpPr>
          <p:nvPr>
            <p:ph idx="4294967295"/>
          </p:nvPr>
        </p:nvSpPr>
        <p:spPr>
          <a:xfrm>
            <a:off x="0" y="1232679"/>
            <a:ext cx="5229024" cy="118755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i="1" dirty="0" smtClean="0"/>
              <a:t>Measuring relays </a:t>
            </a:r>
            <a:r>
              <a:rPr lang="en-US" sz="2600" dirty="0" smtClean="0"/>
              <a:t>(largest by capacity)</a:t>
            </a:r>
            <a:r>
              <a:rPr lang="en-US" sz="2600" i="1" dirty="0" smtClean="0"/>
              <a:t> </a:t>
            </a:r>
            <a:r>
              <a:rPr lang="en-US" sz="2600" dirty="0" smtClean="0"/>
              <a:t>record total bytes transferred with all other relays.</a:t>
            </a:r>
          </a:p>
        </p:txBody>
      </p:sp>
      <p:cxnSp>
        <p:nvCxnSpPr>
          <p:cNvPr id="130" name="Straight Connector 129"/>
          <p:cNvCxnSpPr/>
          <p:nvPr/>
        </p:nvCxnSpPr>
        <p:spPr bwMode="auto">
          <a:xfrm flipH="1" flipV="1">
            <a:off x="7600620" y="2433935"/>
            <a:ext cx="8382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7448220" y="2357735"/>
            <a:ext cx="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flipV="1">
            <a:off x="6533820" y="2337599"/>
            <a:ext cx="856725" cy="101073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3" name="Picture 13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20" y="1519535"/>
            <a:ext cx="838780" cy="1023956"/>
          </a:xfrm>
          <a:prstGeom prst="rect">
            <a:avLst/>
          </a:prstGeom>
        </p:spPr>
      </p:pic>
      <p:grpSp>
        <p:nvGrpSpPr>
          <p:cNvPr id="134" name="Group 133"/>
          <p:cNvGrpSpPr/>
          <p:nvPr/>
        </p:nvGrpSpPr>
        <p:grpSpPr>
          <a:xfrm>
            <a:off x="6000420" y="2586335"/>
            <a:ext cx="838780" cy="1023956"/>
            <a:chOff x="6028531" y="1952625"/>
            <a:chExt cx="838780" cy="1023956"/>
          </a:xfrm>
          <a:effectLst>
            <a:glow rad="101600">
              <a:schemeClr val="accent3">
                <a:alpha val="75000"/>
              </a:schemeClr>
            </a:glow>
          </a:effectLst>
        </p:grpSpPr>
        <p:pic>
          <p:nvPicPr>
            <p:cNvPr id="135" name="Picture 13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31" y="1952625"/>
              <a:ext cx="838780" cy="1023956"/>
            </a:xfrm>
            <a:prstGeom prst="rect">
              <a:avLst/>
            </a:prstGeom>
          </p:spPr>
        </p:pic>
        <p:pic>
          <p:nvPicPr>
            <p:cNvPr id="136" name="Picture 135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731" y="2028825"/>
              <a:ext cx="327031" cy="513906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6991020" y="2586335"/>
            <a:ext cx="838780" cy="1023956"/>
            <a:chOff x="6028531" y="1952625"/>
            <a:chExt cx="838780" cy="1023956"/>
          </a:xfrm>
        </p:grpSpPr>
        <p:pic>
          <p:nvPicPr>
            <p:cNvPr id="138" name="Picture 13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31" y="1952625"/>
              <a:ext cx="838780" cy="1023956"/>
            </a:xfrm>
            <a:prstGeom prst="rect">
              <a:avLst/>
            </a:prstGeom>
          </p:spPr>
        </p:pic>
        <p:pic>
          <p:nvPicPr>
            <p:cNvPr id="139" name="Picture 138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731" y="2028825"/>
              <a:ext cx="327031" cy="51390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981620" y="2586335"/>
            <a:ext cx="838780" cy="1023956"/>
            <a:chOff x="7981620" y="2586335"/>
            <a:chExt cx="838780" cy="1023956"/>
          </a:xfrm>
          <a:effectLst>
            <a:glow rad="101600">
              <a:schemeClr val="accent3">
                <a:alpha val="75000"/>
              </a:schemeClr>
            </a:glow>
          </a:effectLst>
        </p:grpSpPr>
        <p:pic>
          <p:nvPicPr>
            <p:cNvPr id="141" name="Picture 140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20" y="2586335"/>
              <a:ext cx="838780" cy="1023956"/>
            </a:xfrm>
            <a:prstGeom prst="rect">
              <a:avLst/>
            </a:prstGeom>
            <a:effectLst>
              <a:glow rad="101600">
                <a:schemeClr val="accent3">
                  <a:alpha val="75000"/>
                </a:schemeClr>
              </a:glow>
            </a:effectLst>
          </p:spPr>
        </p:pic>
        <p:pic>
          <p:nvPicPr>
            <p:cNvPr id="142" name="Picture 141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20" y="2662535"/>
              <a:ext cx="327031" cy="513906"/>
            </a:xfrm>
            <a:prstGeom prst="rect">
              <a:avLst/>
            </a:prstGeom>
          </p:spPr>
        </p:pic>
      </p:grpSp>
      <p:pic>
        <p:nvPicPr>
          <p:cNvPr id="143" name="Picture 142"/>
          <p:cNvPicPr/>
          <p:nvPr/>
        </p:nvPicPr>
        <p:blipFill>
          <a:blip r:embed="rId4"/>
          <a:stretch>
            <a:fillRect/>
          </a:stretch>
        </p:blipFill>
        <p:spPr>
          <a:xfrm>
            <a:off x="6991020" y="4643735"/>
            <a:ext cx="937679" cy="77807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253266" y="39579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1</a:t>
            </a:r>
            <a:endParaRPr lang="en-US" baseline="-25000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91020" y="36531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81620" y="39579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3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799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PeerFlow</a:t>
            </a:r>
            <a:r>
              <a:rPr lang="en-US" dirty="0" smtClean="0"/>
              <a:t>: </a:t>
            </a:r>
            <a:r>
              <a:rPr lang="en-US" dirty="0"/>
              <a:t>Design</a:t>
            </a: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6533820" y="3500735"/>
            <a:ext cx="685800" cy="1219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7" name="Straight Connector 126"/>
          <p:cNvCxnSpPr>
            <a:endCxn id="143" idx="0"/>
          </p:cNvCxnSpPr>
          <p:nvPr/>
        </p:nvCxnSpPr>
        <p:spPr bwMode="auto">
          <a:xfrm>
            <a:off x="7448220" y="3424535"/>
            <a:ext cx="11640" cy="1219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flipH="1">
            <a:off x="7753020" y="3424535"/>
            <a:ext cx="609600" cy="12954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29" name="Content Placeholder 2"/>
          <p:cNvSpPr>
            <a:spLocks noGrp="1"/>
          </p:cNvSpPr>
          <p:nvPr>
            <p:ph idx="4294967295"/>
          </p:nvPr>
        </p:nvSpPr>
        <p:spPr>
          <a:xfrm>
            <a:off x="0" y="1232678"/>
            <a:ext cx="5229024" cy="274129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i="1" dirty="0"/>
              <a:t>Measuring relays </a:t>
            </a:r>
            <a:r>
              <a:rPr lang="en-US" sz="2600" dirty="0"/>
              <a:t>(largest by capacity)</a:t>
            </a:r>
            <a:r>
              <a:rPr lang="en-US" sz="2600" i="1" dirty="0"/>
              <a:t> </a:t>
            </a:r>
            <a:r>
              <a:rPr lang="en-US" sz="2600" dirty="0"/>
              <a:t>record total bytes transferred with all other relays</a:t>
            </a:r>
          </a:p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dirty="0"/>
              <a:t>Measurements added to random noise and divided by position probabilities. Result (</a:t>
            </a:r>
            <a:r>
              <a:rPr lang="en-US" sz="2600" i="1" dirty="0" err="1"/>
              <a:t>ρ</a:t>
            </a:r>
            <a:r>
              <a:rPr lang="en-US" sz="2600" i="1" baseline="-25000" dirty="0" err="1"/>
              <a:t>i</a:t>
            </a:r>
            <a:r>
              <a:rPr lang="en-US" sz="2600" dirty="0"/>
              <a:t>) submitted to BW Authorities (</a:t>
            </a:r>
            <a:r>
              <a:rPr lang="en-US" sz="2600" dirty="0" err="1"/>
              <a:t>BWAuths</a:t>
            </a:r>
            <a:r>
              <a:rPr lang="en-US" sz="2600" dirty="0"/>
              <a:t>).</a:t>
            </a:r>
          </a:p>
        </p:txBody>
      </p:sp>
      <p:cxnSp>
        <p:nvCxnSpPr>
          <p:cNvPr id="130" name="Straight Connector 129"/>
          <p:cNvCxnSpPr/>
          <p:nvPr/>
        </p:nvCxnSpPr>
        <p:spPr bwMode="auto">
          <a:xfrm flipH="1" flipV="1">
            <a:off x="7600620" y="2433935"/>
            <a:ext cx="8382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7448220" y="2357735"/>
            <a:ext cx="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flipV="1">
            <a:off x="6533820" y="2337599"/>
            <a:ext cx="856725" cy="101073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3" name="Picture 13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20" y="1519535"/>
            <a:ext cx="838780" cy="1023956"/>
          </a:xfrm>
          <a:prstGeom prst="rect">
            <a:avLst/>
          </a:prstGeom>
        </p:spPr>
      </p:pic>
      <p:grpSp>
        <p:nvGrpSpPr>
          <p:cNvPr id="134" name="Group 133"/>
          <p:cNvGrpSpPr/>
          <p:nvPr/>
        </p:nvGrpSpPr>
        <p:grpSpPr>
          <a:xfrm>
            <a:off x="6000420" y="2586335"/>
            <a:ext cx="838780" cy="1023956"/>
            <a:chOff x="6028531" y="1952625"/>
            <a:chExt cx="838780" cy="1023956"/>
          </a:xfrm>
        </p:grpSpPr>
        <p:pic>
          <p:nvPicPr>
            <p:cNvPr id="135" name="Picture 13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31" y="1952625"/>
              <a:ext cx="838780" cy="1023956"/>
            </a:xfrm>
            <a:prstGeom prst="rect">
              <a:avLst/>
            </a:prstGeom>
          </p:spPr>
        </p:pic>
        <p:pic>
          <p:nvPicPr>
            <p:cNvPr id="136" name="Picture 135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731" y="2028825"/>
              <a:ext cx="327031" cy="513906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6991020" y="2586335"/>
            <a:ext cx="838780" cy="1023956"/>
            <a:chOff x="6028531" y="1952625"/>
            <a:chExt cx="838780" cy="1023956"/>
          </a:xfrm>
        </p:grpSpPr>
        <p:pic>
          <p:nvPicPr>
            <p:cNvPr id="138" name="Picture 13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31" y="1952625"/>
              <a:ext cx="838780" cy="1023956"/>
            </a:xfrm>
            <a:prstGeom prst="rect">
              <a:avLst/>
            </a:prstGeom>
          </p:spPr>
        </p:pic>
        <p:pic>
          <p:nvPicPr>
            <p:cNvPr id="139" name="Picture 138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731" y="2028825"/>
              <a:ext cx="327031" cy="513906"/>
            </a:xfrm>
            <a:prstGeom prst="rect">
              <a:avLst/>
            </a:prstGeom>
          </p:spPr>
        </p:pic>
      </p:grpSp>
      <p:pic>
        <p:nvPicPr>
          <p:cNvPr id="143" name="Picture 142"/>
          <p:cNvPicPr/>
          <p:nvPr/>
        </p:nvPicPr>
        <p:blipFill>
          <a:blip r:embed="rId4"/>
          <a:stretch>
            <a:fillRect/>
          </a:stretch>
        </p:blipFill>
        <p:spPr>
          <a:xfrm>
            <a:off x="6991020" y="4643735"/>
            <a:ext cx="937679" cy="7780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53266" y="39579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1</a:t>
            </a:r>
            <a:endParaRPr lang="en-US" baseline="-250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91020" y="36531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81620" y="39579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3</a:t>
            </a:r>
            <a:endParaRPr lang="en-US" baseline="-25000" dirty="0"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81620" y="2586335"/>
            <a:ext cx="838780" cy="1023956"/>
            <a:chOff x="7981620" y="2586335"/>
            <a:chExt cx="838780" cy="1023956"/>
          </a:xfrm>
          <a:effectLst>
            <a:glow rad="101600">
              <a:schemeClr val="accent3">
                <a:alpha val="75000"/>
              </a:schemeClr>
            </a:glow>
          </a:effectLst>
        </p:grpSpPr>
        <p:pic>
          <p:nvPicPr>
            <p:cNvPr id="30" name="Picture 29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20" y="2586335"/>
              <a:ext cx="838780" cy="1023956"/>
            </a:xfrm>
            <a:prstGeom prst="rect">
              <a:avLst/>
            </a:prstGeom>
            <a:effectLst>
              <a:glow rad="101600">
                <a:schemeClr val="accent3">
                  <a:alpha val="75000"/>
                </a:schemeClr>
              </a:glow>
            </a:effectLst>
          </p:spPr>
        </p:pic>
        <p:pic>
          <p:nvPicPr>
            <p:cNvPr id="31" name="Picture 30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20" y="2662535"/>
              <a:ext cx="327031" cy="513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05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PeerFlow</a:t>
            </a:r>
            <a:r>
              <a:rPr lang="en-US" dirty="0" smtClean="0"/>
              <a:t>: </a:t>
            </a:r>
            <a:r>
              <a:rPr lang="en-US" dirty="0"/>
              <a:t>Design</a:t>
            </a: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6533820" y="3500735"/>
            <a:ext cx="685800" cy="1219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7" name="Straight Connector 126"/>
          <p:cNvCxnSpPr>
            <a:endCxn id="143" idx="0"/>
          </p:cNvCxnSpPr>
          <p:nvPr/>
        </p:nvCxnSpPr>
        <p:spPr bwMode="auto">
          <a:xfrm>
            <a:off x="7448220" y="3424535"/>
            <a:ext cx="11640" cy="1219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flipH="1">
            <a:off x="7753020" y="3424535"/>
            <a:ext cx="609600" cy="12954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29" name="Content Placeholder 2"/>
          <p:cNvSpPr>
            <a:spLocks noGrp="1"/>
          </p:cNvSpPr>
          <p:nvPr>
            <p:ph idx="4294967295"/>
          </p:nvPr>
        </p:nvSpPr>
        <p:spPr>
          <a:xfrm>
            <a:off x="0" y="1232678"/>
            <a:ext cx="5229024" cy="477309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i="1" dirty="0"/>
              <a:t>Measuring relays </a:t>
            </a:r>
            <a:r>
              <a:rPr lang="en-US" sz="2600" dirty="0"/>
              <a:t>(largest by capacity)</a:t>
            </a:r>
            <a:r>
              <a:rPr lang="en-US" sz="2600" i="1" dirty="0"/>
              <a:t> </a:t>
            </a:r>
            <a:r>
              <a:rPr lang="en-US" sz="2600" dirty="0"/>
              <a:t>record total bytes transferred with all other relays</a:t>
            </a:r>
          </a:p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dirty="0"/>
              <a:t>Measurements added to random noise and divided by position probabilities. Result (</a:t>
            </a:r>
            <a:r>
              <a:rPr lang="en-US" sz="2600" i="1" dirty="0" err="1"/>
              <a:t>ρ</a:t>
            </a:r>
            <a:r>
              <a:rPr lang="en-US" sz="2600" i="1" baseline="-25000" dirty="0" err="1"/>
              <a:t>i</a:t>
            </a:r>
            <a:r>
              <a:rPr lang="en-US" sz="2600" dirty="0"/>
              <a:t>) submitted to BW Authorities (</a:t>
            </a:r>
            <a:r>
              <a:rPr lang="en-US" sz="2600" dirty="0" err="1"/>
              <a:t>BWAuths</a:t>
            </a:r>
            <a:r>
              <a:rPr lang="en-US" sz="2600" dirty="0"/>
              <a:t>).</a:t>
            </a:r>
          </a:p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dirty="0" err="1"/>
              <a:t>BWAuths</a:t>
            </a:r>
            <a:r>
              <a:rPr lang="en-US" sz="2600" dirty="0"/>
              <a:t> estimate the total bytes relayed </a:t>
            </a:r>
            <a:r>
              <a:rPr lang="en-US" sz="2600" i="1" dirty="0" err="1"/>
              <a:t>ρ</a:t>
            </a:r>
            <a:r>
              <a:rPr lang="en-US" sz="2600" i="1" dirty="0"/>
              <a:t>’ </a:t>
            </a:r>
            <a:r>
              <a:rPr lang="en-US" sz="2600" dirty="0"/>
              <a:t>as the windowed, trimmed mean, trimming fractions by current capacity and windowing from trusted measurements.</a:t>
            </a:r>
          </a:p>
          <a:p>
            <a:pPr>
              <a:buSzPct val="100000"/>
            </a:pPr>
            <a:endParaRPr lang="en-US" sz="2400" dirty="0"/>
          </a:p>
        </p:txBody>
      </p:sp>
      <p:cxnSp>
        <p:nvCxnSpPr>
          <p:cNvPr id="130" name="Straight Connector 129"/>
          <p:cNvCxnSpPr/>
          <p:nvPr/>
        </p:nvCxnSpPr>
        <p:spPr bwMode="auto">
          <a:xfrm flipH="1" flipV="1">
            <a:off x="7600620" y="2433935"/>
            <a:ext cx="8382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7448220" y="2357735"/>
            <a:ext cx="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flipV="1">
            <a:off x="6533820" y="2337599"/>
            <a:ext cx="856725" cy="101073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3" name="Picture 13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20" y="1519535"/>
            <a:ext cx="838780" cy="1023956"/>
          </a:xfrm>
          <a:prstGeom prst="rect">
            <a:avLst/>
          </a:prstGeom>
        </p:spPr>
      </p:pic>
      <p:grpSp>
        <p:nvGrpSpPr>
          <p:cNvPr id="134" name="Group 133"/>
          <p:cNvGrpSpPr/>
          <p:nvPr/>
        </p:nvGrpSpPr>
        <p:grpSpPr>
          <a:xfrm>
            <a:off x="6000420" y="2586335"/>
            <a:ext cx="838780" cy="1023956"/>
            <a:chOff x="6028531" y="1952625"/>
            <a:chExt cx="838780" cy="1023956"/>
          </a:xfrm>
        </p:grpSpPr>
        <p:pic>
          <p:nvPicPr>
            <p:cNvPr id="135" name="Picture 13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31" y="1952625"/>
              <a:ext cx="838780" cy="1023956"/>
            </a:xfrm>
            <a:prstGeom prst="rect">
              <a:avLst/>
            </a:prstGeom>
          </p:spPr>
        </p:pic>
        <p:pic>
          <p:nvPicPr>
            <p:cNvPr id="136" name="Picture 135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731" y="2028825"/>
              <a:ext cx="327031" cy="513906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6991020" y="2586335"/>
            <a:ext cx="838780" cy="1023956"/>
            <a:chOff x="6028531" y="1952625"/>
            <a:chExt cx="838780" cy="1023956"/>
          </a:xfrm>
        </p:grpSpPr>
        <p:pic>
          <p:nvPicPr>
            <p:cNvPr id="138" name="Picture 13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31" y="1952625"/>
              <a:ext cx="838780" cy="1023956"/>
            </a:xfrm>
            <a:prstGeom prst="rect">
              <a:avLst/>
            </a:prstGeom>
          </p:spPr>
        </p:pic>
        <p:pic>
          <p:nvPicPr>
            <p:cNvPr id="139" name="Picture 138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731" y="2028825"/>
              <a:ext cx="327031" cy="513906"/>
            </a:xfrm>
            <a:prstGeom prst="rect">
              <a:avLst/>
            </a:prstGeom>
          </p:spPr>
        </p:pic>
      </p:grpSp>
      <p:pic>
        <p:nvPicPr>
          <p:cNvPr id="143" name="Picture 142"/>
          <p:cNvPicPr/>
          <p:nvPr/>
        </p:nvPicPr>
        <p:blipFill>
          <a:blip r:embed="rId4"/>
          <a:stretch>
            <a:fillRect/>
          </a:stretch>
        </p:blipFill>
        <p:spPr>
          <a:xfrm>
            <a:off x="6991020" y="4643735"/>
            <a:ext cx="937679" cy="778077"/>
          </a:xfrm>
          <a:prstGeom prst="rect">
            <a:avLst/>
          </a:prstGeom>
        </p:spPr>
      </p:pic>
      <p:sp>
        <p:nvSpPr>
          <p:cNvPr id="144" name="Rectangle 143"/>
          <p:cNvSpPr/>
          <p:nvPr/>
        </p:nvSpPr>
        <p:spPr bwMode="auto">
          <a:xfrm>
            <a:off x="5924220" y="5634335"/>
            <a:ext cx="3962400" cy="13716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619420" y="6929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744868" y="6929735"/>
            <a:ext cx="3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076620" y="73107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Measuring relay weights</a:t>
            </a:r>
            <a:endParaRPr lang="en-US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5924220" y="6777335"/>
            <a:ext cx="457200" cy="2286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6381420" y="6548735"/>
            <a:ext cx="609600" cy="4572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6991020" y="6396335"/>
            <a:ext cx="685800" cy="6096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676820" y="6320135"/>
            <a:ext cx="228600" cy="6858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7905420" y="6243935"/>
            <a:ext cx="685800" cy="7620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591220" y="6167735"/>
            <a:ext cx="533400" cy="8382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9124620" y="6015335"/>
            <a:ext cx="457200" cy="9906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9581820" y="5786735"/>
            <a:ext cx="304800" cy="12192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81420" y="7005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0.258</a:t>
            </a:r>
            <a:endParaRPr lang="en-US" dirty="0">
              <a:latin typeface="+mn-lt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438820" y="7005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0.742</a:t>
            </a:r>
            <a:endParaRPr lang="en-US" dirty="0">
              <a:latin typeface="+mn-lt"/>
            </a:endParaRPr>
          </a:p>
        </p:txBody>
      </p:sp>
      <p:sp>
        <p:nvSpPr>
          <p:cNvPr id="160" name="TextBox 159"/>
          <p:cNvSpPr txBox="1"/>
          <p:nvPr/>
        </p:nvSpPr>
        <p:spPr>
          <a:xfrm rot="16200000">
            <a:off x="4701419" y="5866536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Measured capacities</a:t>
            </a:r>
            <a:endParaRPr lang="en-US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53266" y="39579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1</a:t>
            </a:r>
            <a:endParaRPr lang="en-US" baseline="-250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91020" y="36531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81620" y="39579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3</a:t>
            </a:r>
            <a:endParaRPr lang="en-US" baseline="-25000" dirty="0"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981620" y="2586335"/>
            <a:ext cx="838780" cy="1023956"/>
            <a:chOff x="7981620" y="2586335"/>
            <a:chExt cx="838780" cy="1023956"/>
          </a:xfrm>
          <a:effectLst>
            <a:glow rad="101600">
              <a:schemeClr val="accent3">
                <a:alpha val="75000"/>
              </a:schemeClr>
            </a:glow>
          </a:effectLst>
        </p:grpSpPr>
        <p:pic>
          <p:nvPicPr>
            <p:cNvPr id="45" name="Picture 4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20" y="2586335"/>
              <a:ext cx="838780" cy="1023956"/>
            </a:xfrm>
            <a:prstGeom prst="rect">
              <a:avLst/>
            </a:prstGeom>
            <a:effectLst>
              <a:glow rad="101600">
                <a:schemeClr val="accent3">
                  <a:alpha val="75000"/>
                </a:schemeClr>
              </a:glow>
            </a:effectLst>
          </p:spPr>
        </p:pic>
        <p:pic>
          <p:nvPicPr>
            <p:cNvPr id="46" name="Picture 45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20" y="2662535"/>
              <a:ext cx="327031" cy="513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167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PeerFlow</a:t>
            </a:r>
            <a:r>
              <a:rPr lang="en-US" dirty="0" smtClean="0"/>
              <a:t>: </a:t>
            </a:r>
            <a:r>
              <a:rPr lang="en-US" dirty="0"/>
              <a:t>Design</a:t>
            </a: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6533820" y="3500735"/>
            <a:ext cx="685800" cy="1219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7" name="Straight Connector 126"/>
          <p:cNvCxnSpPr>
            <a:endCxn id="143" idx="0"/>
          </p:cNvCxnSpPr>
          <p:nvPr/>
        </p:nvCxnSpPr>
        <p:spPr bwMode="auto">
          <a:xfrm>
            <a:off x="7448220" y="3424535"/>
            <a:ext cx="11640" cy="1219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flipH="1">
            <a:off x="7753020" y="3424535"/>
            <a:ext cx="609600" cy="12954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29" name="Content Placeholder 2"/>
          <p:cNvSpPr>
            <a:spLocks noGrp="1"/>
          </p:cNvSpPr>
          <p:nvPr>
            <p:ph idx="4294967295"/>
          </p:nvPr>
        </p:nvSpPr>
        <p:spPr>
          <a:xfrm>
            <a:off x="0" y="1232678"/>
            <a:ext cx="5229024" cy="48776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i="1" dirty="0"/>
              <a:t>Measuring relays </a:t>
            </a:r>
            <a:r>
              <a:rPr lang="en-US" sz="2600" dirty="0"/>
              <a:t>(largest by capacity)</a:t>
            </a:r>
            <a:r>
              <a:rPr lang="en-US" sz="2600" i="1" dirty="0"/>
              <a:t> </a:t>
            </a:r>
            <a:r>
              <a:rPr lang="en-US" sz="2600" dirty="0"/>
              <a:t>record total bytes transferred with all other relays</a:t>
            </a:r>
          </a:p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dirty="0"/>
              <a:t>Measurements added to random noise and divided by position probabilities. Result (</a:t>
            </a:r>
            <a:r>
              <a:rPr lang="en-US" sz="2600" i="1" dirty="0" err="1"/>
              <a:t>ρ</a:t>
            </a:r>
            <a:r>
              <a:rPr lang="en-US" sz="2600" i="1" baseline="-25000" dirty="0" err="1"/>
              <a:t>i</a:t>
            </a:r>
            <a:r>
              <a:rPr lang="en-US" sz="2600" dirty="0"/>
              <a:t>) submitted to BW Authorities (</a:t>
            </a:r>
            <a:r>
              <a:rPr lang="en-US" sz="2600" dirty="0" err="1"/>
              <a:t>BWAuths</a:t>
            </a:r>
            <a:r>
              <a:rPr lang="en-US" sz="2600" dirty="0"/>
              <a:t>).</a:t>
            </a:r>
          </a:p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dirty="0" err="1"/>
              <a:t>BWAuths</a:t>
            </a:r>
            <a:r>
              <a:rPr lang="en-US" sz="2600" dirty="0"/>
              <a:t> estimate the total bytes relayed </a:t>
            </a:r>
            <a:r>
              <a:rPr lang="en-US" sz="2600" i="1" dirty="0" err="1"/>
              <a:t>ρ</a:t>
            </a:r>
            <a:r>
              <a:rPr lang="en-US" sz="2600" i="1" dirty="0"/>
              <a:t>’ </a:t>
            </a:r>
            <a:r>
              <a:rPr lang="en-US" sz="2600" dirty="0"/>
              <a:t>as the windowed, trimmed mean, trimming fractions by current capacity and windowing from trusted measurements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cxnSp>
        <p:nvCxnSpPr>
          <p:cNvPr id="130" name="Straight Connector 129"/>
          <p:cNvCxnSpPr/>
          <p:nvPr/>
        </p:nvCxnSpPr>
        <p:spPr bwMode="auto">
          <a:xfrm flipH="1" flipV="1">
            <a:off x="7600620" y="2433935"/>
            <a:ext cx="8382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7448220" y="2357735"/>
            <a:ext cx="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flipV="1">
            <a:off x="6533820" y="2337599"/>
            <a:ext cx="856725" cy="101073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3" name="Picture 13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20" y="1519535"/>
            <a:ext cx="838780" cy="1023956"/>
          </a:xfrm>
          <a:prstGeom prst="rect">
            <a:avLst/>
          </a:prstGeom>
        </p:spPr>
      </p:pic>
      <p:grpSp>
        <p:nvGrpSpPr>
          <p:cNvPr id="134" name="Group 133"/>
          <p:cNvGrpSpPr/>
          <p:nvPr/>
        </p:nvGrpSpPr>
        <p:grpSpPr>
          <a:xfrm>
            <a:off x="6000420" y="2586335"/>
            <a:ext cx="838780" cy="1023956"/>
            <a:chOff x="6028531" y="1952625"/>
            <a:chExt cx="838780" cy="1023956"/>
          </a:xfrm>
        </p:grpSpPr>
        <p:pic>
          <p:nvPicPr>
            <p:cNvPr id="135" name="Picture 13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31" y="1952625"/>
              <a:ext cx="838780" cy="1023956"/>
            </a:xfrm>
            <a:prstGeom prst="rect">
              <a:avLst/>
            </a:prstGeom>
          </p:spPr>
        </p:pic>
        <p:pic>
          <p:nvPicPr>
            <p:cNvPr id="136" name="Picture 135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731" y="2028825"/>
              <a:ext cx="327031" cy="513906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6991020" y="2586335"/>
            <a:ext cx="838780" cy="1023956"/>
            <a:chOff x="6028531" y="1952625"/>
            <a:chExt cx="838780" cy="1023956"/>
          </a:xfrm>
        </p:grpSpPr>
        <p:pic>
          <p:nvPicPr>
            <p:cNvPr id="138" name="Picture 13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31" y="1952625"/>
              <a:ext cx="838780" cy="1023956"/>
            </a:xfrm>
            <a:prstGeom prst="rect">
              <a:avLst/>
            </a:prstGeom>
          </p:spPr>
        </p:pic>
        <p:pic>
          <p:nvPicPr>
            <p:cNvPr id="139" name="Picture 138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731" y="2028825"/>
              <a:ext cx="327031" cy="513906"/>
            </a:xfrm>
            <a:prstGeom prst="rect">
              <a:avLst/>
            </a:prstGeom>
          </p:spPr>
        </p:pic>
      </p:grpSp>
      <p:pic>
        <p:nvPicPr>
          <p:cNvPr id="143" name="Picture 142"/>
          <p:cNvPicPr/>
          <p:nvPr/>
        </p:nvPicPr>
        <p:blipFill>
          <a:blip r:embed="rId4"/>
          <a:stretch>
            <a:fillRect/>
          </a:stretch>
        </p:blipFill>
        <p:spPr>
          <a:xfrm>
            <a:off x="6991020" y="4643735"/>
            <a:ext cx="937679" cy="778077"/>
          </a:xfrm>
          <a:prstGeom prst="rect">
            <a:avLst/>
          </a:prstGeom>
        </p:spPr>
      </p:pic>
      <p:sp>
        <p:nvSpPr>
          <p:cNvPr id="144" name="Rectangle 143"/>
          <p:cNvSpPr/>
          <p:nvPr/>
        </p:nvSpPr>
        <p:spPr bwMode="auto">
          <a:xfrm>
            <a:off x="5924220" y="5634335"/>
            <a:ext cx="3962400" cy="13716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619420" y="6929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744868" y="6929735"/>
            <a:ext cx="3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076620" y="73107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Measuring relay weights</a:t>
            </a:r>
            <a:endParaRPr lang="en-US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5924220" y="6777335"/>
            <a:ext cx="457200" cy="2286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6381420" y="6548735"/>
            <a:ext cx="609600" cy="4572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6991020" y="6396335"/>
            <a:ext cx="685800" cy="6096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676820" y="6320135"/>
            <a:ext cx="228600" cy="6858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7905420" y="6243935"/>
            <a:ext cx="685800" cy="7620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591220" y="6167735"/>
            <a:ext cx="533400" cy="8382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9124620" y="6015335"/>
            <a:ext cx="457200" cy="9906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9581820" y="5786735"/>
            <a:ext cx="304800" cy="12192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5924220" y="5649275"/>
            <a:ext cx="990600" cy="1371600"/>
          </a:xfrm>
          <a:prstGeom prst="rect">
            <a:avLst/>
          </a:prstGeom>
          <a:solidFill>
            <a:schemeClr val="bg2"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896020" y="5649275"/>
            <a:ext cx="990600" cy="1371600"/>
          </a:xfrm>
          <a:prstGeom prst="rect">
            <a:avLst/>
          </a:prstGeom>
          <a:solidFill>
            <a:schemeClr val="bg2"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81420" y="7005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0.258</a:t>
            </a:r>
            <a:endParaRPr lang="en-US" dirty="0">
              <a:latin typeface="+mn-lt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438820" y="7005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0.742</a:t>
            </a:r>
            <a:endParaRPr lang="en-US" dirty="0">
              <a:latin typeface="+mn-lt"/>
            </a:endParaRPr>
          </a:p>
        </p:txBody>
      </p:sp>
      <p:sp>
        <p:nvSpPr>
          <p:cNvPr id="160" name="TextBox 159"/>
          <p:cNvSpPr txBox="1"/>
          <p:nvPr/>
        </p:nvSpPr>
        <p:spPr>
          <a:xfrm rot="16200000">
            <a:off x="4701419" y="5866536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Measured capacities</a:t>
            </a:r>
            <a:endParaRPr lang="en-US" dirty="0">
              <a:latin typeface="+mn-lt"/>
            </a:endParaRPr>
          </a:p>
        </p:txBody>
      </p:sp>
      <p:cxnSp>
        <p:nvCxnSpPr>
          <p:cNvPr id="161" name="Straight Connector 160"/>
          <p:cNvCxnSpPr/>
          <p:nvPr/>
        </p:nvCxnSpPr>
        <p:spPr bwMode="auto">
          <a:xfrm flipH="1">
            <a:off x="6914820" y="6320135"/>
            <a:ext cx="1981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" name="TextBox 164"/>
          <p:cNvSpPr txBox="1"/>
          <p:nvPr/>
        </p:nvSpPr>
        <p:spPr>
          <a:xfrm>
            <a:off x="7524420" y="5862935"/>
            <a:ext cx="4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+mn-lt"/>
              </a:rPr>
              <a:t>ρ</a:t>
            </a:r>
            <a:r>
              <a:rPr lang="en-US" i="1" dirty="0" smtClean="0">
                <a:latin typeface="+mn-lt"/>
              </a:rPr>
              <a:t>’</a:t>
            </a:r>
            <a:endParaRPr lang="en-US" baseline="30000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53266" y="39579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1</a:t>
            </a:r>
            <a:endParaRPr lang="en-US" baseline="-25000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91020" y="36531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81620" y="39579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3</a:t>
            </a:r>
            <a:endParaRPr lang="en-US" baseline="-25000" dirty="0"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981620" y="2586335"/>
            <a:ext cx="838780" cy="1023956"/>
            <a:chOff x="7981620" y="2586335"/>
            <a:chExt cx="838780" cy="1023956"/>
          </a:xfrm>
          <a:effectLst>
            <a:glow rad="101600">
              <a:schemeClr val="accent3">
                <a:alpha val="75000"/>
              </a:schemeClr>
            </a:glow>
          </a:effectLst>
        </p:grpSpPr>
        <p:pic>
          <p:nvPicPr>
            <p:cNvPr id="49" name="Picture 4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20" y="2586335"/>
              <a:ext cx="838780" cy="1023956"/>
            </a:xfrm>
            <a:prstGeom prst="rect">
              <a:avLst/>
            </a:prstGeom>
            <a:effectLst>
              <a:glow rad="101600">
                <a:schemeClr val="accent3">
                  <a:alpha val="75000"/>
                </a:schemeClr>
              </a:glow>
            </a:effectLst>
          </p:spPr>
        </p:pic>
        <p:pic>
          <p:nvPicPr>
            <p:cNvPr id="50" name="Picture 49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20" y="2662535"/>
              <a:ext cx="327031" cy="513906"/>
            </a:xfrm>
            <a:prstGeom prst="rect">
              <a:avLst/>
            </a:prstGeom>
          </p:spPr>
        </p:pic>
      </p:grpSp>
      <p:cxnSp>
        <p:nvCxnSpPr>
          <p:cNvPr id="51" name="Straight Connector 50"/>
          <p:cNvCxnSpPr/>
          <p:nvPr/>
        </p:nvCxnSpPr>
        <p:spPr>
          <a:xfrm>
            <a:off x="5946147" y="6005776"/>
            <a:ext cx="3959117" cy="1493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64087" y="6935043"/>
            <a:ext cx="3959117" cy="1493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5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PeerFlow</a:t>
            </a:r>
            <a:r>
              <a:rPr lang="en-US" dirty="0" smtClean="0"/>
              <a:t>: </a:t>
            </a:r>
            <a:r>
              <a:rPr lang="en-US" dirty="0"/>
              <a:t>Design</a:t>
            </a: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6533820" y="3500735"/>
            <a:ext cx="685800" cy="1219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7" name="Straight Connector 126"/>
          <p:cNvCxnSpPr>
            <a:endCxn id="143" idx="0"/>
          </p:cNvCxnSpPr>
          <p:nvPr/>
        </p:nvCxnSpPr>
        <p:spPr bwMode="auto">
          <a:xfrm>
            <a:off x="7448220" y="3424535"/>
            <a:ext cx="11640" cy="1219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flipH="1">
            <a:off x="7753020" y="3424535"/>
            <a:ext cx="609600" cy="12954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29" name="Content Placeholder 2"/>
          <p:cNvSpPr>
            <a:spLocks noGrp="1"/>
          </p:cNvSpPr>
          <p:nvPr>
            <p:ph idx="4294967295"/>
          </p:nvPr>
        </p:nvSpPr>
        <p:spPr>
          <a:xfrm>
            <a:off x="0" y="1232677"/>
            <a:ext cx="5229024" cy="584875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i="1" dirty="0"/>
              <a:t>Measuring relays </a:t>
            </a:r>
            <a:r>
              <a:rPr lang="en-US" sz="2600" dirty="0"/>
              <a:t>(largest by capacity)</a:t>
            </a:r>
            <a:r>
              <a:rPr lang="en-US" sz="2600" i="1" dirty="0"/>
              <a:t> </a:t>
            </a:r>
            <a:r>
              <a:rPr lang="en-US" sz="2600" dirty="0"/>
              <a:t>record total bytes transferred with all other relays</a:t>
            </a:r>
          </a:p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dirty="0"/>
              <a:t>Measurements added to random noise and divided by position probabilities. Result (</a:t>
            </a:r>
            <a:r>
              <a:rPr lang="en-US" sz="2600" i="1" dirty="0" err="1"/>
              <a:t>ρ</a:t>
            </a:r>
            <a:r>
              <a:rPr lang="en-US" sz="2600" i="1" baseline="-25000" dirty="0" err="1"/>
              <a:t>i</a:t>
            </a:r>
            <a:r>
              <a:rPr lang="en-US" sz="2600" dirty="0"/>
              <a:t>) submitted to BW Authorities (</a:t>
            </a:r>
            <a:r>
              <a:rPr lang="en-US" sz="2600" dirty="0" err="1"/>
              <a:t>BWAuths</a:t>
            </a:r>
            <a:r>
              <a:rPr lang="en-US" sz="2600" dirty="0"/>
              <a:t>).</a:t>
            </a:r>
          </a:p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dirty="0" err="1"/>
              <a:t>BWAuths</a:t>
            </a:r>
            <a:r>
              <a:rPr lang="en-US" sz="2600" dirty="0"/>
              <a:t> estimate the total bytes relayed </a:t>
            </a:r>
            <a:r>
              <a:rPr lang="en-US" sz="2600" i="1" dirty="0" err="1"/>
              <a:t>ρ</a:t>
            </a:r>
            <a:r>
              <a:rPr lang="en-US" sz="2600" i="1" dirty="0"/>
              <a:t>’ </a:t>
            </a:r>
            <a:r>
              <a:rPr lang="en-US" sz="2600" dirty="0"/>
              <a:t>as the windowed, trimmed mean, trimming fractions by current capacity and windowing from trusted measurements.</a:t>
            </a:r>
          </a:p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dirty="0"/>
              <a:t>If </a:t>
            </a:r>
            <a:r>
              <a:rPr lang="en-US" sz="2600" i="1" dirty="0" err="1"/>
              <a:t>ρ</a:t>
            </a:r>
            <a:r>
              <a:rPr lang="en-US" sz="2600" i="1" dirty="0"/>
              <a:t>’ </a:t>
            </a:r>
            <a:r>
              <a:rPr lang="en-US" sz="2600" dirty="0"/>
              <a:t>is comparable to that of peers, capacity updated using </a:t>
            </a:r>
            <a:r>
              <a:rPr lang="en-US" sz="2600" i="1" dirty="0" err="1"/>
              <a:t>ρ</a:t>
            </a:r>
            <a:r>
              <a:rPr lang="en-US" sz="2600" i="1" dirty="0"/>
              <a:t>’</a:t>
            </a:r>
            <a:r>
              <a:rPr lang="en-US" sz="2600" dirty="0"/>
              <a:t>, else relay enters probation.</a:t>
            </a:r>
          </a:p>
          <a:p>
            <a:pPr>
              <a:buSzPct val="100000"/>
            </a:pPr>
            <a:endParaRPr lang="en-US" sz="2400" dirty="0"/>
          </a:p>
        </p:txBody>
      </p:sp>
      <p:cxnSp>
        <p:nvCxnSpPr>
          <p:cNvPr id="130" name="Straight Connector 129"/>
          <p:cNvCxnSpPr/>
          <p:nvPr/>
        </p:nvCxnSpPr>
        <p:spPr bwMode="auto">
          <a:xfrm flipH="1" flipV="1">
            <a:off x="7600620" y="2433935"/>
            <a:ext cx="8382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7448220" y="2357735"/>
            <a:ext cx="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flipV="1">
            <a:off x="6533820" y="2337599"/>
            <a:ext cx="856725" cy="101073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3" name="Picture 13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20" y="1519535"/>
            <a:ext cx="838780" cy="1023956"/>
          </a:xfrm>
          <a:prstGeom prst="rect">
            <a:avLst/>
          </a:prstGeom>
        </p:spPr>
      </p:pic>
      <p:grpSp>
        <p:nvGrpSpPr>
          <p:cNvPr id="134" name="Group 133"/>
          <p:cNvGrpSpPr/>
          <p:nvPr/>
        </p:nvGrpSpPr>
        <p:grpSpPr>
          <a:xfrm>
            <a:off x="6000420" y="2586335"/>
            <a:ext cx="838780" cy="1023956"/>
            <a:chOff x="6028531" y="1952625"/>
            <a:chExt cx="838780" cy="1023956"/>
          </a:xfrm>
        </p:grpSpPr>
        <p:pic>
          <p:nvPicPr>
            <p:cNvPr id="135" name="Picture 13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31" y="1952625"/>
              <a:ext cx="838780" cy="1023956"/>
            </a:xfrm>
            <a:prstGeom prst="rect">
              <a:avLst/>
            </a:prstGeom>
          </p:spPr>
        </p:pic>
        <p:pic>
          <p:nvPicPr>
            <p:cNvPr id="136" name="Picture 135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731" y="2028825"/>
              <a:ext cx="327031" cy="513906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6991020" y="2586335"/>
            <a:ext cx="838780" cy="1023956"/>
            <a:chOff x="6028531" y="1952625"/>
            <a:chExt cx="838780" cy="1023956"/>
          </a:xfrm>
        </p:grpSpPr>
        <p:pic>
          <p:nvPicPr>
            <p:cNvPr id="138" name="Picture 13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31" y="1952625"/>
              <a:ext cx="838780" cy="1023956"/>
            </a:xfrm>
            <a:prstGeom prst="rect">
              <a:avLst/>
            </a:prstGeom>
          </p:spPr>
        </p:pic>
        <p:pic>
          <p:nvPicPr>
            <p:cNvPr id="139" name="Picture 138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731" y="2028825"/>
              <a:ext cx="327031" cy="513906"/>
            </a:xfrm>
            <a:prstGeom prst="rect">
              <a:avLst/>
            </a:prstGeom>
          </p:spPr>
        </p:pic>
      </p:grpSp>
      <p:pic>
        <p:nvPicPr>
          <p:cNvPr id="143" name="Picture 142"/>
          <p:cNvPicPr/>
          <p:nvPr/>
        </p:nvPicPr>
        <p:blipFill>
          <a:blip r:embed="rId4"/>
          <a:stretch>
            <a:fillRect/>
          </a:stretch>
        </p:blipFill>
        <p:spPr>
          <a:xfrm>
            <a:off x="6991020" y="4643735"/>
            <a:ext cx="937679" cy="778077"/>
          </a:xfrm>
          <a:prstGeom prst="rect">
            <a:avLst/>
          </a:prstGeom>
        </p:spPr>
      </p:pic>
      <p:sp>
        <p:nvSpPr>
          <p:cNvPr id="144" name="Rectangle 143"/>
          <p:cNvSpPr/>
          <p:nvPr/>
        </p:nvSpPr>
        <p:spPr bwMode="auto">
          <a:xfrm>
            <a:off x="5924220" y="5634335"/>
            <a:ext cx="3962400" cy="13716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619420" y="6929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744868" y="6929735"/>
            <a:ext cx="3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076620" y="73107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Measuring relay weights</a:t>
            </a:r>
            <a:endParaRPr lang="en-US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5924220" y="6777335"/>
            <a:ext cx="457200" cy="2286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6381420" y="6548735"/>
            <a:ext cx="609600" cy="4572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6991020" y="6396335"/>
            <a:ext cx="685800" cy="6096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676820" y="6320135"/>
            <a:ext cx="228600" cy="6858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7905420" y="6243935"/>
            <a:ext cx="685800" cy="7620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591220" y="6167735"/>
            <a:ext cx="533400" cy="8382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9124620" y="6015335"/>
            <a:ext cx="457200" cy="9906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9581820" y="5786735"/>
            <a:ext cx="304800" cy="12192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5924220" y="5649275"/>
            <a:ext cx="990600" cy="1371600"/>
          </a:xfrm>
          <a:prstGeom prst="rect">
            <a:avLst/>
          </a:prstGeom>
          <a:solidFill>
            <a:schemeClr val="bg2"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896020" y="5649275"/>
            <a:ext cx="990600" cy="1371600"/>
          </a:xfrm>
          <a:prstGeom prst="rect">
            <a:avLst/>
          </a:prstGeom>
          <a:solidFill>
            <a:schemeClr val="bg2"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81420" y="7005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0.258</a:t>
            </a:r>
            <a:endParaRPr lang="en-US" dirty="0">
              <a:latin typeface="+mn-lt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438820" y="7005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0.742</a:t>
            </a:r>
            <a:endParaRPr lang="en-US" dirty="0">
              <a:latin typeface="+mn-lt"/>
            </a:endParaRPr>
          </a:p>
        </p:txBody>
      </p:sp>
      <p:sp>
        <p:nvSpPr>
          <p:cNvPr id="160" name="TextBox 159"/>
          <p:cNvSpPr txBox="1"/>
          <p:nvPr/>
        </p:nvSpPr>
        <p:spPr>
          <a:xfrm rot="16200000">
            <a:off x="4701419" y="5866536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Measured capacities</a:t>
            </a:r>
            <a:endParaRPr lang="en-US" dirty="0">
              <a:latin typeface="+mn-lt"/>
            </a:endParaRPr>
          </a:p>
        </p:txBody>
      </p:sp>
      <p:cxnSp>
        <p:nvCxnSpPr>
          <p:cNvPr id="161" name="Straight Connector 160"/>
          <p:cNvCxnSpPr/>
          <p:nvPr/>
        </p:nvCxnSpPr>
        <p:spPr bwMode="auto">
          <a:xfrm flipH="1">
            <a:off x="6914820" y="6320135"/>
            <a:ext cx="1981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" name="TextBox 164"/>
          <p:cNvSpPr txBox="1"/>
          <p:nvPr/>
        </p:nvSpPr>
        <p:spPr>
          <a:xfrm>
            <a:off x="7524420" y="5862935"/>
            <a:ext cx="4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+mn-lt"/>
              </a:rPr>
              <a:t>ρ</a:t>
            </a:r>
            <a:r>
              <a:rPr lang="en-US" i="1" dirty="0" smtClean="0">
                <a:latin typeface="+mn-lt"/>
              </a:rPr>
              <a:t>’</a:t>
            </a:r>
            <a:endParaRPr lang="en-US" baseline="30000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53266" y="39579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1</a:t>
            </a:r>
            <a:endParaRPr lang="en-US" baseline="-25000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91020" y="36531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81620" y="39579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3</a:t>
            </a:r>
            <a:endParaRPr lang="en-US" baseline="-25000" dirty="0"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981620" y="2586335"/>
            <a:ext cx="838780" cy="1023956"/>
            <a:chOff x="7981620" y="2586335"/>
            <a:chExt cx="838780" cy="1023956"/>
          </a:xfrm>
          <a:effectLst>
            <a:glow rad="101600">
              <a:schemeClr val="accent3">
                <a:alpha val="75000"/>
              </a:schemeClr>
            </a:glow>
          </a:effectLst>
        </p:grpSpPr>
        <p:pic>
          <p:nvPicPr>
            <p:cNvPr id="49" name="Picture 4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20" y="2586335"/>
              <a:ext cx="838780" cy="1023956"/>
            </a:xfrm>
            <a:prstGeom prst="rect">
              <a:avLst/>
            </a:prstGeom>
            <a:effectLst>
              <a:glow rad="101600">
                <a:schemeClr val="accent3">
                  <a:alpha val="75000"/>
                </a:schemeClr>
              </a:glow>
            </a:effectLst>
          </p:spPr>
        </p:pic>
        <p:pic>
          <p:nvPicPr>
            <p:cNvPr id="50" name="Picture 49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20" y="2662535"/>
              <a:ext cx="327031" cy="513906"/>
            </a:xfrm>
            <a:prstGeom prst="rect">
              <a:avLst/>
            </a:prstGeom>
          </p:spPr>
        </p:pic>
      </p:grpSp>
      <p:cxnSp>
        <p:nvCxnSpPr>
          <p:cNvPr id="51" name="Straight Connector 50"/>
          <p:cNvCxnSpPr/>
          <p:nvPr/>
        </p:nvCxnSpPr>
        <p:spPr>
          <a:xfrm>
            <a:off x="5946147" y="6005776"/>
            <a:ext cx="3959117" cy="1493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64087" y="6935043"/>
            <a:ext cx="3959117" cy="1493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56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PeerFlow</a:t>
            </a:r>
            <a:r>
              <a:rPr lang="en-US" dirty="0" smtClean="0"/>
              <a:t>: </a:t>
            </a:r>
            <a:r>
              <a:rPr lang="en-US" dirty="0"/>
              <a:t>Design</a:t>
            </a: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6533820" y="3500735"/>
            <a:ext cx="685800" cy="1219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7" name="Straight Connector 126"/>
          <p:cNvCxnSpPr>
            <a:endCxn id="143" idx="0"/>
          </p:cNvCxnSpPr>
          <p:nvPr/>
        </p:nvCxnSpPr>
        <p:spPr bwMode="auto">
          <a:xfrm>
            <a:off x="7448220" y="3424535"/>
            <a:ext cx="11640" cy="1219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flipH="1">
            <a:off x="7753020" y="3424535"/>
            <a:ext cx="609600" cy="12954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29" name="Content Placeholder 2"/>
          <p:cNvSpPr>
            <a:spLocks noGrp="1"/>
          </p:cNvSpPr>
          <p:nvPr>
            <p:ph idx="4294967295"/>
          </p:nvPr>
        </p:nvSpPr>
        <p:spPr>
          <a:xfrm>
            <a:off x="0" y="1232678"/>
            <a:ext cx="5229024" cy="653972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i="1" dirty="0" smtClean="0"/>
              <a:t>Measuring relays </a:t>
            </a:r>
            <a:r>
              <a:rPr lang="en-US" sz="2600" dirty="0" smtClean="0"/>
              <a:t>(largest by capacity)</a:t>
            </a:r>
            <a:r>
              <a:rPr lang="en-US" sz="2600" i="1" dirty="0" smtClean="0"/>
              <a:t> </a:t>
            </a:r>
            <a:r>
              <a:rPr lang="en-US" sz="2600" dirty="0" smtClean="0"/>
              <a:t>record total bytes transferred with all other relays</a:t>
            </a:r>
          </a:p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dirty="0"/>
              <a:t>Measurements </a:t>
            </a:r>
            <a:r>
              <a:rPr lang="en-US" sz="2600" dirty="0" smtClean="0"/>
              <a:t>added </a:t>
            </a:r>
            <a:r>
              <a:rPr lang="en-US" sz="2600" dirty="0"/>
              <a:t>to random </a:t>
            </a:r>
            <a:r>
              <a:rPr lang="en-US" sz="2600" dirty="0" smtClean="0"/>
              <a:t>noise and divided </a:t>
            </a:r>
            <a:r>
              <a:rPr lang="en-US" sz="2600" dirty="0"/>
              <a:t>by </a:t>
            </a:r>
            <a:r>
              <a:rPr lang="en-US" sz="2600" dirty="0" smtClean="0"/>
              <a:t>position </a:t>
            </a:r>
            <a:r>
              <a:rPr lang="en-US" sz="2600" dirty="0"/>
              <a:t>probabilities. Result (</a:t>
            </a:r>
            <a:r>
              <a:rPr lang="en-US" sz="2600" i="1" dirty="0" err="1"/>
              <a:t>ρ</a:t>
            </a:r>
            <a:r>
              <a:rPr lang="en-US" sz="2600" i="1" baseline="-25000" dirty="0" err="1"/>
              <a:t>i</a:t>
            </a:r>
            <a:r>
              <a:rPr lang="en-US" sz="2600" dirty="0"/>
              <a:t>) submitted to BW Authorities (</a:t>
            </a:r>
            <a:r>
              <a:rPr lang="en-US" sz="2600" dirty="0" err="1"/>
              <a:t>BWAuths</a:t>
            </a:r>
            <a:r>
              <a:rPr lang="en-US" sz="2600" dirty="0"/>
              <a:t>).</a:t>
            </a:r>
          </a:p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dirty="0" err="1" smtClean="0"/>
              <a:t>BWAuths</a:t>
            </a:r>
            <a:r>
              <a:rPr lang="en-US" sz="2600" dirty="0" smtClean="0"/>
              <a:t> estimate the total bytes relayed </a:t>
            </a:r>
            <a:r>
              <a:rPr lang="en-US" sz="2600" i="1" dirty="0" err="1" smtClean="0"/>
              <a:t>ρ</a:t>
            </a:r>
            <a:r>
              <a:rPr lang="en-US" sz="2600" i="1" dirty="0" smtClean="0"/>
              <a:t>’ </a:t>
            </a:r>
            <a:r>
              <a:rPr lang="en-US" sz="2600" dirty="0" smtClean="0"/>
              <a:t>as the windowed, trimmed mean, trimming fractions by current capacity and windowing from trusted measurements.</a:t>
            </a:r>
          </a:p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dirty="0" smtClean="0"/>
              <a:t>If </a:t>
            </a:r>
            <a:r>
              <a:rPr lang="en-US" sz="2600" i="1" dirty="0" err="1" smtClean="0"/>
              <a:t>ρ</a:t>
            </a:r>
            <a:r>
              <a:rPr lang="en-US" sz="2600" i="1" dirty="0" smtClean="0"/>
              <a:t>’ </a:t>
            </a:r>
            <a:r>
              <a:rPr lang="en-US" sz="2600" dirty="0" smtClean="0"/>
              <a:t>is comparable </a:t>
            </a:r>
            <a:r>
              <a:rPr lang="en-US" sz="2600" dirty="0"/>
              <a:t>to </a:t>
            </a:r>
            <a:r>
              <a:rPr lang="en-US" sz="2600" dirty="0" smtClean="0"/>
              <a:t>that of peers</a:t>
            </a:r>
            <a:r>
              <a:rPr lang="en-US" sz="2600" dirty="0"/>
              <a:t>, </a:t>
            </a:r>
            <a:r>
              <a:rPr lang="en-US" sz="2600" dirty="0" smtClean="0"/>
              <a:t>capacity updated using </a:t>
            </a:r>
            <a:r>
              <a:rPr lang="en-US" sz="2600" i="1" dirty="0" err="1"/>
              <a:t>ρ</a:t>
            </a:r>
            <a:r>
              <a:rPr lang="en-US" sz="2600" i="1" dirty="0"/>
              <a:t>’</a:t>
            </a:r>
            <a:r>
              <a:rPr lang="en-US" sz="2600" dirty="0" smtClean="0"/>
              <a:t>, </a:t>
            </a:r>
            <a:r>
              <a:rPr lang="en-US" sz="2600" dirty="0"/>
              <a:t>else </a:t>
            </a:r>
            <a:r>
              <a:rPr lang="en-US" sz="2600" dirty="0" smtClean="0"/>
              <a:t>relay enters probation.</a:t>
            </a:r>
            <a:endParaRPr lang="en-US" sz="2600" dirty="0"/>
          </a:p>
          <a:p>
            <a:pPr marL="561948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2600" dirty="0" smtClean="0"/>
              <a:t>New relays only selected for middle position</a:t>
            </a:r>
          </a:p>
          <a:p>
            <a:pPr>
              <a:buSzPct val="100000"/>
            </a:pPr>
            <a:endParaRPr lang="en-US" sz="2400" dirty="0"/>
          </a:p>
        </p:txBody>
      </p:sp>
      <p:cxnSp>
        <p:nvCxnSpPr>
          <p:cNvPr id="130" name="Straight Connector 129"/>
          <p:cNvCxnSpPr/>
          <p:nvPr/>
        </p:nvCxnSpPr>
        <p:spPr bwMode="auto">
          <a:xfrm flipH="1" flipV="1">
            <a:off x="7600620" y="2433935"/>
            <a:ext cx="8382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7448220" y="2357735"/>
            <a:ext cx="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flipV="1">
            <a:off x="6533820" y="2337599"/>
            <a:ext cx="856725" cy="101073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3" name="Picture 13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20" y="1519535"/>
            <a:ext cx="838780" cy="1023956"/>
          </a:xfrm>
          <a:prstGeom prst="rect">
            <a:avLst/>
          </a:prstGeom>
        </p:spPr>
      </p:pic>
      <p:grpSp>
        <p:nvGrpSpPr>
          <p:cNvPr id="134" name="Group 133"/>
          <p:cNvGrpSpPr/>
          <p:nvPr/>
        </p:nvGrpSpPr>
        <p:grpSpPr>
          <a:xfrm>
            <a:off x="6000420" y="2586335"/>
            <a:ext cx="838780" cy="1023956"/>
            <a:chOff x="6028531" y="1952625"/>
            <a:chExt cx="838780" cy="1023956"/>
          </a:xfrm>
        </p:grpSpPr>
        <p:pic>
          <p:nvPicPr>
            <p:cNvPr id="135" name="Picture 13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31" y="1952625"/>
              <a:ext cx="838780" cy="1023956"/>
            </a:xfrm>
            <a:prstGeom prst="rect">
              <a:avLst/>
            </a:prstGeom>
          </p:spPr>
        </p:pic>
        <p:pic>
          <p:nvPicPr>
            <p:cNvPr id="136" name="Picture 135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731" y="2028825"/>
              <a:ext cx="327031" cy="513906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6991020" y="2586335"/>
            <a:ext cx="838780" cy="1023956"/>
            <a:chOff x="6028531" y="1952625"/>
            <a:chExt cx="838780" cy="1023956"/>
          </a:xfrm>
        </p:grpSpPr>
        <p:pic>
          <p:nvPicPr>
            <p:cNvPr id="138" name="Picture 13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31" y="1952625"/>
              <a:ext cx="838780" cy="1023956"/>
            </a:xfrm>
            <a:prstGeom prst="rect">
              <a:avLst/>
            </a:prstGeom>
          </p:spPr>
        </p:pic>
        <p:pic>
          <p:nvPicPr>
            <p:cNvPr id="139" name="Picture 138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731" y="2028825"/>
              <a:ext cx="327031" cy="513906"/>
            </a:xfrm>
            <a:prstGeom prst="rect">
              <a:avLst/>
            </a:prstGeom>
          </p:spPr>
        </p:pic>
      </p:grpSp>
      <p:pic>
        <p:nvPicPr>
          <p:cNvPr id="143" name="Picture 142"/>
          <p:cNvPicPr/>
          <p:nvPr/>
        </p:nvPicPr>
        <p:blipFill>
          <a:blip r:embed="rId4"/>
          <a:stretch>
            <a:fillRect/>
          </a:stretch>
        </p:blipFill>
        <p:spPr>
          <a:xfrm>
            <a:off x="6991020" y="4643735"/>
            <a:ext cx="937679" cy="778077"/>
          </a:xfrm>
          <a:prstGeom prst="rect">
            <a:avLst/>
          </a:prstGeom>
        </p:spPr>
      </p:pic>
      <p:sp>
        <p:nvSpPr>
          <p:cNvPr id="144" name="Rectangle 143"/>
          <p:cNvSpPr/>
          <p:nvPr/>
        </p:nvSpPr>
        <p:spPr bwMode="auto">
          <a:xfrm>
            <a:off x="5924220" y="5634335"/>
            <a:ext cx="3962400" cy="13716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619420" y="6929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744868" y="6929735"/>
            <a:ext cx="3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076620" y="73107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Measuring relay weights</a:t>
            </a:r>
            <a:endParaRPr lang="en-US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5924220" y="6777335"/>
            <a:ext cx="457200" cy="2286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6381420" y="6548735"/>
            <a:ext cx="609600" cy="4572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6991020" y="6396335"/>
            <a:ext cx="685800" cy="6096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676820" y="6320135"/>
            <a:ext cx="228600" cy="6858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7905420" y="6243935"/>
            <a:ext cx="685800" cy="7620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591220" y="6167735"/>
            <a:ext cx="533400" cy="8382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9124620" y="6015335"/>
            <a:ext cx="457200" cy="9906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9581820" y="5786735"/>
            <a:ext cx="304800" cy="1219200"/>
          </a:xfrm>
          <a:prstGeom prst="rect">
            <a:avLst/>
          </a:prstGeom>
          <a:solidFill>
            <a:srgbClr val="B874C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5924220" y="5649275"/>
            <a:ext cx="990600" cy="1371600"/>
          </a:xfrm>
          <a:prstGeom prst="rect">
            <a:avLst/>
          </a:prstGeom>
          <a:solidFill>
            <a:schemeClr val="bg2"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896020" y="5649275"/>
            <a:ext cx="990600" cy="1371600"/>
          </a:xfrm>
          <a:prstGeom prst="rect">
            <a:avLst/>
          </a:prstGeom>
          <a:solidFill>
            <a:schemeClr val="bg2"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81420" y="7005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0.258</a:t>
            </a:r>
            <a:endParaRPr lang="en-US" dirty="0">
              <a:latin typeface="+mn-lt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438820" y="7005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0.742</a:t>
            </a:r>
            <a:endParaRPr lang="en-US" dirty="0">
              <a:latin typeface="+mn-lt"/>
            </a:endParaRPr>
          </a:p>
        </p:txBody>
      </p:sp>
      <p:sp>
        <p:nvSpPr>
          <p:cNvPr id="160" name="TextBox 159"/>
          <p:cNvSpPr txBox="1"/>
          <p:nvPr/>
        </p:nvSpPr>
        <p:spPr>
          <a:xfrm rot="16200000">
            <a:off x="4701419" y="5866536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Measured capacities</a:t>
            </a:r>
            <a:endParaRPr lang="en-US" dirty="0">
              <a:latin typeface="+mn-lt"/>
            </a:endParaRPr>
          </a:p>
        </p:txBody>
      </p:sp>
      <p:cxnSp>
        <p:nvCxnSpPr>
          <p:cNvPr id="161" name="Straight Connector 160"/>
          <p:cNvCxnSpPr/>
          <p:nvPr/>
        </p:nvCxnSpPr>
        <p:spPr bwMode="auto">
          <a:xfrm flipH="1">
            <a:off x="6914820" y="6320135"/>
            <a:ext cx="1981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2" name="TextBox 161"/>
          <p:cNvSpPr txBox="1"/>
          <p:nvPr/>
        </p:nvSpPr>
        <p:spPr>
          <a:xfrm>
            <a:off x="6253266" y="39579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1</a:t>
            </a:r>
            <a:endParaRPr lang="en-US" baseline="-25000" dirty="0">
              <a:latin typeface="+mn-l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991020" y="36531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981620" y="395793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ρ</a:t>
            </a:r>
            <a:r>
              <a:rPr lang="en-US" baseline="-25000" dirty="0" smtClean="0">
                <a:latin typeface="+mn-lt"/>
              </a:rPr>
              <a:t>3</a:t>
            </a:r>
            <a:endParaRPr lang="en-US" baseline="-25000" dirty="0">
              <a:latin typeface="+mn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524420" y="5862935"/>
            <a:ext cx="4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+mn-lt"/>
              </a:rPr>
              <a:t>ρ</a:t>
            </a:r>
            <a:r>
              <a:rPr lang="en-US" i="1" dirty="0" smtClean="0">
                <a:latin typeface="+mn-lt"/>
              </a:rPr>
              <a:t>’</a:t>
            </a:r>
            <a:endParaRPr lang="en-US" baseline="30000" dirty="0"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981620" y="2586335"/>
            <a:ext cx="838780" cy="1023956"/>
            <a:chOff x="7981620" y="2586335"/>
            <a:chExt cx="838780" cy="1023956"/>
          </a:xfrm>
          <a:effectLst>
            <a:glow rad="101600">
              <a:schemeClr val="accent3">
                <a:alpha val="75000"/>
              </a:schemeClr>
            </a:glow>
          </a:effectLst>
        </p:grpSpPr>
        <p:pic>
          <p:nvPicPr>
            <p:cNvPr id="49" name="Picture 4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20" y="2586335"/>
              <a:ext cx="838780" cy="1023956"/>
            </a:xfrm>
            <a:prstGeom prst="rect">
              <a:avLst/>
            </a:prstGeom>
            <a:effectLst>
              <a:glow rad="101600">
                <a:schemeClr val="accent3">
                  <a:alpha val="75000"/>
                </a:schemeClr>
              </a:glow>
            </a:effectLst>
          </p:spPr>
        </p:pic>
        <p:pic>
          <p:nvPicPr>
            <p:cNvPr id="50" name="Picture 49" descr="Orologio-da-Tas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20" y="2662535"/>
              <a:ext cx="327031" cy="513906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5946147" y="6005776"/>
            <a:ext cx="3959117" cy="1493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964087" y="6935043"/>
            <a:ext cx="3959117" cy="1493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67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PeerFlow</a:t>
            </a:r>
            <a:r>
              <a:rPr lang="en-US" dirty="0" smtClean="0"/>
              <a:t>: Security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189264" y="3047707"/>
            <a:ext cx="7864416" cy="40267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Single-round capacity inflation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747576"/>
              </p:ext>
            </p:extLst>
          </p:nvPr>
        </p:nvGraphicFramePr>
        <p:xfrm>
          <a:off x="153136" y="1368400"/>
          <a:ext cx="9755863" cy="16093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544734"/>
                <a:gridCol w="22111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Attack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Weight multiple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Only carry traffic</a:t>
                      </a:r>
                      <a:r>
                        <a:rPr lang="en-US" baseline="0" dirty="0" smtClean="0"/>
                        <a:t> in one direction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Only exchange traffic with measuring</a:t>
                      </a:r>
                      <a:r>
                        <a:rPr lang="en-US" baseline="0" dirty="0" smtClean="0"/>
                        <a:t> relays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 not exchange traffic with the lower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trimmed fraction of relays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max_adv_rel_capacity-trus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1" y="3376381"/>
            <a:ext cx="8001986" cy="4000993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1311784" y="7369723"/>
            <a:ext cx="7864416" cy="4026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Multiple-round capacity inflation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631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PeerFlow</a:t>
            </a:r>
            <a:r>
              <a:rPr lang="en-US" dirty="0" smtClean="0"/>
              <a:t>: Performance</a:t>
            </a:r>
            <a:endParaRPr lang="en-US" dirty="0"/>
          </a:p>
        </p:txBody>
      </p:sp>
      <p:pic>
        <p:nvPicPr>
          <p:cNvPr id="6" name="Picture 5" descr="gput-all-seco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2418"/>
            <a:ext cx="5086858" cy="2543429"/>
          </a:xfrm>
          <a:prstGeom prst="rect">
            <a:avLst/>
          </a:prstGeom>
        </p:spPr>
      </p:pic>
      <p:pic>
        <p:nvPicPr>
          <p:cNvPr id="7" name="Picture 6" descr="ttlb-we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84" y="3337641"/>
            <a:ext cx="4976416" cy="2488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669" y="1352922"/>
            <a:ext cx="8641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Shadow experiments comparing </a:t>
            </a:r>
            <a:r>
              <a:rPr lang="en-US" sz="2400" dirty="0" err="1" smtClean="0"/>
              <a:t>PeerFlow</a:t>
            </a:r>
            <a:r>
              <a:rPr lang="en-US" sz="2400" dirty="0" smtClean="0"/>
              <a:t>, </a:t>
            </a:r>
            <a:r>
              <a:rPr lang="en-US" sz="2400" dirty="0" err="1" smtClean="0"/>
              <a:t>TorFlow</a:t>
            </a:r>
            <a:r>
              <a:rPr lang="en-US" sz="2400" dirty="0" smtClean="0"/>
              <a:t>, and Ideal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4 </a:t>
            </a:r>
            <a:r>
              <a:rPr lang="en-US" sz="2400" dirty="0"/>
              <a:t>Tor directory </a:t>
            </a:r>
            <a:r>
              <a:rPr lang="en-US" sz="2400" dirty="0" smtClean="0"/>
              <a:t>authorities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498 </a:t>
            </a:r>
            <a:r>
              <a:rPr lang="en-US" sz="2400" dirty="0"/>
              <a:t>Tor </a:t>
            </a:r>
            <a:r>
              <a:rPr lang="en-US" sz="2400" dirty="0" smtClean="0"/>
              <a:t>relays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7,500 Tor clients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1,000 </a:t>
            </a:r>
            <a:r>
              <a:rPr lang="en-US" sz="2400" dirty="0"/>
              <a:t>servers 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08681"/>
            <a:ext cx="512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Aggregate relay </a:t>
            </a:r>
            <a:r>
              <a:rPr lang="en-US" sz="2400" dirty="0" err="1"/>
              <a:t>goodput</a:t>
            </a:r>
            <a:r>
              <a:rPr lang="en-US" sz="2400" dirty="0"/>
              <a:t> per second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14" y="5895417"/>
            <a:ext cx="463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Time to last byte of 320KiB file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882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Problem:</a:t>
            </a:r>
            <a:r>
              <a:rPr lang="en-US" dirty="0"/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Secure load-balancing in Tor</a:t>
            </a: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4"/>
                </a:solidFill>
              </a:rPr>
              <a:t>Existing Solutions</a:t>
            </a: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chemeClr val="accent4"/>
                </a:solidFill>
              </a:rPr>
              <a:t>TorFlow</a:t>
            </a:r>
            <a:endParaRPr lang="en-US" sz="2800" dirty="0" smtClean="0">
              <a:solidFill>
                <a:schemeClr val="accent4"/>
              </a:solidFill>
            </a:endParaRP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chemeClr val="accent4"/>
                </a:solidFill>
              </a:rPr>
              <a:t>EigenSpeed</a:t>
            </a:r>
            <a:endParaRPr lang="en-US" sz="2800" dirty="0" smtClean="0">
              <a:solidFill>
                <a:schemeClr val="accent4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4"/>
                </a:solidFill>
              </a:rPr>
              <a:t>New Solution: </a:t>
            </a:r>
            <a:r>
              <a:rPr lang="en-US" sz="2800" dirty="0" err="1" smtClean="0">
                <a:solidFill>
                  <a:schemeClr val="accent4"/>
                </a:solidFill>
              </a:rPr>
              <a:t>PeerFlow</a:t>
            </a:r>
            <a:endParaRPr lang="en-US" sz="2800" dirty="0" smtClean="0">
              <a:solidFill>
                <a:schemeClr val="accent4"/>
              </a:solidFill>
            </a:endParaRP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Prove security against bandwidth-limited adversary</a:t>
            </a: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Experiments show similar performance to </a:t>
            </a:r>
            <a:r>
              <a:rPr lang="en-US" sz="2800" dirty="0" err="1">
                <a:solidFill>
                  <a:schemeClr val="accent4"/>
                </a:solidFill>
              </a:rPr>
              <a:t>TorFlow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615496" y="2763852"/>
            <a:ext cx="358562" cy="896384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2979" y="2883370"/>
            <a:ext cx="39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Demonstrate attacks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6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Tor needs secure load balancing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Demonstrated attacks on existing solutions</a:t>
            </a: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002060"/>
                </a:solidFill>
              </a:rPr>
              <a:t>TorFlow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002060"/>
                </a:solidFill>
              </a:rPr>
              <a:t>EigenSpeed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514350" lvl="1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en-US" sz="2800" b="0" dirty="0" smtClean="0">
                <a:solidFill>
                  <a:srgbClr val="002060"/>
                </a:solidFill>
              </a:rPr>
              <a:t>Presented </a:t>
            </a:r>
            <a:r>
              <a:rPr lang="en-US" sz="2800" b="0" dirty="0" err="1" smtClean="0">
                <a:solidFill>
                  <a:srgbClr val="002060"/>
                </a:solidFill>
              </a:rPr>
              <a:t>PeerFlow</a:t>
            </a:r>
            <a:endParaRPr lang="en-US" sz="2800" b="0" dirty="0" smtClean="0">
              <a:solidFill>
                <a:srgbClr val="002060"/>
              </a:solidFill>
            </a:endParaRP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Demonstrated secure against bandwidth-limited adversary</a:t>
            </a:r>
          </a:p>
          <a:p>
            <a:pPr marL="919163" lvl="2" indent="-457200">
              <a:lnSpc>
                <a:spcPct val="100000"/>
              </a:lnSpc>
              <a:buFont typeface="Arial"/>
              <a:buChar char="•"/>
            </a:pPr>
            <a:r>
              <a:rPr lang="en-US" sz="2800" b="0" dirty="0" smtClean="0">
                <a:solidFill>
                  <a:srgbClr val="002060"/>
                </a:solidFill>
              </a:rPr>
              <a:t>Experimentally showed performance is similar to current Tor performance</a:t>
            </a:r>
          </a:p>
        </p:txBody>
      </p:sp>
    </p:spTree>
    <p:extLst>
      <p:ext uri="{BB962C8B-B14F-4D97-AF65-F5344CB8AC3E}">
        <p14:creationId xmlns:p14="http://schemas.microsoft.com/office/powerpoint/2010/main" val="238373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3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97" name="Content Placeholder 2"/>
          <p:cNvSpPr>
            <a:spLocks noGrp="1"/>
          </p:cNvSpPr>
          <p:nvPr>
            <p:ph idx="4294967295"/>
          </p:nvPr>
        </p:nvSpPr>
        <p:spPr>
          <a:xfrm>
            <a:off x="340411" y="1603372"/>
            <a:ext cx="9280991" cy="1444335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How can a small malicious relay attack many clients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?</a:t>
            </a:r>
          </a:p>
        </p:txBody>
      </p:sp>
      <p:pic>
        <p:nvPicPr>
          <p:cNvPr id="57" name="Picture 56"/>
          <p:cNvPicPr/>
          <p:nvPr/>
        </p:nvPicPr>
        <p:blipFill>
          <a:blip r:embed="rId2"/>
          <a:stretch>
            <a:fillRect/>
          </a:stretch>
        </p:blipFill>
        <p:spPr>
          <a:xfrm>
            <a:off x="5727947" y="4722409"/>
            <a:ext cx="681341" cy="778675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3"/>
          <a:stretch>
            <a:fillRect/>
          </a:stretch>
        </p:blipFill>
        <p:spPr>
          <a:xfrm>
            <a:off x="2778642" y="4756794"/>
            <a:ext cx="509595" cy="778077"/>
          </a:xfrm>
          <a:prstGeom prst="rect">
            <a:avLst/>
          </a:prstGeom>
        </p:spPr>
      </p:pic>
      <p:cxnSp>
        <p:nvCxnSpPr>
          <p:cNvPr id="68" name="Straight Connector 67"/>
          <p:cNvCxnSpPr>
            <a:stCxn id="59" idx="3"/>
            <a:endCxn id="57" idx="1"/>
          </p:cNvCxnSpPr>
          <p:nvPr/>
        </p:nvCxnSpPr>
        <p:spPr bwMode="auto">
          <a:xfrm flipV="1">
            <a:off x="3288237" y="5111747"/>
            <a:ext cx="2439710" cy="3408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5" name="Picture 84"/>
          <p:cNvPicPr/>
          <p:nvPr/>
        </p:nvPicPr>
        <p:blipFill>
          <a:blip r:embed="rId3"/>
          <a:stretch>
            <a:fillRect/>
          </a:stretch>
        </p:blipFill>
        <p:spPr>
          <a:xfrm>
            <a:off x="2781641" y="5656181"/>
            <a:ext cx="509595" cy="778077"/>
          </a:xfrm>
          <a:prstGeom prst="rect">
            <a:avLst/>
          </a:prstGeom>
        </p:spPr>
      </p:pic>
      <p:cxnSp>
        <p:nvCxnSpPr>
          <p:cNvPr id="93" name="Straight Connector 92"/>
          <p:cNvCxnSpPr>
            <a:stCxn id="85" idx="3"/>
            <a:endCxn id="57" idx="1"/>
          </p:cNvCxnSpPr>
          <p:nvPr/>
        </p:nvCxnSpPr>
        <p:spPr bwMode="auto">
          <a:xfrm flipV="1">
            <a:off x="3291236" y="5111747"/>
            <a:ext cx="2436711" cy="93347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4" name="Picture 93"/>
          <p:cNvPicPr/>
          <p:nvPr/>
        </p:nvPicPr>
        <p:blipFill>
          <a:blip r:embed="rId3"/>
          <a:stretch>
            <a:fillRect/>
          </a:stretch>
        </p:blipFill>
        <p:spPr>
          <a:xfrm>
            <a:off x="2751761" y="3863413"/>
            <a:ext cx="509595" cy="778077"/>
          </a:xfrm>
          <a:prstGeom prst="rect">
            <a:avLst/>
          </a:prstGeom>
        </p:spPr>
      </p:pic>
      <p:cxnSp>
        <p:nvCxnSpPr>
          <p:cNvPr id="95" name="Straight Connector 94"/>
          <p:cNvCxnSpPr>
            <a:stCxn id="94" idx="3"/>
            <a:endCxn id="57" idx="1"/>
          </p:cNvCxnSpPr>
          <p:nvPr/>
        </p:nvCxnSpPr>
        <p:spPr bwMode="auto">
          <a:xfrm>
            <a:off x="3261356" y="4252452"/>
            <a:ext cx="2466591" cy="85929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7808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97" name="Content Placeholder 2"/>
          <p:cNvSpPr>
            <a:spLocks noGrp="1"/>
          </p:cNvSpPr>
          <p:nvPr>
            <p:ph idx="4294967295"/>
          </p:nvPr>
        </p:nvSpPr>
        <p:spPr>
          <a:xfrm>
            <a:off x="340411" y="1603372"/>
            <a:ext cx="9280991" cy="1444335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How can a small malicious relay attack many clients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?</a:t>
            </a:r>
          </a:p>
        </p:txBody>
      </p:sp>
      <p:pic>
        <p:nvPicPr>
          <p:cNvPr id="57" name="Picture 56"/>
          <p:cNvPicPr/>
          <p:nvPr/>
        </p:nvPicPr>
        <p:blipFill>
          <a:blip r:embed="rId2"/>
          <a:stretch>
            <a:fillRect/>
          </a:stretch>
        </p:blipFill>
        <p:spPr>
          <a:xfrm>
            <a:off x="5727947" y="4722409"/>
            <a:ext cx="681341" cy="778675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3"/>
          <a:stretch>
            <a:fillRect/>
          </a:stretch>
        </p:blipFill>
        <p:spPr>
          <a:xfrm>
            <a:off x="2778642" y="4756794"/>
            <a:ext cx="509595" cy="778077"/>
          </a:xfrm>
          <a:prstGeom prst="rect">
            <a:avLst/>
          </a:prstGeom>
        </p:spPr>
      </p:pic>
      <p:cxnSp>
        <p:nvCxnSpPr>
          <p:cNvPr id="68" name="Straight Connector 67"/>
          <p:cNvCxnSpPr>
            <a:stCxn id="59" idx="3"/>
            <a:endCxn id="57" idx="1"/>
          </p:cNvCxnSpPr>
          <p:nvPr/>
        </p:nvCxnSpPr>
        <p:spPr bwMode="auto">
          <a:xfrm flipV="1">
            <a:off x="3288237" y="5111747"/>
            <a:ext cx="2439710" cy="3408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5" name="Picture 84"/>
          <p:cNvPicPr/>
          <p:nvPr/>
        </p:nvPicPr>
        <p:blipFill>
          <a:blip r:embed="rId3"/>
          <a:stretch>
            <a:fillRect/>
          </a:stretch>
        </p:blipFill>
        <p:spPr>
          <a:xfrm>
            <a:off x="2781641" y="5656181"/>
            <a:ext cx="509595" cy="778077"/>
          </a:xfrm>
          <a:prstGeom prst="rect">
            <a:avLst/>
          </a:prstGeom>
        </p:spPr>
      </p:pic>
      <p:cxnSp>
        <p:nvCxnSpPr>
          <p:cNvPr id="93" name="Straight Connector 92"/>
          <p:cNvCxnSpPr>
            <a:stCxn id="85" idx="3"/>
            <a:endCxn id="57" idx="1"/>
          </p:cNvCxnSpPr>
          <p:nvPr/>
        </p:nvCxnSpPr>
        <p:spPr bwMode="auto">
          <a:xfrm flipV="1">
            <a:off x="3291236" y="5111747"/>
            <a:ext cx="2436711" cy="93347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4" name="Picture 93"/>
          <p:cNvPicPr/>
          <p:nvPr/>
        </p:nvPicPr>
        <p:blipFill>
          <a:blip r:embed="rId3"/>
          <a:stretch>
            <a:fillRect/>
          </a:stretch>
        </p:blipFill>
        <p:spPr>
          <a:xfrm>
            <a:off x="2751761" y="3863413"/>
            <a:ext cx="509595" cy="778077"/>
          </a:xfrm>
          <a:prstGeom prst="rect">
            <a:avLst/>
          </a:prstGeom>
        </p:spPr>
      </p:pic>
      <p:cxnSp>
        <p:nvCxnSpPr>
          <p:cNvPr id="95" name="Straight Connector 94"/>
          <p:cNvCxnSpPr>
            <a:stCxn id="94" idx="3"/>
            <a:endCxn id="57" idx="1"/>
          </p:cNvCxnSpPr>
          <p:nvPr/>
        </p:nvCxnSpPr>
        <p:spPr bwMode="auto">
          <a:xfrm>
            <a:off x="3261356" y="4252452"/>
            <a:ext cx="2466591" cy="85929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9" name="Picture 98"/>
          <p:cNvPicPr/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5444029" y="4354994"/>
            <a:ext cx="1159573" cy="1318107"/>
          </a:xfrm>
          <a:prstGeom prst="rect">
            <a:avLst/>
          </a:prstGeom>
          <a:effectLst>
            <a:glow rad="101600">
              <a:srgbClr val="FF0000">
                <a:alpha val="64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84737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97" name="Content Placeholder 2"/>
          <p:cNvSpPr>
            <a:spLocks noGrp="1"/>
          </p:cNvSpPr>
          <p:nvPr>
            <p:ph idx="4294967295"/>
          </p:nvPr>
        </p:nvSpPr>
        <p:spPr>
          <a:xfrm>
            <a:off x="340411" y="1603372"/>
            <a:ext cx="9280991" cy="1444335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How can a small malicious relay attack many clients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?</a:t>
            </a:r>
          </a:p>
        </p:txBody>
      </p:sp>
      <p:pic>
        <p:nvPicPr>
          <p:cNvPr id="57" name="Picture 56"/>
          <p:cNvPicPr/>
          <p:nvPr/>
        </p:nvPicPr>
        <p:blipFill>
          <a:blip r:embed="rId2"/>
          <a:stretch>
            <a:fillRect/>
          </a:stretch>
        </p:blipFill>
        <p:spPr>
          <a:xfrm>
            <a:off x="5727947" y="4722409"/>
            <a:ext cx="681341" cy="778675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3"/>
          <a:stretch>
            <a:fillRect/>
          </a:stretch>
        </p:blipFill>
        <p:spPr>
          <a:xfrm>
            <a:off x="2778642" y="4756794"/>
            <a:ext cx="509595" cy="778077"/>
          </a:xfrm>
          <a:prstGeom prst="rect">
            <a:avLst/>
          </a:prstGeom>
        </p:spPr>
      </p:pic>
      <p:cxnSp>
        <p:nvCxnSpPr>
          <p:cNvPr id="68" name="Straight Connector 67"/>
          <p:cNvCxnSpPr>
            <a:stCxn id="59" idx="3"/>
            <a:endCxn id="57" idx="1"/>
          </p:cNvCxnSpPr>
          <p:nvPr/>
        </p:nvCxnSpPr>
        <p:spPr bwMode="auto">
          <a:xfrm flipV="1">
            <a:off x="3288237" y="5111747"/>
            <a:ext cx="2439710" cy="3408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5" name="Picture 84"/>
          <p:cNvPicPr/>
          <p:nvPr/>
        </p:nvPicPr>
        <p:blipFill>
          <a:blip r:embed="rId3"/>
          <a:stretch>
            <a:fillRect/>
          </a:stretch>
        </p:blipFill>
        <p:spPr>
          <a:xfrm>
            <a:off x="2781641" y="5656181"/>
            <a:ext cx="509595" cy="778077"/>
          </a:xfrm>
          <a:prstGeom prst="rect">
            <a:avLst/>
          </a:prstGeom>
        </p:spPr>
      </p:pic>
      <p:cxnSp>
        <p:nvCxnSpPr>
          <p:cNvPr id="93" name="Straight Connector 92"/>
          <p:cNvCxnSpPr>
            <a:stCxn id="85" idx="3"/>
          </p:cNvCxnSpPr>
          <p:nvPr/>
        </p:nvCxnSpPr>
        <p:spPr bwMode="auto">
          <a:xfrm flipV="1">
            <a:off x="3291236" y="5154210"/>
            <a:ext cx="2475630" cy="89101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4" name="Picture 93"/>
          <p:cNvPicPr/>
          <p:nvPr/>
        </p:nvPicPr>
        <p:blipFill>
          <a:blip r:embed="rId3"/>
          <a:stretch>
            <a:fillRect/>
          </a:stretch>
        </p:blipFill>
        <p:spPr>
          <a:xfrm>
            <a:off x="2751761" y="3863413"/>
            <a:ext cx="509595" cy="778077"/>
          </a:xfrm>
          <a:prstGeom prst="rect">
            <a:avLst/>
          </a:prstGeom>
        </p:spPr>
      </p:pic>
      <p:cxnSp>
        <p:nvCxnSpPr>
          <p:cNvPr id="95" name="Straight Connector 94"/>
          <p:cNvCxnSpPr>
            <a:stCxn id="94" idx="3"/>
            <a:endCxn id="57" idx="1"/>
          </p:cNvCxnSpPr>
          <p:nvPr/>
        </p:nvCxnSpPr>
        <p:spPr bwMode="auto">
          <a:xfrm>
            <a:off x="3261356" y="4252452"/>
            <a:ext cx="2466591" cy="85929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9" name="Picture 98"/>
          <p:cNvPicPr/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5444029" y="4354994"/>
            <a:ext cx="1159573" cy="1318107"/>
          </a:xfrm>
          <a:prstGeom prst="rect">
            <a:avLst/>
          </a:prstGeom>
          <a:effectLst>
            <a:glow rad="101600">
              <a:srgbClr val="FF0000">
                <a:alpha val="64000"/>
              </a:srgbClr>
            </a:glow>
          </a:effectLst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2094398" y="4774737"/>
            <a:ext cx="509595" cy="778077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5" idx="3"/>
          </p:cNvCxnSpPr>
          <p:nvPr/>
        </p:nvCxnSpPr>
        <p:spPr bwMode="auto">
          <a:xfrm flipV="1">
            <a:off x="2603993" y="5139271"/>
            <a:ext cx="3103113" cy="2450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2097397" y="5674124"/>
            <a:ext cx="509595" cy="778077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7" idx="3"/>
          </p:cNvCxnSpPr>
          <p:nvPr/>
        </p:nvCxnSpPr>
        <p:spPr bwMode="auto">
          <a:xfrm flipV="1">
            <a:off x="2606992" y="5184090"/>
            <a:ext cx="3070233" cy="87907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067517" y="3881356"/>
            <a:ext cx="509595" cy="778077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19" idx="3"/>
          </p:cNvCxnSpPr>
          <p:nvPr/>
        </p:nvCxnSpPr>
        <p:spPr bwMode="auto">
          <a:xfrm>
            <a:off x="2577112" y="4270395"/>
            <a:ext cx="3115053" cy="80911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Picture 30"/>
          <p:cNvPicPr/>
          <p:nvPr/>
        </p:nvPicPr>
        <p:blipFill>
          <a:blip r:embed="rId3"/>
          <a:stretch>
            <a:fillRect/>
          </a:stretch>
        </p:blipFill>
        <p:spPr>
          <a:xfrm>
            <a:off x="1422095" y="4759796"/>
            <a:ext cx="509595" cy="778077"/>
          </a:xfrm>
          <a:prstGeom prst="rect">
            <a:avLst/>
          </a:prstGeom>
        </p:spPr>
      </p:pic>
      <p:cxnSp>
        <p:nvCxnSpPr>
          <p:cNvPr id="32" name="Straight Connector 31"/>
          <p:cNvCxnSpPr>
            <a:stCxn id="31" idx="3"/>
          </p:cNvCxnSpPr>
          <p:nvPr/>
        </p:nvCxnSpPr>
        <p:spPr bwMode="auto">
          <a:xfrm flipV="1">
            <a:off x="1931690" y="5124331"/>
            <a:ext cx="3730595" cy="2450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Picture 32"/>
          <p:cNvPicPr/>
          <p:nvPr/>
        </p:nvPicPr>
        <p:blipFill>
          <a:blip r:embed="rId3"/>
          <a:stretch>
            <a:fillRect/>
          </a:stretch>
        </p:blipFill>
        <p:spPr>
          <a:xfrm>
            <a:off x="1425094" y="5659183"/>
            <a:ext cx="509595" cy="778077"/>
          </a:xfrm>
          <a:prstGeom prst="rect">
            <a:avLst/>
          </a:prstGeom>
        </p:spPr>
      </p:pic>
      <p:cxnSp>
        <p:nvCxnSpPr>
          <p:cNvPr id="34" name="Straight Connector 33"/>
          <p:cNvCxnSpPr>
            <a:stCxn id="33" idx="3"/>
          </p:cNvCxnSpPr>
          <p:nvPr/>
        </p:nvCxnSpPr>
        <p:spPr bwMode="auto">
          <a:xfrm flipV="1">
            <a:off x="1934689" y="5139271"/>
            <a:ext cx="3742536" cy="90895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" name="Pictur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1395214" y="3866415"/>
            <a:ext cx="509595" cy="778077"/>
          </a:xfrm>
          <a:prstGeom prst="rect">
            <a:avLst/>
          </a:prstGeom>
        </p:spPr>
      </p:pic>
      <p:cxnSp>
        <p:nvCxnSpPr>
          <p:cNvPr id="36" name="Straight Connector 35"/>
          <p:cNvCxnSpPr>
            <a:stCxn id="35" idx="3"/>
          </p:cNvCxnSpPr>
          <p:nvPr/>
        </p:nvCxnSpPr>
        <p:spPr bwMode="auto">
          <a:xfrm>
            <a:off x="1904809" y="4255454"/>
            <a:ext cx="3757476" cy="853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730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97" name="Content Placeholder 2"/>
          <p:cNvSpPr>
            <a:spLocks noGrp="1"/>
          </p:cNvSpPr>
          <p:nvPr>
            <p:ph idx="4294967295"/>
          </p:nvPr>
        </p:nvSpPr>
        <p:spPr>
          <a:xfrm>
            <a:off x="340411" y="1603372"/>
            <a:ext cx="9280991" cy="1444335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How can a small malicious relay attack many clients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?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Each client need be attacked only once.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Attack traffic speed can be sent at the adversary’s desired speed.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TCP congestion windows can slow incoming traffic.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57" name="Picture 56"/>
          <p:cNvPicPr/>
          <p:nvPr/>
        </p:nvPicPr>
        <p:blipFill>
          <a:blip r:embed="rId2"/>
          <a:stretch>
            <a:fillRect/>
          </a:stretch>
        </p:blipFill>
        <p:spPr>
          <a:xfrm>
            <a:off x="5727947" y="4722409"/>
            <a:ext cx="681341" cy="778675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3"/>
          <a:stretch>
            <a:fillRect/>
          </a:stretch>
        </p:blipFill>
        <p:spPr>
          <a:xfrm>
            <a:off x="2778642" y="4756794"/>
            <a:ext cx="509595" cy="778077"/>
          </a:xfrm>
          <a:prstGeom prst="rect">
            <a:avLst/>
          </a:prstGeom>
        </p:spPr>
      </p:pic>
      <p:cxnSp>
        <p:nvCxnSpPr>
          <p:cNvPr id="68" name="Straight Connector 67"/>
          <p:cNvCxnSpPr>
            <a:stCxn id="59" idx="3"/>
            <a:endCxn id="57" idx="1"/>
          </p:cNvCxnSpPr>
          <p:nvPr/>
        </p:nvCxnSpPr>
        <p:spPr bwMode="auto">
          <a:xfrm flipV="1">
            <a:off x="3288237" y="5111747"/>
            <a:ext cx="2439710" cy="3408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5" name="Picture 84"/>
          <p:cNvPicPr/>
          <p:nvPr/>
        </p:nvPicPr>
        <p:blipFill>
          <a:blip r:embed="rId3"/>
          <a:stretch>
            <a:fillRect/>
          </a:stretch>
        </p:blipFill>
        <p:spPr>
          <a:xfrm>
            <a:off x="2781641" y="5656181"/>
            <a:ext cx="509595" cy="778077"/>
          </a:xfrm>
          <a:prstGeom prst="rect">
            <a:avLst/>
          </a:prstGeom>
        </p:spPr>
      </p:pic>
      <p:cxnSp>
        <p:nvCxnSpPr>
          <p:cNvPr id="93" name="Straight Connector 92"/>
          <p:cNvCxnSpPr>
            <a:stCxn id="85" idx="3"/>
          </p:cNvCxnSpPr>
          <p:nvPr/>
        </p:nvCxnSpPr>
        <p:spPr bwMode="auto">
          <a:xfrm flipV="1">
            <a:off x="3291236" y="5154210"/>
            <a:ext cx="2475630" cy="89101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4" name="Picture 93"/>
          <p:cNvPicPr/>
          <p:nvPr/>
        </p:nvPicPr>
        <p:blipFill>
          <a:blip r:embed="rId3"/>
          <a:stretch>
            <a:fillRect/>
          </a:stretch>
        </p:blipFill>
        <p:spPr>
          <a:xfrm>
            <a:off x="2751761" y="3863413"/>
            <a:ext cx="509595" cy="778077"/>
          </a:xfrm>
          <a:prstGeom prst="rect">
            <a:avLst/>
          </a:prstGeom>
        </p:spPr>
      </p:pic>
      <p:cxnSp>
        <p:nvCxnSpPr>
          <p:cNvPr id="95" name="Straight Connector 94"/>
          <p:cNvCxnSpPr>
            <a:stCxn id="94" idx="3"/>
            <a:endCxn id="57" idx="1"/>
          </p:cNvCxnSpPr>
          <p:nvPr/>
        </p:nvCxnSpPr>
        <p:spPr bwMode="auto">
          <a:xfrm>
            <a:off x="3261356" y="4252452"/>
            <a:ext cx="2466591" cy="85929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9" name="Picture 98"/>
          <p:cNvPicPr/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5444029" y="4354994"/>
            <a:ext cx="1159573" cy="1318107"/>
          </a:xfrm>
          <a:prstGeom prst="rect">
            <a:avLst/>
          </a:prstGeom>
          <a:effectLst>
            <a:glow rad="101600">
              <a:srgbClr val="FF0000">
                <a:alpha val="64000"/>
              </a:srgbClr>
            </a:glow>
          </a:effectLst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2094398" y="4774737"/>
            <a:ext cx="509595" cy="778077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5" idx="3"/>
          </p:cNvCxnSpPr>
          <p:nvPr/>
        </p:nvCxnSpPr>
        <p:spPr bwMode="auto">
          <a:xfrm flipV="1">
            <a:off x="2603993" y="5139271"/>
            <a:ext cx="3103113" cy="2450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2097397" y="5674124"/>
            <a:ext cx="509595" cy="778077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7" idx="3"/>
          </p:cNvCxnSpPr>
          <p:nvPr/>
        </p:nvCxnSpPr>
        <p:spPr bwMode="auto">
          <a:xfrm flipV="1">
            <a:off x="2606992" y="5184090"/>
            <a:ext cx="3070233" cy="87907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067517" y="3881356"/>
            <a:ext cx="509595" cy="778077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19" idx="3"/>
          </p:cNvCxnSpPr>
          <p:nvPr/>
        </p:nvCxnSpPr>
        <p:spPr bwMode="auto">
          <a:xfrm>
            <a:off x="2577112" y="4270395"/>
            <a:ext cx="3115053" cy="80911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Picture 30"/>
          <p:cNvPicPr/>
          <p:nvPr/>
        </p:nvPicPr>
        <p:blipFill>
          <a:blip r:embed="rId3"/>
          <a:stretch>
            <a:fillRect/>
          </a:stretch>
        </p:blipFill>
        <p:spPr>
          <a:xfrm>
            <a:off x="1422095" y="4759796"/>
            <a:ext cx="509595" cy="778077"/>
          </a:xfrm>
          <a:prstGeom prst="rect">
            <a:avLst/>
          </a:prstGeom>
        </p:spPr>
      </p:pic>
      <p:cxnSp>
        <p:nvCxnSpPr>
          <p:cNvPr id="32" name="Straight Connector 31"/>
          <p:cNvCxnSpPr>
            <a:stCxn id="31" idx="3"/>
          </p:cNvCxnSpPr>
          <p:nvPr/>
        </p:nvCxnSpPr>
        <p:spPr bwMode="auto">
          <a:xfrm flipV="1">
            <a:off x="1931690" y="5124331"/>
            <a:ext cx="3730595" cy="2450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Picture 32"/>
          <p:cNvPicPr/>
          <p:nvPr/>
        </p:nvPicPr>
        <p:blipFill>
          <a:blip r:embed="rId3"/>
          <a:stretch>
            <a:fillRect/>
          </a:stretch>
        </p:blipFill>
        <p:spPr>
          <a:xfrm>
            <a:off x="1425094" y="5659183"/>
            <a:ext cx="509595" cy="778077"/>
          </a:xfrm>
          <a:prstGeom prst="rect">
            <a:avLst/>
          </a:prstGeom>
        </p:spPr>
      </p:pic>
      <p:cxnSp>
        <p:nvCxnSpPr>
          <p:cNvPr id="34" name="Straight Connector 33"/>
          <p:cNvCxnSpPr>
            <a:stCxn id="33" idx="3"/>
          </p:cNvCxnSpPr>
          <p:nvPr/>
        </p:nvCxnSpPr>
        <p:spPr bwMode="auto">
          <a:xfrm flipV="1">
            <a:off x="1934689" y="5139271"/>
            <a:ext cx="3742536" cy="90895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" name="Pictur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1395214" y="3866415"/>
            <a:ext cx="509595" cy="778077"/>
          </a:xfrm>
          <a:prstGeom prst="rect">
            <a:avLst/>
          </a:prstGeom>
        </p:spPr>
      </p:pic>
      <p:cxnSp>
        <p:nvCxnSpPr>
          <p:cNvPr id="36" name="Straight Connector 35"/>
          <p:cNvCxnSpPr>
            <a:stCxn id="35" idx="3"/>
          </p:cNvCxnSpPr>
          <p:nvPr/>
        </p:nvCxnSpPr>
        <p:spPr bwMode="auto">
          <a:xfrm>
            <a:off x="1904809" y="4255454"/>
            <a:ext cx="3757476" cy="853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7432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93022" y="1598552"/>
            <a:ext cx="9113441" cy="70216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threat is real: attacks have failed due to low weight.</a:t>
            </a:r>
            <a:endParaRPr lang="en-US" sz="2800" dirty="0"/>
          </a:p>
        </p:txBody>
      </p:sp>
      <p:pic>
        <p:nvPicPr>
          <p:cNvPr id="5" name="Picture 4" descr="networksize-2012-04-19-2017-07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39" y="2123090"/>
            <a:ext cx="7965942" cy="497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3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00260" y="7173986"/>
            <a:ext cx="2263140" cy="413808"/>
          </a:xfrm>
        </p:spPr>
        <p:txBody>
          <a:bodyPr/>
          <a:lstStyle/>
          <a:p>
            <a:fld id="{EF79A8D7-8563-1D41-8745-9B17EC07E15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EigenSpeed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34461" y="1299758"/>
            <a:ext cx="5497943" cy="64726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Design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/>
              <a:t>Relays periodically send max speed of other relays to a </a:t>
            </a:r>
            <a:r>
              <a:rPr lang="en-US" sz="2400" dirty="0" err="1" smtClean="0"/>
              <a:t>BWAuth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/>
              <a:t>Aggregator calculates capacities as eigenvector of largest connected </a:t>
            </a:r>
            <a:r>
              <a:rPr lang="en-US" sz="2400" dirty="0" smtClean="0"/>
              <a:t>component with </a:t>
            </a:r>
            <a:r>
              <a:rPr lang="en-US" sz="2400" i="1" dirty="0" smtClean="0"/>
              <a:t>trusted </a:t>
            </a:r>
            <a:r>
              <a:rPr lang="en-US" sz="2400" dirty="0" smtClean="0"/>
              <a:t>relays.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Exclude </a:t>
            </a:r>
            <a:r>
              <a:rPr lang="en-US" sz="2400" dirty="0"/>
              <a:t>as “liars” relays w/ </a:t>
            </a:r>
            <a:r>
              <a:rPr lang="en-US" sz="2400" dirty="0" smtClean="0"/>
              <a:t>reports</a:t>
            </a:r>
          </a:p>
          <a:p>
            <a:pPr marL="919163" lvl="2" indent="-457200">
              <a:lnSpc>
                <a:spcPct val="100000"/>
              </a:lnSpc>
              <a:buAutoNum type="arabicPeriod"/>
            </a:pPr>
            <a:r>
              <a:rPr lang="en-US" sz="2400" dirty="0" smtClean="0"/>
              <a:t>Changing too quickly during computation, or</a:t>
            </a:r>
          </a:p>
          <a:p>
            <a:pPr marL="919163" lvl="2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2400" dirty="0"/>
              <a:t>Too different from </a:t>
            </a:r>
            <a:r>
              <a:rPr lang="en-US" sz="2400" dirty="0" smtClean="0"/>
              <a:t>eigenvector</a:t>
            </a:r>
          </a:p>
          <a:p>
            <a:pPr lvl="1">
              <a:lnSpc>
                <a:spcPct val="10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Attacks</a:t>
            </a:r>
            <a:endParaRPr lang="en-US" sz="2400" dirty="0"/>
          </a:p>
          <a:p>
            <a:pPr marL="457200" lvl="1" indent="-457200">
              <a:lnSpc>
                <a:spcPct val="100000"/>
              </a:lnSpc>
              <a:buAutoNum type="arabicPeriod"/>
            </a:pPr>
            <a:r>
              <a:rPr lang="en-US" sz="2400" b="0" dirty="0">
                <a:solidFill>
                  <a:schemeClr val="tx2"/>
                </a:solidFill>
              </a:rPr>
              <a:t>“Frame” some honest non-trusted relays under liar metric #1 with </a:t>
            </a:r>
            <a:r>
              <a:rPr lang="en-US" sz="2400" b="0" dirty="0" err="1">
                <a:solidFill>
                  <a:schemeClr val="tx2"/>
                </a:solidFill>
              </a:rPr>
              <a:t>avg</a:t>
            </a:r>
            <a:r>
              <a:rPr lang="en-US" sz="2400" b="0" dirty="0">
                <a:solidFill>
                  <a:schemeClr val="tx2"/>
                </a:solidFill>
              </a:rPr>
              <a:t> speeds with all but framed relays.</a:t>
            </a:r>
          </a:p>
          <a:p>
            <a:pPr marL="457200" lvl="1" indent="-457200">
              <a:lnSpc>
                <a:spcPct val="100000"/>
              </a:lnSpc>
              <a:buAutoNum type="arabicPeriod"/>
            </a:pPr>
            <a:r>
              <a:rPr lang="en-US" sz="2400" b="0" dirty="0" smtClean="0">
                <a:solidFill>
                  <a:schemeClr val="tx2"/>
                </a:solidFill>
              </a:rPr>
              <a:t>Inflate capacity with normal speeds with trusted and lies with malicious.</a:t>
            </a:r>
            <a:endParaRPr lang="en-US" sz="2400" b="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26840" y="686189"/>
            <a:ext cx="553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(</a:t>
            </a:r>
            <a:r>
              <a:rPr lang="en-US" sz="2000" dirty="0" err="1" smtClean="0">
                <a:solidFill>
                  <a:schemeClr val="accent3"/>
                </a:solidFill>
              </a:rPr>
              <a:t>Snader</a:t>
            </a:r>
            <a:r>
              <a:rPr lang="en-US" sz="2000" dirty="0" smtClean="0">
                <a:solidFill>
                  <a:schemeClr val="accent3"/>
                </a:solidFill>
              </a:rPr>
              <a:t> and </a:t>
            </a:r>
            <a:r>
              <a:rPr lang="en-US" sz="2000" dirty="0" err="1" smtClean="0">
                <a:solidFill>
                  <a:schemeClr val="accent3"/>
                </a:solidFill>
              </a:rPr>
              <a:t>Borisov</a:t>
            </a:r>
            <a:r>
              <a:rPr lang="en-US" sz="2000" dirty="0" smtClean="0">
                <a:solidFill>
                  <a:schemeClr val="accent3"/>
                </a:solidFill>
              </a:rPr>
              <a:t>, IPTPS 2009)</a:t>
            </a:r>
            <a:endParaRPr lang="en-US" sz="2000" dirty="0">
              <a:solidFill>
                <a:schemeClr val="accent3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H="1" flipV="1">
            <a:off x="7111472" y="3047708"/>
            <a:ext cx="1494006" cy="132963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8665239" y="2973008"/>
            <a:ext cx="44820" cy="126987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 flipV="1">
            <a:off x="7066652" y="3167225"/>
            <a:ext cx="59760" cy="128481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7290753" y="2958070"/>
            <a:ext cx="1344606" cy="156867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204113" y="4484924"/>
            <a:ext cx="1162324" cy="4181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8605478" y="1927226"/>
            <a:ext cx="29880" cy="11653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7066653" y="2001924"/>
            <a:ext cx="1718107" cy="5975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7051712" y="2106503"/>
            <a:ext cx="1479066" cy="9860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186172" y="2106503"/>
            <a:ext cx="1598587" cy="86650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7066651" y="2061684"/>
            <a:ext cx="44821" cy="9860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6887371" y="2987948"/>
            <a:ext cx="1807748" cy="10457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5" name="Picture 5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0" y="1272977"/>
            <a:ext cx="838780" cy="1023956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51" y="2318759"/>
            <a:ext cx="838780" cy="1023956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57" name="Picture 5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9" y="2297813"/>
            <a:ext cx="838780" cy="1023956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93" y="1275978"/>
            <a:ext cx="838780" cy="1023956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95" y="3696218"/>
            <a:ext cx="838780" cy="1023956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pic>
        <p:nvPicPr>
          <p:cNvPr id="60" name="Picture 5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81" y="3711155"/>
            <a:ext cx="838780" cy="1023956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sp>
        <p:nvSpPr>
          <p:cNvPr id="61" name="Rounded Rectangle 60"/>
          <p:cNvSpPr/>
          <p:nvPr/>
        </p:nvSpPr>
        <p:spPr>
          <a:xfrm>
            <a:off x="5557706" y="4900235"/>
            <a:ext cx="4302739" cy="198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587585" y="4855416"/>
            <a:ext cx="4317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Targeted lie attack:</a:t>
            </a:r>
            <a:r>
              <a:rPr lang="en-US" sz="2400" dirty="0" smtClean="0"/>
              <a:t> </a:t>
            </a:r>
            <a:r>
              <a:rPr lang="en-US" sz="2400" dirty="0"/>
              <a:t>With </a:t>
            </a:r>
            <a:r>
              <a:rPr lang="en-US" sz="2400" dirty="0" smtClean="0"/>
              <a:t>1118 trusted relays, 3.70% malicious BW</a:t>
            </a:r>
            <a:r>
              <a:rPr lang="en-US" sz="2400" dirty="0"/>
              <a:t>, </a:t>
            </a:r>
            <a:r>
              <a:rPr lang="en-US" sz="2400" dirty="0" smtClean="0"/>
              <a:t>and 1117 </a:t>
            </a:r>
            <a:r>
              <a:rPr lang="en-US" sz="2400" dirty="0"/>
              <a:t>malicious </a:t>
            </a:r>
            <a:r>
              <a:rPr lang="en-US" sz="2400" dirty="0" smtClean="0"/>
              <a:t>relays, adversary achieves 79.5% of capacity.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57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 bwMode="auto">
          <a:xfrm flipV="1">
            <a:off x="4571660" y="4227947"/>
            <a:ext cx="1987029" cy="149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7430011" y="1652329"/>
            <a:ext cx="1447800" cy="1524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4610611" y="3176329"/>
            <a:ext cx="26670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2705611" y="4243129"/>
            <a:ext cx="1676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724411" y="4319329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277611" y="3176329"/>
            <a:ext cx="14478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4763011" y="2185729"/>
            <a:ext cx="24384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2705611" y="2109529"/>
            <a:ext cx="18288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724411" y="2033329"/>
            <a:ext cx="19050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6591811" y="3176329"/>
            <a:ext cx="21336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2019811" y="3176329"/>
            <a:ext cx="23622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648211" y="3176329"/>
            <a:ext cx="1066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9604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Clients</a:t>
            </a:r>
            <a:endParaRPr lang="en-US" sz="24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33000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Relays</a:t>
            </a:r>
            <a:endParaRPr lang="en-US" sz="24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40669" y="5277252"/>
            <a:ext cx="190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Destinations</a:t>
            </a:r>
            <a:endParaRPr lang="en-US" sz="2400" dirty="0">
              <a:latin typeface="+mn-lt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16200000">
            <a:off x="2058063" y="3951594"/>
            <a:ext cx="313245" cy="1673495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16200000">
            <a:off x="6561012" y="3679941"/>
            <a:ext cx="313245" cy="1977766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2091" y="4821833"/>
            <a:ext cx="1064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Guards</a:t>
            </a:r>
            <a:endParaRPr lang="en-US" sz="20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25398" y="4791953"/>
            <a:ext cx="1217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Exits</a:t>
            </a:r>
            <a:endParaRPr lang="en-US" sz="2000" dirty="0">
              <a:latin typeface="+mn-lt"/>
            </a:endParaRPr>
          </a:p>
        </p:txBody>
      </p:sp>
      <p:sp>
        <p:nvSpPr>
          <p:cNvPr id="49" name="Left Brace 48"/>
          <p:cNvSpPr/>
          <p:nvPr/>
        </p:nvSpPr>
        <p:spPr bwMode="auto">
          <a:xfrm rot="16200000">
            <a:off x="2081071" y="3800868"/>
            <a:ext cx="304800" cy="16764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0" name="Left Brace 49"/>
          <p:cNvSpPr/>
          <p:nvPr/>
        </p:nvSpPr>
        <p:spPr bwMode="auto">
          <a:xfrm rot="16200000">
            <a:off x="6561931" y="3648468"/>
            <a:ext cx="304800" cy="19812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51" name="Picture 5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58" y="2391621"/>
            <a:ext cx="838780" cy="1023956"/>
          </a:xfrm>
          <a:prstGeom prst="rect">
            <a:avLst/>
          </a:prstGeom>
        </p:spPr>
      </p:pic>
      <p:pic>
        <p:nvPicPr>
          <p:cNvPr id="52" name="Picture 5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62" y="2391621"/>
            <a:ext cx="838780" cy="1023956"/>
          </a:xfrm>
          <a:prstGeom prst="rect">
            <a:avLst/>
          </a:prstGeom>
        </p:spPr>
      </p:pic>
      <p:pic>
        <p:nvPicPr>
          <p:cNvPr id="53" name="Picture 5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638" y="3443885"/>
            <a:ext cx="838780" cy="1023956"/>
          </a:xfrm>
          <a:prstGeom prst="rect">
            <a:avLst/>
          </a:prstGeom>
        </p:spPr>
      </p:pic>
      <p:pic>
        <p:nvPicPr>
          <p:cNvPr id="54" name="Picture 53"/>
          <p:cNvPicPr/>
          <p:nvPr/>
        </p:nvPicPr>
        <p:blipFill>
          <a:blip r:embed="rId3"/>
          <a:stretch>
            <a:fillRect/>
          </a:stretch>
        </p:blipFill>
        <p:spPr>
          <a:xfrm>
            <a:off x="343411" y="2642929"/>
            <a:ext cx="509595" cy="778077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4"/>
          <a:stretch>
            <a:fillRect/>
          </a:stretch>
        </p:blipFill>
        <p:spPr>
          <a:xfrm>
            <a:off x="8448746" y="2665808"/>
            <a:ext cx="937679" cy="7780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86" y="1367665"/>
            <a:ext cx="838780" cy="1023956"/>
          </a:xfrm>
          <a:prstGeom prst="rect">
            <a:avLst/>
          </a:prstGeom>
        </p:spPr>
      </p:pic>
      <p:pic>
        <p:nvPicPr>
          <p:cNvPr id="57" name="Picture 56"/>
          <p:cNvPicPr/>
          <p:nvPr/>
        </p:nvPicPr>
        <p:blipFill>
          <a:blip r:embed="rId5"/>
          <a:stretch>
            <a:fillRect/>
          </a:stretch>
        </p:blipFill>
        <p:spPr>
          <a:xfrm>
            <a:off x="2248411" y="1347529"/>
            <a:ext cx="838780" cy="1018749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2232418" y="3449092"/>
            <a:ext cx="838780" cy="1018749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5"/>
          <a:stretch>
            <a:fillRect/>
          </a:stretch>
        </p:blipFill>
        <p:spPr>
          <a:xfrm>
            <a:off x="1393638" y="2391622"/>
            <a:ext cx="838780" cy="1018749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5859873" y="1367665"/>
            <a:ext cx="972497" cy="1023956"/>
            <a:chOff x="5486400" y="1426946"/>
            <a:chExt cx="882556" cy="928524"/>
          </a:xfrm>
        </p:grpSpPr>
        <p:pic>
          <p:nvPicPr>
            <p:cNvPr id="61" name="Picture 60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2" name="Picture 6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6732700" y="2391621"/>
            <a:ext cx="972497" cy="1023956"/>
            <a:chOff x="5486400" y="1426946"/>
            <a:chExt cx="882556" cy="928524"/>
          </a:xfrm>
        </p:grpSpPr>
        <p:pic>
          <p:nvPicPr>
            <p:cNvPr id="64" name="Picture 6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5" name="Picture 6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5788340" y="3449091"/>
            <a:ext cx="972497" cy="1023956"/>
            <a:chOff x="5486400" y="1426946"/>
            <a:chExt cx="882556" cy="928524"/>
          </a:xfrm>
        </p:grpSpPr>
        <p:pic>
          <p:nvPicPr>
            <p:cNvPr id="67" name="Picture 66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8" name="Picture 67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9" name="Picture 68"/>
          <p:cNvPicPr/>
          <p:nvPr/>
        </p:nvPicPr>
        <p:blipFill>
          <a:blip r:embed="rId4"/>
          <a:stretch>
            <a:fillRect/>
          </a:stretch>
        </p:blipFill>
        <p:spPr>
          <a:xfrm>
            <a:off x="8448746" y="1367666"/>
            <a:ext cx="937679" cy="778077"/>
          </a:xfrm>
          <a:prstGeom prst="rect">
            <a:avLst/>
          </a:prstGeom>
        </p:spPr>
      </p:pic>
      <p:pic>
        <p:nvPicPr>
          <p:cNvPr id="70" name="Picture 69"/>
          <p:cNvPicPr/>
          <p:nvPr/>
        </p:nvPicPr>
        <p:blipFill>
          <a:blip r:embed="rId3"/>
          <a:stretch>
            <a:fillRect/>
          </a:stretch>
        </p:blipFill>
        <p:spPr>
          <a:xfrm>
            <a:off x="343411" y="1499929"/>
            <a:ext cx="509595" cy="778077"/>
          </a:xfrm>
          <a:prstGeom prst="rect">
            <a:avLst/>
          </a:prstGeom>
        </p:spPr>
      </p:pic>
      <p:pic>
        <p:nvPicPr>
          <p:cNvPr id="71" name="Picture 70"/>
          <p:cNvPicPr/>
          <p:nvPr/>
        </p:nvPicPr>
        <p:blipFill>
          <a:blip r:embed="rId3"/>
          <a:stretch>
            <a:fillRect/>
          </a:stretch>
        </p:blipFill>
        <p:spPr>
          <a:xfrm>
            <a:off x="343411" y="3709729"/>
            <a:ext cx="509595" cy="778077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4"/>
          <a:stretch>
            <a:fillRect/>
          </a:stretch>
        </p:blipFill>
        <p:spPr>
          <a:xfrm>
            <a:off x="8496811" y="3709729"/>
            <a:ext cx="937679" cy="77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9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/>
          <p:nvPr/>
        </p:nvCxnSpPr>
        <p:spPr bwMode="auto">
          <a:xfrm flipV="1">
            <a:off x="4571660" y="4227947"/>
            <a:ext cx="1987029" cy="149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7430011" y="1652329"/>
            <a:ext cx="1447800" cy="1524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4610611" y="3176329"/>
            <a:ext cx="26670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2705611" y="4243129"/>
            <a:ext cx="1676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724411" y="4319329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277611" y="3176329"/>
            <a:ext cx="14478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4763011" y="2185729"/>
            <a:ext cx="24384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2705611" y="2109529"/>
            <a:ext cx="18288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724411" y="2033329"/>
            <a:ext cx="19050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6591811" y="3176329"/>
            <a:ext cx="21336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2019811" y="3176329"/>
            <a:ext cx="23622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648211" y="3176329"/>
            <a:ext cx="1066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9604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Clients</a:t>
            </a:r>
            <a:endParaRPr lang="en-US" sz="24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33000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Relays</a:t>
            </a:r>
            <a:endParaRPr lang="en-US" sz="24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40669" y="5277252"/>
            <a:ext cx="190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Destinations</a:t>
            </a:r>
            <a:endParaRPr lang="en-US" sz="2400" dirty="0">
              <a:latin typeface="+mn-lt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16200000">
            <a:off x="2058063" y="3951594"/>
            <a:ext cx="313245" cy="1673495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16200000">
            <a:off x="6561012" y="3679941"/>
            <a:ext cx="313245" cy="1977766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2091" y="4821833"/>
            <a:ext cx="1064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Guards</a:t>
            </a:r>
            <a:endParaRPr lang="en-US" sz="20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25398" y="4791953"/>
            <a:ext cx="1217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Exits</a:t>
            </a:r>
            <a:endParaRPr lang="en-US" sz="2000" dirty="0">
              <a:latin typeface="+mn-lt"/>
            </a:endParaRPr>
          </a:p>
        </p:txBody>
      </p:sp>
      <p:sp>
        <p:nvSpPr>
          <p:cNvPr id="49" name="Left Brace 48"/>
          <p:cNvSpPr/>
          <p:nvPr/>
        </p:nvSpPr>
        <p:spPr bwMode="auto">
          <a:xfrm rot="16200000">
            <a:off x="2081071" y="3800868"/>
            <a:ext cx="304800" cy="16764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0" name="Left Brace 49"/>
          <p:cNvSpPr/>
          <p:nvPr/>
        </p:nvSpPr>
        <p:spPr bwMode="auto">
          <a:xfrm rot="16200000">
            <a:off x="6561931" y="3648468"/>
            <a:ext cx="304800" cy="19812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54" name="Picture 53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2642929"/>
            <a:ext cx="509595" cy="778077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3"/>
          <a:stretch>
            <a:fillRect/>
          </a:stretch>
        </p:blipFill>
        <p:spPr>
          <a:xfrm>
            <a:off x="8448746" y="2665808"/>
            <a:ext cx="937679" cy="7780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86" y="1367665"/>
            <a:ext cx="838780" cy="1023956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2232418" y="3449092"/>
            <a:ext cx="838780" cy="1018749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5859873" y="1367665"/>
            <a:ext cx="972497" cy="1023956"/>
            <a:chOff x="5486400" y="1426946"/>
            <a:chExt cx="882556" cy="928524"/>
          </a:xfrm>
        </p:grpSpPr>
        <p:pic>
          <p:nvPicPr>
            <p:cNvPr id="61" name="Picture 6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2" name="Picture 6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9" name="Picture 68"/>
          <p:cNvPicPr/>
          <p:nvPr/>
        </p:nvPicPr>
        <p:blipFill>
          <a:blip r:embed="rId3"/>
          <a:stretch>
            <a:fillRect/>
          </a:stretch>
        </p:blipFill>
        <p:spPr>
          <a:xfrm>
            <a:off x="8448746" y="1367666"/>
            <a:ext cx="937679" cy="778077"/>
          </a:xfrm>
          <a:prstGeom prst="rect">
            <a:avLst/>
          </a:prstGeom>
        </p:spPr>
      </p:pic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1499929"/>
            <a:ext cx="509595" cy="778077"/>
          </a:xfrm>
          <a:prstGeom prst="rect">
            <a:avLst/>
          </a:prstGeom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3709729"/>
            <a:ext cx="509595" cy="778077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3"/>
          <a:stretch>
            <a:fillRect/>
          </a:stretch>
        </p:blipFill>
        <p:spPr>
          <a:xfrm>
            <a:off x="8496811" y="3709729"/>
            <a:ext cx="937679" cy="778077"/>
          </a:xfrm>
          <a:prstGeom prst="rect">
            <a:avLst/>
          </a:prstGeom>
        </p:spPr>
      </p:pic>
      <p:pic>
        <p:nvPicPr>
          <p:cNvPr id="84" name="Picture 8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56" y="2420238"/>
            <a:ext cx="928383" cy="1133341"/>
          </a:xfrm>
          <a:prstGeom prst="rect">
            <a:avLst/>
          </a:prstGeom>
        </p:spPr>
      </p:pic>
      <p:pic>
        <p:nvPicPr>
          <p:cNvPr id="86" name="Picture 8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30" y="2699942"/>
            <a:ext cx="622931" cy="760454"/>
          </a:xfrm>
          <a:prstGeom prst="rect">
            <a:avLst/>
          </a:prstGeom>
        </p:spPr>
      </p:pic>
      <p:pic>
        <p:nvPicPr>
          <p:cNvPr id="87" name="Picture 8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754548"/>
            <a:ext cx="558592" cy="681912"/>
          </a:xfrm>
          <a:prstGeom prst="rect">
            <a:avLst/>
          </a:prstGeom>
        </p:spPr>
      </p:pic>
      <p:pic>
        <p:nvPicPr>
          <p:cNvPr id="88" name="Picture 87"/>
          <p:cNvPicPr/>
          <p:nvPr/>
        </p:nvPicPr>
        <p:blipFill>
          <a:blip r:embed="rId5"/>
          <a:stretch>
            <a:fillRect/>
          </a:stretch>
        </p:blipFill>
        <p:spPr>
          <a:xfrm>
            <a:off x="2142331" y="1316148"/>
            <a:ext cx="1066800" cy="1219200"/>
          </a:xfrm>
          <a:prstGeom prst="rect">
            <a:avLst/>
          </a:prstGeom>
        </p:spPr>
      </p:pic>
      <p:pic>
        <p:nvPicPr>
          <p:cNvPr id="89" name="Picture 88"/>
          <p:cNvPicPr/>
          <p:nvPr/>
        </p:nvPicPr>
        <p:blipFill>
          <a:blip r:embed="rId5"/>
          <a:stretch>
            <a:fillRect/>
          </a:stretch>
        </p:blipFill>
        <p:spPr>
          <a:xfrm>
            <a:off x="1380331" y="2382948"/>
            <a:ext cx="1159573" cy="1318107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6561931" y="2306748"/>
            <a:ext cx="1154511" cy="1165708"/>
            <a:chOff x="5486400" y="1426946"/>
            <a:chExt cx="882556" cy="928524"/>
          </a:xfrm>
        </p:grpSpPr>
        <p:pic>
          <p:nvPicPr>
            <p:cNvPr id="91" name="Picture 9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92" name="Picture 9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6028531" y="3754548"/>
            <a:ext cx="692836" cy="763318"/>
            <a:chOff x="5486400" y="1426946"/>
            <a:chExt cx="882556" cy="928524"/>
          </a:xfrm>
        </p:grpSpPr>
        <p:pic>
          <p:nvPicPr>
            <p:cNvPr id="94" name="Picture 93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95" name="Picture 9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97" name="Content Placeholder 2"/>
          <p:cNvSpPr>
            <a:spLocks noGrp="1"/>
          </p:cNvSpPr>
          <p:nvPr>
            <p:ph idx="4294967295"/>
          </p:nvPr>
        </p:nvSpPr>
        <p:spPr>
          <a:xfrm>
            <a:off x="176071" y="6055415"/>
            <a:ext cx="8594725" cy="8636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Tor relays have varying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unknown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capacities</a:t>
            </a:r>
          </a:p>
        </p:txBody>
      </p:sp>
    </p:spTree>
    <p:extLst>
      <p:ext uri="{BB962C8B-B14F-4D97-AF65-F5344CB8AC3E}">
        <p14:creationId xmlns:p14="http://schemas.microsoft.com/office/powerpoint/2010/main" val="329124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/>
          <p:nvPr/>
        </p:nvCxnSpPr>
        <p:spPr bwMode="auto">
          <a:xfrm>
            <a:off x="3899357" y="3391321"/>
            <a:ext cx="2659332" cy="83662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7430011" y="1652329"/>
            <a:ext cx="1447800" cy="1524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4610611" y="3176329"/>
            <a:ext cx="26670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2705611" y="3391321"/>
            <a:ext cx="954705" cy="85180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724411" y="4319329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277611" y="3176329"/>
            <a:ext cx="14478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4763011" y="2185729"/>
            <a:ext cx="24384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2705611" y="2109529"/>
            <a:ext cx="18288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724411" y="2033329"/>
            <a:ext cx="19050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6591811" y="3176329"/>
            <a:ext cx="21336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2019811" y="3176329"/>
            <a:ext cx="23622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648211" y="3176329"/>
            <a:ext cx="1066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9604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Clients</a:t>
            </a:r>
            <a:endParaRPr lang="en-US" sz="24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33000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Relays</a:t>
            </a:r>
            <a:endParaRPr lang="en-US" sz="24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40669" y="5277252"/>
            <a:ext cx="190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Destinations</a:t>
            </a:r>
            <a:endParaRPr lang="en-US" sz="2400" dirty="0">
              <a:latin typeface="+mn-lt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16200000">
            <a:off x="2058063" y="3951594"/>
            <a:ext cx="313245" cy="1673495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16200000">
            <a:off x="6561012" y="3679941"/>
            <a:ext cx="313245" cy="1977766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2091" y="4821833"/>
            <a:ext cx="1064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Guards</a:t>
            </a:r>
            <a:endParaRPr lang="en-US" sz="20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25398" y="4791953"/>
            <a:ext cx="1217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Exits</a:t>
            </a:r>
            <a:endParaRPr lang="en-US" sz="2000" dirty="0">
              <a:latin typeface="+mn-lt"/>
            </a:endParaRPr>
          </a:p>
        </p:txBody>
      </p:sp>
      <p:sp>
        <p:nvSpPr>
          <p:cNvPr id="49" name="Left Brace 48"/>
          <p:cNvSpPr/>
          <p:nvPr/>
        </p:nvSpPr>
        <p:spPr bwMode="auto">
          <a:xfrm rot="16200000">
            <a:off x="2081071" y="3800868"/>
            <a:ext cx="304800" cy="16764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0" name="Left Brace 49"/>
          <p:cNvSpPr/>
          <p:nvPr/>
        </p:nvSpPr>
        <p:spPr bwMode="auto">
          <a:xfrm rot="16200000">
            <a:off x="6561931" y="3648468"/>
            <a:ext cx="304800" cy="19812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54" name="Picture 53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2642929"/>
            <a:ext cx="509595" cy="778077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3"/>
          <a:stretch>
            <a:fillRect/>
          </a:stretch>
        </p:blipFill>
        <p:spPr>
          <a:xfrm>
            <a:off x="8448746" y="2665808"/>
            <a:ext cx="937679" cy="7780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86" y="1367665"/>
            <a:ext cx="838780" cy="1023956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2232418" y="3449092"/>
            <a:ext cx="838780" cy="1018749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5859873" y="1367665"/>
            <a:ext cx="972497" cy="1023956"/>
            <a:chOff x="5486400" y="1426946"/>
            <a:chExt cx="882556" cy="928524"/>
          </a:xfrm>
        </p:grpSpPr>
        <p:pic>
          <p:nvPicPr>
            <p:cNvPr id="61" name="Picture 6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2" name="Picture 6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9" name="Picture 68"/>
          <p:cNvPicPr/>
          <p:nvPr/>
        </p:nvPicPr>
        <p:blipFill>
          <a:blip r:embed="rId3"/>
          <a:stretch>
            <a:fillRect/>
          </a:stretch>
        </p:blipFill>
        <p:spPr>
          <a:xfrm>
            <a:off x="8448746" y="1367666"/>
            <a:ext cx="937679" cy="778077"/>
          </a:xfrm>
          <a:prstGeom prst="rect">
            <a:avLst/>
          </a:prstGeom>
        </p:spPr>
      </p:pic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1499929"/>
            <a:ext cx="509595" cy="778077"/>
          </a:xfrm>
          <a:prstGeom prst="rect">
            <a:avLst/>
          </a:prstGeom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3709729"/>
            <a:ext cx="509595" cy="778077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3"/>
          <a:stretch>
            <a:fillRect/>
          </a:stretch>
        </p:blipFill>
        <p:spPr>
          <a:xfrm>
            <a:off x="8496811" y="3709729"/>
            <a:ext cx="937679" cy="778077"/>
          </a:xfrm>
          <a:prstGeom prst="rect">
            <a:avLst/>
          </a:prstGeom>
        </p:spPr>
      </p:pic>
      <p:pic>
        <p:nvPicPr>
          <p:cNvPr id="84" name="Picture 8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56" y="2420238"/>
            <a:ext cx="928383" cy="1133341"/>
          </a:xfrm>
          <a:prstGeom prst="rect">
            <a:avLst/>
          </a:prstGeom>
        </p:spPr>
      </p:pic>
      <p:pic>
        <p:nvPicPr>
          <p:cNvPr id="86" name="Picture 8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30" y="2699942"/>
            <a:ext cx="622931" cy="760454"/>
          </a:xfrm>
          <a:prstGeom prst="rect">
            <a:avLst/>
          </a:prstGeom>
        </p:spPr>
      </p:pic>
      <p:pic>
        <p:nvPicPr>
          <p:cNvPr id="87" name="Picture 8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754548"/>
            <a:ext cx="558592" cy="681912"/>
          </a:xfrm>
          <a:prstGeom prst="rect">
            <a:avLst/>
          </a:prstGeom>
        </p:spPr>
      </p:pic>
      <p:pic>
        <p:nvPicPr>
          <p:cNvPr id="88" name="Picture 87"/>
          <p:cNvPicPr/>
          <p:nvPr/>
        </p:nvPicPr>
        <p:blipFill>
          <a:blip r:embed="rId5"/>
          <a:stretch>
            <a:fillRect/>
          </a:stretch>
        </p:blipFill>
        <p:spPr>
          <a:xfrm>
            <a:off x="2142331" y="1316148"/>
            <a:ext cx="1066800" cy="1219200"/>
          </a:xfrm>
          <a:prstGeom prst="rect">
            <a:avLst/>
          </a:prstGeom>
        </p:spPr>
      </p:pic>
      <p:pic>
        <p:nvPicPr>
          <p:cNvPr id="89" name="Picture 88"/>
          <p:cNvPicPr/>
          <p:nvPr/>
        </p:nvPicPr>
        <p:blipFill>
          <a:blip r:embed="rId5"/>
          <a:stretch>
            <a:fillRect/>
          </a:stretch>
        </p:blipFill>
        <p:spPr>
          <a:xfrm>
            <a:off x="1380331" y="2382948"/>
            <a:ext cx="1159573" cy="1318107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6561931" y="2306748"/>
            <a:ext cx="1154511" cy="1165708"/>
            <a:chOff x="5486400" y="1426946"/>
            <a:chExt cx="882556" cy="928524"/>
          </a:xfrm>
        </p:grpSpPr>
        <p:pic>
          <p:nvPicPr>
            <p:cNvPr id="91" name="Picture 9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92" name="Picture 9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6028531" y="3754548"/>
            <a:ext cx="692836" cy="763318"/>
            <a:chOff x="5486400" y="1426946"/>
            <a:chExt cx="882556" cy="928524"/>
          </a:xfrm>
        </p:grpSpPr>
        <p:pic>
          <p:nvPicPr>
            <p:cNvPr id="94" name="Picture 93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95" name="Picture 9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97" name="Content Placeholder 2"/>
          <p:cNvSpPr>
            <a:spLocks noGrp="1"/>
          </p:cNvSpPr>
          <p:nvPr>
            <p:ph idx="4294967295"/>
          </p:nvPr>
        </p:nvSpPr>
        <p:spPr>
          <a:xfrm>
            <a:off x="176071" y="6055415"/>
            <a:ext cx="8594725" cy="8636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Tor relays have varying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unknown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capacities</a:t>
            </a:r>
          </a:p>
          <a:p>
            <a:pPr marL="342900" indent="-342900" defTabSz="9144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Clients must balance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load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6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/>
          <p:nvPr/>
        </p:nvCxnSpPr>
        <p:spPr bwMode="auto">
          <a:xfrm>
            <a:off x="3899357" y="3391321"/>
            <a:ext cx="2659332" cy="83662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7430011" y="1652329"/>
            <a:ext cx="1447800" cy="1524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4610611" y="3176329"/>
            <a:ext cx="26670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2705611" y="3391321"/>
            <a:ext cx="954705" cy="85180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724411" y="4319329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277611" y="3176329"/>
            <a:ext cx="14478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4763011" y="2185729"/>
            <a:ext cx="24384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2705611" y="2109529"/>
            <a:ext cx="18288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724411" y="2033329"/>
            <a:ext cx="19050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6591811" y="3176329"/>
            <a:ext cx="21336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2019811" y="3176329"/>
            <a:ext cx="23622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648211" y="3176329"/>
            <a:ext cx="1066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9604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Clients</a:t>
            </a:r>
            <a:endParaRPr lang="en-US" sz="24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33000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Relays</a:t>
            </a:r>
            <a:endParaRPr lang="en-US" sz="24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40669" y="5277252"/>
            <a:ext cx="190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Destinations</a:t>
            </a:r>
            <a:endParaRPr lang="en-US" sz="2400" dirty="0">
              <a:latin typeface="+mn-lt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16200000">
            <a:off x="2058063" y="3951594"/>
            <a:ext cx="313245" cy="1673495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16200000">
            <a:off x="6561012" y="3679941"/>
            <a:ext cx="313245" cy="1977766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2091" y="4821833"/>
            <a:ext cx="1064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Guards</a:t>
            </a:r>
            <a:endParaRPr lang="en-US" sz="20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25398" y="4791953"/>
            <a:ext cx="1217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Exits</a:t>
            </a:r>
            <a:endParaRPr lang="en-US" sz="2000" dirty="0">
              <a:latin typeface="+mn-lt"/>
            </a:endParaRPr>
          </a:p>
        </p:txBody>
      </p:sp>
      <p:sp>
        <p:nvSpPr>
          <p:cNvPr id="49" name="Left Brace 48"/>
          <p:cNvSpPr/>
          <p:nvPr/>
        </p:nvSpPr>
        <p:spPr bwMode="auto">
          <a:xfrm rot="16200000">
            <a:off x="2081071" y="3800868"/>
            <a:ext cx="304800" cy="16764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0" name="Left Brace 49"/>
          <p:cNvSpPr/>
          <p:nvPr/>
        </p:nvSpPr>
        <p:spPr bwMode="auto">
          <a:xfrm rot="16200000">
            <a:off x="6561931" y="3648468"/>
            <a:ext cx="304800" cy="19812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54" name="Picture 53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2642929"/>
            <a:ext cx="509595" cy="778077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3"/>
          <a:stretch>
            <a:fillRect/>
          </a:stretch>
        </p:blipFill>
        <p:spPr>
          <a:xfrm>
            <a:off x="8448746" y="2665808"/>
            <a:ext cx="937679" cy="7780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86" y="1367665"/>
            <a:ext cx="838780" cy="1023956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2232418" y="3449092"/>
            <a:ext cx="838780" cy="1018749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5859873" y="1367665"/>
            <a:ext cx="972497" cy="1023956"/>
            <a:chOff x="5486400" y="1426946"/>
            <a:chExt cx="882556" cy="928524"/>
          </a:xfrm>
        </p:grpSpPr>
        <p:pic>
          <p:nvPicPr>
            <p:cNvPr id="61" name="Picture 6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2" name="Picture 6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9" name="Picture 68"/>
          <p:cNvPicPr/>
          <p:nvPr/>
        </p:nvPicPr>
        <p:blipFill>
          <a:blip r:embed="rId3"/>
          <a:stretch>
            <a:fillRect/>
          </a:stretch>
        </p:blipFill>
        <p:spPr>
          <a:xfrm>
            <a:off x="8448746" y="1367666"/>
            <a:ext cx="937679" cy="778077"/>
          </a:xfrm>
          <a:prstGeom prst="rect">
            <a:avLst/>
          </a:prstGeom>
        </p:spPr>
      </p:pic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1499929"/>
            <a:ext cx="509595" cy="778077"/>
          </a:xfrm>
          <a:prstGeom prst="rect">
            <a:avLst/>
          </a:prstGeom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3709729"/>
            <a:ext cx="509595" cy="778077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3"/>
          <a:stretch>
            <a:fillRect/>
          </a:stretch>
        </p:blipFill>
        <p:spPr>
          <a:xfrm>
            <a:off x="8496811" y="3709729"/>
            <a:ext cx="937679" cy="778077"/>
          </a:xfrm>
          <a:prstGeom prst="rect">
            <a:avLst/>
          </a:prstGeom>
        </p:spPr>
      </p:pic>
      <p:pic>
        <p:nvPicPr>
          <p:cNvPr id="84" name="Picture 8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56" y="2420238"/>
            <a:ext cx="928383" cy="1133341"/>
          </a:xfrm>
          <a:prstGeom prst="rect">
            <a:avLst/>
          </a:prstGeom>
        </p:spPr>
      </p:pic>
      <p:pic>
        <p:nvPicPr>
          <p:cNvPr id="86" name="Picture 8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30" y="2699942"/>
            <a:ext cx="622931" cy="760454"/>
          </a:xfrm>
          <a:prstGeom prst="rect">
            <a:avLst/>
          </a:prstGeom>
        </p:spPr>
      </p:pic>
      <p:pic>
        <p:nvPicPr>
          <p:cNvPr id="87" name="Picture 8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754548"/>
            <a:ext cx="558592" cy="681912"/>
          </a:xfrm>
          <a:prstGeom prst="rect">
            <a:avLst/>
          </a:prstGeom>
        </p:spPr>
      </p:pic>
      <p:pic>
        <p:nvPicPr>
          <p:cNvPr id="88" name="Picture 87"/>
          <p:cNvPicPr/>
          <p:nvPr/>
        </p:nvPicPr>
        <p:blipFill>
          <a:blip r:embed="rId5"/>
          <a:stretch>
            <a:fillRect/>
          </a:stretch>
        </p:blipFill>
        <p:spPr>
          <a:xfrm>
            <a:off x="2142331" y="1316148"/>
            <a:ext cx="1066800" cy="1219200"/>
          </a:xfrm>
          <a:prstGeom prst="rect">
            <a:avLst/>
          </a:prstGeom>
        </p:spPr>
      </p:pic>
      <p:pic>
        <p:nvPicPr>
          <p:cNvPr id="89" name="Picture 88"/>
          <p:cNvPicPr/>
          <p:nvPr/>
        </p:nvPicPr>
        <p:blipFill>
          <a:blip r:embed="rId5"/>
          <a:stretch>
            <a:fillRect/>
          </a:stretch>
        </p:blipFill>
        <p:spPr>
          <a:xfrm>
            <a:off x="1380331" y="2382948"/>
            <a:ext cx="1159573" cy="1318107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6561931" y="2306748"/>
            <a:ext cx="1154511" cy="1165708"/>
            <a:chOff x="5486400" y="1426946"/>
            <a:chExt cx="882556" cy="928524"/>
          </a:xfrm>
        </p:grpSpPr>
        <p:pic>
          <p:nvPicPr>
            <p:cNvPr id="91" name="Picture 9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92" name="Picture 9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6028531" y="3754548"/>
            <a:ext cx="692836" cy="763318"/>
            <a:chOff x="5486400" y="1426946"/>
            <a:chExt cx="882556" cy="928524"/>
          </a:xfrm>
        </p:grpSpPr>
        <p:pic>
          <p:nvPicPr>
            <p:cNvPr id="94" name="Picture 93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95" name="Picture 9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97" name="Content Placeholder 2"/>
          <p:cNvSpPr>
            <a:spLocks noGrp="1"/>
          </p:cNvSpPr>
          <p:nvPr>
            <p:ph idx="4294967295"/>
          </p:nvPr>
        </p:nvSpPr>
        <p:spPr>
          <a:xfrm>
            <a:off x="176071" y="6055415"/>
            <a:ext cx="8594725" cy="8636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Tor relays have varying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unknown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capacities</a:t>
            </a:r>
          </a:p>
          <a:p>
            <a:pPr marL="342900" indent="-342900" defTabSz="9144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Clients must balance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load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Insecure load balancing allows adversary to attack more client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traffic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5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/>
          <p:nvPr/>
        </p:nvCxnSpPr>
        <p:spPr bwMode="auto">
          <a:xfrm>
            <a:off x="3899357" y="3391321"/>
            <a:ext cx="2659332" cy="83662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7430011" y="1652329"/>
            <a:ext cx="1447800" cy="1524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4610611" y="3176329"/>
            <a:ext cx="26670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2705611" y="3391321"/>
            <a:ext cx="954705" cy="85180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724411" y="4319329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277611" y="3176329"/>
            <a:ext cx="14478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4763011" y="2185729"/>
            <a:ext cx="24384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2705611" y="2109529"/>
            <a:ext cx="18288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724411" y="2033329"/>
            <a:ext cx="19050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6591811" y="3176329"/>
            <a:ext cx="21336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2019811" y="3176329"/>
            <a:ext cx="23622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648211" y="3176329"/>
            <a:ext cx="1066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9604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Clients</a:t>
            </a:r>
            <a:endParaRPr lang="en-US" sz="24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33000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Relays</a:t>
            </a:r>
            <a:endParaRPr lang="en-US" sz="24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40669" y="5277252"/>
            <a:ext cx="190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Destinations</a:t>
            </a:r>
            <a:endParaRPr lang="en-US" sz="2400" dirty="0">
              <a:latin typeface="+mn-lt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16200000">
            <a:off x="2058063" y="3951594"/>
            <a:ext cx="313245" cy="1673495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16200000">
            <a:off x="6561012" y="3679941"/>
            <a:ext cx="313245" cy="1977766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2091" y="4821833"/>
            <a:ext cx="1064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Guards</a:t>
            </a:r>
            <a:endParaRPr lang="en-US" sz="20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25398" y="4791953"/>
            <a:ext cx="1217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Exits</a:t>
            </a:r>
            <a:endParaRPr lang="en-US" sz="2000" dirty="0">
              <a:latin typeface="+mn-lt"/>
            </a:endParaRPr>
          </a:p>
        </p:txBody>
      </p:sp>
      <p:sp>
        <p:nvSpPr>
          <p:cNvPr id="49" name="Left Brace 48"/>
          <p:cNvSpPr/>
          <p:nvPr/>
        </p:nvSpPr>
        <p:spPr bwMode="auto">
          <a:xfrm rot="16200000">
            <a:off x="2081071" y="3800868"/>
            <a:ext cx="304800" cy="16764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0" name="Left Brace 49"/>
          <p:cNvSpPr/>
          <p:nvPr/>
        </p:nvSpPr>
        <p:spPr bwMode="auto">
          <a:xfrm rot="16200000">
            <a:off x="6561931" y="3648468"/>
            <a:ext cx="304800" cy="19812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54" name="Picture 53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2642929"/>
            <a:ext cx="509595" cy="778077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3"/>
          <a:stretch>
            <a:fillRect/>
          </a:stretch>
        </p:blipFill>
        <p:spPr>
          <a:xfrm>
            <a:off x="8448746" y="2665808"/>
            <a:ext cx="937679" cy="7780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86" y="1367665"/>
            <a:ext cx="838780" cy="1023956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2232418" y="3449092"/>
            <a:ext cx="838780" cy="1018749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grpSp>
        <p:nvGrpSpPr>
          <p:cNvPr id="60" name="Group 59"/>
          <p:cNvGrpSpPr/>
          <p:nvPr/>
        </p:nvGrpSpPr>
        <p:grpSpPr>
          <a:xfrm>
            <a:off x="5859873" y="1367665"/>
            <a:ext cx="972497" cy="1023956"/>
            <a:chOff x="5486400" y="1426946"/>
            <a:chExt cx="882556" cy="928524"/>
          </a:xfrm>
        </p:grpSpPr>
        <p:pic>
          <p:nvPicPr>
            <p:cNvPr id="61" name="Picture 6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2" name="Picture 6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9" name="Picture 68"/>
          <p:cNvPicPr/>
          <p:nvPr/>
        </p:nvPicPr>
        <p:blipFill>
          <a:blip r:embed="rId3"/>
          <a:stretch>
            <a:fillRect/>
          </a:stretch>
        </p:blipFill>
        <p:spPr>
          <a:xfrm>
            <a:off x="8448746" y="1367666"/>
            <a:ext cx="937679" cy="778077"/>
          </a:xfrm>
          <a:prstGeom prst="rect">
            <a:avLst/>
          </a:prstGeom>
        </p:spPr>
      </p:pic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1499929"/>
            <a:ext cx="509595" cy="778077"/>
          </a:xfrm>
          <a:prstGeom prst="rect">
            <a:avLst/>
          </a:prstGeom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3709729"/>
            <a:ext cx="509595" cy="778077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3"/>
          <a:stretch>
            <a:fillRect/>
          </a:stretch>
        </p:blipFill>
        <p:spPr>
          <a:xfrm>
            <a:off x="8496811" y="3709729"/>
            <a:ext cx="937679" cy="778077"/>
          </a:xfrm>
          <a:prstGeom prst="rect">
            <a:avLst/>
          </a:prstGeom>
        </p:spPr>
      </p:pic>
      <p:pic>
        <p:nvPicPr>
          <p:cNvPr id="84" name="Picture 8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56" y="2420238"/>
            <a:ext cx="928383" cy="1133341"/>
          </a:xfrm>
          <a:prstGeom prst="rect">
            <a:avLst/>
          </a:prstGeom>
        </p:spPr>
      </p:pic>
      <p:pic>
        <p:nvPicPr>
          <p:cNvPr id="86" name="Picture 8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30" y="2699942"/>
            <a:ext cx="622931" cy="760454"/>
          </a:xfrm>
          <a:prstGeom prst="rect">
            <a:avLst/>
          </a:prstGeom>
        </p:spPr>
      </p:pic>
      <p:pic>
        <p:nvPicPr>
          <p:cNvPr id="87" name="Picture 8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754548"/>
            <a:ext cx="558592" cy="681912"/>
          </a:xfrm>
          <a:prstGeom prst="rect">
            <a:avLst/>
          </a:prstGeom>
        </p:spPr>
      </p:pic>
      <p:pic>
        <p:nvPicPr>
          <p:cNvPr id="88" name="Picture 87"/>
          <p:cNvPicPr/>
          <p:nvPr/>
        </p:nvPicPr>
        <p:blipFill>
          <a:blip r:embed="rId5"/>
          <a:stretch>
            <a:fillRect/>
          </a:stretch>
        </p:blipFill>
        <p:spPr>
          <a:xfrm>
            <a:off x="2142331" y="1316148"/>
            <a:ext cx="1066800" cy="1219200"/>
          </a:xfrm>
          <a:prstGeom prst="rect">
            <a:avLst/>
          </a:prstGeom>
        </p:spPr>
      </p:pic>
      <p:pic>
        <p:nvPicPr>
          <p:cNvPr id="89" name="Picture 88"/>
          <p:cNvPicPr/>
          <p:nvPr/>
        </p:nvPicPr>
        <p:blipFill>
          <a:blip r:embed="rId5"/>
          <a:stretch>
            <a:fillRect/>
          </a:stretch>
        </p:blipFill>
        <p:spPr>
          <a:xfrm>
            <a:off x="1380331" y="2382948"/>
            <a:ext cx="1159573" cy="1318107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6561931" y="2306748"/>
            <a:ext cx="1154511" cy="1165708"/>
            <a:chOff x="5486400" y="1426946"/>
            <a:chExt cx="882556" cy="928524"/>
          </a:xfrm>
        </p:grpSpPr>
        <p:pic>
          <p:nvPicPr>
            <p:cNvPr id="91" name="Picture 9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92" name="Picture 9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6028531" y="3754548"/>
            <a:ext cx="692836" cy="763318"/>
            <a:chOff x="5486400" y="1426946"/>
            <a:chExt cx="882556" cy="928524"/>
          </a:xfrm>
        </p:grpSpPr>
        <p:pic>
          <p:nvPicPr>
            <p:cNvPr id="94" name="Picture 93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95" name="Picture 9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97" name="Content Placeholder 2"/>
          <p:cNvSpPr>
            <a:spLocks noGrp="1"/>
          </p:cNvSpPr>
          <p:nvPr>
            <p:ph idx="4294967295"/>
          </p:nvPr>
        </p:nvSpPr>
        <p:spPr>
          <a:xfrm>
            <a:off x="176071" y="6055415"/>
            <a:ext cx="8594725" cy="8636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Tor relays have varying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unknown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capacities</a:t>
            </a:r>
          </a:p>
          <a:p>
            <a:pPr marL="342900" indent="-342900" defTabSz="9144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Clients must balance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load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Insecure load balancing allows adversary to attack more client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traffic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4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/>
          <p:nvPr/>
        </p:nvCxnSpPr>
        <p:spPr bwMode="auto">
          <a:xfrm>
            <a:off x="3899357" y="3391321"/>
            <a:ext cx="2659332" cy="83662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7430011" y="1652329"/>
            <a:ext cx="1447800" cy="1524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4610611" y="3176329"/>
            <a:ext cx="26670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2705611" y="3391321"/>
            <a:ext cx="954705" cy="85180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724411" y="4319329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277611" y="3176329"/>
            <a:ext cx="14478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4763011" y="2185729"/>
            <a:ext cx="2438400" cy="990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2705611" y="2109529"/>
            <a:ext cx="18288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724411" y="2033329"/>
            <a:ext cx="19050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6591811" y="3176329"/>
            <a:ext cx="21336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2019811" y="3176329"/>
            <a:ext cx="2362200" cy="1066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648211" y="3176329"/>
            <a:ext cx="1066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9604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Clients</a:t>
            </a:r>
            <a:endParaRPr lang="en-US" sz="24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33000" y="5277252"/>
            <a:ext cx="12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Relays</a:t>
            </a:r>
            <a:endParaRPr lang="en-US" sz="24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40669" y="5277252"/>
            <a:ext cx="190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Destinations</a:t>
            </a:r>
            <a:endParaRPr lang="en-US" sz="2400" dirty="0">
              <a:latin typeface="+mn-lt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16200000">
            <a:off x="2058063" y="3951594"/>
            <a:ext cx="313245" cy="1673495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16200000">
            <a:off x="6561012" y="3679941"/>
            <a:ext cx="313245" cy="1977766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2091" y="4821833"/>
            <a:ext cx="1064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Guards</a:t>
            </a:r>
            <a:endParaRPr lang="en-US" sz="20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25398" y="4791953"/>
            <a:ext cx="1217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Exits</a:t>
            </a:r>
            <a:endParaRPr lang="en-US" sz="2000" dirty="0">
              <a:latin typeface="+mn-lt"/>
            </a:endParaRPr>
          </a:p>
        </p:txBody>
      </p:sp>
      <p:sp>
        <p:nvSpPr>
          <p:cNvPr id="49" name="Left Brace 48"/>
          <p:cNvSpPr/>
          <p:nvPr/>
        </p:nvSpPr>
        <p:spPr bwMode="auto">
          <a:xfrm rot="16200000">
            <a:off x="2081071" y="3800868"/>
            <a:ext cx="304800" cy="16764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0" name="Left Brace 49"/>
          <p:cNvSpPr/>
          <p:nvPr/>
        </p:nvSpPr>
        <p:spPr bwMode="auto">
          <a:xfrm rot="16200000">
            <a:off x="6561931" y="3648468"/>
            <a:ext cx="304800" cy="19812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54" name="Picture 53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2642929"/>
            <a:ext cx="509595" cy="778077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3"/>
          <a:stretch>
            <a:fillRect/>
          </a:stretch>
        </p:blipFill>
        <p:spPr>
          <a:xfrm>
            <a:off x="8448746" y="2665808"/>
            <a:ext cx="937679" cy="7780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86" y="1367665"/>
            <a:ext cx="838780" cy="1023956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2232418" y="3449092"/>
            <a:ext cx="838780" cy="1018749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5859873" y="1367665"/>
            <a:ext cx="972497" cy="1023956"/>
            <a:chOff x="5486400" y="1426946"/>
            <a:chExt cx="882556" cy="928524"/>
          </a:xfrm>
        </p:grpSpPr>
        <p:pic>
          <p:nvPicPr>
            <p:cNvPr id="61" name="Picture 6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2" name="Picture 6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9" name="Picture 68"/>
          <p:cNvPicPr/>
          <p:nvPr/>
        </p:nvPicPr>
        <p:blipFill>
          <a:blip r:embed="rId3"/>
          <a:stretch>
            <a:fillRect/>
          </a:stretch>
        </p:blipFill>
        <p:spPr>
          <a:xfrm>
            <a:off x="8448746" y="1367666"/>
            <a:ext cx="937679" cy="778077"/>
          </a:xfrm>
          <a:prstGeom prst="rect">
            <a:avLst/>
          </a:prstGeom>
        </p:spPr>
      </p:pic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1499929"/>
            <a:ext cx="509595" cy="778077"/>
          </a:xfrm>
          <a:prstGeom prst="rect">
            <a:avLst/>
          </a:prstGeom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343411" y="3709729"/>
            <a:ext cx="509595" cy="778077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3"/>
          <a:stretch>
            <a:fillRect/>
          </a:stretch>
        </p:blipFill>
        <p:spPr>
          <a:xfrm>
            <a:off x="8496811" y="3709729"/>
            <a:ext cx="937679" cy="778077"/>
          </a:xfrm>
          <a:prstGeom prst="rect">
            <a:avLst/>
          </a:prstGeom>
        </p:spPr>
      </p:pic>
      <p:pic>
        <p:nvPicPr>
          <p:cNvPr id="84" name="Picture 8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56" y="2420238"/>
            <a:ext cx="928383" cy="1133341"/>
          </a:xfrm>
          <a:prstGeom prst="rect">
            <a:avLst/>
          </a:prstGeom>
        </p:spPr>
      </p:pic>
      <p:pic>
        <p:nvPicPr>
          <p:cNvPr id="86" name="Picture 8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30" y="2699942"/>
            <a:ext cx="622931" cy="760454"/>
          </a:xfrm>
          <a:prstGeom prst="rect">
            <a:avLst/>
          </a:prstGeom>
        </p:spPr>
      </p:pic>
      <p:pic>
        <p:nvPicPr>
          <p:cNvPr id="87" name="Picture 8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754548"/>
            <a:ext cx="558592" cy="681912"/>
          </a:xfrm>
          <a:prstGeom prst="rect">
            <a:avLst/>
          </a:prstGeom>
        </p:spPr>
      </p:pic>
      <p:pic>
        <p:nvPicPr>
          <p:cNvPr id="88" name="Picture 87"/>
          <p:cNvPicPr/>
          <p:nvPr/>
        </p:nvPicPr>
        <p:blipFill>
          <a:blip r:embed="rId5"/>
          <a:stretch>
            <a:fillRect/>
          </a:stretch>
        </p:blipFill>
        <p:spPr>
          <a:xfrm>
            <a:off x="2142331" y="1316148"/>
            <a:ext cx="1066800" cy="1219200"/>
          </a:xfrm>
          <a:prstGeom prst="rect">
            <a:avLst/>
          </a:prstGeom>
        </p:spPr>
      </p:pic>
      <p:pic>
        <p:nvPicPr>
          <p:cNvPr id="89" name="Picture 88"/>
          <p:cNvPicPr/>
          <p:nvPr/>
        </p:nvPicPr>
        <p:blipFill>
          <a:blip r:embed="rId5"/>
          <a:stretch>
            <a:fillRect/>
          </a:stretch>
        </p:blipFill>
        <p:spPr>
          <a:xfrm>
            <a:off x="1380331" y="2382948"/>
            <a:ext cx="1159573" cy="1318107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6561931" y="2306748"/>
            <a:ext cx="1154511" cy="1165708"/>
            <a:chOff x="5486400" y="1426946"/>
            <a:chExt cx="882556" cy="928524"/>
          </a:xfrm>
        </p:grpSpPr>
        <p:pic>
          <p:nvPicPr>
            <p:cNvPr id="91" name="Picture 9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92" name="Picture 9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97" name="Content Placeholder 2"/>
          <p:cNvSpPr>
            <a:spLocks noGrp="1"/>
          </p:cNvSpPr>
          <p:nvPr>
            <p:ph idx="4294967295"/>
          </p:nvPr>
        </p:nvSpPr>
        <p:spPr>
          <a:xfrm>
            <a:off x="176071" y="6055415"/>
            <a:ext cx="8594725" cy="8636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Tor relays have varying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unknown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capacities</a:t>
            </a:r>
          </a:p>
          <a:p>
            <a:pPr marL="342900" indent="-342900" defTabSz="9144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Clients must balance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load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Insecure load balancing allows adversary to attack more client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traffic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028530" y="3769488"/>
            <a:ext cx="692836" cy="763318"/>
            <a:chOff x="5486400" y="1426946"/>
            <a:chExt cx="882556" cy="928524"/>
          </a:xfrm>
        </p:grpSpPr>
        <p:pic>
          <p:nvPicPr>
            <p:cNvPr id="52" name="Picture 51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  <a:effectLst>
              <a:glow rad="101600">
                <a:srgbClr val="FF0000">
                  <a:alpha val="75000"/>
                </a:srgbClr>
              </a:glow>
            </a:effectLst>
          </p:spPr>
        </p:pic>
        <p:pic>
          <p:nvPicPr>
            <p:cNvPr id="53" name="Picture 5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  <a:effectLst>
              <a:glow rad="101600">
                <a:srgbClr val="FF0000">
                  <a:alpha val="75000"/>
                </a:srgb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20106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NRL_PPT_M10_052616.potx</Template>
  <TotalTime>5593</TotalTime>
  <Words>1598</Words>
  <Application>Microsoft Macintosh PowerPoint</Application>
  <PresentationFormat>Custom</PresentationFormat>
  <Paragraphs>349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NRL_PPT_M10_052616</vt:lpstr>
      <vt:lpstr>PeerFlow: Secure Load Balancing in Tor  Aaron Johnson1  Rob Jansen1 Aaron Segal2 Nicholas Hopper3 Paul Syverson1 1U.S. Naval Research Laboratory 2Yale University 3University of Minnesota </vt:lpstr>
      <vt:lpstr>Overview</vt:lpstr>
      <vt:lpstr>Overview</vt:lpstr>
      <vt:lpstr>Problem</vt:lpstr>
      <vt:lpstr>Problem</vt:lpstr>
      <vt:lpstr>Problem</vt:lpstr>
      <vt:lpstr>Problem</vt:lpstr>
      <vt:lpstr>Problem</vt:lpstr>
      <vt:lpstr>Problem</vt:lpstr>
      <vt:lpstr>Problem</vt:lpstr>
      <vt:lpstr>Problem</vt:lpstr>
      <vt:lpstr>Overview</vt:lpstr>
      <vt:lpstr>Overview</vt:lpstr>
      <vt:lpstr>TorFlow</vt:lpstr>
      <vt:lpstr>TorFlow</vt:lpstr>
      <vt:lpstr>TorFlow</vt:lpstr>
      <vt:lpstr>EigenSpeed</vt:lpstr>
      <vt:lpstr>EigenSpeed</vt:lpstr>
      <vt:lpstr>EigenSpeed</vt:lpstr>
      <vt:lpstr>Overview</vt:lpstr>
      <vt:lpstr>PeerFlow: Design</vt:lpstr>
      <vt:lpstr>PeerFlow: Design</vt:lpstr>
      <vt:lpstr>PeerFlow: Design</vt:lpstr>
      <vt:lpstr>PeerFlow: Design</vt:lpstr>
      <vt:lpstr>PeerFlow: Design</vt:lpstr>
      <vt:lpstr>PeerFlow: Design</vt:lpstr>
      <vt:lpstr>PeerFlow: Design</vt:lpstr>
      <vt:lpstr>PeerFlow: Security</vt:lpstr>
      <vt:lpstr>PeerFlow: Performance</vt:lpstr>
      <vt:lpstr>Conclusion</vt:lpstr>
      <vt:lpstr>Backup slides</vt:lpstr>
      <vt:lpstr>Problem</vt:lpstr>
      <vt:lpstr>Problem</vt:lpstr>
      <vt:lpstr>Problem</vt:lpstr>
      <vt:lpstr>Problem</vt:lpstr>
      <vt:lpstr>Problem</vt:lpstr>
      <vt:lpstr>EigenSpeed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NRL</dc:title>
  <dc:creator>Joe Graff</dc:creator>
  <cp:lastModifiedBy>Aaron Johnson</cp:lastModifiedBy>
  <cp:revision>287</cp:revision>
  <cp:lastPrinted>2015-08-19T18:26:03Z</cp:lastPrinted>
  <dcterms:created xsi:type="dcterms:W3CDTF">2015-08-18T16:34:21Z</dcterms:created>
  <dcterms:modified xsi:type="dcterms:W3CDTF">2017-08-03T15:15:44Z</dcterms:modified>
</cp:coreProperties>
</file>