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6"/>
  </p:notesMasterIdLst>
  <p:handoutMasterIdLst>
    <p:handoutMasterId r:id="rId37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84" r:id="rId17"/>
    <p:sldId id="285" r:id="rId18"/>
    <p:sldId id="286" r:id="rId19"/>
    <p:sldId id="287" r:id="rId20"/>
    <p:sldId id="288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9" r:id="rId32"/>
    <p:sldId id="281" r:id="rId33"/>
    <p:sldId id="282" r:id="rId34"/>
    <p:sldId id="283" r:id="rId35"/>
  </p:sldIdLst>
  <p:sldSz cx="10080625" cy="567055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A0394F7C-B5A8-BB4F-95B3-94B9FB24CFE6}" styleName="">
    <a:wholeTbl>
      <a:tcStyle>
        <a:tcBdr/>
      </a:tcStyle>
    </a:wholeTbl>
    <a:band1H>
      <a:tcStyle>
        <a:tcBdr/>
      </a:tcStyle>
    </a:band1H>
    <a:band1V>
      <a:tcStyle>
        <a:tcBdr/>
      </a:tcStyle>
    </a:band1V>
    <a:lastCol>
      <a:tcStyle>
        <a:tcBdr/>
      </a:tcStyle>
    </a:lastCol>
    <a:firstCol>
      <a:tcStyle>
        <a:tcBdr/>
      </a:tcStyle>
    </a:firstCol>
    <a:lastRow>
      <a:tcStyle>
        <a:tcBdr/>
      </a:tcStyle>
    </a:lastRow>
    <a:firstRow>
      <a:tcStyle>
        <a:tcBdr/>
      </a:tcStyle>
    </a:firstRow>
  </a:tblStyle>
  <a:tblStyle styleId="{4B3DFA7D-270F-6745-885A-DEA2C2AC78E8}" styleName="">
    <a:wholeTbl>
      <a:tcStyle>
        <a:tcBdr/>
      </a:tcStyle>
    </a:wholeTbl>
    <a:band1H>
      <a:tcStyle>
        <a:tcBdr/>
      </a:tcStyle>
    </a:band1H>
    <a:band1V>
      <a:tcStyle>
        <a:tcBdr/>
      </a:tcStyle>
    </a:band1V>
    <a:lastCol>
      <a:tcStyle>
        <a:tcBdr/>
      </a:tcStyle>
    </a:lastCol>
    <a:firstCol>
      <a:tcStyle>
        <a:tcBdr/>
      </a:tcStyle>
    </a:firstCol>
    <a:lastRow>
      <a:tcStyle>
        <a:tcBdr/>
      </a:tcStyle>
    </a:lastRow>
    <a:firstRow>
      <a:tcStyle>
        <a:tcBdr/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21"/>
    <p:restoredTop sz="94658"/>
  </p:normalViewPr>
  <p:slideViewPr>
    <p:cSldViewPr snapToGrid="0">
      <p:cViewPr varScale="1">
        <p:scale>
          <a:sx n="145" d="100"/>
          <a:sy n="145" d="100"/>
        </p:scale>
        <p:origin x="11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A0C4CF5-68D4-622C-3306-10AA77727A3C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84E124-A512-FF5F-7232-13B82F0951F6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9F05D-2F7C-76AC-FFDC-BD9E698AD6BA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868115-FC09-56E4-040D-482497A19C66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E32CFA7-39BB-ED42-99E8-1020AF8EAA84}" type="slidenum">
              <a:t>‹#›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954822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9FA7D6-18FD-9892-4CBD-DF34CF31C5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5999" y="812517"/>
            <a:ext cx="7127281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A7E062-6068-6EE2-F3EF-F9112C4623C4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A1B04E2D-52B2-AE9C-3580-6A85C8F6AB8F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BEE276-1DF6-ECB2-70C4-DA1D8E966766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A62554-36C7-EA02-628A-0F9B52C3987F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F1EBF7-F60B-99FB-7E98-05C739151BD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defRPr>
            </a:lvl1pPr>
          </a:lstStyle>
          <a:p>
            <a:pPr lvl="0"/>
            <a:fld id="{B76C5599-43CB-9647-86E3-1BEDB10036A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848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GB" sz="2000" b="0" i="0" u="none" strike="noStrike" kern="1200" cap="none" spc="0" baseline="0">
        <a:solidFill>
          <a:srgbClr val="000000"/>
        </a:solidFill>
        <a:highlight>
          <a:scrgbClr r="0" g="0" b="0">
            <a:alpha val="0"/>
          </a:scrgbClr>
        </a:highlight>
        <a:uFillTx/>
        <a:latin typeface="Liberation Sans" pitchFamily="18"/>
        <a:cs typeface="Noto Sans Devanagar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114A52E9-7445-EF28-040E-B1E52419BFA1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D6D2C28-A3C2-9243-81DA-9C10107B5FD4}" type="slidenum">
              <a:t>1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E8E00642-8FA9-729B-12D3-56C67A62BA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03E2EEBD-7333-BA5F-7859-D9770256AAF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149F82D5-DFB8-5B30-2D34-B8173D6F646E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F7A70B3-3A86-9F4F-A20A-46C8D0A69199}" type="slidenum">
              <a:t>2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FB700C6F-45BC-9A61-D88E-A4FF66DD53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396" y="763588"/>
            <a:ext cx="6704015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1B7A00BA-0949-7224-89E3-DDB4384F66A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F26F23E4-6CA5-2E0A-E957-E5FD9A1EA7F4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676332D-E20F-8746-9E03-414E82E15F74}" type="slidenum">
              <a:t>3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3C139FC0-0C49-86FA-AB93-DE3D8E061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396" y="763588"/>
            <a:ext cx="6704015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5E3DB148-CEE4-4EE1-6540-3510C8B55C9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E734D7BC-2D1E-9A02-BBAA-9277CEB82390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46FF80A-A56E-CD4F-B0D3-BFABA4A78F4D}" type="slidenum">
              <a:t>4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CB6F3716-8BB0-999A-2F4C-7F98EA805F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396" y="763588"/>
            <a:ext cx="6704015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871BA991-4552-1D28-7528-42E8C1DA4D6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368D33DF-C96C-BE39-6A30-9813BAD51B6B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258B467-376F-0C43-B81F-E303CEA02F18}" type="slidenum">
              <a:t>5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D9FECFBF-4373-13F8-F5BF-C8CEA14198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396" y="763588"/>
            <a:ext cx="6704015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EB0895D8-D177-FD9B-B4F6-40DA9B9F4C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378FDB69-4B23-D2FD-726E-6ED129A6A8BB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3DA4AF8-D0C6-5A40-AB2D-EC265A824525}" type="slidenum">
              <a:t>6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27F87E13-F21D-D2B4-4615-A8D1059BEC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396" y="763588"/>
            <a:ext cx="6704015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43BE3F2A-1547-2FF0-7577-BA77A64B7A5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6B954119-3008-3407-06AA-AB3919AF30DF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83C923B-7933-7A4A-B387-3554983979FD}" type="slidenum">
              <a:t>7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AFCC2512-B6BB-9EFB-3CD4-5190655E63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396" y="763588"/>
            <a:ext cx="6704015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709D999B-7003-A4FE-B257-957C82EA214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E7EC85B2-C4C3-631A-9781-00801DA272D7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A507C0A-5CA1-A747-B908-3B05E6CE913F}" type="slidenum">
              <a:t>8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CA0DC509-1147-9F49-8471-59570933A9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396" y="763588"/>
            <a:ext cx="6704015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3067C625-EC4C-A63E-9F1F-169301134A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65EA32D1-848A-0F69-7D93-9B387AD49732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1E47247-EE23-FD4C-B141-40432F2D978F}" type="slidenum">
              <a:t>9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7D9C9570-631C-B7BE-23A4-936284BEEC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396" y="763588"/>
            <a:ext cx="6704015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F73A3382-4828-7615-75DA-2C870A97B89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A4FBC068-11DF-73DF-B8DB-F5638153FA66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161A9CC-E683-7549-AA53-30A45BBFF3E5}" type="slidenum">
              <a:t>10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97DF9EB5-B383-EF7F-5F9E-3570FAD34F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396" y="763588"/>
            <a:ext cx="6704015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36E6F9DA-CA13-92F4-6DA1-A5583009C00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7C319925-5F63-F9B0-3CD3-8F4D0A0D8F15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4805203-AAE7-2446-8644-BEA518597958}" type="slidenum">
              <a:t>11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CE8584AA-E164-BAAD-903C-F0137CE0D0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90" y="812801"/>
            <a:ext cx="7124703" cy="4008436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9B2555B7-37D7-2398-C079-69479817E23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5BDA6AE8-CDE7-E07A-8DF0-0FFAF027D6CA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BCE965D-99A4-DD40-8458-2DCB9A9727F7}" type="slidenum">
              <a:t>12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21681A68-7BB0-7C3C-672C-3CF558DEC5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7736AD03-A598-2A1C-7C18-5359FCE3427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DAAF7472-BD49-625D-EDB7-0A12001DCF26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435EF2E-F23E-2E43-854C-5689A3AD45AC}" type="slidenum">
              <a:t>13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20323844-262D-C00C-62C0-4FF806026F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14BD1594-B6CB-1D54-3D30-06BDDE40283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66A6CD8F-0078-6EA8-56FD-EA138628EAE0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E88E96B-8C37-9349-A90C-133BEC22B444}" type="slidenum">
              <a:t>14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8717E492-80A6-F519-D253-0C53DABF73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396" y="763588"/>
            <a:ext cx="6704015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0177A246-93DE-45F1-F8D3-DC0DE452D0B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CD59941B-9F5B-12B4-17B3-1DF7AE35A746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53B3B03-BDC3-724B-A9E2-11C90ADEE1BA}" type="slidenum">
              <a:t>15</a:t>
            </a:fld>
            <a:endParaRPr lang="en-CA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1BEA480A-739D-86DF-DFC2-A6472A6121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396" y="763588"/>
            <a:ext cx="6704015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53CECF00-92E9-CAA8-3C85-34F9662FBE7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3913F4FC-9F05-7522-2735-458BBDA7BEAE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C637CEB-BF0A-2941-9543-74EE3E6060E4}" type="slidenum">
              <a:t>16</a:t>
            </a:fld>
            <a:endParaRPr lang="en-CA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F18194EC-2D92-B159-1DDF-9BE113C015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396" y="763588"/>
            <a:ext cx="6704015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91F0D0FD-1018-0625-2C1E-74B48485B9C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CBC35EC5-65BC-5477-C66D-0370931F0051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F3EE0FA-5A0D-A740-AA88-13AC4B48584F}" type="slidenum">
              <a:t>17</a:t>
            </a:fld>
            <a:endParaRPr lang="en-CA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A51E085F-6482-FB78-3CC3-A104DDF912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396" y="763588"/>
            <a:ext cx="6704015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F537D0D9-486E-5046-AB93-27E094CB666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ECF536C0-4763-2EC8-49AA-3A89EEE87FB3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5B0F678-936C-AD40-B440-592945EF1F40}" type="slidenum">
              <a:t>18</a:t>
            </a:fld>
            <a:endParaRPr lang="en-CA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0E41E7B8-C4A2-6674-3CB2-BFE47A614C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396" y="763588"/>
            <a:ext cx="6704015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6B79FB2C-CB6D-5FB5-097A-C37E16C1415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BC6BF83D-E785-2012-7C04-3CA23FF94E55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1614B0A-3781-694C-9BC7-09D0357CD3F5}" type="slidenum">
              <a:t>19</a:t>
            </a:fld>
            <a:endParaRPr lang="en-CA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BA4FE68C-3817-DC99-0F67-651588DBF8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396" y="763588"/>
            <a:ext cx="6704015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F0581F6B-2563-525C-E2D7-BB184B18C3C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138DACA1-C30E-84C7-FC82-8DB69E71D5D8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74232BD-C52B-6440-A6CD-C92E3C361794}" type="slidenum">
              <a:t>20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799CA8EA-8489-4AD1-6789-F6E2F21D7C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7CAF0D8A-8E99-1951-6F52-ECE7E3AF590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9E2A4A04-C4C0-EE1E-5D68-92CFEDF3074F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71DA83-BF97-644B-8B78-938C2E6D0813}" type="slidenum">
              <a:t>21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82141887-8C72-14FE-2E14-270EC91D84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48536733-C86B-5A8B-5C5D-CC117057940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658A9052-3B91-F2FF-ECC3-53C87C2683B1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311A910-F832-114A-AF40-2A23539713AA}" type="slidenum">
              <a:t>22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325BFF8F-AC83-23B0-82DB-5B7086C08A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32D17B02-A9C0-BD3B-CFBB-C8F19D73A7B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34B792DD-710D-C309-A49E-EECFA0761F06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24184B0-5C32-7F41-BDBD-5053E516C1B6}" type="slidenum">
              <a:t>23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7A8F3FF2-02E9-F999-F885-1DA133CE2C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988EC8A1-EC8C-437F-B5AD-41B167CFB21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AE3CA431-CB9B-FBCA-A8C9-635F9A4D64EA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3CD6D80-0E84-A84E-BB16-7F164799E676}" type="slidenum">
              <a:t>24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C55D566D-DB8C-FD60-912F-F39D89479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396" y="763588"/>
            <a:ext cx="6704015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E5EE6482-BD04-D3D8-0DB1-C4589F7A2D4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268ABAD6-637D-3584-78A6-24E6796DD325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213F105-AFE4-3B46-AB24-662C1E2E4BEB}" type="slidenum">
              <a:t>25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71365AA5-3D51-5105-D9B5-0838A4DD6F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396" y="763588"/>
            <a:ext cx="6704015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C4CDEB54-B35B-6272-1962-B5E8C3A337E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555F2471-2B56-EE4D-D46A-4B9B0925D202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61BF0F0-99BB-9D43-9E06-52B7DBA4B553}" type="slidenum">
              <a:t>26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524701FE-801B-E732-8DBD-ACE5BD0B72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CA78595F-B87D-98E8-F1CF-4A3144389A6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47775FB7-7047-0593-3B8D-DFC6CD4A445E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0E40B42-4553-1041-8E49-F073A06DF5D5}" type="slidenum">
              <a:t>27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4BE80E8E-5D33-3EE6-E22B-155F4A781D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3149CB16-CE99-4C43-7F74-A96A146B0FA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23A09E85-D5A4-419D-AEE7-AA97CE865267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5A58336-45E7-A942-AB3C-335827A91043}" type="slidenum">
              <a:t>28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B6A9A98A-9C8D-B0AB-7D4E-E8E317BD8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F585F30C-3434-DD11-6EDC-B946B1E6A23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3B5B64FD-C8F6-9BF6-76AF-B205B1E455B6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B514FCD-1979-5F48-8BDF-E0C93FB92021}" type="slidenum">
              <a:t>29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3FDC6E75-B1BE-D446-0712-DA5A2DE7CE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4DA486E8-EB54-9288-214F-723F79D9963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BA34EE5D-6202-1B21-61A5-E643EF581B6A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1D91EB5-21F0-8741-BCF6-0A69D716EC96}" type="slidenum">
              <a:t>30</a:t>
            </a:fld>
            <a:endParaRPr lang="en-CA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65F9F5CC-4ABE-68D4-A7B5-8587BB8405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5E6CDA03-2343-4990-E3AB-7A8DF670703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688A8C9A-8EFA-F165-7799-E9EC76EBB9E5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1B021A2-5688-1442-8A11-EFA550C61D3C}" type="slidenum">
              <a:t>31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0CAC4810-F42A-8B3C-2ABA-D206B691FF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A99FE091-7B23-B811-AFFD-2E57900BAA3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59BD3E25-2986-6477-6763-885EF1714D4C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B144209-D460-4D4B-8A7C-8C2A68C55767}" type="slidenum">
              <a:t>32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CF726F76-9FD0-9806-D3C3-ACF97DE00D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D695B9F5-A8B3-0F57-63F8-9A81B125A89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36D5E179-E7A9-A98C-11AA-F07D48776D63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2B36464-B41C-0040-AC37-E6F692B7ACBF}" type="slidenum">
              <a:t>33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Slide Image Placeholder 1">
            <a:extLst>
              <a:ext uri="{FF2B5EF4-FFF2-40B4-BE49-F238E27FC236}">
                <a16:creationId xmlns:a16="http://schemas.microsoft.com/office/drawing/2014/main" id="{83508E07-FA59-7EDC-3FDB-23C7707B2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396" y="763588"/>
            <a:ext cx="6704015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Notes Placeholder 2">
            <a:extLst>
              <a:ext uri="{FF2B5EF4-FFF2-40B4-BE49-F238E27FC236}">
                <a16:creationId xmlns:a16="http://schemas.microsoft.com/office/drawing/2014/main" id="{F0FB2898-AD58-C375-7ED1-252BCF18103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592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1517B-7EC5-324D-3D72-1447C49D23F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60472" y="928692"/>
            <a:ext cx="7559673" cy="1973266"/>
          </a:xfrm>
        </p:spPr>
        <p:txBody>
          <a:bodyPr anchor="b"/>
          <a:lstStyle>
            <a:lvl1pPr>
              <a:defRPr lang="en-US"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E2225-4B5D-A957-D489-2958D370EF8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60472" y="2978145"/>
            <a:ext cx="7559673" cy="1370008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8B133-0BCA-72ED-3C4F-D3819D22CA6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2CF4ED-8484-AD3D-7E81-4EECED389DE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E9A07-70CB-3353-3B11-9AFFF80CF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837DEE5-F0C1-3446-80CC-D043646A3DA6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462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FDDBB-AEFD-E9A0-7B0F-CFF9F02A158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E3D30-3CF7-BC88-3C29-DFAB22E5A297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9EAD1-3696-11CE-95BF-97567D783CD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11060-7DCB-B79A-7EDE-E3BAB82D34F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62845-E262-8269-2D82-684AEE2B6A7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ADC953D-0BB3-2545-B090-070ED84F7636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7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4AB67-F129-66BC-9F34-AB37C8EE89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7391" y="1414467"/>
            <a:ext cx="8694736" cy="2357432"/>
          </a:xfrm>
        </p:spPr>
        <p:txBody>
          <a:bodyPr anchor="b"/>
          <a:lstStyle>
            <a:lvl1pPr>
              <a:defRPr lang="en-US"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25486F-E026-6BD0-979B-FC2183C43A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7391" y="3794129"/>
            <a:ext cx="8694736" cy="1241426"/>
          </a:xfrm>
        </p:spPr>
        <p:txBody>
          <a:bodyPr/>
          <a:lstStyle>
            <a:lvl1pPr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C59EE2-51A9-5236-B5AF-0D1399E685E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E5B7E-CD1E-9B86-66B2-6411DFCEC99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C27A3A-574D-D714-B961-142178C98EC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A66A324-D15E-9143-AC83-C421AFB1A378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11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7C17C-F52B-50CD-F3CD-2FE5437A8DF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469E4-96A0-7FA3-7192-86182065121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3240" y="1327151"/>
            <a:ext cx="4459291" cy="328771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9DD2D7-B706-5AA7-F519-1F3C1F5A6828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114925" y="1327151"/>
            <a:ext cx="4460872" cy="328771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363EBD-83D7-D163-A56C-17E0B49733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A4DB5-8342-4F63-CCE5-E1650DF709E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544727-0CFE-7D46-3C17-2A58F521E9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67A2F4C-CD03-8B4D-BBA4-ED852242AC0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42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08465-0A9C-A948-1389-34D6DBD19C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301623"/>
            <a:ext cx="8694736" cy="1096959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6A6767-DDD3-CB75-0C74-CC3A3D7293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3736" y="1390646"/>
            <a:ext cx="4265611" cy="681035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7C33C-4ED9-0D8F-D4FA-3927DF4879A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93736" y="2071692"/>
            <a:ext cx="4265611" cy="30464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E1357B-166E-71AE-E776-9CE3F23122FF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103815" y="1390646"/>
            <a:ext cx="4284658" cy="681035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996109-7074-2902-B027-778A3DF7C059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103815" y="2071692"/>
            <a:ext cx="4284658" cy="30464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1B2529-2074-24CD-A77D-BD69E33278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EC4C36-0861-4DB7-A793-7F968DFCBCF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8A500A-55C3-AD39-C17B-22D96DA8703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F6BAA89-59B8-9C4B-9807-040B26521190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551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89CB4-B257-405B-2E32-C1510258BF2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0BD66F-CE4C-D91C-D934-90B94385D24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CBD968-B1D9-69B0-617D-9EF234CEC95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688246-6976-090B-A352-139BA4E1733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713D9D-4D74-C644-B0E2-4DA29B49980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880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6057DD-8783-4582-BC73-7192C756C81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0BC0E1-CA93-4FA0-744E-12B9CFD54A5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ABD0A-DDDD-BF6C-559A-B1E0D5AD1E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931ED59-F75F-3948-A47E-DC2BEEE66D0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4085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22D97-2D00-A58B-15B9-859A526C72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377820"/>
            <a:ext cx="3251204" cy="1323978"/>
          </a:xfrm>
        </p:spPr>
        <p:txBody>
          <a:bodyPr anchor="b"/>
          <a:lstStyle>
            <a:lvl1pPr>
              <a:defRPr lang="en-US"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039B5-64AC-D740-C4A2-3369B9D026C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86250" y="815973"/>
            <a:ext cx="5102223" cy="4030666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C0AB0-2D2B-3E60-CBDD-AF4D7DE0531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1701798"/>
            <a:ext cx="3251204" cy="315118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521E6E-3A26-94E9-A469-B5EC86713FE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E380A1-0A08-C9C5-B75B-CEC33A020CB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789445-4E83-7B63-77AF-98285AC22D5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D9E2E73-0D9D-7C4E-957F-5A34E97B6056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826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5C5CE-DDC4-5485-AE38-882FECCF4A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377820"/>
            <a:ext cx="3251204" cy="1323978"/>
          </a:xfrm>
        </p:spPr>
        <p:txBody>
          <a:bodyPr anchor="b"/>
          <a:lstStyle>
            <a:lvl1pPr>
              <a:defRPr lang="en-US"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89B9D9-58BB-B14A-B522-201EEBC69214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4286250" y="815973"/>
            <a:ext cx="5102223" cy="403066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E979D-E8CF-F8D4-88A0-11900C3867D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1701798"/>
            <a:ext cx="3251204" cy="315118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FA99E-1A04-3F11-0CCC-CE28A83C523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A72E62-F09F-8598-3964-F273C255C78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FB93A6-6FB7-A659-BBD1-5D9B67AD66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21A0154-031F-1E46-B2D5-C0B6FE22961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511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56600-BDFB-CD36-98DC-0DC7264DC2E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4A3396-985E-5DF6-DD34-32A72DDE52F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22E9B-8FF1-F12E-2FDA-15A6B08EE0F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BDDBC-DE1A-6311-6E90-B64F1090AF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49532-D50E-7255-C705-9484612EEB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71480A-3A0E-3E42-9093-0B0A85D8E588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687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8DD165-A013-1177-4699-224A62F5F890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7308854" y="225427"/>
            <a:ext cx="2266953" cy="4389440"/>
          </a:xfrm>
        </p:spPr>
        <p:txBody>
          <a:bodyPr vert="eaVert"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50AF08-340D-3517-481A-DADD47A37215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503240" y="225427"/>
            <a:ext cx="6653210" cy="438944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BD4633-CEB3-BB35-DE9B-0F183891CBE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AE10C-8724-2320-DB6B-EA04E9E7DA8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36C5A-D9AE-7836-9394-5DAE90D5AE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9326328-84D1-8C42-B9D7-A466D3A29EEE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908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D3E18-E633-F57E-6B3B-04E3487C42C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60472" y="928692"/>
            <a:ext cx="7559673" cy="1973266"/>
          </a:xfrm>
        </p:spPr>
        <p:txBody>
          <a:bodyPr anchorCtr="1"/>
          <a:lstStyle>
            <a:lvl1pPr algn="ctr">
              <a:defRPr lang="en-US"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BC434A-1585-B98E-2043-CC3D0D3CD62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60472" y="2978145"/>
            <a:ext cx="7559673" cy="1370008"/>
          </a:xfrm>
        </p:spPr>
        <p:txBody>
          <a:bodyPr anchorCtr="1"/>
          <a:lstStyle>
            <a:lvl1pPr algn="ctr">
              <a:defRPr lang="en-US" sz="24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36718E-EB5F-8348-CAA3-AED775706CC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226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C394A-CD4C-1323-E6B8-C95AE389D33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C12B6-7016-1858-97AC-ADB8D1C79515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/>
            </a:lvl1pPr>
            <a:lvl2pPr lvl="1" indent="457200">
              <a:defRPr lang="en-US"/>
            </a:lvl2pPr>
            <a:lvl3pPr lvl="2" indent="914400">
              <a:defRPr lang="en-US"/>
            </a:lvl3pPr>
            <a:lvl4pPr lvl="3" indent="1371600">
              <a:defRPr lang="en-US"/>
            </a:lvl4pPr>
            <a:lvl5pPr lvl="4" indent="1828800"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47E07-AC55-4472-DB48-C1953C886D2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559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B0E9F-6C88-582F-5880-7CA64F4F9B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7391" y="1414467"/>
            <a:ext cx="8694736" cy="2357432"/>
          </a:xfrm>
        </p:spPr>
        <p:txBody>
          <a:bodyPr/>
          <a:lstStyle>
            <a:lvl1pPr>
              <a:defRPr lang="en-US"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DBC11E-94C7-FF8B-89A3-210477F36F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7391" y="3794129"/>
            <a:ext cx="8694736" cy="1241426"/>
          </a:xfrm>
        </p:spPr>
        <p:txBody>
          <a:bodyPr/>
          <a:lstStyle>
            <a:lvl1pPr>
              <a:defRPr lang="en-US"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9ABAC3-CE61-2A9C-89AF-7B006A1EEB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954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B5EC3-7827-0A1F-CA8D-A7FF1D1B173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7DE5E-C28D-E3CD-F889-7A917252E9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96884" y="4902198"/>
            <a:ext cx="4464045" cy="263520"/>
          </a:xfrm>
        </p:spPr>
        <p:txBody>
          <a:bodyPr/>
          <a:lstStyle>
            <a:lvl1pPr>
              <a:defRPr lang="en-US"/>
            </a:lvl1pPr>
            <a:lvl2pPr lvl="1" indent="457200">
              <a:defRPr lang="en-US"/>
            </a:lvl2pPr>
            <a:lvl3pPr lvl="2" indent="914400">
              <a:defRPr lang="en-US"/>
            </a:lvl3pPr>
            <a:lvl4pPr lvl="3" indent="1371600">
              <a:defRPr lang="en-US"/>
            </a:lvl4pPr>
            <a:lvl5pPr lvl="4" indent="1828800"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E1662B-9759-BDB9-57DA-AD476F712E94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113333" y="4902198"/>
            <a:ext cx="4465636" cy="263520"/>
          </a:xfrm>
        </p:spPr>
        <p:txBody>
          <a:bodyPr/>
          <a:lstStyle>
            <a:lvl1pPr>
              <a:defRPr lang="en-US"/>
            </a:lvl1pPr>
            <a:lvl2pPr lvl="1" indent="457200">
              <a:defRPr lang="en-US"/>
            </a:lvl2pPr>
            <a:lvl3pPr lvl="2" indent="914400">
              <a:defRPr lang="en-US"/>
            </a:lvl3pPr>
            <a:lvl4pPr lvl="3" indent="1371600">
              <a:defRPr lang="en-US"/>
            </a:lvl4pPr>
            <a:lvl5pPr lvl="4" indent="1828800"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F4B517-153D-90A3-45EE-F0B0E8B5D1F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912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1882D-94B9-B85B-C167-2CB29C4931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301623"/>
            <a:ext cx="8694736" cy="1096959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B318DA-9CC1-0F33-2AF1-B5B9A91241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3736" y="1390646"/>
            <a:ext cx="4265611" cy="681035"/>
          </a:xfrm>
        </p:spPr>
        <p:txBody>
          <a:bodyPr anchor="b"/>
          <a:lstStyle>
            <a:lvl1pPr>
              <a:defRPr lang="en-US"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486CC7-13C5-2630-CD56-F9628295559C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93736" y="2071692"/>
            <a:ext cx="4265611" cy="3046415"/>
          </a:xfrm>
        </p:spPr>
        <p:txBody>
          <a:bodyPr/>
          <a:lstStyle>
            <a:lvl1pPr>
              <a:defRPr lang="en-US"/>
            </a:lvl1pPr>
            <a:lvl2pPr lvl="1" indent="457200">
              <a:defRPr lang="en-US"/>
            </a:lvl2pPr>
            <a:lvl3pPr lvl="2" indent="914400">
              <a:defRPr lang="en-US"/>
            </a:lvl3pPr>
            <a:lvl4pPr lvl="3" indent="1371600">
              <a:defRPr lang="en-US"/>
            </a:lvl4pPr>
            <a:lvl5pPr lvl="4" indent="1828800"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EB0FB2-6427-A939-F4F2-8721F7C14FE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103815" y="1390646"/>
            <a:ext cx="4284658" cy="681035"/>
          </a:xfrm>
        </p:spPr>
        <p:txBody>
          <a:bodyPr anchor="b"/>
          <a:lstStyle>
            <a:lvl1pPr>
              <a:defRPr lang="en-US"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B5F04F-A876-2EC8-2696-FD57C619401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103815" y="2071692"/>
            <a:ext cx="4284658" cy="3046415"/>
          </a:xfrm>
        </p:spPr>
        <p:txBody>
          <a:bodyPr/>
          <a:lstStyle>
            <a:lvl1pPr>
              <a:defRPr lang="en-US"/>
            </a:lvl1pPr>
            <a:lvl2pPr lvl="1" indent="457200">
              <a:defRPr lang="en-US"/>
            </a:lvl2pPr>
            <a:lvl3pPr lvl="2" indent="914400">
              <a:defRPr lang="en-US"/>
            </a:lvl3pPr>
            <a:lvl4pPr lvl="3" indent="1371600">
              <a:defRPr lang="en-US"/>
            </a:lvl4pPr>
            <a:lvl5pPr lvl="4" indent="1828800"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7B4BC7-4FDD-0426-8C4F-D56F4DD9105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175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BBFB9-1516-0624-6E85-AB0667C3C9F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DA1088-404C-4E86-941D-688E46A4C4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390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879F8B-2985-6AAE-B5CC-4A35EA66A2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25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22D6B-2151-5EDE-56A0-05E8331371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377820"/>
            <a:ext cx="3251204" cy="1323978"/>
          </a:xfrm>
        </p:spPr>
        <p:txBody>
          <a:bodyPr/>
          <a:lstStyle>
            <a:lvl1pPr>
              <a:defRPr lang="en-US"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CD5E7-92EB-BF52-E3FE-F54794E2B4D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86250" y="815973"/>
            <a:ext cx="5102223" cy="4030666"/>
          </a:xfrm>
        </p:spPr>
        <p:txBody>
          <a:bodyPr/>
          <a:lstStyle>
            <a:lvl1pPr>
              <a:defRPr lang="en-US" sz="3200"/>
            </a:lvl1pPr>
            <a:lvl2pPr lvl="1" indent="457200">
              <a:defRPr lang="en-US" sz="2800"/>
            </a:lvl2pPr>
            <a:lvl3pPr lvl="2" indent="914400">
              <a:defRPr lang="en-US" sz="2400"/>
            </a:lvl3pPr>
            <a:lvl4pPr lvl="3" indent="1371600">
              <a:defRPr lang="en-US" sz="2000"/>
            </a:lvl4pPr>
            <a:lvl5pPr lvl="4" indent="1828800">
              <a:defRPr lang="en-US"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969D6-2393-884C-0FB9-52017D2E6B6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1701798"/>
            <a:ext cx="3251204" cy="3151186"/>
          </a:xfrm>
        </p:spPr>
        <p:txBody>
          <a:bodyPr/>
          <a:lstStyle>
            <a:lvl1pPr>
              <a:defRPr lang="en-US"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8E2F72-2884-028C-63F3-ACFD3199704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53359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CB900-5688-2FB9-D017-617C12E3AD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377820"/>
            <a:ext cx="3251204" cy="1323978"/>
          </a:xfrm>
        </p:spPr>
        <p:txBody>
          <a:bodyPr/>
          <a:lstStyle>
            <a:lvl1pPr>
              <a:defRPr lang="en-US"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20B62A-B777-8E29-FA1A-62074A8A1061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4286250" y="815973"/>
            <a:ext cx="5102223" cy="4030666"/>
          </a:xfrm>
        </p:spPr>
        <p:txBody>
          <a:bodyPr/>
          <a:lstStyle>
            <a:lvl1pPr>
              <a:defRPr lang="en-US" sz="3200"/>
            </a:lvl1pPr>
          </a:lstStyle>
          <a:p>
            <a:pPr lvl="0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B4908-65E2-1057-1043-CF70A12DD2C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1701798"/>
            <a:ext cx="3251204" cy="3151186"/>
          </a:xfrm>
        </p:spPr>
        <p:txBody>
          <a:bodyPr/>
          <a:lstStyle>
            <a:lvl1pPr>
              <a:defRPr lang="en-US"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9C4041-8940-A8D0-24CC-2ABA9B5B85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0810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08BC7-5ACC-40B9-6F49-E38D959A73A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B74049-E1F1-6C38-8A20-33FD6F16ADFA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lang="en-US"/>
            </a:lvl1pPr>
            <a:lvl2pPr lvl="1" indent="457200">
              <a:defRPr lang="en-US"/>
            </a:lvl2pPr>
            <a:lvl3pPr lvl="2" indent="914400">
              <a:defRPr lang="en-US"/>
            </a:lvl3pPr>
            <a:lvl4pPr lvl="3" indent="1371600">
              <a:defRPr lang="en-US"/>
            </a:lvl4pPr>
            <a:lvl5pPr lvl="4" indent="1828800"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88B71-4FBE-9D8A-8E17-D19ED5B764F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9439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E4F46A-E927-9F87-44C6-5DE57B57C5D7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7310435" y="1063620"/>
            <a:ext cx="2270126" cy="4102098"/>
          </a:xfrm>
        </p:spPr>
        <p:txBody>
          <a:bodyPr vert="eaVert"/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B3BF21-D7E5-35BC-5B43-9F17AE46A56F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96884" y="1063620"/>
            <a:ext cx="6661147" cy="4102098"/>
          </a:xfrm>
        </p:spPr>
        <p:txBody>
          <a:bodyPr vert="eaVert"/>
          <a:lstStyle>
            <a:lvl1pPr>
              <a:defRPr lang="en-US"/>
            </a:lvl1pPr>
            <a:lvl2pPr lvl="1" indent="457200">
              <a:defRPr lang="en-US"/>
            </a:lvl2pPr>
            <a:lvl3pPr lvl="2" indent="914400">
              <a:defRPr lang="en-US"/>
            </a:lvl3pPr>
            <a:lvl4pPr lvl="3" indent="1371600">
              <a:defRPr lang="en-US"/>
            </a:lvl4pPr>
            <a:lvl5pPr lvl="4" indent="1828800"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8B7EB7-AAAA-59A0-B599-C1A27A391C7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2345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30A314-6920-9A13-4FB1-24D86D6559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8" y="226076"/>
            <a:ext cx="9071643" cy="9464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EC358B-6C05-8234-A943-849789A9EC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8" y="1326602"/>
            <a:ext cx="9071643" cy="32882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96452-3E8F-D14D-5918-FBF249A74729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8" y="5165281"/>
            <a:ext cx="2348279" cy="39060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C87E9-0072-1966-0A82-EA996A2CE202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1" y="5165281"/>
            <a:ext cx="3194995" cy="39060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59C1A-7490-BFBE-C604-CF83140FD6D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defRPr>
            </a:lvl1pPr>
          </a:lstStyle>
          <a:p>
            <a:pPr lvl="0"/>
            <a:fld id="{9D1979A0-B04C-8D43-9743-72B7F74E10BB}" type="slidenum"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GB" sz="44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  <a:cs typeface="Noto Sans Devanagari" pitchFamily="2"/>
        </a:defRPr>
      </a:lvl1pPr>
    </p:titleStyle>
    <p:bodyStyle>
      <a:lvl1pPr marL="0" marR="0" lvl="0" indent="0" defTabSz="914400" rtl="0" fontAlgn="auto" hangingPunct="0">
        <a:lnSpc>
          <a:spcPct val="100000"/>
        </a:lnSpc>
        <a:spcBef>
          <a:spcPts val="1415"/>
        </a:spcBef>
        <a:spcAft>
          <a:spcPts val="0"/>
        </a:spcAft>
        <a:buNone/>
        <a:tabLst/>
        <a:defRPr lang="en-US" sz="320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  <a:cs typeface="Noto Sans Devanagari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hor and Date">
            <a:extLst>
              <a:ext uri="{FF2B5EF4-FFF2-40B4-BE49-F238E27FC236}">
                <a16:creationId xmlns:a16="http://schemas.microsoft.com/office/drawing/2014/main" id="{5B3AC151-0C05-E507-7013-009A130AC0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6436" y="4902482"/>
            <a:ext cx="9082442" cy="263164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t" anchorCtr="0" compatLnSpc="1">
            <a:noAutofit/>
          </a:bodyPr>
          <a:lstStyle/>
          <a:p>
            <a:pPr lvl="0"/>
            <a:r>
              <a:rPr lang="en-GB"/>
              <a:t>Author and Date</a:t>
            </a:r>
          </a:p>
        </p:txBody>
      </p:sp>
      <p:sp>
        <p:nvSpPr>
          <p:cNvPr id="3" name="Presentation Title">
            <a:extLst>
              <a:ext uri="{FF2B5EF4-FFF2-40B4-BE49-F238E27FC236}">
                <a16:creationId xmlns:a16="http://schemas.microsoft.com/office/drawing/2014/main" id="{36C7BBB0-58B7-9B51-86E1-CBF4695E59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8604" y="1064160"/>
            <a:ext cx="9082442" cy="1921318"/>
          </a:xfrm>
          <a:prstGeom prst="rect">
            <a:avLst/>
          </a:prstGeom>
          <a:noFill/>
          <a:ln>
            <a:noFill/>
          </a:ln>
        </p:spPr>
        <p:txBody>
          <a:bodyPr vert="horz" wrap="square" lIns="50758" tIns="50758" rIns="50758" bIns="50758" anchor="b" anchorCtr="0" compatLnSpc="1">
            <a:noAutofit/>
          </a:bodyPr>
          <a:lstStyle/>
          <a:p>
            <a:pPr lvl="0"/>
            <a:r>
              <a:rPr lang="en-GB"/>
              <a:t>Presentation Title</a:t>
            </a:r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FA20ECFF-089B-E23D-EB9A-CEB8ED21BD43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496436" y="2985836"/>
            <a:ext cx="9082442" cy="787316"/>
          </a:xfrm>
          <a:prstGeom prst="rect">
            <a:avLst/>
          </a:prstGeom>
          <a:noFill/>
          <a:ln>
            <a:noFill/>
          </a:ln>
        </p:spPr>
        <p:txBody>
          <a:bodyPr vert="horz" wrap="square" lIns="50758" tIns="50758" rIns="50758" bIns="50758" anchor="t" anchorCtr="0" compatLnSpc="1">
            <a:noAutofit/>
          </a:bodyPr>
          <a:lstStyle/>
          <a:p>
            <a:pPr lvl="0"/>
            <a:r>
              <a:rPr lang="en-GB"/>
              <a:t>Presentation Subtitle</a:t>
            </a:r>
          </a:p>
          <a:p>
            <a:pPr lvl="0"/>
            <a:endParaRPr lang="en-GB"/>
          </a:p>
          <a:p>
            <a:pPr lvl="0"/>
            <a:endParaRPr lang="en-GB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DF3FEC08-6CE8-BCFD-F47F-42E2C127280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4961159" y="5407203"/>
            <a:ext cx="152284" cy="154798"/>
          </a:xfrm>
          <a:prstGeom prst="rect">
            <a:avLst/>
          </a:prstGeom>
          <a:noFill/>
          <a:ln>
            <a:noFill/>
          </a:ln>
        </p:spPr>
        <p:txBody>
          <a:bodyPr vert="horz" wrap="square" lIns="50758" tIns="50758" rIns="50758" bIns="50758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defRPr>
            </a:lvl1pPr>
          </a:lstStyle>
          <a:p>
            <a:pPr lvl="0"/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80000"/>
        </a:lnSpc>
        <a:spcBef>
          <a:spcPts val="0"/>
        </a:spcBef>
        <a:spcAft>
          <a:spcPts val="0"/>
        </a:spcAft>
        <a:buNone/>
        <a:tabLst>
          <a:tab pos="0" algn="l"/>
        </a:tabLst>
        <a:defRPr lang="en-GB" sz="11600" b="1" i="0" u="none" strike="noStrike" kern="1200" cap="none" spc="-232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Helvetica Neue"/>
          <a:ea typeface="Helvetica Neue"/>
          <a:cs typeface="Helvetica Neue"/>
        </a:defRPr>
      </a:lvl1pPr>
    </p:titleStyle>
    <p:body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>
          <a:tab pos="0" algn="l"/>
        </a:tabLst>
        <a:defRPr lang="en-GB" sz="5500" b="1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Helvetica Neue"/>
          <a:ea typeface="Helvetica Neue"/>
          <a:cs typeface="Helvetica Neue"/>
        </a:defRPr>
      </a:lvl1pPr>
      <a:lvl2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>
          <a:tab pos="0" algn="l"/>
        </a:tabLst>
        <a:defRPr lang="en-GB" sz="5500" b="1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Helvetica Neue"/>
          <a:ea typeface="Helvetica Neue"/>
          <a:cs typeface="Helvetica Neue"/>
        </a:defRPr>
      </a:lvl2pPr>
      <a:lvl3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>
          <a:tab pos="0" algn="l"/>
        </a:tabLst>
        <a:defRPr lang="en-GB" sz="5500" b="1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Helvetica Neue"/>
          <a:ea typeface="Helvetica Neue"/>
          <a:cs typeface="Helvetica Neue"/>
        </a:defRPr>
      </a:lvl3pPr>
      <a:lvl4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>
          <a:tab pos="0" algn="l"/>
        </a:tabLst>
        <a:defRPr lang="en-GB" sz="5500" b="1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Helvetica Neue"/>
          <a:ea typeface="Helvetica Neue"/>
          <a:cs typeface="Helvetica Neue"/>
        </a:defRPr>
      </a:lvl4pPr>
      <a:lvl5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>
          <a:tab pos="0" algn="l"/>
        </a:tabLst>
        <a:defRPr lang="en-GB" sz="5500" b="1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Helvetica Neue"/>
          <a:ea typeface="Helvetica Neue"/>
          <a:cs typeface="Helvetica Neue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10.png"/><Relationship Id="rId4" Type="http://schemas.openxmlformats.org/officeDocument/2006/relationships/image" Target="../media/image21.png"/><Relationship Id="rId9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5.png"/><Relationship Id="rId5" Type="http://schemas.openxmlformats.org/officeDocument/2006/relationships/image" Target="../media/image22.png"/><Relationship Id="rId10" Type="http://schemas.openxmlformats.org/officeDocument/2006/relationships/image" Target="../media/image10.png"/><Relationship Id="rId4" Type="http://schemas.openxmlformats.org/officeDocument/2006/relationships/image" Target="../media/image21.png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5.png"/><Relationship Id="rId5" Type="http://schemas.openxmlformats.org/officeDocument/2006/relationships/image" Target="../media/image22.png"/><Relationship Id="rId10" Type="http://schemas.openxmlformats.org/officeDocument/2006/relationships/image" Target="../media/image10.png"/><Relationship Id="rId4" Type="http://schemas.openxmlformats.org/officeDocument/2006/relationships/image" Target="../media/image21.png"/><Relationship Id="rId9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0.png"/><Relationship Id="rId5" Type="http://schemas.openxmlformats.org/officeDocument/2006/relationships/image" Target="../media/image22.png"/><Relationship Id="rId10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0.png"/><Relationship Id="rId5" Type="http://schemas.openxmlformats.org/officeDocument/2006/relationships/image" Target="../media/image22.png"/><Relationship Id="rId10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9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image" Target="../media/image8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9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9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700A9-3CE9-EF48-5695-9E57EA102B6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1999" y="406798"/>
            <a:ext cx="10007998" cy="2962436"/>
          </a:xfrm>
        </p:spPr>
        <p:txBody>
          <a:bodyPr/>
          <a:lstStyle/>
          <a:p>
            <a:pPr lvl="0"/>
            <a:r>
              <a:rPr lang="en-GB" sz="3600" b="1" dirty="0">
                <a:latin typeface="Cabin" pitchFamily="18"/>
              </a:rPr>
              <a:t>TEEMS: A Trusted Execution Environment based Metadata-protected Messaging System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D3BEF1-AD31-4962-1060-225B3442F7A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683483" y="4500000"/>
            <a:ext cx="1784515" cy="8884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A74205-868E-2047-BE6D-106EF72B8EB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248000" y="4307756"/>
            <a:ext cx="3420002" cy="13770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51DBC7-7F15-ADEF-7CA2-9A66D99F8E7E}"/>
              </a:ext>
            </a:extLst>
          </p:cNvPr>
          <p:cNvSpPr txBox="1"/>
          <p:nvPr/>
        </p:nvSpPr>
        <p:spPr>
          <a:xfrm>
            <a:off x="2231995" y="2867037"/>
            <a:ext cx="5578180" cy="90481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600" b="0" i="0" u="none" strike="noStrike" kern="1200" cap="none" spc="0" baseline="0" dirty="0">
                <a:solidFill>
                  <a:srgbClr val="000000"/>
                </a:solidFill>
                <a:uFillTx/>
                <a:latin typeface="Amiri" pitchFamily="18"/>
                <a:ea typeface="AR PL SungtiL GB" pitchFamily="2"/>
                <a:cs typeface="Lohit Devanagari" pitchFamily="2"/>
              </a:rPr>
              <a:t>Sajin </a:t>
            </a:r>
            <a:r>
              <a:rPr lang="en-GB" sz="2600" b="0" i="0" u="none" strike="noStrike" kern="1200" cap="none" spc="0" baseline="0" dirty="0" err="1">
                <a:solidFill>
                  <a:srgbClr val="000000"/>
                </a:solidFill>
                <a:uFillTx/>
                <a:latin typeface="Amiri" pitchFamily="18"/>
                <a:ea typeface="AR PL SungtiL GB" pitchFamily="2"/>
                <a:cs typeface="Lohit Devanagari" pitchFamily="2"/>
              </a:rPr>
              <a:t>Sasy</a:t>
            </a:r>
            <a:r>
              <a:rPr lang="en-GB" sz="2600" b="0" i="0" u="none" strike="noStrike" kern="1200" cap="none" spc="0" baseline="0" dirty="0">
                <a:solidFill>
                  <a:srgbClr val="000000"/>
                </a:solidFill>
                <a:uFillTx/>
                <a:latin typeface="Amiri" pitchFamily="18"/>
                <a:ea typeface="AR PL SungtiL GB" pitchFamily="2"/>
                <a:cs typeface="Lohit Devanagari" pitchFamily="2"/>
              </a:rPr>
              <a:t>,</a:t>
            </a:r>
            <a:r>
              <a:rPr lang="en-GB" sz="2600" b="1" i="0" u="none" strike="noStrike" kern="1200" cap="none" spc="0" baseline="0" dirty="0">
                <a:solidFill>
                  <a:srgbClr val="000000"/>
                </a:solidFill>
                <a:uFillTx/>
                <a:latin typeface="Amiri" pitchFamily="18"/>
                <a:ea typeface="AR PL SungtiL GB" pitchFamily="2"/>
                <a:cs typeface="Lohit Devanagari" pitchFamily="2"/>
              </a:rPr>
              <a:t> Aaron Johnson</a:t>
            </a:r>
            <a:r>
              <a:rPr lang="en-GB" sz="2600" b="0" i="0" u="none" strike="noStrike" kern="1200" cap="none" spc="0" baseline="0" dirty="0">
                <a:solidFill>
                  <a:srgbClr val="000000"/>
                </a:solidFill>
                <a:uFillTx/>
                <a:latin typeface="Amiri" pitchFamily="18"/>
                <a:ea typeface="AR PL SungtiL GB" pitchFamily="2"/>
                <a:cs typeface="Lohit Devanagari" pitchFamily="2"/>
              </a:rPr>
              <a:t>, Ian Goldberg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600" i="1" dirty="0">
                <a:solidFill>
                  <a:srgbClr val="000000"/>
                </a:solidFill>
                <a:latin typeface="Amiri" pitchFamily="18"/>
                <a:ea typeface="AR PL SungtiL GB" pitchFamily="2"/>
                <a:cs typeface="Lohit Devanagari" pitchFamily="2"/>
              </a:rPr>
              <a:t>(slides courtesy of Sajin </a:t>
            </a:r>
            <a:r>
              <a:rPr lang="en-GB" sz="2600" i="1" dirty="0" err="1">
                <a:solidFill>
                  <a:srgbClr val="000000"/>
                </a:solidFill>
                <a:latin typeface="Amiri" pitchFamily="18"/>
                <a:ea typeface="AR PL SungtiL GB" pitchFamily="2"/>
                <a:cs typeface="Lohit Devanagari" pitchFamily="2"/>
              </a:rPr>
              <a:t>Sasy</a:t>
            </a:r>
            <a:r>
              <a:rPr lang="en-GB" sz="2600" i="1" dirty="0">
                <a:solidFill>
                  <a:srgbClr val="000000"/>
                </a:solidFill>
                <a:latin typeface="Amiri" pitchFamily="18"/>
                <a:ea typeface="AR PL SungtiL GB" pitchFamily="2"/>
                <a:cs typeface="Lohit Devanagari" pitchFamily="2"/>
              </a:rPr>
              <a:t>)</a:t>
            </a:r>
            <a:endParaRPr lang="en-GB" sz="2600" b="0" i="1" u="none" strike="noStrike" kern="1200" cap="none" spc="0" baseline="0" dirty="0">
              <a:solidFill>
                <a:srgbClr val="000000"/>
              </a:solidFill>
              <a:uFillTx/>
              <a:latin typeface="Amiri" pitchFamily="18"/>
              <a:ea typeface="AR PL SungtiL GB" pitchFamily="2"/>
              <a:cs typeface="Lohit Devanagari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863B44-D7D4-265D-2CDE-BB09E9D5F94E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03998" y="4670279"/>
            <a:ext cx="2159995" cy="5515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7" descr="Picture 5">
            <a:extLst>
              <a:ext uri="{FF2B5EF4-FFF2-40B4-BE49-F238E27FC236}">
                <a16:creationId xmlns:a16="http://schemas.microsoft.com/office/drawing/2014/main" id="{29F8CC0A-52DA-AC57-2F6C-038E9CAB8ABE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132002" y="4538880"/>
            <a:ext cx="1259997" cy="84132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CB7B2F0-652A-A0FB-8E29-0564EA26BA0E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E9B6B9C-8453-AD47-81BD-D7075EE6CC34}" type="slidenum"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2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40D5E67-5874-DC7F-F4EE-D7FC974E217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364" y="201241"/>
            <a:ext cx="8928357" cy="556924"/>
          </a:xfrm>
        </p:spPr>
        <p:txBody>
          <a:bodyPr/>
          <a:lstStyle/>
          <a:p>
            <a:pPr lvl="0"/>
            <a:r>
              <a:rPr lang="en-GB" sz="3600" b="1">
                <a:latin typeface="Cabin" pitchFamily="18"/>
              </a:rPr>
              <a:t>Communication Privacy</a:t>
            </a:r>
          </a:p>
        </p:txBody>
      </p:sp>
      <p:sp>
        <p:nvSpPr>
          <p:cNvPr id="4" name="Straight Connector 2">
            <a:extLst>
              <a:ext uri="{FF2B5EF4-FFF2-40B4-BE49-F238E27FC236}">
                <a16:creationId xmlns:a16="http://schemas.microsoft.com/office/drawing/2014/main" id="{C37B794E-08E8-9711-DC9C-45AD8D7B9C53}"/>
              </a:ext>
            </a:extLst>
          </p:cNvPr>
          <p:cNvSpPr/>
          <p:nvPr/>
        </p:nvSpPr>
        <p:spPr>
          <a:xfrm>
            <a:off x="2664003" y="1907996"/>
            <a:ext cx="4895999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29160" cap="flat">
            <a:solidFill>
              <a:srgbClr val="000000"/>
            </a:solidFill>
            <a:custDash>
              <a:ds d="300000" sp="100000"/>
            </a:custDash>
            <a:miter/>
            <a:headEnd type="arrow"/>
            <a:tailEnd type="arrow"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30C443CC-C317-FFB3-03E7-4A786FCC0158}"/>
              </a:ext>
            </a:extLst>
          </p:cNvPr>
          <p:cNvSpPr txBox="1"/>
          <p:nvPr/>
        </p:nvSpPr>
        <p:spPr>
          <a:xfrm>
            <a:off x="395999" y="3816001"/>
            <a:ext cx="9144000" cy="2087995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We expect privacy from our online conversations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>
              <a:solidFill>
                <a:srgbClr val="000000"/>
              </a:solidFill>
              <a:uFillTx/>
              <a:latin typeface="Cabin" pitchFamily="18"/>
              <a:ea typeface="AR PL SungtiL GB" pitchFamily="2"/>
              <a:cs typeface="Lohit Devanagari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4D7D92-2FDB-84B9-6F31-45673551C80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607999" y="1223997"/>
            <a:ext cx="772558" cy="683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15DE21-249C-7F3D-BD5E-53CF4265B37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799996" y="1259997"/>
            <a:ext cx="711723" cy="143999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51064A-891B-B436-AD45-E2C9EE1760BB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7740002" y="1367997"/>
            <a:ext cx="719998" cy="133199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FCFD9B03-39CC-5F77-073E-97F22086913F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35553BF-9E91-7D49-965E-73AFFDB46984}" type="slidenum">
              <a:t>3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79B0DC-206F-5F87-A174-9A9601B4F4F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607999" y="1223997"/>
            <a:ext cx="772558" cy="6839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Straight Connector 2">
            <a:extLst>
              <a:ext uri="{FF2B5EF4-FFF2-40B4-BE49-F238E27FC236}">
                <a16:creationId xmlns:a16="http://schemas.microsoft.com/office/drawing/2014/main" id="{F1D6F69C-4A3E-91E6-C487-3B96998B611D}"/>
              </a:ext>
            </a:extLst>
          </p:cNvPr>
          <p:cNvSpPr/>
          <p:nvPr/>
        </p:nvSpPr>
        <p:spPr>
          <a:xfrm>
            <a:off x="2664003" y="1907996"/>
            <a:ext cx="4895999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29160" cap="flat">
            <a:solidFill>
              <a:srgbClr val="000000"/>
            </a:solidFill>
            <a:custDash>
              <a:ds d="300000" sp="100000"/>
            </a:custDash>
            <a:miter/>
            <a:headEnd type="arrow"/>
            <a:tailEnd type="arrow"/>
          </a:ln>
        </p:spPr>
        <p:txBody>
          <a:bodyPr vert="horz" wrap="squar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A5558D3-F966-432A-17A1-3673084C2C4E}"/>
              </a:ext>
            </a:extLst>
          </p:cNvPr>
          <p:cNvPicPr>
            <a:picLocks noChangeAspect="1"/>
          </p:cNvPicPr>
          <p:nvPr/>
        </p:nvPicPr>
        <p:blipFill>
          <a:blip>
            <a:lum/>
            <a:alphaModFix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379043" y="1757879"/>
            <a:ext cx="1200963" cy="16981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FB84A957-8E78-C582-10FC-8086288875B6}"/>
              </a:ext>
            </a:extLst>
          </p:cNvPr>
          <p:cNvSpPr txBox="1"/>
          <p:nvPr/>
        </p:nvSpPr>
        <p:spPr>
          <a:xfrm>
            <a:off x="395999" y="3816001"/>
            <a:ext cx="9144000" cy="20879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We expect privacy from our online conversations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End-to-end encryption has been widely adopted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6A5156-BCC9-4DA0-5F02-CF564B45E17D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235836" y="1389238"/>
            <a:ext cx="312843" cy="41075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itle 6">
            <a:extLst>
              <a:ext uri="{FF2B5EF4-FFF2-40B4-BE49-F238E27FC236}">
                <a16:creationId xmlns:a16="http://schemas.microsoft.com/office/drawing/2014/main" id="{F22846C4-5975-FD78-A4EF-6BCF42EE447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721" y="201597"/>
            <a:ext cx="8928357" cy="556924"/>
          </a:xfrm>
        </p:spPr>
        <p:txBody>
          <a:bodyPr/>
          <a:lstStyle/>
          <a:p>
            <a:pPr lvl="0"/>
            <a:r>
              <a:rPr lang="en-GB" sz="3600" b="1">
                <a:latin typeface="Cabin" pitchFamily="18"/>
              </a:rPr>
              <a:t>Communication Privacy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0CEAD58-B8BE-9F73-06C8-FB7CB3C32A8A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7740002" y="1367997"/>
            <a:ext cx="719998" cy="133199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062537-BCF9-F16D-67C9-88C735778AF3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800362" y="1259997"/>
            <a:ext cx="711723" cy="143999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37A534C-AAD4-80AD-44E2-1BE5CC0A8F16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6315CD2-801B-8E48-89ED-18B3C1442066}" type="slidenum">
              <a:t>4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144B985-0E53-3003-75C0-93BE2E13F3A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364" y="144722"/>
            <a:ext cx="8928357" cy="524883"/>
          </a:xfrm>
        </p:spPr>
        <p:txBody>
          <a:bodyPr/>
          <a:lstStyle/>
          <a:p>
            <a:pPr lvl="0"/>
            <a:r>
              <a:rPr lang="en-GB" sz="3400" b="1">
                <a:latin typeface="Cabin" pitchFamily="18"/>
              </a:rPr>
              <a:t>Is End-to-End encryption sufficient? </a:t>
            </a:r>
            <a:r>
              <a:rPr lang="en-GB" sz="3400" b="1">
                <a:solidFill>
                  <a:srgbClr val="ED1C24"/>
                </a:solidFill>
                <a:latin typeface="Cabin" pitchFamily="18"/>
              </a:rPr>
              <a:t>No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C80633F5-C3D6-1B6A-952E-DBD4772A269E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74A716B-5919-AB4B-8026-7A48138C9A72}" type="slidenum">
              <a:t>5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1363FEF-7386-0A11-FCCA-D911A93BEA7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364" y="144722"/>
            <a:ext cx="8928357" cy="524883"/>
          </a:xfrm>
        </p:spPr>
        <p:txBody>
          <a:bodyPr/>
          <a:lstStyle/>
          <a:p>
            <a:pPr lvl="0"/>
            <a:r>
              <a:rPr lang="en-GB" sz="3400" b="1">
                <a:latin typeface="Cabin" pitchFamily="18"/>
              </a:rPr>
              <a:t>Is End-to-End encryption sufficient? </a:t>
            </a:r>
            <a:r>
              <a:rPr lang="en-GB" sz="3400" b="1">
                <a:solidFill>
                  <a:srgbClr val="ED1C24"/>
                </a:solidFill>
                <a:latin typeface="Cabin" pitchFamily="18"/>
              </a:rPr>
              <a:t>No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34C982AC-6118-62A4-40C2-DA0F6C895442}"/>
              </a:ext>
            </a:extLst>
          </p:cNvPr>
          <p:cNvSpPr txBox="1"/>
          <p:nvPr/>
        </p:nvSpPr>
        <p:spPr>
          <a:xfrm>
            <a:off x="359999" y="863998"/>
            <a:ext cx="10943996" cy="8422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End-to-End encryption protects data, but does not protect metadata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Metadata alone can often be harmful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4CD11FA-7777-FBC3-D33A-3B3990F368B4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5E68938-BC7A-F14F-9DA0-564D6D36A03D}" type="slidenum">
              <a:t>6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Freeform 1">
            <a:extLst>
              <a:ext uri="{FF2B5EF4-FFF2-40B4-BE49-F238E27FC236}">
                <a16:creationId xmlns:a16="http://schemas.microsoft.com/office/drawing/2014/main" id="{140FF49F-5481-2FBB-14B8-54A5A33FF9BC}"/>
              </a:ext>
            </a:extLst>
          </p:cNvPr>
          <p:cNvSpPr/>
          <p:nvPr/>
        </p:nvSpPr>
        <p:spPr>
          <a:xfrm>
            <a:off x="719998" y="2159995"/>
            <a:ext cx="3060003" cy="324000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B4C7DC">
              <a:alpha val="15000"/>
            </a:srgbClr>
          </a:solidFill>
          <a:ln w="12600" cap="flat">
            <a:solidFill>
              <a:srgbClr val="2A6099"/>
            </a:solidFill>
            <a:prstDash val="solid"/>
            <a:miter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6189C833-82FC-A4E0-4D7F-D0DF6863D2B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364" y="144722"/>
            <a:ext cx="8928357" cy="524883"/>
          </a:xfrm>
        </p:spPr>
        <p:txBody>
          <a:bodyPr/>
          <a:lstStyle/>
          <a:p>
            <a:pPr lvl="0"/>
            <a:r>
              <a:rPr lang="en-GB" sz="3400" b="1">
                <a:latin typeface="Cabin" pitchFamily="18"/>
              </a:rPr>
              <a:t>Is End-to-End encryption sufficient? </a:t>
            </a:r>
            <a:r>
              <a:rPr lang="en-GB" sz="3400" b="1">
                <a:solidFill>
                  <a:srgbClr val="ED1C24"/>
                </a:solidFill>
                <a:latin typeface="Cabin" pitchFamily="18"/>
              </a:rPr>
              <a:t>No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5731C3BD-4E5C-C8B3-B879-5B3B52C7D6D5}"/>
              </a:ext>
            </a:extLst>
          </p:cNvPr>
          <p:cNvSpPr txBox="1"/>
          <p:nvPr/>
        </p:nvSpPr>
        <p:spPr>
          <a:xfrm>
            <a:off x="359999" y="863998"/>
            <a:ext cx="10943996" cy="8422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End-to-End encryption protects data, but does not protect metadata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Metadata alone can often be harmful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265D32-AA3D-D048-5DDF-45B8B32FA49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300401" y="2752920"/>
            <a:ext cx="399601" cy="73908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009023-BE84-49D7-4F9B-C326B7E8C55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flipH="1">
            <a:off x="3276002" y="1536841"/>
            <a:ext cx="1007997" cy="142668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E64895-3BDF-38EA-8B91-5B20DA8F9C14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991438" y="2628003"/>
            <a:ext cx="808558" cy="120672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447AB0-FA01-77D2-6DA8-E55FC97D13E1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 flipH="1">
            <a:off x="1943996" y="4224957"/>
            <a:ext cx="805321" cy="11390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1A28D8-58C7-FB7E-6996-5305E0504AC8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419843" y="3838322"/>
            <a:ext cx="451795" cy="8503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896527-99F9-CE99-5568-16D5C3E3B6AB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 flipH="1">
            <a:off x="2895840" y="3550322"/>
            <a:ext cx="451795" cy="85031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TextBox 10">
            <a:extLst>
              <a:ext uri="{FF2B5EF4-FFF2-40B4-BE49-F238E27FC236}">
                <a16:creationId xmlns:a16="http://schemas.microsoft.com/office/drawing/2014/main" id="{B4F77759-3292-AF78-63AC-5FFE42BCE062}"/>
              </a:ext>
            </a:extLst>
          </p:cNvPr>
          <p:cNvSpPr txBox="1"/>
          <p:nvPr/>
        </p:nvSpPr>
        <p:spPr>
          <a:xfrm>
            <a:off x="1331997" y="2159995"/>
            <a:ext cx="2880003" cy="539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>
                <a:solidFill>
                  <a:srgbClr val="000000"/>
                </a:solidFill>
                <a:uFillTx/>
                <a:latin typeface="Caladea" pitchFamily="18"/>
                <a:ea typeface="Noto Sans CJK SC" pitchFamily="2"/>
                <a:cs typeface="Noto Sans Devanagari" pitchFamily="2"/>
              </a:rPr>
              <a:t>Evil Corp HQ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DBF7A6D-9753-6680-3C83-0B462DA97E40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ED56A85-E449-4C45-87AC-003547A91330}" type="slidenum">
              <a:t>7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Freeform 1">
            <a:extLst>
              <a:ext uri="{FF2B5EF4-FFF2-40B4-BE49-F238E27FC236}">
                <a16:creationId xmlns:a16="http://schemas.microsoft.com/office/drawing/2014/main" id="{B85E591D-D8CF-E31E-F794-DFFD8C77CAEB}"/>
              </a:ext>
            </a:extLst>
          </p:cNvPr>
          <p:cNvSpPr/>
          <p:nvPr/>
        </p:nvSpPr>
        <p:spPr>
          <a:xfrm>
            <a:off x="719998" y="2159995"/>
            <a:ext cx="3060003" cy="324000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B4C7DC">
              <a:alpha val="15000"/>
            </a:srgbClr>
          </a:solidFill>
          <a:ln w="12600" cap="flat">
            <a:solidFill>
              <a:srgbClr val="2A6099"/>
            </a:solidFill>
            <a:prstDash val="solid"/>
            <a:miter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BBDB1C86-A4AA-3600-DDE2-0A6403A1E4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364" y="144722"/>
            <a:ext cx="8928357" cy="524883"/>
          </a:xfrm>
        </p:spPr>
        <p:txBody>
          <a:bodyPr/>
          <a:lstStyle/>
          <a:p>
            <a:pPr lvl="0"/>
            <a:r>
              <a:rPr lang="en-GB" sz="3400" b="1">
                <a:latin typeface="Cabin" pitchFamily="18"/>
              </a:rPr>
              <a:t>Is End-to-End encryption sufficient? </a:t>
            </a:r>
            <a:r>
              <a:rPr lang="en-GB" sz="3400" b="1">
                <a:solidFill>
                  <a:srgbClr val="ED1C24"/>
                </a:solidFill>
                <a:latin typeface="Cabin" pitchFamily="18"/>
              </a:rPr>
              <a:t>No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3EAC86BC-F2AD-E48B-502A-30CDD048D23E}"/>
              </a:ext>
            </a:extLst>
          </p:cNvPr>
          <p:cNvSpPr txBox="1"/>
          <p:nvPr/>
        </p:nvSpPr>
        <p:spPr>
          <a:xfrm>
            <a:off x="359999" y="863998"/>
            <a:ext cx="10943996" cy="8422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End-to-End encryption protects data, but does not protect metadata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Metadata alone can often be harmful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89058E-B574-809B-A0B1-22C0E232DDA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300401" y="2752920"/>
            <a:ext cx="399601" cy="73908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9B2466-8A65-443B-6105-D6F429AF971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flipH="1">
            <a:off x="3276002" y="1536841"/>
            <a:ext cx="1007997" cy="142668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8F3C39-1EF8-A4FA-66E3-4B7938F3F57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991438" y="2628003"/>
            <a:ext cx="808558" cy="120672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7A0513-F7B1-4715-3C82-9D603E0D5EDD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 flipH="1">
            <a:off x="1943996" y="4224957"/>
            <a:ext cx="805321" cy="11390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A41AB3-54DC-9158-BD3B-E6C60901656E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419843" y="3838322"/>
            <a:ext cx="451795" cy="85031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TextBox 9">
            <a:extLst>
              <a:ext uri="{FF2B5EF4-FFF2-40B4-BE49-F238E27FC236}">
                <a16:creationId xmlns:a16="http://schemas.microsoft.com/office/drawing/2014/main" id="{0EAE8FEE-C95E-338C-6E92-77439FF14F51}"/>
              </a:ext>
            </a:extLst>
          </p:cNvPr>
          <p:cNvSpPr txBox="1"/>
          <p:nvPr/>
        </p:nvSpPr>
        <p:spPr>
          <a:xfrm>
            <a:off x="1331997" y="2159995"/>
            <a:ext cx="2880003" cy="539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>
                <a:solidFill>
                  <a:srgbClr val="000000"/>
                </a:solidFill>
                <a:uFillTx/>
                <a:latin typeface="Caladea" pitchFamily="18"/>
                <a:ea typeface="Noto Sans CJK SC" pitchFamily="2"/>
                <a:cs typeface="Noto Sans Devanagari" pitchFamily="2"/>
              </a:rPr>
              <a:t>Evil Corp HQ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BB6FFD8-2573-4A7A-F96A-E4EAE3199CAF}"/>
              </a:ext>
            </a:extLst>
          </p:cNvPr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2808716" y="3600001"/>
            <a:ext cx="611642" cy="89999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859B9EF-9CA4-2179-6D81-81FD4C4F022E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AB79158-57A1-EA42-9BD2-3E848C29E43B}" type="slidenum">
              <a:t>8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Freeform 1">
            <a:extLst>
              <a:ext uri="{FF2B5EF4-FFF2-40B4-BE49-F238E27FC236}">
                <a16:creationId xmlns:a16="http://schemas.microsoft.com/office/drawing/2014/main" id="{E281A9B9-E84E-01BD-FDDE-6A26C36D5279}"/>
              </a:ext>
            </a:extLst>
          </p:cNvPr>
          <p:cNvSpPr/>
          <p:nvPr/>
        </p:nvSpPr>
        <p:spPr>
          <a:xfrm>
            <a:off x="719998" y="2159995"/>
            <a:ext cx="3060003" cy="324000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B4C7DC">
              <a:alpha val="15000"/>
            </a:srgbClr>
          </a:solidFill>
          <a:ln w="12600" cap="flat">
            <a:solidFill>
              <a:srgbClr val="2A6099"/>
            </a:solidFill>
            <a:prstDash val="solid"/>
            <a:miter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4E007969-C1C6-39ED-0D48-6DD4838C4F5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364" y="144722"/>
            <a:ext cx="8928357" cy="524883"/>
          </a:xfrm>
        </p:spPr>
        <p:txBody>
          <a:bodyPr/>
          <a:lstStyle/>
          <a:p>
            <a:pPr lvl="0"/>
            <a:r>
              <a:rPr lang="en-GB" sz="3400" b="1">
                <a:latin typeface="Cabin" pitchFamily="18"/>
              </a:rPr>
              <a:t>Is End-to-End encryption sufficient? </a:t>
            </a:r>
            <a:r>
              <a:rPr lang="en-GB" sz="3400" b="1">
                <a:solidFill>
                  <a:srgbClr val="ED1C24"/>
                </a:solidFill>
                <a:latin typeface="Cabin" pitchFamily="18"/>
              </a:rPr>
              <a:t>No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9AD859D5-141E-2239-3CCF-2A29EC560C1F}"/>
              </a:ext>
            </a:extLst>
          </p:cNvPr>
          <p:cNvSpPr txBox="1"/>
          <p:nvPr/>
        </p:nvSpPr>
        <p:spPr>
          <a:xfrm>
            <a:off x="359999" y="863998"/>
            <a:ext cx="10943996" cy="8422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End-to-End encryption protects data, but does not protect metadata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Metadata alone can often be harmful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6F1EDC-BBA6-8770-1470-F51A78FE8DC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300401" y="2752920"/>
            <a:ext cx="399601" cy="73908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4B091C-516D-0922-8249-581AA55D500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859999" y="3276002"/>
            <a:ext cx="772558" cy="6839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Straight Connector 6">
            <a:extLst>
              <a:ext uri="{FF2B5EF4-FFF2-40B4-BE49-F238E27FC236}">
                <a16:creationId xmlns:a16="http://schemas.microsoft.com/office/drawing/2014/main" id="{CA802623-CA81-4AEF-243C-D3AAA1E2E870}"/>
              </a:ext>
            </a:extLst>
          </p:cNvPr>
          <p:cNvSpPr/>
          <p:nvPr/>
        </p:nvSpPr>
        <p:spPr>
          <a:xfrm>
            <a:off x="3384002" y="3960001"/>
            <a:ext cx="4176000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29160" cap="flat">
            <a:solidFill>
              <a:srgbClr val="000000"/>
            </a:solidFill>
            <a:custDash>
              <a:ds d="300000" sp="100000"/>
            </a:custDash>
            <a:miter/>
            <a:headEnd type="arrow"/>
            <a:tailEnd type="arrow"/>
          </a:ln>
        </p:spPr>
        <p:txBody>
          <a:bodyPr vert="horz" wrap="squar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0199E4-63F0-8A18-75AB-0678DF842755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488201" y="3477600"/>
            <a:ext cx="312843" cy="41075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B13B12-4F73-A018-0CEE-8BC51E482219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 flipH="1">
            <a:off x="3276002" y="1536841"/>
            <a:ext cx="1007997" cy="14266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TextBox 9">
            <a:extLst>
              <a:ext uri="{FF2B5EF4-FFF2-40B4-BE49-F238E27FC236}">
                <a16:creationId xmlns:a16="http://schemas.microsoft.com/office/drawing/2014/main" id="{C022A3E9-ED24-4F7D-EB58-3C91F70A20FB}"/>
              </a:ext>
            </a:extLst>
          </p:cNvPr>
          <p:cNvSpPr txBox="1"/>
          <p:nvPr/>
        </p:nvSpPr>
        <p:spPr>
          <a:xfrm>
            <a:off x="7524003" y="4212000"/>
            <a:ext cx="2880003" cy="539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Journalist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62B97B9-CD4B-D779-5A5E-9C55A330A988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7884002" y="3384002"/>
            <a:ext cx="400324" cy="8204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FE1D82-15A0-8E72-0260-D12EC309B6A6}"/>
              </a:ext>
            </a:extLst>
          </p:cNvPr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991438" y="2628003"/>
            <a:ext cx="808558" cy="120672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746C81-EC6B-2512-0036-5F4D3FFC1CEE}"/>
              </a:ext>
            </a:extLst>
          </p:cNvPr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 flipH="1">
            <a:off x="1943996" y="4224957"/>
            <a:ext cx="805321" cy="11390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D8AE1CE-8ACE-EA32-02F1-E61A55000D72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/>
            <a:alphaModFix/>
          </a:blip>
          <a:srcRect/>
          <a:stretch>
            <a:fillRect/>
          </a:stretch>
        </p:blipFill>
        <p:spPr>
          <a:xfrm>
            <a:off x="1419843" y="3838322"/>
            <a:ext cx="451795" cy="85031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TextBox 14">
            <a:extLst>
              <a:ext uri="{FF2B5EF4-FFF2-40B4-BE49-F238E27FC236}">
                <a16:creationId xmlns:a16="http://schemas.microsoft.com/office/drawing/2014/main" id="{55D19460-1D43-193B-0E1F-B459A4F7BE31}"/>
              </a:ext>
            </a:extLst>
          </p:cNvPr>
          <p:cNvSpPr txBox="1"/>
          <p:nvPr/>
        </p:nvSpPr>
        <p:spPr>
          <a:xfrm>
            <a:off x="1331997" y="2159995"/>
            <a:ext cx="2880003" cy="539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>
                <a:solidFill>
                  <a:srgbClr val="000000"/>
                </a:solidFill>
                <a:uFillTx/>
                <a:latin typeface="Caladea" pitchFamily="18"/>
                <a:ea typeface="Noto Sans CJK SC" pitchFamily="2"/>
                <a:cs typeface="Noto Sans Devanagari" pitchFamily="2"/>
              </a:rPr>
              <a:t>Evil Corp HQ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A325302-695F-3709-5B56-EC9DD2152968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/>
            <a:alphaModFix/>
          </a:blip>
          <a:srcRect/>
          <a:stretch>
            <a:fillRect/>
          </a:stretch>
        </p:blipFill>
        <p:spPr>
          <a:xfrm>
            <a:off x="2808716" y="3600001"/>
            <a:ext cx="611642" cy="89999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874AD17-8C36-8A9F-89CD-6BC565E59683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F773020-7181-C544-8C3F-26248F5CA253}" type="slidenum">
              <a:t>9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Freeform 1">
            <a:extLst>
              <a:ext uri="{FF2B5EF4-FFF2-40B4-BE49-F238E27FC236}">
                <a16:creationId xmlns:a16="http://schemas.microsoft.com/office/drawing/2014/main" id="{C0F63895-5D66-976D-3100-C639A67376E1}"/>
              </a:ext>
            </a:extLst>
          </p:cNvPr>
          <p:cNvSpPr/>
          <p:nvPr/>
        </p:nvSpPr>
        <p:spPr>
          <a:xfrm>
            <a:off x="719998" y="2159995"/>
            <a:ext cx="3060003" cy="324000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B4C7DC">
              <a:alpha val="15000"/>
            </a:srgbClr>
          </a:solidFill>
          <a:ln w="12600" cap="flat">
            <a:solidFill>
              <a:srgbClr val="2A6099"/>
            </a:solidFill>
            <a:prstDash val="solid"/>
            <a:miter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8686DAB8-DB60-2394-1DA6-4731F590A4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364" y="144722"/>
            <a:ext cx="8928357" cy="524883"/>
          </a:xfrm>
        </p:spPr>
        <p:txBody>
          <a:bodyPr/>
          <a:lstStyle/>
          <a:p>
            <a:pPr lvl="0"/>
            <a:r>
              <a:rPr lang="en-GB" sz="3400" b="1">
                <a:latin typeface="Cabin" pitchFamily="18"/>
              </a:rPr>
              <a:t>Is End-to-End encryption sufficient? </a:t>
            </a:r>
            <a:r>
              <a:rPr lang="en-GB" sz="3400" b="1">
                <a:solidFill>
                  <a:srgbClr val="ED1C24"/>
                </a:solidFill>
                <a:latin typeface="Cabin" pitchFamily="18"/>
              </a:rPr>
              <a:t>No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B5780B35-FF0D-8ADC-442E-ADB9A83AF206}"/>
              </a:ext>
            </a:extLst>
          </p:cNvPr>
          <p:cNvSpPr txBox="1"/>
          <p:nvPr/>
        </p:nvSpPr>
        <p:spPr>
          <a:xfrm>
            <a:off x="359999" y="863998"/>
            <a:ext cx="10943996" cy="8422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End-to-End encryption protects data, but does not protect metadata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Metadata alone can often be harmful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DBF513-0EA9-522C-4445-7DD7C461867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300401" y="2752920"/>
            <a:ext cx="399601" cy="73908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39320151-969D-565D-4196-FC4810C2EB7D}"/>
              </a:ext>
            </a:extLst>
          </p:cNvPr>
          <p:cNvSpPr txBox="1"/>
          <p:nvPr/>
        </p:nvSpPr>
        <p:spPr>
          <a:xfrm>
            <a:off x="1331997" y="2159995"/>
            <a:ext cx="2880003" cy="539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>
                <a:solidFill>
                  <a:srgbClr val="000000"/>
                </a:solidFill>
                <a:uFillTx/>
                <a:latin typeface="Caladea" pitchFamily="18"/>
                <a:ea typeface="Noto Sans CJK SC" pitchFamily="2"/>
                <a:cs typeface="Noto Sans Devanagari" pitchFamily="2"/>
              </a:rPr>
              <a:t>Evil Corp HQ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09C1D6-E556-54C9-9FB4-EE2CF2BCBD6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859999" y="3276002"/>
            <a:ext cx="772558" cy="6839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Straight Connector 7">
            <a:extLst>
              <a:ext uri="{FF2B5EF4-FFF2-40B4-BE49-F238E27FC236}">
                <a16:creationId xmlns:a16="http://schemas.microsoft.com/office/drawing/2014/main" id="{C119CE71-7419-BB2D-8BAE-B3D8A818DB9E}"/>
              </a:ext>
            </a:extLst>
          </p:cNvPr>
          <p:cNvSpPr/>
          <p:nvPr/>
        </p:nvSpPr>
        <p:spPr>
          <a:xfrm>
            <a:off x="3384002" y="3960001"/>
            <a:ext cx="4176000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29160" cap="flat">
            <a:solidFill>
              <a:srgbClr val="000000"/>
            </a:solidFill>
            <a:custDash>
              <a:ds d="300000" sp="100000"/>
            </a:custDash>
            <a:miter/>
            <a:headEnd type="arrow"/>
            <a:tailEnd type="arrow"/>
          </a:ln>
        </p:spPr>
        <p:txBody>
          <a:bodyPr vert="horz" wrap="squar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4FD26B-827A-FDC9-6999-81F17EB060F5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488201" y="3477600"/>
            <a:ext cx="312843" cy="41075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5F0C535-491A-46A9-FA8C-336078B65DAA}"/>
              </a:ext>
            </a:extLst>
          </p:cNvPr>
          <p:cNvPicPr>
            <a:picLocks noChangeAspect="1"/>
          </p:cNvPicPr>
          <p:nvPr/>
        </p:nvPicPr>
        <p:blipFill>
          <a:blip>
            <a:lum/>
            <a:alphaModFix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840559" y="2300036"/>
            <a:ext cx="919438" cy="12999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79D03D-817B-1AFD-7B2C-0D7CEAD588DD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 flipH="1">
            <a:off x="3276002" y="1536841"/>
            <a:ext cx="1007997" cy="14266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1">
            <a:extLst>
              <a:ext uri="{FF2B5EF4-FFF2-40B4-BE49-F238E27FC236}">
                <a16:creationId xmlns:a16="http://schemas.microsoft.com/office/drawing/2014/main" id="{584A499F-F007-051E-94E1-48D6F1054E7C}"/>
              </a:ext>
            </a:extLst>
          </p:cNvPr>
          <p:cNvSpPr txBox="1"/>
          <p:nvPr/>
        </p:nvSpPr>
        <p:spPr>
          <a:xfrm>
            <a:off x="7524003" y="4212000"/>
            <a:ext cx="2880003" cy="539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Journalist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638ADDD-3B3D-2CFB-B267-87CA5B6D3A91}"/>
              </a:ext>
            </a:extLst>
          </p:cNvPr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7884002" y="3384002"/>
            <a:ext cx="400324" cy="8204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F8001DD-735D-B51D-8705-2D24824958A5}"/>
              </a:ext>
            </a:extLst>
          </p:cNvPr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>
            <a:off x="991438" y="2628003"/>
            <a:ext cx="808558" cy="120672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1C66E9-C285-1E38-3ABF-2DE8FF906879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/>
            <a:alphaModFix/>
          </a:blip>
          <a:srcRect/>
          <a:stretch>
            <a:fillRect/>
          </a:stretch>
        </p:blipFill>
        <p:spPr>
          <a:xfrm flipH="1">
            <a:off x="1943996" y="4224957"/>
            <a:ext cx="805321" cy="11390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2C0A066-F288-8C09-2890-C0F840CC8E09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/>
            <a:alphaModFix/>
          </a:blip>
          <a:srcRect/>
          <a:stretch>
            <a:fillRect/>
          </a:stretch>
        </p:blipFill>
        <p:spPr>
          <a:xfrm>
            <a:off x="2808360" y="3600001"/>
            <a:ext cx="611642" cy="899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28C2209-8D72-0B79-8B08-D7CD1B00907D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/>
            <a:alphaModFix/>
          </a:blip>
          <a:srcRect/>
          <a:stretch>
            <a:fillRect/>
          </a:stretch>
        </p:blipFill>
        <p:spPr>
          <a:xfrm>
            <a:off x="1419843" y="3838322"/>
            <a:ext cx="451795" cy="85031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8658B46-D1B0-9E38-B235-F7E42744BCB6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273214A-DD73-D643-A5A5-FB3918B08211}" type="slidenum"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10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17E5950-492A-386A-D4C1-EBAB8D5673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364" y="129241"/>
            <a:ext cx="8928357" cy="556924"/>
          </a:xfrm>
        </p:spPr>
        <p:txBody>
          <a:bodyPr/>
          <a:lstStyle/>
          <a:p>
            <a:pPr lvl="0"/>
            <a:r>
              <a:rPr lang="en-GB" sz="3600" b="1">
                <a:latin typeface="Cabin" pitchFamily="18"/>
              </a:rPr>
              <a:t>Protecting Communication Metadata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A8418D4B-489E-4D06-B685-62EEC85CD7EF}"/>
              </a:ext>
            </a:extLst>
          </p:cNvPr>
          <p:cNvSpPr txBox="1"/>
          <p:nvPr/>
        </p:nvSpPr>
        <p:spPr>
          <a:xfrm>
            <a:off x="323999" y="1115997"/>
            <a:ext cx="9503999" cy="41990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2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This line of research originates with David Chaum’s work from 1981</a:t>
            </a:r>
            <a:br>
              <a:rPr lang="en-GB" sz="22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endParaRPr lang="en-GB" sz="2200" b="0" i="0" u="none" strike="noStrike" kern="1200" cap="none" spc="0" baseline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2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Several different forms of “anonymous communications networks” proposed over the last 40+ years with varying functionality and metadata protections</a:t>
            </a:r>
            <a:br>
              <a:rPr lang="en-GB" sz="22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endParaRPr lang="en-GB" sz="2200" b="0" i="0" u="none" strike="noStrike" kern="1200" cap="none" spc="0" baseline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200" b="1" i="0" u="none" strike="noStrike" kern="1200" cap="none" spc="0" baseline="0">
                <a:solidFill>
                  <a:srgbClr val="1E6A39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Metadata-Protecting Communication Systems: </a:t>
            </a:r>
            <a:r>
              <a:rPr lang="en-GB" sz="22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Systems that </a:t>
            </a:r>
            <a:r>
              <a:rPr lang="en-GB" sz="2200" b="1" i="1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protect their users’ communications </a:t>
            </a:r>
            <a:r>
              <a:rPr lang="en-GB" sz="22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from a </a:t>
            </a:r>
            <a:r>
              <a:rPr lang="en-GB" sz="2200" b="1" i="1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global network adversary</a:t>
            </a:r>
            <a:r>
              <a:rPr lang="en-GB" sz="22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observing all network communications [1].</a:t>
            </a:r>
            <a:br>
              <a:rPr lang="en-GB" sz="2200" b="1" i="1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endParaRPr lang="en-GB" sz="2200" b="1" i="1" u="none" strike="noStrike" kern="1200" cap="none" spc="0" baseline="0">
              <a:solidFill>
                <a:srgbClr val="2A6099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2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Systematized existing MPCS and provided two taxonomies for them:</a:t>
            </a:r>
            <a:br>
              <a:rPr lang="en-GB" sz="22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r>
              <a:rPr lang="en-GB" sz="22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i) six different families, and ii) four different categories </a:t>
            </a:r>
            <a:br>
              <a:rPr lang="en-GB" sz="2200" b="1" i="0" u="none" strike="noStrike" kern="1200" cap="none" spc="0" baseline="0">
                <a:solidFill>
                  <a:srgbClr val="1E6A39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endParaRPr lang="en-GB" sz="2200" b="1" i="0" u="none" strike="noStrike" kern="1200" cap="none" spc="0" baseline="0">
              <a:solidFill>
                <a:srgbClr val="1E6A39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B37C89C-8F2A-5C72-5F25-357FDE23583A}"/>
              </a:ext>
            </a:extLst>
          </p:cNvPr>
          <p:cNvSpPr txBox="1"/>
          <p:nvPr/>
        </p:nvSpPr>
        <p:spPr>
          <a:xfrm>
            <a:off x="107999" y="5292720"/>
            <a:ext cx="9387358" cy="14554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[1]</a:t>
            </a:r>
            <a:r>
              <a:rPr lang="en-GB" sz="16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 – Sajin Sasy and Ian Goldberg. “SoK: Metadata-Protecting Communication Systems” PoPETs, 2024.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000" b="0" i="0" u="none" strike="noStrike" kern="1200" cap="none" spc="0" baseline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Noto Sans Devanagari" pitchFamily="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12DA9B1-0FAF-0D98-BFC6-7F1DDBE4629E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9AD22A2-520C-A44E-A529-CC83882AEC7A}" type="slidenum"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11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9B6EEA-DE02-DFBE-55B2-6003958ED0B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280160" y="431999"/>
            <a:ext cx="7405561" cy="4679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57259BAE-794B-3678-4FE3-B5350601CCC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721" y="57598"/>
            <a:ext cx="8928357" cy="556924"/>
          </a:xfrm>
        </p:spPr>
        <p:txBody>
          <a:bodyPr/>
          <a:lstStyle/>
          <a:p>
            <a:pPr lvl="0"/>
            <a:r>
              <a:rPr lang="en-GB" sz="3600" b="1">
                <a:latin typeface="Cabin" pitchFamily="18"/>
              </a:rPr>
              <a:t>Privacy Notions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820DB0BF-9F51-FAAF-3D46-2B984C06A2F6}"/>
              </a:ext>
            </a:extLst>
          </p:cNvPr>
          <p:cNvSpPr txBox="1"/>
          <p:nvPr/>
        </p:nvSpPr>
        <p:spPr>
          <a:xfrm>
            <a:off x="107999" y="5041078"/>
            <a:ext cx="9387358" cy="14554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1190"/>
              </a:spcBef>
              <a:spcAft>
                <a:spcPts val="990"/>
              </a:spcAft>
              <a:buNone/>
              <a:tabLst/>
              <a:defRPr sz="1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[2]</a:t>
            </a:r>
            <a:r>
              <a:rPr lang="en-GB" sz="16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 – Christiane Kuhn, Martin Beck, Stefan Schiffner, Eduard Jorswieck, Thorsten Strufe. </a:t>
            </a:r>
            <a:br>
              <a:rPr lang="en-GB" sz="16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</a:br>
            <a:r>
              <a:rPr lang="en-GB" sz="16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“On Privacy Notions in Anonymous Communication” PoPETs, 2019.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000" b="0" i="0" u="none" strike="noStrike" kern="1200" cap="none" spc="0" baseline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Noto Sans Devanagari" pitchFamily="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73DFB6A-43CB-07F8-62F5-C5C086520B18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D3CFC03-4B39-1C46-98A2-DE9A08E1E2A0}" type="slidenum"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12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8C312FC-7124-7F8C-79C1-C461685ADD9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364" y="129241"/>
            <a:ext cx="8928357" cy="556924"/>
          </a:xfrm>
        </p:spPr>
        <p:txBody>
          <a:bodyPr/>
          <a:lstStyle/>
          <a:p>
            <a:pPr lvl="0"/>
            <a:r>
              <a:rPr lang="en-GB" sz="3600" b="1">
                <a:latin typeface="Cabin" pitchFamily="18"/>
              </a:rPr>
              <a:t>Current state of MPCS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B431D5F3-8038-132E-7863-9A25601B1446}"/>
              </a:ext>
            </a:extLst>
          </p:cNvPr>
          <p:cNvSpPr txBox="1"/>
          <p:nvPr/>
        </p:nvSpPr>
        <p:spPr>
          <a:xfrm>
            <a:off x="395999" y="791998"/>
            <a:ext cx="9719998" cy="971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2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Lack of MPCS designs that can support 4 fundamental desirable properties:</a:t>
            </a:r>
            <a:r>
              <a:rPr lang="en-GB" sz="26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    </a:t>
            </a:r>
          </a:p>
        </p:txBody>
      </p:sp>
      <p:graphicFrame>
        <p:nvGraphicFramePr>
          <p:cNvPr id="5" name="Table 3">
            <a:extLst>
              <a:ext uri="{FF2B5EF4-FFF2-40B4-BE49-F238E27FC236}">
                <a16:creationId xmlns:a16="http://schemas.microsoft.com/office/drawing/2014/main" id="{858120E4-657D-2FB9-F8AB-6BD5D6C298EC}"/>
              </a:ext>
            </a:extLst>
          </p:cNvPr>
          <p:cNvGraphicFramePr>
            <a:graphicFrameLocks noGrp="1"/>
          </p:cNvGraphicFramePr>
          <p:nvPr/>
        </p:nvGraphicFramePr>
        <p:xfrm>
          <a:off x="1044354" y="1458001"/>
          <a:ext cx="7634881" cy="3761060"/>
        </p:xfrm>
        <a:graphic>
          <a:graphicData uri="http://schemas.openxmlformats.org/drawingml/2006/table">
            <a:tbl>
              <a:tblPr firstRow="1">
                <a:effectLst/>
                <a:tableStyleId>{A0394F7C-B5A8-BB4F-95B3-94B9FB24CFE6}</a:tableStyleId>
              </a:tblPr>
              <a:tblGrid>
                <a:gridCol w="2565001">
                  <a:extLst>
                    <a:ext uri="{9D8B030D-6E8A-4147-A177-3AD203B41FA5}">
                      <a16:colId xmlns:a16="http://schemas.microsoft.com/office/drawing/2014/main" val="580971740"/>
                    </a:ext>
                  </a:extLst>
                </a:gridCol>
                <a:gridCol w="1138684">
                  <a:extLst>
                    <a:ext uri="{9D8B030D-6E8A-4147-A177-3AD203B41FA5}">
                      <a16:colId xmlns:a16="http://schemas.microsoft.com/office/drawing/2014/main" val="4012099170"/>
                    </a:ext>
                  </a:extLst>
                </a:gridCol>
                <a:gridCol w="1506958">
                  <a:extLst>
                    <a:ext uri="{9D8B030D-6E8A-4147-A177-3AD203B41FA5}">
                      <a16:colId xmlns:a16="http://schemas.microsoft.com/office/drawing/2014/main" val="2000276362"/>
                    </a:ext>
                  </a:extLst>
                </a:gridCol>
                <a:gridCol w="1333798">
                  <a:extLst>
                    <a:ext uri="{9D8B030D-6E8A-4147-A177-3AD203B41FA5}">
                      <a16:colId xmlns:a16="http://schemas.microsoft.com/office/drawing/2014/main" val="1285288292"/>
                    </a:ext>
                  </a:extLst>
                </a:gridCol>
                <a:gridCol w="1090440">
                  <a:extLst>
                    <a:ext uri="{9D8B030D-6E8A-4147-A177-3AD203B41FA5}">
                      <a16:colId xmlns:a16="http://schemas.microsoft.com/office/drawing/2014/main" val="2679098387"/>
                    </a:ext>
                  </a:extLst>
                </a:gridCol>
              </a:tblGrid>
              <a:tr h="694797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Family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Low </a:t>
                      </a:r>
                      <a:b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</a:br>
                      <a: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Latency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High</a:t>
                      </a:r>
                      <a:b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</a:br>
                      <a: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Throughput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Horizontal</a:t>
                      </a:r>
                      <a:b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</a:br>
                      <a: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Scalability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Async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546952"/>
                  </a:ext>
                </a:extLst>
              </a:tr>
              <a:tr h="612364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DC-Nets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854618"/>
                  </a:ext>
                </a:extLst>
              </a:tr>
              <a:tr h="609484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Mixnets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847909"/>
                  </a:ext>
                </a:extLst>
              </a:tr>
              <a:tr h="619204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(Mixnets+) 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086724"/>
                  </a:ext>
                </a:extLst>
              </a:tr>
              <a:tr h="609484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PIR / RPIR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809961"/>
                  </a:ext>
                </a:extLst>
              </a:tr>
              <a:tr h="609484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200" b="1">
                          <a:solidFill>
                            <a:srgbClr val="395511"/>
                          </a:solidFill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SMC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21241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F9EB758-9265-B64A-E150-C1F17940E17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936196" y="3433681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2A1B21-584A-C369-9955-7CE87F9EA5C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307835" y="2245318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0BB023-F5D6-A6FA-DF73-C89FC5D5FB8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712198" y="2245684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F7C3C7-872B-B63D-02A2-8BC3A317CAC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936196" y="2245684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1F742B-C41A-CB85-5138-E479D20E294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329443" y="3434394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A9060E-1292-1125-0741-56EF1ACFDD3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733797" y="3434760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900B2AA-E3F5-5B7C-00D9-9D360E8D2DC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329799" y="4694758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BE735F5-1400-9904-637D-FB8BD5B2841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997080" y="2822039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D4B1593-7CE5-D278-60CF-CE758BEC06A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957437" y="2822396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491AD2-4A52-8503-8D90-BBF5F185C37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936562" y="4658035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75984A5-D880-D57D-DF47-D01C461DB2C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997080" y="2246040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35121CA-5D6D-C365-B330-D87FFE49B41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7956715" y="4045680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ED41893-03ED-3FAD-CC38-B2B3C049329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998515" y="4047481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9A327A2-D490-9067-B64A-91430A720C7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734162" y="4047116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6427338-636C-9858-97BE-DEE4B13F27B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330522" y="4047481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C3EDFFC-3E52-B2EF-B2E3-09FDC90149F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734162" y="2859118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0F097AE-3437-7972-03BB-2876DE2B7D92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329799" y="2858761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71AF684-5368-4D32-901D-50B0E0C0965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997802" y="3434760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E3B17A3-1AB4-D274-59B1-0C92B4A2A91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734519" y="4695480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4A63417-B4DC-3D66-088F-6B1A82BA560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962881" y="4695837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C020FE49-1ADE-AD05-5FFB-E279F6D97260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619C5B2-2F4E-B14E-80C0-8C1AA86E2D66}" type="slidenum"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13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BAF1872-ED36-6919-7C8C-B3E6AABFDE4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721" y="129597"/>
            <a:ext cx="8928357" cy="556924"/>
          </a:xfrm>
        </p:spPr>
        <p:txBody>
          <a:bodyPr/>
          <a:lstStyle/>
          <a:p>
            <a:pPr lvl="0"/>
            <a:r>
              <a:rPr lang="en-GB" sz="3600" b="1">
                <a:latin typeface="Cabin" pitchFamily="18"/>
              </a:rPr>
              <a:t>Our Contributions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3FC024AE-E1A1-265E-20CB-33B9AC90A4AC}"/>
              </a:ext>
            </a:extLst>
          </p:cNvPr>
          <p:cNvSpPr txBox="1"/>
          <p:nvPr/>
        </p:nvSpPr>
        <p:spPr>
          <a:xfrm>
            <a:off x="576899" y="746834"/>
            <a:ext cx="9072000" cy="469328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lvl="0" hangingPunct="0">
              <a:buSzPct val="45000"/>
              <a:buFont typeface="OpenSymbol"/>
              <a:buChar char="●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100" b="0" i="0" u="none" strike="noStrike" kern="1200" cap="none" spc="0" baseline="0" dirty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We present </a:t>
            </a:r>
            <a:r>
              <a:rPr lang="en-GB" sz="2100" b="1" dirty="0">
                <a:solidFill>
                  <a:srgbClr val="395511"/>
                </a:solidFill>
                <a:latin typeface="Cabin" pitchFamily="18"/>
                <a:ea typeface="Noto Sans CJK SC" pitchFamily="2"/>
                <a:cs typeface="Lohit Devanagari" pitchFamily="2"/>
              </a:rPr>
              <a:t>TEEMS </a:t>
            </a:r>
            <a:r>
              <a:rPr lang="en-GB" sz="2100" b="0" i="0" u="none" strike="noStrike" kern="1200" cap="none" spc="0" baseline="0" dirty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(Trusted Execution Environment based Metadata-protected Messaging System), a novel design for MPCS using the </a:t>
            </a:r>
            <a:r>
              <a:rPr lang="en-GB" sz="2100" i="1" dirty="0">
                <a:solidFill>
                  <a:srgbClr val="000000"/>
                </a:solidFill>
                <a:latin typeface="Cabin" pitchFamily="18"/>
                <a:ea typeface="Noto Sans CJK SC" pitchFamily="2"/>
                <a:cs typeface="Lohit Devanagari" pitchFamily="2"/>
              </a:rPr>
              <a:t>oblivious mailbox</a:t>
            </a:r>
            <a:r>
              <a:rPr lang="en-GB" sz="2100" dirty="0">
                <a:solidFill>
                  <a:srgbClr val="000000"/>
                </a:solidFill>
                <a:latin typeface="Cabin" pitchFamily="18"/>
                <a:ea typeface="Noto Sans CJK SC" pitchFamily="2"/>
                <a:cs typeface="Lohit Devanagari" pitchFamily="2"/>
              </a:rPr>
              <a:t> paradigm</a:t>
            </a:r>
            <a:r>
              <a:rPr lang="en-GB" sz="2100" b="0" i="0" u="none" strike="noStrike" kern="1200" cap="none" spc="0" baseline="0" dirty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.</a:t>
            </a:r>
            <a:br>
              <a:rPr lang="en-GB" sz="2100" b="0" i="0" u="none" strike="noStrike" kern="1200" cap="none" spc="0" baseline="0" dirty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endParaRPr lang="en-GB" sz="2100" b="0" i="0" u="none" strike="noStrike" kern="1200" cap="none" spc="0" baseline="0" dirty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  <a:p>
            <a:pPr lvl="0" hangingPunct="0">
              <a:buSzPct val="45000"/>
              <a:buFont typeface="OpenSymbol"/>
              <a:buChar char="●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100" dirty="0">
                <a:solidFill>
                  <a:srgbClr val="000000"/>
                </a:solidFill>
                <a:latin typeface="Cabin" pitchFamily="18"/>
                <a:ea typeface="Noto Sans CJK SC" pitchFamily="2"/>
                <a:cs typeface="Lohit Devanagari" pitchFamily="2"/>
              </a:rPr>
              <a:t> </a:t>
            </a:r>
            <a:r>
              <a:rPr lang="en-GB" sz="2100" b="0" i="0" u="none" strike="noStrike" kern="1200" cap="none" spc="0" baseline="0" dirty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TEEMS is a </a:t>
            </a:r>
            <a:r>
              <a:rPr lang="en-GB" sz="2100" b="1" i="0" u="none" strike="noStrike" kern="1200" cap="none" spc="0" baseline="0" dirty="0">
                <a:solidFill>
                  <a:srgbClr val="395511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Communication Unobservable System (CUS).</a:t>
            </a:r>
            <a:br>
              <a:rPr lang="en-GB" sz="2100" b="0" i="0" u="none" strike="noStrike" kern="1200" cap="none" spc="0" baseline="0" dirty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endParaRPr lang="en-GB" sz="2100" b="0" i="0" u="none" strike="noStrike" kern="1200" cap="none" spc="0" baseline="0" dirty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100" b="0" i="0" u="none" strike="noStrike" kern="1200" cap="none" spc="0" baseline="0" dirty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TEEMS is the first MPCS design to </a:t>
            </a:r>
            <a:r>
              <a:rPr lang="en-GB" sz="2100" b="1" i="0" u="none" strike="noStrike" kern="1200" cap="none" spc="0" baseline="0" dirty="0">
                <a:solidFill>
                  <a:srgbClr val="395511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simultaneously achieve low latency, high throughput, horizontal scalability, and </a:t>
            </a:r>
            <a:r>
              <a:rPr lang="en-GB" sz="2100" b="1" i="0" u="none" strike="noStrike" kern="1200" cap="none" spc="0" baseline="0" dirty="0" err="1">
                <a:solidFill>
                  <a:srgbClr val="395511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asynchronicity</a:t>
            </a:r>
            <a:r>
              <a:rPr lang="en-GB" sz="2100" b="1" i="0" u="none" strike="noStrike" kern="1200" cap="none" spc="0" baseline="0" dirty="0">
                <a:solidFill>
                  <a:srgbClr val="395511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. </a:t>
            </a:r>
            <a:br>
              <a:rPr lang="en-GB" sz="2100" b="0" i="0" u="none" strike="noStrike" kern="1200" cap="none" spc="0" baseline="0" dirty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endParaRPr lang="en-GB" sz="2100" b="0" i="0" u="none" strike="noStrike" kern="1200" cap="none" spc="0" baseline="0" dirty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100" b="0" i="0" u="none" strike="noStrike" kern="1200" cap="none" spc="0" baseline="0" dirty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Introduces the notion of </a:t>
            </a:r>
            <a:r>
              <a:rPr lang="en-GB" sz="2100" b="1" i="0" u="none" strike="noStrike" kern="1200" cap="none" spc="0" baseline="0" dirty="0">
                <a:solidFill>
                  <a:srgbClr val="395511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ID and token channels for MPCS</a:t>
            </a:r>
            <a:r>
              <a:rPr lang="en-GB" sz="2100" b="0" i="0" u="none" strike="noStrike" kern="1200" cap="none" spc="0" baseline="0" dirty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, which circumvents the rigid mechanisms of </a:t>
            </a:r>
            <a:r>
              <a:rPr lang="en-GB" sz="2100" b="0" i="0" u="none" strike="noStrike" kern="1200" cap="none" spc="0" baseline="0" dirty="0" err="1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dialing</a:t>
            </a:r>
            <a:r>
              <a:rPr lang="en-GB" sz="2100" b="0" i="0" u="none" strike="noStrike" kern="1200" cap="none" spc="0" baseline="0" dirty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protocols from the literature</a:t>
            </a:r>
            <a:br>
              <a:rPr lang="en-GB" sz="2100" b="0" i="0" u="none" strike="noStrike" kern="1200" cap="none" spc="0" baseline="0" dirty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endParaRPr lang="en-GB" sz="2100" b="0" i="0" u="none" strike="noStrike" kern="1200" cap="none" spc="0" baseline="0" dirty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100" b="0" i="0" u="none" strike="noStrike" kern="1200" cap="none" spc="0" baseline="0" dirty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Implement a prototype of TEEMS and demonstrate its practicality; </a:t>
            </a:r>
            <a:r>
              <a:rPr lang="en-GB" sz="2100" b="1" i="0" u="none" strike="noStrike" kern="1200" cap="none" spc="0" baseline="0" dirty="0">
                <a:solidFill>
                  <a:srgbClr val="395511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more than an order of magnitude improvement in latency and throughput</a:t>
            </a:r>
            <a:r>
              <a:rPr lang="en-GB" sz="2100" b="0" i="0" u="none" strike="noStrike" kern="1200" cap="none" spc="0" baseline="0" dirty="0">
                <a:solidFill>
                  <a:srgbClr val="395511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020B9FB-97C3-3041-C71B-134D772E1574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146434B-6209-E742-A93A-8F91DB6B76CC}" type="slidenum"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14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132885D-F25C-B9DF-E4CC-BBA0CAC562D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721" y="129597"/>
            <a:ext cx="8928357" cy="556924"/>
          </a:xfrm>
        </p:spPr>
        <p:txBody>
          <a:bodyPr/>
          <a:lstStyle/>
          <a:p>
            <a:pPr lvl="0"/>
            <a:r>
              <a:rPr lang="en-GB" sz="3600" b="1">
                <a:latin typeface="Cabin" pitchFamily="18"/>
              </a:rPr>
              <a:t>TEEMS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E99DD2B1-A256-0800-0E6D-53D0D405712A}"/>
              </a:ext>
            </a:extLst>
          </p:cNvPr>
          <p:cNvSpPr txBox="1"/>
          <p:nvPr/>
        </p:nvSpPr>
        <p:spPr>
          <a:xfrm>
            <a:off x="287999" y="632161"/>
            <a:ext cx="6983995" cy="436455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100" b="0" i="0" u="none" strike="noStrike" kern="1200" cap="none" spc="0" baseline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1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The system operates in synchronous rounds, but provides asynchronous communications to users.</a:t>
            </a:r>
            <a:br>
              <a:rPr lang="en-GB" sz="21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endParaRPr lang="en-GB" sz="2100" b="0" i="0" u="none" strike="noStrike" kern="1200" cap="none" spc="0" baseline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1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TEEMS uses TEEs on its servers for metadata protection.</a:t>
            </a:r>
            <a:br>
              <a:rPr lang="en-GB" sz="21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endParaRPr lang="en-GB" sz="2100" b="0" i="0" u="none" strike="noStrike" kern="1200" cap="none" spc="0" baseline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1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All of TEEMS servers can be run in the same data center with servers having high-bandwidth and low-latency connections among them.</a:t>
            </a:r>
            <a:br>
              <a:rPr lang="en-GB" sz="21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endParaRPr lang="en-GB" sz="2100" b="0" i="0" u="none" strike="noStrike" kern="1200" cap="none" spc="0" baseline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1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TEEMS remains secure against an adversary that controls the servers, some of the clients, and the network communications among servers and with clients.</a:t>
            </a: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A8A44DB9-AD66-594A-D13C-27D9776C191E}"/>
              </a:ext>
            </a:extLst>
          </p:cNvPr>
          <p:cNvSpPr/>
          <p:nvPr/>
        </p:nvSpPr>
        <p:spPr>
          <a:xfrm>
            <a:off x="7272003" y="1439997"/>
            <a:ext cx="2304004" cy="230400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flat">
            <a:solidFill>
              <a:srgbClr val="000000"/>
            </a:solidFill>
            <a:prstDash val="solid"/>
            <a:miter/>
          </a:ln>
        </p:spPr>
        <p:txBody>
          <a:bodyPr vert="horz" wrap="squar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4FE79541-67A2-F9D9-75B5-2B83D3265CA6}"/>
              </a:ext>
            </a:extLst>
          </p:cNvPr>
          <p:cNvSpPr txBox="1"/>
          <p:nvPr/>
        </p:nvSpPr>
        <p:spPr>
          <a:xfrm>
            <a:off x="7776002" y="3852001"/>
            <a:ext cx="1367997" cy="503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TEEMS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0FC75B-43D7-8FBD-87C6-984DB7EE794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274597" y="1727996"/>
            <a:ext cx="569159" cy="575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507BDE-1BAE-FF62-6721-53CFF97EEB1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452716" y="2400117"/>
            <a:ext cx="569159" cy="575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1F9C93-EEE2-EE15-019E-DCCE9551C71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748723" y="2847962"/>
            <a:ext cx="569159" cy="5759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Straight Connector 8">
            <a:extLst>
              <a:ext uri="{FF2B5EF4-FFF2-40B4-BE49-F238E27FC236}">
                <a16:creationId xmlns:a16="http://schemas.microsoft.com/office/drawing/2014/main" id="{74A1DF0D-0315-D190-5446-81F45AE91714}"/>
              </a:ext>
            </a:extLst>
          </p:cNvPr>
          <p:cNvSpPr/>
          <p:nvPr/>
        </p:nvSpPr>
        <p:spPr>
          <a:xfrm>
            <a:off x="7990200" y="2783881"/>
            <a:ext cx="758522" cy="44783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1" name="Straight Connector 9">
            <a:extLst>
              <a:ext uri="{FF2B5EF4-FFF2-40B4-BE49-F238E27FC236}">
                <a16:creationId xmlns:a16="http://schemas.microsoft.com/office/drawing/2014/main" id="{7ADC3CF6-7D74-0216-D22C-19C72DB96D55}"/>
              </a:ext>
            </a:extLst>
          </p:cNvPr>
          <p:cNvSpPr/>
          <p:nvPr/>
        </p:nvSpPr>
        <p:spPr>
          <a:xfrm>
            <a:off x="8748723" y="2336035"/>
            <a:ext cx="320040" cy="50507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2" name="Straight Connector 10">
            <a:extLst>
              <a:ext uri="{FF2B5EF4-FFF2-40B4-BE49-F238E27FC236}">
                <a16:creationId xmlns:a16="http://schemas.microsoft.com/office/drawing/2014/main" id="{0BE7189C-F2B0-B181-9B90-279EE172C5D6}"/>
              </a:ext>
            </a:extLst>
          </p:cNvPr>
          <p:cNvSpPr/>
          <p:nvPr/>
        </p:nvSpPr>
        <p:spPr>
          <a:xfrm flipH="1">
            <a:off x="8026200" y="2304004"/>
            <a:ext cx="438116" cy="3841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295FD5F-BCF4-60E4-0A69-E6A42226A622}"/>
              </a:ext>
            </a:extLst>
          </p:cNvPr>
          <p:cNvPicPr>
            <a:picLocks noChangeAspect="1"/>
          </p:cNvPicPr>
          <p:nvPr/>
        </p:nvPicPr>
        <p:blipFill>
          <a:blip>
            <a:lum/>
            <a:alphaModFix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023043" y="791998"/>
            <a:ext cx="984964" cy="139284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BC4A8D3-117D-FAB7-B3E1-6EFCBB001368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55D6F97-85B2-6A42-829A-E1B94DD411D8}" type="slidenum">
              <a:t>15</a:t>
            </a:fld>
            <a:endParaRPr lang="en-CA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947BF5-609A-6C6D-7846-E77D26EAF32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7642" y="145078"/>
            <a:ext cx="8928357" cy="524883"/>
          </a:xfrm>
        </p:spPr>
        <p:txBody>
          <a:bodyPr/>
          <a:lstStyle/>
          <a:p>
            <a:pPr lvl="0"/>
            <a:r>
              <a:rPr lang="en-CA" sz="3400" b="1">
                <a:latin typeface="Cabin" pitchFamily="18"/>
              </a:rPr>
              <a:t>TEE time</a:t>
            </a: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9BA36C4C-CF58-8924-ADC9-4A85E98C83AF}"/>
              </a:ext>
            </a:extLst>
          </p:cNvPr>
          <p:cNvSpPr/>
          <p:nvPr/>
        </p:nvSpPr>
        <p:spPr>
          <a:xfrm>
            <a:off x="1907996" y="3456002"/>
            <a:ext cx="3960001" cy="143999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rnd">
            <a:solidFill>
              <a:srgbClr val="000000"/>
            </a:solidFill>
            <a:prstDash val="solid"/>
            <a:miter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071900-A498-D482-1CD5-36EBB217D78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096636" y="3680642"/>
            <a:ext cx="675357" cy="67535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Freeform 4">
            <a:extLst>
              <a:ext uri="{FF2B5EF4-FFF2-40B4-BE49-F238E27FC236}">
                <a16:creationId xmlns:a16="http://schemas.microsoft.com/office/drawing/2014/main" id="{6C82191B-B3E5-82DA-1B4B-B6BB246AC8A2}"/>
              </a:ext>
            </a:extLst>
          </p:cNvPr>
          <p:cNvSpPr/>
          <p:nvPr/>
        </p:nvSpPr>
        <p:spPr>
          <a:xfrm>
            <a:off x="2916003" y="3600001"/>
            <a:ext cx="2808003" cy="100799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rnd">
            <a:solidFill>
              <a:srgbClr val="000000"/>
            </a:solidFill>
            <a:prstDash val="solid"/>
            <a:miter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0ADA5630-2DBC-DAD7-339D-2736E4A130BD}"/>
              </a:ext>
            </a:extLst>
          </p:cNvPr>
          <p:cNvSpPr txBox="1"/>
          <p:nvPr/>
        </p:nvSpPr>
        <p:spPr>
          <a:xfrm>
            <a:off x="1979996" y="4320000"/>
            <a:ext cx="1007997" cy="4899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Processor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68E53D88-9731-7B68-B5F2-A6F6465CFFEB}"/>
              </a:ext>
            </a:extLst>
          </p:cNvPr>
          <p:cNvSpPr txBox="1"/>
          <p:nvPr/>
        </p:nvSpPr>
        <p:spPr>
          <a:xfrm>
            <a:off x="3816001" y="4608356"/>
            <a:ext cx="1007997" cy="4899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Memory</a:t>
            </a: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AB33E77C-1E2B-33E8-3E75-FDD695BACB06}"/>
              </a:ext>
            </a:extLst>
          </p:cNvPr>
          <p:cNvSpPr/>
          <p:nvPr/>
        </p:nvSpPr>
        <p:spPr>
          <a:xfrm>
            <a:off x="3060003" y="3708001"/>
            <a:ext cx="719998" cy="64799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rnd">
            <a:solidFill>
              <a:srgbClr val="000000"/>
            </a:solidFill>
            <a:prstDash val="solid"/>
            <a:miter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FC68E8-F2C3-0AD0-A671-60B9624B95D2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355476" y="3924001"/>
            <a:ext cx="168843" cy="179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382FA4-8A42-8E5A-10B0-A57938B300C9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3708001" y="4265996"/>
            <a:ext cx="179999" cy="2340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TextBox 10">
            <a:extLst>
              <a:ext uri="{FF2B5EF4-FFF2-40B4-BE49-F238E27FC236}">
                <a16:creationId xmlns:a16="http://schemas.microsoft.com/office/drawing/2014/main" id="{1DEEE4CA-CFD7-5C93-B1EC-6400C71F4215}"/>
              </a:ext>
            </a:extLst>
          </p:cNvPr>
          <p:cNvSpPr txBox="1"/>
          <p:nvPr/>
        </p:nvSpPr>
        <p:spPr>
          <a:xfrm>
            <a:off x="3132002" y="4320000"/>
            <a:ext cx="1007997" cy="4899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PRM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D3BDBDD-5D27-58FF-44A5-A07FD1DDF4C1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1223997" y="3888001"/>
            <a:ext cx="331195" cy="431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0FCD17-55D8-BD7F-D30A-B9F7D88A9609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240002" y="3816001"/>
            <a:ext cx="331195" cy="431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6313EC-1196-D5EB-E93A-3A8727CAA7D5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439997" y="4140000"/>
            <a:ext cx="202320" cy="215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Freeform 14">
            <a:extLst>
              <a:ext uri="{FF2B5EF4-FFF2-40B4-BE49-F238E27FC236}">
                <a16:creationId xmlns:a16="http://schemas.microsoft.com/office/drawing/2014/main" id="{9A904D88-8F81-57A2-0A43-FFA1111AB01A}"/>
              </a:ext>
            </a:extLst>
          </p:cNvPr>
          <p:cNvSpPr/>
          <p:nvPr/>
        </p:nvSpPr>
        <p:spPr>
          <a:xfrm>
            <a:off x="3924001" y="3708001"/>
            <a:ext cx="1691996" cy="64799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rnd">
            <a:solidFill>
              <a:srgbClr val="000000"/>
            </a:solidFill>
            <a:prstDash val="solid"/>
            <a:miter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B9AF86A9-D532-0743-9ADA-F888737C60BA}"/>
              </a:ext>
            </a:extLst>
          </p:cNvPr>
          <p:cNvSpPr txBox="1"/>
          <p:nvPr/>
        </p:nvSpPr>
        <p:spPr>
          <a:xfrm>
            <a:off x="3816001" y="4320000"/>
            <a:ext cx="1871996" cy="3599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Rest of memory</a:t>
            </a:r>
          </a:p>
        </p:txBody>
      </p:sp>
      <p:sp>
        <p:nvSpPr>
          <p:cNvPr id="18" name="Freeform 16">
            <a:extLst>
              <a:ext uri="{FF2B5EF4-FFF2-40B4-BE49-F238E27FC236}">
                <a16:creationId xmlns:a16="http://schemas.microsoft.com/office/drawing/2014/main" id="{E871CCA2-C288-DB0F-95A3-FF640BB73B23}"/>
              </a:ext>
            </a:extLst>
          </p:cNvPr>
          <p:cNvSpPr/>
          <p:nvPr/>
        </p:nvSpPr>
        <p:spPr>
          <a:xfrm>
            <a:off x="4176000" y="4032001"/>
            <a:ext cx="1259997" cy="21960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524229F-E492-69D3-551B-AA8B940CA918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3456002" y="4068001"/>
            <a:ext cx="202320" cy="215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5AB8E3C-AE7E-3DE3-7747-78CAFEB3AA65}"/>
              </a:ext>
            </a:extLst>
          </p:cNvPr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5399641" y="4176000"/>
            <a:ext cx="108356" cy="143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1" name="Straight Connector 19">
            <a:extLst>
              <a:ext uri="{FF2B5EF4-FFF2-40B4-BE49-F238E27FC236}">
                <a16:creationId xmlns:a16="http://schemas.microsoft.com/office/drawing/2014/main" id="{C98369BA-6977-EBFA-E5A6-4D064C45DCF3}"/>
              </a:ext>
            </a:extLst>
          </p:cNvPr>
          <p:cNvSpPr/>
          <p:nvPr/>
        </p:nvSpPr>
        <p:spPr>
          <a:xfrm>
            <a:off x="4536000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22" name="Straight Connector 20">
            <a:extLst>
              <a:ext uri="{FF2B5EF4-FFF2-40B4-BE49-F238E27FC236}">
                <a16:creationId xmlns:a16="http://schemas.microsoft.com/office/drawing/2014/main" id="{3D773C19-4C08-D39F-4CEC-61BF2EE1AF3E}"/>
              </a:ext>
            </a:extLst>
          </p:cNvPr>
          <p:cNvSpPr/>
          <p:nvPr/>
        </p:nvSpPr>
        <p:spPr>
          <a:xfrm>
            <a:off x="4715999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23" name="Straight Connector 21">
            <a:extLst>
              <a:ext uri="{FF2B5EF4-FFF2-40B4-BE49-F238E27FC236}">
                <a16:creationId xmlns:a16="http://schemas.microsoft.com/office/drawing/2014/main" id="{E699C3CC-6154-17FD-E1C5-0AEEA1E0AA4F}"/>
              </a:ext>
            </a:extLst>
          </p:cNvPr>
          <p:cNvSpPr/>
          <p:nvPr/>
        </p:nvSpPr>
        <p:spPr>
          <a:xfrm>
            <a:off x="4895999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24" name="Straight Connector 22">
            <a:extLst>
              <a:ext uri="{FF2B5EF4-FFF2-40B4-BE49-F238E27FC236}">
                <a16:creationId xmlns:a16="http://schemas.microsoft.com/office/drawing/2014/main" id="{ECF1994B-9727-0A98-A48E-8607EB157B88}"/>
              </a:ext>
            </a:extLst>
          </p:cNvPr>
          <p:cNvSpPr/>
          <p:nvPr/>
        </p:nvSpPr>
        <p:spPr>
          <a:xfrm>
            <a:off x="5075998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25" name="Straight Connector 23">
            <a:extLst>
              <a:ext uri="{FF2B5EF4-FFF2-40B4-BE49-F238E27FC236}">
                <a16:creationId xmlns:a16="http://schemas.microsoft.com/office/drawing/2014/main" id="{B5993C38-364B-3F58-DAA1-40A135C39C94}"/>
              </a:ext>
            </a:extLst>
          </p:cNvPr>
          <p:cNvSpPr/>
          <p:nvPr/>
        </p:nvSpPr>
        <p:spPr>
          <a:xfrm>
            <a:off x="4356000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26" name="Straight Connector 24">
            <a:extLst>
              <a:ext uri="{FF2B5EF4-FFF2-40B4-BE49-F238E27FC236}">
                <a16:creationId xmlns:a16="http://schemas.microsoft.com/office/drawing/2014/main" id="{82A9500F-6663-CCCF-4F7F-DA36DD06594F}"/>
              </a:ext>
            </a:extLst>
          </p:cNvPr>
          <p:cNvSpPr/>
          <p:nvPr/>
        </p:nvSpPr>
        <p:spPr>
          <a:xfrm>
            <a:off x="5255998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1876E65-06C7-0834-2DE6-8A142A8CD2A6}"/>
              </a:ext>
            </a:extLst>
          </p:cNvPr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 flipH="1">
            <a:off x="147236" y="3168002"/>
            <a:ext cx="1292760" cy="182844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9F949ED-A487-D188-23B9-23F5FFEAA7E9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/>
            <a:alphaModFix/>
          </a:blip>
          <a:srcRect/>
          <a:stretch>
            <a:fillRect/>
          </a:stretch>
        </p:blipFill>
        <p:spPr>
          <a:xfrm flipH="1">
            <a:off x="5507998" y="2967484"/>
            <a:ext cx="719998" cy="101916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140A735-5A87-B128-143F-F1FD3DF64535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91E566F-AEF0-6149-8BA1-9E6FC901F6F5}" type="slidenum">
              <a:t>16</a:t>
            </a:fld>
            <a:endParaRPr lang="en-CA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F9FE5A9-9C9D-B43E-0013-12F8A830F47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7642" y="145078"/>
            <a:ext cx="8928357" cy="524883"/>
          </a:xfrm>
        </p:spPr>
        <p:txBody>
          <a:bodyPr/>
          <a:lstStyle/>
          <a:p>
            <a:pPr lvl="0"/>
            <a:r>
              <a:rPr lang="en-CA" sz="3400" b="1">
                <a:latin typeface="Cabin" pitchFamily="18"/>
              </a:rPr>
              <a:t>TEE time</a:t>
            </a: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F2461ED6-91CC-9D82-92BD-D8C052884662}"/>
              </a:ext>
            </a:extLst>
          </p:cNvPr>
          <p:cNvSpPr/>
          <p:nvPr/>
        </p:nvSpPr>
        <p:spPr>
          <a:xfrm>
            <a:off x="1907996" y="3456002"/>
            <a:ext cx="3960001" cy="143999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rnd">
            <a:solidFill>
              <a:srgbClr val="000000"/>
            </a:solidFill>
            <a:prstDash val="solid"/>
            <a:miter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155DC9-8CDF-27D0-85C2-3EDE1BD7688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096636" y="3680642"/>
            <a:ext cx="675357" cy="67535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Freeform 4">
            <a:extLst>
              <a:ext uri="{FF2B5EF4-FFF2-40B4-BE49-F238E27FC236}">
                <a16:creationId xmlns:a16="http://schemas.microsoft.com/office/drawing/2014/main" id="{23BDF50F-1128-4F91-1863-018C26F86FBE}"/>
              </a:ext>
            </a:extLst>
          </p:cNvPr>
          <p:cNvSpPr/>
          <p:nvPr/>
        </p:nvSpPr>
        <p:spPr>
          <a:xfrm>
            <a:off x="2916003" y="3600001"/>
            <a:ext cx="2808003" cy="100799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rnd">
            <a:solidFill>
              <a:srgbClr val="000000"/>
            </a:solidFill>
            <a:prstDash val="solid"/>
            <a:miter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4DF8238F-4298-A24D-C31A-4807072E3580}"/>
              </a:ext>
            </a:extLst>
          </p:cNvPr>
          <p:cNvSpPr txBox="1"/>
          <p:nvPr/>
        </p:nvSpPr>
        <p:spPr>
          <a:xfrm>
            <a:off x="1979996" y="4320000"/>
            <a:ext cx="1007997" cy="4899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Processor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45CDDD03-E87A-B120-AB8E-27A243123563}"/>
              </a:ext>
            </a:extLst>
          </p:cNvPr>
          <p:cNvSpPr txBox="1"/>
          <p:nvPr/>
        </p:nvSpPr>
        <p:spPr>
          <a:xfrm>
            <a:off x="3816001" y="4608356"/>
            <a:ext cx="1007997" cy="4899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Memory</a:t>
            </a: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DD4184D5-A6AC-3ABF-8DFA-309560C16276}"/>
              </a:ext>
            </a:extLst>
          </p:cNvPr>
          <p:cNvSpPr/>
          <p:nvPr/>
        </p:nvSpPr>
        <p:spPr>
          <a:xfrm>
            <a:off x="3060003" y="3708001"/>
            <a:ext cx="719998" cy="64799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rnd">
            <a:solidFill>
              <a:srgbClr val="000000"/>
            </a:solidFill>
            <a:prstDash val="solid"/>
            <a:miter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1067D03-590E-ED12-67F0-0B65C7089E4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355476" y="3924001"/>
            <a:ext cx="168843" cy="179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BF48AFC-B069-F8A3-AA73-7FD70561CE44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3708001" y="4265996"/>
            <a:ext cx="179999" cy="2340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TextBox 10">
            <a:extLst>
              <a:ext uri="{FF2B5EF4-FFF2-40B4-BE49-F238E27FC236}">
                <a16:creationId xmlns:a16="http://schemas.microsoft.com/office/drawing/2014/main" id="{1619BAEC-DE6C-D6BD-9DCC-69469753596A}"/>
              </a:ext>
            </a:extLst>
          </p:cNvPr>
          <p:cNvSpPr txBox="1"/>
          <p:nvPr/>
        </p:nvSpPr>
        <p:spPr>
          <a:xfrm>
            <a:off x="3132002" y="4320000"/>
            <a:ext cx="1007997" cy="4899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PRM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E1EB0B-36A5-DC90-48F9-41E49DA7DEE4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1223997" y="3888001"/>
            <a:ext cx="331195" cy="431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5EB96B-4E65-0032-C65D-057609D84EC4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240002" y="3816001"/>
            <a:ext cx="331195" cy="431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E0489F-6A64-3EB4-5D12-80F6F9503BCB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439997" y="4140000"/>
            <a:ext cx="202320" cy="215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Freeform 14">
            <a:extLst>
              <a:ext uri="{FF2B5EF4-FFF2-40B4-BE49-F238E27FC236}">
                <a16:creationId xmlns:a16="http://schemas.microsoft.com/office/drawing/2014/main" id="{91CEF40E-2200-1F27-5704-0ADD1F387671}"/>
              </a:ext>
            </a:extLst>
          </p:cNvPr>
          <p:cNvSpPr/>
          <p:nvPr/>
        </p:nvSpPr>
        <p:spPr>
          <a:xfrm>
            <a:off x="3924001" y="3708001"/>
            <a:ext cx="1691996" cy="64799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rnd">
            <a:solidFill>
              <a:srgbClr val="000000"/>
            </a:solidFill>
            <a:prstDash val="solid"/>
            <a:miter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5E17F4F0-56BA-68F9-6D96-CEDA1B282472}"/>
              </a:ext>
            </a:extLst>
          </p:cNvPr>
          <p:cNvSpPr txBox="1"/>
          <p:nvPr/>
        </p:nvSpPr>
        <p:spPr>
          <a:xfrm>
            <a:off x="3816001" y="4320000"/>
            <a:ext cx="1871996" cy="3599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Rest of memory</a:t>
            </a:r>
          </a:p>
        </p:txBody>
      </p:sp>
      <p:sp>
        <p:nvSpPr>
          <p:cNvPr id="18" name="Freeform 16">
            <a:extLst>
              <a:ext uri="{FF2B5EF4-FFF2-40B4-BE49-F238E27FC236}">
                <a16:creationId xmlns:a16="http://schemas.microsoft.com/office/drawing/2014/main" id="{16B2C798-3F7B-1895-48E6-2D123EDD1BED}"/>
              </a:ext>
            </a:extLst>
          </p:cNvPr>
          <p:cNvSpPr/>
          <p:nvPr/>
        </p:nvSpPr>
        <p:spPr>
          <a:xfrm>
            <a:off x="4176000" y="4032001"/>
            <a:ext cx="1259997" cy="21960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F8C44B3-DB2B-DCF9-B746-84ECE721461C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3456002" y="4068001"/>
            <a:ext cx="202320" cy="215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949F9A2-8E0A-B621-5C18-846D8BBA8186}"/>
              </a:ext>
            </a:extLst>
          </p:cNvPr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5399641" y="4176000"/>
            <a:ext cx="108356" cy="143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1" name="Straight Connector 19">
            <a:extLst>
              <a:ext uri="{FF2B5EF4-FFF2-40B4-BE49-F238E27FC236}">
                <a16:creationId xmlns:a16="http://schemas.microsoft.com/office/drawing/2014/main" id="{A56D4451-EC05-17AD-6B26-6857103D0319}"/>
              </a:ext>
            </a:extLst>
          </p:cNvPr>
          <p:cNvSpPr/>
          <p:nvPr/>
        </p:nvSpPr>
        <p:spPr>
          <a:xfrm>
            <a:off x="4536000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22" name="Straight Connector 20">
            <a:extLst>
              <a:ext uri="{FF2B5EF4-FFF2-40B4-BE49-F238E27FC236}">
                <a16:creationId xmlns:a16="http://schemas.microsoft.com/office/drawing/2014/main" id="{43221A7E-29F9-1EF5-9475-34D3AD6C95D5}"/>
              </a:ext>
            </a:extLst>
          </p:cNvPr>
          <p:cNvSpPr/>
          <p:nvPr/>
        </p:nvSpPr>
        <p:spPr>
          <a:xfrm>
            <a:off x="4715999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23" name="Straight Connector 21">
            <a:extLst>
              <a:ext uri="{FF2B5EF4-FFF2-40B4-BE49-F238E27FC236}">
                <a16:creationId xmlns:a16="http://schemas.microsoft.com/office/drawing/2014/main" id="{5F6EC0BB-A58A-D5C6-82BB-F4651E7000EA}"/>
              </a:ext>
            </a:extLst>
          </p:cNvPr>
          <p:cNvSpPr/>
          <p:nvPr/>
        </p:nvSpPr>
        <p:spPr>
          <a:xfrm>
            <a:off x="4895999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24" name="Straight Connector 22">
            <a:extLst>
              <a:ext uri="{FF2B5EF4-FFF2-40B4-BE49-F238E27FC236}">
                <a16:creationId xmlns:a16="http://schemas.microsoft.com/office/drawing/2014/main" id="{097FE3B8-FE5B-FEDC-B9AB-32BE2587B5F9}"/>
              </a:ext>
            </a:extLst>
          </p:cNvPr>
          <p:cNvSpPr/>
          <p:nvPr/>
        </p:nvSpPr>
        <p:spPr>
          <a:xfrm>
            <a:off x="5075998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25" name="Straight Connector 23">
            <a:extLst>
              <a:ext uri="{FF2B5EF4-FFF2-40B4-BE49-F238E27FC236}">
                <a16:creationId xmlns:a16="http://schemas.microsoft.com/office/drawing/2014/main" id="{DDD5035F-4C80-FB27-1C6F-2CEAB24B1A07}"/>
              </a:ext>
            </a:extLst>
          </p:cNvPr>
          <p:cNvSpPr/>
          <p:nvPr/>
        </p:nvSpPr>
        <p:spPr>
          <a:xfrm>
            <a:off x="4356000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26" name="Straight Connector 24">
            <a:extLst>
              <a:ext uri="{FF2B5EF4-FFF2-40B4-BE49-F238E27FC236}">
                <a16:creationId xmlns:a16="http://schemas.microsoft.com/office/drawing/2014/main" id="{0C391ED2-B1DB-C9AC-E646-720CBFDD3714}"/>
              </a:ext>
            </a:extLst>
          </p:cNvPr>
          <p:cNvSpPr/>
          <p:nvPr/>
        </p:nvSpPr>
        <p:spPr>
          <a:xfrm>
            <a:off x="5255998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643E147D-3159-E6C8-E13B-1ED410F1559A}"/>
              </a:ext>
            </a:extLst>
          </p:cNvPr>
          <p:cNvSpPr txBox="1"/>
          <p:nvPr/>
        </p:nvSpPr>
        <p:spPr>
          <a:xfrm>
            <a:off x="3744001" y="1790642"/>
            <a:ext cx="1655996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Side-channels</a:t>
            </a:r>
          </a:p>
        </p:txBody>
      </p:sp>
      <p:sp>
        <p:nvSpPr>
          <p:cNvPr id="28" name="TextBox 26">
            <a:extLst>
              <a:ext uri="{FF2B5EF4-FFF2-40B4-BE49-F238E27FC236}">
                <a16:creationId xmlns:a16="http://schemas.microsoft.com/office/drawing/2014/main" id="{4A8EFF56-7D83-45FF-5C59-0BA68AC4A7E3}"/>
              </a:ext>
            </a:extLst>
          </p:cNvPr>
          <p:cNvSpPr txBox="1"/>
          <p:nvPr/>
        </p:nvSpPr>
        <p:spPr>
          <a:xfrm>
            <a:off x="3744001" y="1511996"/>
            <a:ext cx="1655996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Software</a:t>
            </a:r>
          </a:p>
        </p:txBody>
      </p:sp>
      <p:sp>
        <p:nvSpPr>
          <p:cNvPr id="29" name="Straight Connector 27">
            <a:extLst>
              <a:ext uri="{FF2B5EF4-FFF2-40B4-BE49-F238E27FC236}">
                <a16:creationId xmlns:a16="http://schemas.microsoft.com/office/drawing/2014/main" id="{366FD7C1-7754-6C5F-D381-6520669DF92F}"/>
              </a:ext>
            </a:extLst>
          </p:cNvPr>
          <p:cNvSpPr/>
          <p:nvPr/>
        </p:nvSpPr>
        <p:spPr>
          <a:xfrm flipV="1">
            <a:off x="2628003" y="2123995"/>
            <a:ext cx="1259997" cy="467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29160" cap="rnd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30" name="TextBox 28">
            <a:extLst>
              <a:ext uri="{FF2B5EF4-FFF2-40B4-BE49-F238E27FC236}">
                <a16:creationId xmlns:a16="http://schemas.microsoft.com/office/drawing/2014/main" id="{9ACA81CE-18E5-7617-FF0D-55066BE79FFE}"/>
              </a:ext>
            </a:extLst>
          </p:cNvPr>
          <p:cNvSpPr txBox="1"/>
          <p:nvPr/>
        </p:nvSpPr>
        <p:spPr>
          <a:xfrm>
            <a:off x="1007997" y="2484004"/>
            <a:ext cx="1835996" cy="4679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(1) Control Flow</a:t>
            </a:r>
          </a:p>
        </p:txBody>
      </p:sp>
      <p:sp>
        <p:nvSpPr>
          <p:cNvPr id="31" name="Freeform 29">
            <a:extLst>
              <a:ext uri="{FF2B5EF4-FFF2-40B4-BE49-F238E27FC236}">
                <a16:creationId xmlns:a16="http://schemas.microsoft.com/office/drawing/2014/main" id="{031E50B8-4432-617B-194F-147E4D5B5136}"/>
              </a:ext>
            </a:extLst>
          </p:cNvPr>
          <p:cNvSpPr/>
          <p:nvPr/>
        </p:nvSpPr>
        <p:spPr>
          <a:xfrm>
            <a:off x="755998" y="1079997"/>
            <a:ext cx="2267995" cy="122399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AA61A"/>
          </a:solidFill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32" name="TextBox 30">
            <a:extLst>
              <a:ext uri="{FF2B5EF4-FFF2-40B4-BE49-F238E27FC236}">
                <a16:creationId xmlns:a16="http://schemas.microsoft.com/office/drawing/2014/main" id="{CECCD487-F3A4-17D4-64B9-5FE7A4E6A77F}"/>
              </a:ext>
            </a:extLst>
          </p:cNvPr>
          <p:cNvSpPr txBox="1"/>
          <p:nvPr/>
        </p:nvSpPr>
        <p:spPr>
          <a:xfrm>
            <a:off x="791998" y="1115997"/>
            <a:ext cx="2231995" cy="176399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AR PL SungtiL GB" pitchFamily="2"/>
                <a:cs typeface="Lohit Devanagari" pitchFamily="2"/>
              </a:rPr>
              <a:t>if (</a:t>
            </a:r>
            <a:r>
              <a:rPr lang="en-CA" sz="1600" b="1" i="0" u="none" strike="noStrike" kern="1200" cap="none" spc="0" baseline="0">
                <a:solidFill>
                  <a:srgbClr val="ED1C24"/>
                </a:solidFill>
                <a:uFillTx/>
                <a:latin typeface="Terminal" pitchFamily="18"/>
                <a:ea typeface="AR PL SungtiL GB" pitchFamily="2"/>
                <a:cs typeface="Lohit Devanagari" pitchFamily="2"/>
              </a:rPr>
              <a:t>secret==1</a:t>
            </a: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AR PL SungtiL GB" pitchFamily="2"/>
                <a:cs typeface="Lohit Devanagari" pitchFamily="2"/>
              </a:rPr>
              <a:t>): 	</a:t>
            </a:r>
            <a:r>
              <a:rPr lang="en-CA" sz="1600" b="1" i="0" u="none" strike="noStrike" kern="1200" cap="none" spc="0" baseline="0">
                <a:solidFill>
                  <a:srgbClr val="0066B3"/>
                </a:solidFill>
                <a:uFillTx/>
                <a:latin typeface="Terminal" pitchFamily="18"/>
                <a:ea typeface="AR PL SungtiL GB" pitchFamily="2"/>
                <a:cs typeface="Lohit Devanagari" pitchFamily="2"/>
              </a:rPr>
              <a:t>Branch A</a:t>
            </a:r>
            <a:b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AR PL SungtiL GB" pitchFamily="2"/>
                <a:cs typeface="Lohit Devanagari" pitchFamily="2"/>
              </a:rPr>
            </a:b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AR PL SungtiL GB" pitchFamily="2"/>
                <a:cs typeface="Lohit Devanagari" pitchFamily="2"/>
              </a:rPr>
              <a:t>else: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AR PL SungtiL GB" pitchFamily="2"/>
                <a:cs typeface="Lohit Devanagari" pitchFamily="2"/>
              </a:rPr>
              <a:t>	</a:t>
            </a:r>
            <a:r>
              <a:rPr lang="en-CA" sz="1600" b="1" i="0" u="none" strike="noStrike" kern="1200" cap="none" spc="0" baseline="0">
                <a:solidFill>
                  <a:srgbClr val="A3238E"/>
                </a:solidFill>
                <a:uFillTx/>
                <a:latin typeface="Terminal" pitchFamily="18"/>
                <a:ea typeface="AR PL SungtiL GB" pitchFamily="2"/>
                <a:cs typeface="Lohit Devanagari" pitchFamily="2"/>
              </a:rPr>
              <a:t>Branch B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E1BFDB1-D2EC-1EB7-F9D9-7EE2D883F5BE}"/>
              </a:ext>
            </a:extLst>
          </p:cNvPr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 flipH="1">
            <a:off x="147236" y="3168002"/>
            <a:ext cx="1292760" cy="182844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26C2470-03B3-6C8E-EE0D-5533A63A3E77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/>
            <a:alphaModFix/>
          </a:blip>
          <a:srcRect/>
          <a:stretch>
            <a:fillRect/>
          </a:stretch>
        </p:blipFill>
        <p:spPr>
          <a:xfrm flipH="1">
            <a:off x="5507998" y="2967484"/>
            <a:ext cx="719998" cy="101916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6E8F9F9-7600-7346-AF53-FBF83F1C4B30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/>
            <a:alphaModFix/>
          </a:blip>
          <a:srcRect/>
          <a:stretch>
            <a:fillRect/>
          </a:stretch>
        </p:blipFill>
        <p:spPr>
          <a:xfrm>
            <a:off x="2334600" y="1277636"/>
            <a:ext cx="725759" cy="102671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5CC4B7BC-D228-50AD-5C2D-EA74ED6E6F1E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8E4A42E-3E7E-904C-A70A-F413100C7DC3}" type="slidenum"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17</a:t>
            </a:fld>
            <a:endParaRPr lang="en-CA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Freeform 1">
            <a:extLst>
              <a:ext uri="{FF2B5EF4-FFF2-40B4-BE49-F238E27FC236}">
                <a16:creationId xmlns:a16="http://schemas.microsoft.com/office/drawing/2014/main" id="{88CA4BFC-9F46-1E4F-699A-2DE67F54FB7C}"/>
              </a:ext>
            </a:extLst>
          </p:cNvPr>
          <p:cNvSpPr/>
          <p:nvPr/>
        </p:nvSpPr>
        <p:spPr>
          <a:xfrm>
            <a:off x="6623995" y="2844003"/>
            <a:ext cx="2592003" cy="35999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AA61A"/>
          </a:solidFill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D41D20BD-5F6F-D87B-E4B3-924F9BEADF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7642" y="145078"/>
            <a:ext cx="8928357" cy="524883"/>
          </a:xfrm>
        </p:spPr>
        <p:txBody>
          <a:bodyPr/>
          <a:lstStyle/>
          <a:p>
            <a:pPr lvl="0"/>
            <a:r>
              <a:rPr lang="en-CA" sz="3400" b="1">
                <a:latin typeface="Cabin" pitchFamily="18"/>
              </a:rPr>
              <a:t>TEE time</a:t>
            </a: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E30F10E3-9ED4-0D11-179B-8083B34068F6}"/>
              </a:ext>
            </a:extLst>
          </p:cNvPr>
          <p:cNvSpPr/>
          <p:nvPr/>
        </p:nvSpPr>
        <p:spPr>
          <a:xfrm>
            <a:off x="1907996" y="3456002"/>
            <a:ext cx="3960001" cy="143999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rnd">
            <a:solidFill>
              <a:srgbClr val="000000"/>
            </a:solidFill>
            <a:prstDash val="solid"/>
            <a:miter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C5FBBD-7D0D-455F-303E-44A28BD0E07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096636" y="3680642"/>
            <a:ext cx="675357" cy="67535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Freeform 5">
            <a:extLst>
              <a:ext uri="{FF2B5EF4-FFF2-40B4-BE49-F238E27FC236}">
                <a16:creationId xmlns:a16="http://schemas.microsoft.com/office/drawing/2014/main" id="{C0424ABE-8D16-A883-764D-597C79E898EC}"/>
              </a:ext>
            </a:extLst>
          </p:cNvPr>
          <p:cNvSpPr/>
          <p:nvPr/>
        </p:nvSpPr>
        <p:spPr>
          <a:xfrm>
            <a:off x="2916003" y="3600001"/>
            <a:ext cx="2808003" cy="100799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rnd">
            <a:solidFill>
              <a:srgbClr val="000000"/>
            </a:solidFill>
            <a:prstDash val="solid"/>
            <a:miter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3E6707E-1418-93AC-701C-85F6BF8C2A16}"/>
              </a:ext>
            </a:extLst>
          </p:cNvPr>
          <p:cNvSpPr txBox="1"/>
          <p:nvPr/>
        </p:nvSpPr>
        <p:spPr>
          <a:xfrm>
            <a:off x="1979996" y="4320000"/>
            <a:ext cx="1007997" cy="4899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Processor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9B5BE2F-F497-8A87-8335-E6B80D873DF1}"/>
              </a:ext>
            </a:extLst>
          </p:cNvPr>
          <p:cNvSpPr txBox="1"/>
          <p:nvPr/>
        </p:nvSpPr>
        <p:spPr>
          <a:xfrm>
            <a:off x="3816001" y="4608356"/>
            <a:ext cx="1007997" cy="4899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Memory</a:t>
            </a: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9C853671-19C7-60F5-0BE1-1A7DC6E4226A}"/>
              </a:ext>
            </a:extLst>
          </p:cNvPr>
          <p:cNvSpPr/>
          <p:nvPr/>
        </p:nvSpPr>
        <p:spPr>
          <a:xfrm>
            <a:off x="3060003" y="3708001"/>
            <a:ext cx="719998" cy="64799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rnd">
            <a:solidFill>
              <a:srgbClr val="000000"/>
            </a:solidFill>
            <a:prstDash val="solid"/>
            <a:miter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912B624-9E7D-8D81-88E2-D572BA86C6B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355476" y="3924001"/>
            <a:ext cx="168843" cy="179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62E3C2-BE3E-2D08-F895-834BB12DC6A9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3708001" y="4265996"/>
            <a:ext cx="179999" cy="2340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1">
            <a:extLst>
              <a:ext uri="{FF2B5EF4-FFF2-40B4-BE49-F238E27FC236}">
                <a16:creationId xmlns:a16="http://schemas.microsoft.com/office/drawing/2014/main" id="{7A601032-4DBC-570D-0A03-B97B842DF1EC}"/>
              </a:ext>
            </a:extLst>
          </p:cNvPr>
          <p:cNvSpPr txBox="1"/>
          <p:nvPr/>
        </p:nvSpPr>
        <p:spPr>
          <a:xfrm>
            <a:off x="3132002" y="4320000"/>
            <a:ext cx="1007997" cy="4899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PRM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B703650-BD6B-AA21-91DE-8BEE3FE10C91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1223997" y="3888001"/>
            <a:ext cx="331195" cy="431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D9FB9D9-08E4-7FA6-9C81-CF3272D4F15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240002" y="3816001"/>
            <a:ext cx="331195" cy="431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10B2ABB-140C-0239-6E6E-763D4A2C6BCF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439997" y="4140000"/>
            <a:ext cx="202320" cy="215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7" name="Freeform 15">
            <a:extLst>
              <a:ext uri="{FF2B5EF4-FFF2-40B4-BE49-F238E27FC236}">
                <a16:creationId xmlns:a16="http://schemas.microsoft.com/office/drawing/2014/main" id="{F5B6B00B-0F55-8A81-396B-2366B2766B9C}"/>
              </a:ext>
            </a:extLst>
          </p:cNvPr>
          <p:cNvSpPr/>
          <p:nvPr/>
        </p:nvSpPr>
        <p:spPr>
          <a:xfrm>
            <a:off x="3924001" y="3708001"/>
            <a:ext cx="1691996" cy="64799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rnd">
            <a:solidFill>
              <a:srgbClr val="000000"/>
            </a:solidFill>
            <a:prstDash val="solid"/>
            <a:miter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0A407F91-DB89-1C69-7BBA-5DF4CDFBBEDD}"/>
              </a:ext>
            </a:extLst>
          </p:cNvPr>
          <p:cNvSpPr txBox="1"/>
          <p:nvPr/>
        </p:nvSpPr>
        <p:spPr>
          <a:xfrm>
            <a:off x="3816001" y="4320000"/>
            <a:ext cx="1871996" cy="3599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Rest of memory</a:t>
            </a:r>
          </a:p>
        </p:txBody>
      </p:sp>
      <p:sp>
        <p:nvSpPr>
          <p:cNvPr id="19" name="Freeform 17">
            <a:extLst>
              <a:ext uri="{FF2B5EF4-FFF2-40B4-BE49-F238E27FC236}">
                <a16:creationId xmlns:a16="http://schemas.microsoft.com/office/drawing/2014/main" id="{B1A4353C-D717-2F5A-64A3-C812B28BF179}"/>
              </a:ext>
            </a:extLst>
          </p:cNvPr>
          <p:cNvSpPr/>
          <p:nvPr/>
        </p:nvSpPr>
        <p:spPr>
          <a:xfrm>
            <a:off x="4176000" y="4032001"/>
            <a:ext cx="1259997" cy="21960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028CF89-1B1A-FE22-F396-1B36A2D7A034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3456002" y="4068001"/>
            <a:ext cx="202320" cy="215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43F4810-119B-B991-E42A-94F64ACAE881}"/>
              </a:ext>
            </a:extLst>
          </p:cNvPr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5399641" y="4176000"/>
            <a:ext cx="108356" cy="143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2" name="Straight Connector 20">
            <a:extLst>
              <a:ext uri="{FF2B5EF4-FFF2-40B4-BE49-F238E27FC236}">
                <a16:creationId xmlns:a16="http://schemas.microsoft.com/office/drawing/2014/main" id="{77ACD82C-47B5-3B52-7328-289582EB892A}"/>
              </a:ext>
            </a:extLst>
          </p:cNvPr>
          <p:cNvSpPr/>
          <p:nvPr/>
        </p:nvSpPr>
        <p:spPr>
          <a:xfrm>
            <a:off x="4536000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23" name="Straight Connector 21">
            <a:extLst>
              <a:ext uri="{FF2B5EF4-FFF2-40B4-BE49-F238E27FC236}">
                <a16:creationId xmlns:a16="http://schemas.microsoft.com/office/drawing/2014/main" id="{4639FA35-F8A2-F415-2643-E1899BC57968}"/>
              </a:ext>
            </a:extLst>
          </p:cNvPr>
          <p:cNvSpPr/>
          <p:nvPr/>
        </p:nvSpPr>
        <p:spPr>
          <a:xfrm>
            <a:off x="4715999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24" name="Straight Connector 22">
            <a:extLst>
              <a:ext uri="{FF2B5EF4-FFF2-40B4-BE49-F238E27FC236}">
                <a16:creationId xmlns:a16="http://schemas.microsoft.com/office/drawing/2014/main" id="{3D575451-EE77-B75D-7F8E-D7EF484626D6}"/>
              </a:ext>
            </a:extLst>
          </p:cNvPr>
          <p:cNvSpPr/>
          <p:nvPr/>
        </p:nvSpPr>
        <p:spPr>
          <a:xfrm>
            <a:off x="4895999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25" name="Straight Connector 23">
            <a:extLst>
              <a:ext uri="{FF2B5EF4-FFF2-40B4-BE49-F238E27FC236}">
                <a16:creationId xmlns:a16="http://schemas.microsoft.com/office/drawing/2014/main" id="{E8D95FCB-4C81-B598-901D-6E9D04853BE4}"/>
              </a:ext>
            </a:extLst>
          </p:cNvPr>
          <p:cNvSpPr/>
          <p:nvPr/>
        </p:nvSpPr>
        <p:spPr>
          <a:xfrm>
            <a:off x="5075998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26" name="Straight Connector 24">
            <a:extLst>
              <a:ext uri="{FF2B5EF4-FFF2-40B4-BE49-F238E27FC236}">
                <a16:creationId xmlns:a16="http://schemas.microsoft.com/office/drawing/2014/main" id="{7AAA699E-E46D-224C-03F5-B59F1F4F2C27}"/>
              </a:ext>
            </a:extLst>
          </p:cNvPr>
          <p:cNvSpPr/>
          <p:nvPr/>
        </p:nvSpPr>
        <p:spPr>
          <a:xfrm>
            <a:off x="4356000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27" name="Straight Connector 25">
            <a:extLst>
              <a:ext uri="{FF2B5EF4-FFF2-40B4-BE49-F238E27FC236}">
                <a16:creationId xmlns:a16="http://schemas.microsoft.com/office/drawing/2014/main" id="{6E81F67A-7983-7AF2-AF74-B8A632A27BE1}"/>
              </a:ext>
            </a:extLst>
          </p:cNvPr>
          <p:cNvSpPr/>
          <p:nvPr/>
        </p:nvSpPr>
        <p:spPr>
          <a:xfrm>
            <a:off x="5255998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28" name="TextBox 26">
            <a:extLst>
              <a:ext uri="{FF2B5EF4-FFF2-40B4-BE49-F238E27FC236}">
                <a16:creationId xmlns:a16="http://schemas.microsoft.com/office/drawing/2014/main" id="{48AFC367-ADB9-439E-2846-7AFA2A65F43F}"/>
              </a:ext>
            </a:extLst>
          </p:cNvPr>
          <p:cNvSpPr txBox="1"/>
          <p:nvPr/>
        </p:nvSpPr>
        <p:spPr>
          <a:xfrm>
            <a:off x="3744001" y="1790642"/>
            <a:ext cx="1655996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Side-channels</a:t>
            </a:r>
          </a:p>
        </p:txBody>
      </p:sp>
      <p:sp>
        <p:nvSpPr>
          <p:cNvPr id="29" name="TextBox 27">
            <a:extLst>
              <a:ext uri="{FF2B5EF4-FFF2-40B4-BE49-F238E27FC236}">
                <a16:creationId xmlns:a16="http://schemas.microsoft.com/office/drawing/2014/main" id="{E9E20199-6AB7-7B66-6C0C-E26F6DCFCA58}"/>
              </a:ext>
            </a:extLst>
          </p:cNvPr>
          <p:cNvSpPr txBox="1"/>
          <p:nvPr/>
        </p:nvSpPr>
        <p:spPr>
          <a:xfrm>
            <a:off x="3744001" y="1511996"/>
            <a:ext cx="1655996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Software</a:t>
            </a:r>
          </a:p>
        </p:txBody>
      </p:sp>
      <p:sp>
        <p:nvSpPr>
          <p:cNvPr id="30" name="Straight Connector 28">
            <a:extLst>
              <a:ext uri="{FF2B5EF4-FFF2-40B4-BE49-F238E27FC236}">
                <a16:creationId xmlns:a16="http://schemas.microsoft.com/office/drawing/2014/main" id="{8730EF29-CE7E-8FF0-93E7-992A7132AA45}"/>
              </a:ext>
            </a:extLst>
          </p:cNvPr>
          <p:cNvSpPr/>
          <p:nvPr/>
        </p:nvSpPr>
        <p:spPr>
          <a:xfrm flipV="1">
            <a:off x="2628003" y="2123995"/>
            <a:ext cx="1259997" cy="467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29160" cap="rnd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31" name="TextBox 29">
            <a:extLst>
              <a:ext uri="{FF2B5EF4-FFF2-40B4-BE49-F238E27FC236}">
                <a16:creationId xmlns:a16="http://schemas.microsoft.com/office/drawing/2014/main" id="{B281C7AB-FDF5-518F-5130-8B9BA61F5D64}"/>
              </a:ext>
            </a:extLst>
          </p:cNvPr>
          <p:cNvSpPr txBox="1"/>
          <p:nvPr/>
        </p:nvSpPr>
        <p:spPr>
          <a:xfrm>
            <a:off x="1007997" y="2484004"/>
            <a:ext cx="1835996" cy="4679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(1) Control Flow</a:t>
            </a:r>
          </a:p>
        </p:txBody>
      </p:sp>
      <p:sp>
        <p:nvSpPr>
          <p:cNvPr id="32" name="TextBox 30">
            <a:extLst>
              <a:ext uri="{FF2B5EF4-FFF2-40B4-BE49-F238E27FC236}">
                <a16:creationId xmlns:a16="http://schemas.microsoft.com/office/drawing/2014/main" id="{BD5FFCCB-7C19-D177-99AB-FE53B9F7DE4D}"/>
              </a:ext>
            </a:extLst>
          </p:cNvPr>
          <p:cNvSpPr txBox="1"/>
          <p:nvPr/>
        </p:nvSpPr>
        <p:spPr>
          <a:xfrm>
            <a:off x="6227996" y="2484004"/>
            <a:ext cx="2952003" cy="64836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(2) Memory Access Patterns</a:t>
            </a:r>
          </a:p>
        </p:txBody>
      </p:sp>
      <p:sp>
        <p:nvSpPr>
          <p:cNvPr id="33" name="Freeform 31">
            <a:extLst>
              <a:ext uri="{FF2B5EF4-FFF2-40B4-BE49-F238E27FC236}">
                <a16:creationId xmlns:a16="http://schemas.microsoft.com/office/drawing/2014/main" id="{3569D59C-92A6-4BC0-46AC-20395465F9FF}"/>
              </a:ext>
            </a:extLst>
          </p:cNvPr>
          <p:cNvSpPr/>
          <p:nvPr/>
        </p:nvSpPr>
        <p:spPr>
          <a:xfrm>
            <a:off x="755998" y="1079997"/>
            <a:ext cx="2267995" cy="122399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AA61A"/>
          </a:solidFill>
          <a:ln w="19083" cap="rnd">
            <a:solidFill>
              <a:srgbClr val="000000"/>
            </a:solidFill>
            <a:prstDash val="solid"/>
            <a:miter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34" name="TextBox 32">
            <a:extLst>
              <a:ext uri="{FF2B5EF4-FFF2-40B4-BE49-F238E27FC236}">
                <a16:creationId xmlns:a16="http://schemas.microsoft.com/office/drawing/2014/main" id="{EF5118EC-E0E1-32AC-C151-7EC9C6486FA2}"/>
              </a:ext>
            </a:extLst>
          </p:cNvPr>
          <p:cNvSpPr txBox="1"/>
          <p:nvPr/>
        </p:nvSpPr>
        <p:spPr>
          <a:xfrm>
            <a:off x="791998" y="1115997"/>
            <a:ext cx="2231995" cy="176399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AR PL SungtiL GB" pitchFamily="2"/>
                <a:cs typeface="Lohit Devanagari" pitchFamily="2"/>
              </a:rPr>
              <a:t>if (</a:t>
            </a:r>
            <a:r>
              <a:rPr lang="en-CA" sz="1600" b="1" i="0" u="none" strike="noStrike" kern="1200" cap="none" spc="0" baseline="0">
                <a:solidFill>
                  <a:srgbClr val="ED1C24"/>
                </a:solidFill>
                <a:uFillTx/>
                <a:latin typeface="Terminal" pitchFamily="18"/>
                <a:ea typeface="AR PL SungtiL GB" pitchFamily="2"/>
                <a:cs typeface="Lohit Devanagari" pitchFamily="2"/>
              </a:rPr>
              <a:t>secret==1</a:t>
            </a: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AR PL SungtiL GB" pitchFamily="2"/>
                <a:cs typeface="Lohit Devanagari" pitchFamily="2"/>
              </a:rPr>
              <a:t>): 	</a:t>
            </a:r>
            <a:r>
              <a:rPr lang="en-CA" sz="1600" b="1" i="0" u="none" strike="noStrike" kern="1200" cap="none" spc="0" baseline="0">
                <a:solidFill>
                  <a:srgbClr val="0066B3"/>
                </a:solidFill>
                <a:uFillTx/>
                <a:latin typeface="Terminal" pitchFamily="18"/>
                <a:ea typeface="AR PL SungtiL GB" pitchFamily="2"/>
                <a:cs typeface="Lohit Devanagari" pitchFamily="2"/>
              </a:rPr>
              <a:t>Branch A</a:t>
            </a:r>
            <a:b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AR PL SungtiL GB" pitchFamily="2"/>
                <a:cs typeface="Lohit Devanagari" pitchFamily="2"/>
              </a:rPr>
            </a:b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AR PL SungtiL GB" pitchFamily="2"/>
                <a:cs typeface="Lohit Devanagari" pitchFamily="2"/>
              </a:rPr>
              <a:t>else: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AR PL SungtiL GB" pitchFamily="2"/>
                <a:cs typeface="Lohit Devanagari" pitchFamily="2"/>
              </a:rPr>
              <a:t>	</a:t>
            </a:r>
            <a:r>
              <a:rPr lang="en-CA" sz="1600" b="1" i="0" u="none" strike="noStrike" kern="1200" cap="none" spc="0" baseline="0">
                <a:solidFill>
                  <a:srgbClr val="A3238E"/>
                </a:solidFill>
                <a:uFillTx/>
                <a:latin typeface="Terminal" pitchFamily="18"/>
                <a:ea typeface="AR PL SungtiL GB" pitchFamily="2"/>
                <a:cs typeface="Lohit Devanagari" pitchFamily="2"/>
              </a:rPr>
              <a:t>Branch B</a:t>
            </a:r>
          </a:p>
        </p:txBody>
      </p:sp>
      <p:sp>
        <p:nvSpPr>
          <p:cNvPr id="35" name="Straight Connector 33">
            <a:extLst>
              <a:ext uri="{FF2B5EF4-FFF2-40B4-BE49-F238E27FC236}">
                <a16:creationId xmlns:a16="http://schemas.microsoft.com/office/drawing/2014/main" id="{51086C9B-37D5-ADEA-CCB4-8126B5E64BC2}"/>
              </a:ext>
            </a:extLst>
          </p:cNvPr>
          <p:cNvSpPr/>
          <p:nvPr/>
        </p:nvSpPr>
        <p:spPr>
          <a:xfrm flipH="1" flipV="1">
            <a:off x="5083561" y="2152799"/>
            <a:ext cx="1259997" cy="467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29160" cap="rnd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3623DA04-A62E-802E-A280-920940EFE4E9}"/>
              </a:ext>
            </a:extLst>
          </p:cNvPr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 flipH="1">
            <a:off x="147236" y="3168002"/>
            <a:ext cx="1292760" cy="182844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C8C61D1-2FDA-2D65-92EC-0FB320BCE9A9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/>
            <a:alphaModFix/>
          </a:blip>
          <a:srcRect/>
          <a:stretch>
            <a:fillRect/>
          </a:stretch>
        </p:blipFill>
        <p:spPr>
          <a:xfrm flipH="1">
            <a:off x="5507998" y="2967484"/>
            <a:ext cx="719998" cy="10191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8" name="Straight Connector 36">
            <a:extLst>
              <a:ext uri="{FF2B5EF4-FFF2-40B4-BE49-F238E27FC236}">
                <a16:creationId xmlns:a16="http://schemas.microsoft.com/office/drawing/2014/main" id="{F41BA09C-EAC3-B28A-CDFA-F756D5F619E4}"/>
              </a:ext>
            </a:extLst>
          </p:cNvPr>
          <p:cNvSpPr/>
          <p:nvPr/>
        </p:nvSpPr>
        <p:spPr>
          <a:xfrm>
            <a:off x="4464000" y="3775319"/>
            <a:ext cx="0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ED1C24"/>
            </a:solidFill>
            <a:prstDash val="solid"/>
            <a:miter/>
            <a:tailEnd type="arrow"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39" name="Straight Connector 37">
            <a:extLst>
              <a:ext uri="{FF2B5EF4-FFF2-40B4-BE49-F238E27FC236}">
                <a16:creationId xmlns:a16="http://schemas.microsoft.com/office/drawing/2014/main" id="{15C47393-7FAC-A5DC-DA02-B4CD6B194161}"/>
              </a:ext>
            </a:extLst>
          </p:cNvPr>
          <p:cNvSpPr/>
          <p:nvPr/>
        </p:nvSpPr>
        <p:spPr>
          <a:xfrm>
            <a:off x="5003999" y="3770638"/>
            <a:ext cx="0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rnd">
            <a:solidFill>
              <a:srgbClr val="ED1C24"/>
            </a:solidFill>
            <a:prstDash val="solid"/>
            <a:miter/>
            <a:tailEnd type="arrow"/>
          </a:ln>
        </p:spPr>
        <p:txBody>
          <a:bodyPr vert="horz" wrap="non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07E2E010-8112-CAAA-E139-551095117F73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/>
            <a:alphaModFix/>
          </a:blip>
          <a:srcRect/>
          <a:stretch>
            <a:fillRect/>
          </a:stretch>
        </p:blipFill>
        <p:spPr>
          <a:xfrm>
            <a:off x="2334600" y="1277636"/>
            <a:ext cx="725759" cy="10267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822F088-B3CA-27EF-9476-2CBBCF2CD93E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/>
            <a:alphaModFix/>
          </a:blip>
          <a:srcRect/>
          <a:stretch>
            <a:fillRect/>
          </a:stretch>
        </p:blipFill>
        <p:spPr>
          <a:xfrm>
            <a:off x="4428356" y="3428643"/>
            <a:ext cx="575998" cy="81467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2" name="TextBox 40">
            <a:extLst>
              <a:ext uri="{FF2B5EF4-FFF2-40B4-BE49-F238E27FC236}">
                <a16:creationId xmlns:a16="http://schemas.microsoft.com/office/drawing/2014/main" id="{D0AC35E1-F32E-976B-298C-744D5C686B67}"/>
              </a:ext>
            </a:extLst>
          </p:cNvPr>
          <p:cNvSpPr txBox="1"/>
          <p:nvPr/>
        </p:nvSpPr>
        <p:spPr>
          <a:xfrm>
            <a:off x="7056004" y="2844003"/>
            <a:ext cx="2231995" cy="325078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AR PL SungtiL GB" pitchFamily="2"/>
                <a:cs typeface="Lohit Devanagari" pitchFamily="2"/>
              </a:rPr>
              <a:t>X = </a:t>
            </a:r>
            <a:r>
              <a:rPr lang="en-CA" sz="1600" b="1" i="0" u="none" strike="noStrike" kern="1200" cap="none" spc="0" baseline="0">
                <a:solidFill>
                  <a:srgbClr val="CE181E"/>
                </a:solidFill>
                <a:uFillTx/>
                <a:latin typeface="Terminal" pitchFamily="18"/>
                <a:ea typeface="AR PL SungtiL GB" pitchFamily="2"/>
                <a:cs typeface="Lohit Devanagari" pitchFamily="2"/>
              </a:rPr>
              <a:t>A[secret]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2470D93B-940A-2626-69B1-21F7546A82BD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FBC2FF8-46BA-B945-BF3C-778182B12B4E}" type="slidenum">
              <a:t>18</a:t>
            </a:fld>
            <a:endParaRPr lang="en-CA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Freeform 1">
            <a:extLst>
              <a:ext uri="{FF2B5EF4-FFF2-40B4-BE49-F238E27FC236}">
                <a16:creationId xmlns:a16="http://schemas.microsoft.com/office/drawing/2014/main" id="{06581AE4-F93E-BCA9-BE6E-02D04002B9A3}"/>
              </a:ext>
            </a:extLst>
          </p:cNvPr>
          <p:cNvSpPr/>
          <p:nvPr/>
        </p:nvSpPr>
        <p:spPr>
          <a:xfrm>
            <a:off x="6623995" y="2844003"/>
            <a:ext cx="2592003" cy="35999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AA61A"/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127BC54C-FECA-7F3E-A36A-F9C9084AA1E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7642" y="145078"/>
            <a:ext cx="8928357" cy="524883"/>
          </a:xfrm>
        </p:spPr>
        <p:txBody>
          <a:bodyPr/>
          <a:lstStyle/>
          <a:p>
            <a:pPr lvl="0"/>
            <a:r>
              <a:rPr lang="en-CA" sz="3400" b="1">
                <a:latin typeface="Cabin" pitchFamily="18"/>
              </a:rPr>
              <a:t>TEE time</a:t>
            </a: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404C829F-39F4-A9EB-9E2C-2E184094DC13}"/>
              </a:ext>
            </a:extLst>
          </p:cNvPr>
          <p:cNvSpPr/>
          <p:nvPr/>
        </p:nvSpPr>
        <p:spPr>
          <a:xfrm>
            <a:off x="1907996" y="3456002"/>
            <a:ext cx="3960001" cy="143999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flat">
            <a:solidFill>
              <a:srgbClr val="000000"/>
            </a:solidFill>
            <a:prstDash val="solid"/>
            <a:miter/>
          </a:ln>
        </p:spPr>
        <p:txBody>
          <a:bodyPr vert="horz" wrap="squar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185D92-8CA6-7703-4FB0-1B6F6312713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096636" y="3680642"/>
            <a:ext cx="675357" cy="67535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Freeform 5">
            <a:extLst>
              <a:ext uri="{FF2B5EF4-FFF2-40B4-BE49-F238E27FC236}">
                <a16:creationId xmlns:a16="http://schemas.microsoft.com/office/drawing/2014/main" id="{C8699292-3E5A-B6FA-882B-2A227CF7C74A}"/>
              </a:ext>
            </a:extLst>
          </p:cNvPr>
          <p:cNvSpPr/>
          <p:nvPr/>
        </p:nvSpPr>
        <p:spPr>
          <a:xfrm>
            <a:off x="2916003" y="3600001"/>
            <a:ext cx="2808003" cy="100799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flat">
            <a:solidFill>
              <a:srgbClr val="000000"/>
            </a:solidFill>
            <a:prstDash val="solid"/>
            <a:miter/>
          </a:ln>
        </p:spPr>
        <p:txBody>
          <a:bodyPr vert="horz" wrap="squar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1F4A4AD-1C5B-D051-9F71-B4221354C64F}"/>
              </a:ext>
            </a:extLst>
          </p:cNvPr>
          <p:cNvSpPr txBox="1"/>
          <p:nvPr/>
        </p:nvSpPr>
        <p:spPr>
          <a:xfrm>
            <a:off x="1979996" y="4320000"/>
            <a:ext cx="1007997" cy="4899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Processor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5C30C694-BFFD-6074-8C29-18686B3131D8}"/>
              </a:ext>
            </a:extLst>
          </p:cNvPr>
          <p:cNvSpPr txBox="1"/>
          <p:nvPr/>
        </p:nvSpPr>
        <p:spPr>
          <a:xfrm>
            <a:off x="3816001" y="4608356"/>
            <a:ext cx="1007997" cy="4899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Memory</a:t>
            </a: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5C1AABEB-D91F-ABA1-31C7-06F11B2ED220}"/>
              </a:ext>
            </a:extLst>
          </p:cNvPr>
          <p:cNvSpPr/>
          <p:nvPr/>
        </p:nvSpPr>
        <p:spPr>
          <a:xfrm>
            <a:off x="3060003" y="3708001"/>
            <a:ext cx="719998" cy="64799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flat">
            <a:solidFill>
              <a:srgbClr val="000000"/>
            </a:solidFill>
            <a:prstDash val="solid"/>
            <a:miter/>
          </a:ln>
        </p:spPr>
        <p:txBody>
          <a:bodyPr vert="horz" wrap="squar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355BBA-BA72-28AC-E1B7-55E620BC04E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355476" y="3924001"/>
            <a:ext cx="168843" cy="179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9A6BE5-14AD-7FDC-D7BB-5817C2011D05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3708001" y="4265996"/>
            <a:ext cx="179999" cy="2340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1">
            <a:extLst>
              <a:ext uri="{FF2B5EF4-FFF2-40B4-BE49-F238E27FC236}">
                <a16:creationId xmlns:a16="http://schemas.microsoft.com/office/drawing/2014/main" id="{C07223CE-047B-BDA2-07ED-E594B31E128B}"/>
              </a:ext>
            </a:extLst>
          </p:cNvPr>
          <p:cNvSpPr txBox="1"/>
          <p:nvPr/>
        </p:nvSpPr>
        <p:spPr>
          <a:xfrm>
            <a:off x="3132002" y="4320000"/>
            <a:ext cx="1007997" cy="4899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PRM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AE607F8-1A0E-8E40-8A09-025C7B6EA2F9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1223997" y="3888001"/>
            <a:ext cx="331195" cy="431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6F2B17A-EBB4-52E1-4DFB-6FAB806D344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240002" y="3816001"/>
            <a:ext cx="331195" cy="431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EE0F395-FC80-1EA6-D97A-926A20D3CADE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439997" y="4140000"/>
            <a:ext cx="202320" cy="215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7" name="Freeform 15">
            <a:extLst>
              <a:ext uri="{FF2B5EF4-FFF2-40B4-BE49-F238E27FC236}">
                <a16:creationId xmlns:a16="http://schemas.microsoft.com/office/drawing/2014/main" id="{B19C5F02-DF03-6B0C-7718-8ECDAEEE094C}"/>
              </a:ext>
            </a:extLst>
          </p:cNvPr>
          <p:cNvSpPr/>
          <p:nvPr/>
        </p:nvSpPr>
        <p:spPr>
          <a:xfrm>
            <a:off x="3924001" y="3708001"/>
            <a:ext cx="1691996" cy="64799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flat">
            <a:solidFill>
              <a:srgbClr val="000000"/>
            </a:solidFill>
            <a:prstDash val="solid"/>
            <a:miter/>
          </a:ln>
        </p:spPr>
        <p:txBody>
          <a:bodyPr vert="horz" wrap="squar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B56587CD-F535-8506-2A18-C18D6A173E80}"/>
              </a:ext>
            </a:extLst>
          </p:cNvPr>
          <p:cNvSpPr txBox="1"/>
          <p:nvPr/>
        </p:nvSpPr>
        <p:spPr>
          <a:xfrm>
            <a:off x="3816001" y="4320000"/>
            <a:ext cx="1871996" cy="359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Rest of memory</a:t>
            </a:r>
          </a:p>
        </p:txBody>
      </p:sp>
      <p:sp>
        <p:nvSpPr>
          <p:cNvPr id="19" name="Freeform 17">
            <a:extLst>
              <a:ext uri="{FF2B5EF4-FFF2-40B4-BE49-F238E27FC236}">
                <a16:creationId xmlns:a16="http://schemas.microsoft.com/office/drawing/2014/main" id="{852A7C32-EA4D-2169-D7EF-5118C353A605}"/>
              </a:ext>
            </a:extLst>
          </p:cNvPr>
          <p:cNvSpPr/>
          <p:nvPr/>
        </p:nvSpPr>
        <p:spPr>
          <a:xfrm>
            <a:off x="4176000" y="4032001"/>
            <a:ext cx="1259997" cy="21960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2464CC7-0220-0CAE-4462-A2FEA4B17DAA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3456002" y="4068001"/>
            <a:ext cx="202320" cy="215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0C1B81E-EF16-F597-840E-75171914BA44}"/>
              </a:ext>
            </a:extLst>
          </p:cNvPr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5399641" y="4176000"/>
            <a:ext cx="108356" cy="143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2" name="Straight Connector 20">
            <a:extLst>
              <a:ext uri="{FF2B5EF4-FFF2-40B4-BE49-F238E27FC236}">
                <a16:creationId xmlns:a16="http://schemas.microsoft.com/office/drawing/2014/main" id="{417235B4-DB43-CA8F-262E-48EF0D016EAF}"/>
              </a:ext>
            </a:extLst>
          </p:cNvPr>
          <p:cNvSpPr/>
          <p:nvPr/>
        </p:nvSpPr>
        <p:spPr>
          <a:xfrm>
            <a:off x="4536000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23" name="Straight Connector 21">
            <a:extLst>
              <a:ext uri="{FF2B5EF4-FFF2-40B4-BE49-F238E27FC236}">
                <a16:creationId xmlns:a16="http://schemas.microsoft.com/office/drawing/2014/main" id="{85ECB851-4BCC-232F-0731-56607D2FA67B}"/>
              </a:ext>
            </a:extLst>
          </p:cNvPr>
          <p:cNvSpPr/>
          <p:nvPr/>
        </p:nvSpPr>
        <p:spPr>
          <a:xfrm>
            <a:off x="4715999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24" name="Straight Connector 22">
            <a:extLst>
              <a:ext uri="{FF2B5EF4-FFF2-40B4-BE49-F238E27FC236}">
                <a16:creationId xmlns:a16="http://schemas.microsoft.com/office/drawing/2014/main" id="{4235E77B-9F10-6864-8E66-F2D989E62F1D}"/>
              </a:ext>
            </a:extLst>
          </p:cNvPr>
          <p:cNvSpPr/>
          <p:nvPr/>
        </p:nvSpPr>
        <p:spPr>
          <a:xfrm>
            <a:off x="4895999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25" name="Straight Connector 23">
            <a:extLst>
              <a:ext uri="{FF2B5EF4-FFF2-40B4-BE49-F238E27FC236}">
                <a16:creationId xmlns:a16="http://schemas.microsoft.com/office/drawing/2014/main" id="{7FB3C255-0E83-CBE6-42EF-7236BC1C665E}"/>
              </a:ext>
            </a:extLst>
          </p:cNvPr>
          <p:cNvSpPr/>
          <p:nvPr/>
        </p:nvSpPr>
        <p:spPr>
          <a:xfrm>
            <a:off x="5075998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26" name="Straight Connector 24">
            <a:extLst>
              <a:ext uri="{FF2B5EF4-FFF2-40B4-BE49-F238E27FC236}">
                <a16:creationId xmlns:a16="http://schemas.microsoft.com/office/drawing/2014/main" id="{70DD11F1-7200-BEE8-FA44-3134F8D156CA}"/>
              </a:ext>
            </a:extLst>
          </p:cNvPr>
          <p:cNvSpPr/>
          <p:nvPr/>
        </p:nvSpPr>
        <p:spPr>
          <a:xfrm>
            <a:off x="4356000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27" name="Straight Connector 25">
            <a:extLst>
              <a:ext uri="{FF2B5EF4-FFF2-40B4-BE49-F238E27FC236}">
                <a16:creationId xmlns:a16="http://schemas.microsoft.com/office/drawing/2014/main" id="{70A677F9-87E9-F291-D11C-1E49519C668E}"/>
              </a:ext>
            </a:extLst>
          </p:cNvPr>
          <p:cNvSpPr/>
          <p:nvPr/>
        </p:nvSpPr>
        <p:spPr>
          <a:xfrm>
            <a:off x="5255998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28" name="TextBox 26">
            <a:extLst>
              <a:ext uri="{FF2B5EF4-FFF2-40B4-BE49-F238E27FC236}">
                <a16:creationId xmlns:a16="http://schemas.microsoft.com/office/drawing/2014/main" id="{E2CAB3EA-6CC2-E88D-CD86-C8E6F82E030C}"/>
              </a:ext>
            </a:extLst>
          </p:cNvPr>
          <p:cNvSpPr txBox="1"/>
          <p:nvPr/>
        </p:nvSpPr>
        <p:spPr>
          <a:xfrm>
            <a:off x="3744001" y="1790642"/>
            <a:ext cx="1655996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Side-channels</a:t>
            </a:r>
          </a:p>
        </p:txBody>
      </p:sp>
      <p:sp>
        <p:nvSpPr>
          <p:cNvPr id="29" name="TextBox 27">
            <a:extLst>
              <a:ext uri="{FF2B5EF4-FFF2-40B4-BE49-F238E27FC236}">
                <a16:creationId xmlns:a16="http://schemas.microsoft.com/office/drawing/2014/main" id="{857C319F-3C87-F9AB-A9D4-14D8306505B7}"/>
              </a:ext>
            </a:extLst>
          </p:cNvPr>
          <p:cNvSpPr txBox="1"/>
          <p:nvPr/>
        </p:nvSpPr>
        <p:spPr>
          <a:xfrm>
            <a:off x="3744001" y="1511996"/>
            <a:ext cx="1655996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Software</a:t>
            </a:r>
          </a:p>
        </p:txBody>
      </p:sp>
      <p:sp>
        <p:nvSpPr>
          <p:cNvPr id="30" name="TextBox 28">
            <a:extLst>
              <a:ext uri="{FF2B5EF4-FFF2-40B4-BE49-F238E27FC236}">
                <a16:creationId xmlns:a16="http://schemas.microsoft.com/office/drawing/2014/main" id="{6A6EB1FA-1538-4270-5081-3C5C367352D5}"/>
              </a:ext>
            </a:extLst>
          </p:cNvPr>
          <p:cNvSpPr txBox="1"/>
          <p:nvPr/>
        </p:nvSpPr>
        <p:spPr>
          <a:xfrm>
            <a:off x="1007997" y="2484004"/>
            <a:ext cx="1835996" cy="467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(1) Control Flow</a:t>
            </a:r>
          </a:p>
        </p:txBody>
      </p:sp>
      <p:sp>
        <p:nvSpPr>
          <p:cNvPr id="31" name="TextBox 29">
            <a:extLst>
              <a:ext uri="{FF2B5EF4-FFF2-40B4-BE49-F238E27FC236}">
                <a16:creationId xmlns:a16="http://schemas.microsoft.com/office/drawing/2014/main" id="{B55F2396-897B-11A4-09FB-9450E624783B}"/>
              </a:ext>
            </a:extLst>
          </p:cNvPr>
          <p:cNvSpPr txBox="1"/>
          <p:nvPr/>
        </p:nvSpPr>
        <p:spPr>
          <a:xfrm>
            <a:off x="6227996" y="2484004"/>
            <a:ext cx="2952003" cy="6483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(2) Memory Access Patterns</a:t>
            </a:r>
          </a:p>
        </p:txBody>
      </p:sp>
      <p:sp>
        <p:nvSpPr>
          <p:cNvPr id="32" name="Freeform 30">
            <a:extLst>
              <a:ext uri="{FF2B5EF4-FFF2-40B4-BE49-F238E27FC236}">
                <a16:creationId xmlns:a16="http://schemas.microsoft.com/office/drawing/2014/main" id="{F5BA7EE0-FDE5-1FAE-17E0-79604525A6C7}"/>
              </a:ext>
            </a:extLst>
          </p:cNvPr>
          <p:cNvSpPr/>
          <p:nvPr/>
        </p:nvSpPr>
        <p:spPr>
          <a:xfrm>
            <a:off x="755998" y="1079997"/>
            <a:ext cx="2267995" cy="122399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AA61A"/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33" name="TextBox 31">
            <a:extLst>
              <a:ext uri="{FF2B5EF4-FFF2-40B4-BE49-F238E27FC236}">
                <a16:creationId xmlns:a16="http://schemas.microsoft.com/office/drawing/2014/main" id="{3B07CF3A-C41F-8E8D-F993-C70314D2AA0B}"/>
              </a:ext>
            </a:extLst>
          </p:cNvPr>
          <p:cNvSpPr txBox="1"/>
          <p:nvPr/>
        </p:nvSpPr>
        <p:spPr>
          <a:xfrm>
            <a:off x="791998" y="1115997"/>
            <a:ext cx="2231995" cy="1763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  <a:t>if (</a:t>
            </a:r>
            <a:r>
              <a:rPr lang="en-CA" sz="1600" b="1" i="0" u="none" strike="noStrike" kern="1200" cap="none" spc="0" baseline="0">
                <a:solidFill>
                  <a:srgbClr val="ED1C24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  <a:t>secret==1</a:t>
            </a: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  <a:t>): 	</a:t>
            </a:r>
            <a:r>
              <a:rPr lang="en-CA" sz="1600" b="1" i="0" u="none" strike="noStrike" kern="1200" cap="none" spc="0" baseline="0">
                <a:solidFill>
                  <a:srgbClr val="0066B3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  <a:t>Branch A</a:t>
            </a:r>
            <a:b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</a:b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  <a:t>else: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  <a:t>	</a:t>
            </a:r>
            <a:r>
              <a:rPr lang="en-CA" sz="1600" b="1" i="0" u="none" strike="noStrike" kern="1200" cap="none" spc="0" baseline="0">
                <a:solidFill>
                  <a:srgbClr val="A3238E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  <a:t>Branch B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94E6C11E-D54D-AC2C-DBD3-BBD6E93A25A6}"/>
              </a:ext>
            </a:extLst>
          </p:cNvPr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>
            <a:off x="7343994" y="1475997"/>
            <a:ext cx="1639080" cy="7041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5" name="TextBox 33">
            <a:extLst>
              <a:ext uri="{FF2B5EF4-FFF2-40B4-BE49-F238E27FC236}">
                <a16:creationId xmlns:a16="http://schemas.microsoft.com/office/drawing/2014/main" id="{3A8A2ACD-F896-ED98-1E7F-7AA797430E39}"/>
              </a:ext>
            </a:extLst>
          </p:cNvPr>
          <p:cNvSpPr txBox="1"/>
          <p:nvPr/>
        </p:nvSpPr>
        <p:spPr>
          <a:xfrm>
            <a:off x="7056004" y="431999"/>
            <a:ext cx="3024003" cy="13323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Microarchitectural </a:t>
            </a:r>
            <a:b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side-channels like: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Speculative execution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Voltage Interface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5A589089-98DC-45C9-2701-77A8BD01C683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/>
            <a:alphaModFix/>
          </a:blip>
          <a:srcRect/>
          <a:stretch>
            <a:fillRect/>
          </a:stretch>
        </p:blipFill>
        <p:spPr>
          <a:xfrm flipH="1">
            <a:off x="147236" y="3168002"/>
            <a:ext cx="1292760" cy="182844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AF9D1CE-3793-210C-FC05-9A89B547D8C9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/>
            <a:alphaModFix/>
          </a:blip>
          <a:srcRect/>
          <a:stretch>
            <a:fillRect/>
          </a:stretch>
        </p:blipFill>
        <p:spPr>
          <a:xfrm flipH="1">
            <a:off x="5507998" y="2967484"/>
            <a:ext cx="719998" cy="10191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8" name="Straight Connector 36">
            <a:extLst>
              <a:ext uri="{FF2B5EF4-FFF2-40B4-BE49-F238E27FC236}">
                <a16:creationId xmlns:a16="http://schemas.microsoft.com/office/drawing/2014/main" id="{8B33A69F-E67E-B274-504F-568FDEE719DE}"/>
              </a:ext>
            </a:extLst>
          </p:cNvPr>
          <p:cNvSpPr/>
          <p:nvPr/>
        </p:nvSpPr>
        <p:spPr>
          <a:xfrm>
            <a:off x="4464000" y="3775319"/>
            <a:ext cx="0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ED1C24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39" name="Straight Connector 37">
            <a:extLst>
              <a:ext uri="{FF2B5EF4-FFF2-40B4-BE49-F238E27FC236}">
                <a16:creationId xmlns:a16="http://schemas.microsoft.com/office/drawing/2014/main" id="{4B510307-CC2C-61B2-EA19-C7A9BA6FEB78}"/>
              </a:ext>
            </a:extLst>
          </p:cNvPr>
          <p:cNvSpPr/>
          <p:nvPr/>
        </p:nvSpPr>
        <p:spPr>
          <a:xfrm>
            <a:off x="5003999" y="3770638"/>
            <a:ext cx="0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ED1C24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ACDF8F8E-1B57-D389-5E8F-D552AD660325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/>
            <a:alphaModFix/>
          </a:blip>
          <a:srcRect/>
          <a:stretch>
            <a:fillRect/>
          </a:stretch>
        </p:blipFill>
        <p:spPr>
          <a:xfrm>
            <a:off x="2334600" y="1277636"/>
            <a:ext cx="725759" cy="10267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A117E8E-2C7B-3B4F-3DCF-D35F8A5450B1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/>
            <a:alphaModFix/>
          </a:blip>
          <a:srcRect/>
          <a:stretch>
            <a:fillRect/>
          </a:stretch>
        </p:blipFill>
        <p:spPr>
          <a:xfrm>
            <a:off x="4428356" y="3428643"/>
            <a:ext cx="575998" cy="81467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2" name="TextBox 40">
            <a:extLst>
              <a:ext uri="{FF2B5EF4-FFF2-40B4-BE49-F238E27FC236}">
                <a16:creationId xmlns:a16="http://schemas.microsoft.com/office/drawing/2014/main" id="{C180AC55-F12D-914B-52F5-850D4426FBAA}"/>
              </a:ext>
            </a:extLst>
          </p:cNvPr>
          <p:cNvSpPr txBox="1"/>
          <p:nvPr/>
        </p:nvSpPr>
        <p:spPr>
          <a:xfrm>
            <a:off x="7056004" y="2844003"/>
            <a:ext cx="2231995" cy="3250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  <a:t>X = </a:t>
            </a:r>
            <a:r>
              <a:rPr lang="en-CA" sz="1600" b="1" i="0" u="none" strike="noStrike" kern="1200" cap="none" spc="0" baseline="0">
                <a:solidFill>
                  <a:srgbClr val="CE181E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  <a:t>A[secret]</a:t>
            </a:r>
          </a:p>
        </p:txBody>
      </p:sp>
      <p:sp>
        <p:nvSpPr>
          <p:cNvPr id="43" name="Straight Connector 41">
            <a:extLst>
              <a:ext uri="{FF2B5EF4-FFF2-40B4-BE49-F238E27FC236}">
                <a16:creationId xmlns:a16="http://schemas.microsoft.com/office/drawing/2014/main" id="{1F3A4909-A9FC-FE88-66D8-68E9E1936B21}"/>
              </a:ext>
            </a:extLst>
          </p:cNvPr>
          <p:cNvSpPr/>
          <p:nvPr/>
        </p:nvSpPr>
        <p:spPr>
          <a:xfrm flipV="1">
            <a:off x="2628360" y="2116799"/>
            <a:ext cx="1259997" cy="467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29160" cap="rnd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44" name="Straight Connector 42">
            <a:extLst>
              <a:ext uri="{FF2B5EF4-FFF2-40B4-BE49-F238E27FC236}">
                <a16:creationId xmlns:a16="http://schemas.microsoft.com/office/drawing/2014/main" id="{51B47CA4-54B7-B4A0-FF66-F13EAC917109}"/>
              </a:ext>
            </a:extLst>
          </p:cNvPr>
          <p:cNvSpPr/>
          <p:nvPr/>
        </p:nvSpPr>
        <p:spPr>
          <a:xfrm flipH="1" flipV="1">
            <a:off x="5083917" y="2145603"/>
            <a:ext cx="1259997" cy="467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29160" cap="rnd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1A50634-28E3-0CD9-2D49-13689D32ACF7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0B83FC2-30F5-FB42-A0A7-E23A63D9C427}" type="slidenum">
              <a:t>19</a:t>
            </a:fld>
            <a:endParaRPr lang="en-CA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Freeform 1">
            <a:extLst>
              <a:ext uri="{FF2B5EF4-FFF2-40B4-BE49-F238E27FC236}">
                <a16:creationId xmlns:a16="http://schemas.microsoft.com/office/drawing/2014/main" id="{25D66A9F-03E6-211D-FE56-B60DA202286A}"/>
              </a:ext>
            </a:extLst>
          </p:cNvPr>
          <p:cNvSpPr/>
          <p:nvPr/>
        </p:nvSpPr>
        <p:spPr>
          <a:xfrm>
            <a:off x="6623995" y="2844003"/>
            <a:ext cx="2592003" cy="35999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AA61A"/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CF86AA47-8191-9C53-1359-A88FB9B4B58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7642" y="145078"/>
            <a:ext cx="8928357" cy="524883"/>
          </a:xfrm>
        </p:spPr>
        <p:txBody>
          <a:bodyPr/>
          <a:lstStyle/>
          <a:p>
            <a:pPr lvl="0"/>
            <a:r>
              <a:rPr lang="en-CA" sz="3400" b="1">
                <a:latin typeface="Cabin" pitchFamily="18"/>
              </a:rPr>
              <a:t>TEE time</a:t>
            </a: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F6CF3152-C49C-CFF6-E3AD-6641AD04C91E}"/>
              </a:ext>
            </a:extLst>
          </p:cNvPr>
          <p:cNvSpPr/>
          <p:nvPr/>
        </p:nvSpPr>
        <p:spPr>
          <a:xfrm>
            <a:off x="1907996" y="3456002"/>
            <a:ext cx="3960001" cy="143999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flat">
            <a:solidFill>
              <a:srgbClr val="000000"/>
            </a:solidFill>
            <a:prstDash val="solid"/>
            <a:miter/>
          </a:ln>
        </p:spPr>
        <p:txBody>
          <a:bodyPr vert="horz" wrap="squar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1A8F14-EBFD-F7A5-0802-86210D7383D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096636" y="3680642"/>
            <a:ext cx="675357" cy="67535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Freeform 5">
            <a:extLst>
              <a:ext uri="{FF2B5EF4-FFF2-40B4-BE49-F238E27FC236}">
                <a16:creationId xmlns:a16="http://schemas.microsoft.com/office/drawing/2014/main" id="{04BE3AE7-C314-32EC-1F05-24D567507E17}"/>
              </a:ext>
            </a:extLst>
          </p:cNvPr>
          <p:cNvSpPr/>
          <p:nvPr/>
        </p:nvSpPr>
        <p:spPr>
          <a:xfrm>
            <a:off x="2916003" y="3600001"/>
            <a:ext cx="2808003" cy="100799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flat">
            <a:solidFill>
              <a:srgbClr val="000000"/>
            </a:solidFill>
            <a:prstDash val="solid"/>
            <a:miter/>
          </a:ln>
        </p:spPr>
        <p:txBody>
          <a:bodyPr vert="horz" wrap="squar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663B968-5E6A-600C-E163-DCD3A6707007}"/>
              </a:ext>
            </a:extLst>
          </p:cNvPr>
          <p:cNvSpPr txBox="1"/>
          <p:nvPr/>
        </p:nvSpPr>
        <p:spPr>
          <a:xfrm>
            <a:off x="1979996" y="4320000"/>
            <a:ext cx="1007997" cy="4899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Processor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9A456B2C-79A3-EF5C-76B7-A1AB59FBB9D4}"/>
              </a:ext>
            </a:extLst>
          </p:cNvPr>
          <p:cNvSpPr txBox="1"/>
          <p:nvPr/>
        </p:nvSpPr>
        <p:spPr>
          <a:xfrm>
            <a:off x="3816001" y="4608356"/>
            <a:ext cx="1007997" cy="4899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Memory</a:t>
            </a: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3F323A46-CBC0-1757-2784-55BFD23492B4}"/>
              </a:ext>
            </a:extLst>
          </p:cNvPr>
          <p:cNvSpPr/>
          <p:nvPr/>
        </p:nvSpPr>
        <p:spPr>
          <a:xfrm>
            <a:off x="3060003" y="3708001"/>
            <a:ext cx="719998" cy="64799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flat">
            <a:solidFill>
              <a:srgbClr val="000000"/>
            </a:solidFill>
            <a:prstDash val="solid"/>
            <a:miter/>
          </a:ln>
        </p:spPr>
        <p:txBody>
          <a:bodyPr vert="horz" wrap="squar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BA3C79-C137-BE52-4052-B4341E15595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355476" y="3924001"/>
            <a:ext cx="168843" cy="179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D8E502-3F6A-578D-79DC-245E60736B68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3708001" y="4265996"/>
            <a:ext cx="179999" cy="2340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1">
            <a:extLst>
              <a:ext uri="{FF2B5EF4-FFF2-40B4-BE49-F238E27FC236}">
                <a16:creationId xmlns:a16="http://schemas.microsoft.com/office/drawing/2014/main" id="{9210E79B-B41A-30EB-E2E1-AE1230BE9135}"/>
              </a:ext>
            </a:extLst>
          </p:cNvPr>
          <p:cNvSpPr txBox="1"/>
          <p:nvPr/>
        </p:nvSpPr>
        <p:spPr>
          <a:xfrm>
            <a:off x="3132002" y="4320000"/>
            <a:ext cx="1007997" cy="4899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PRM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4545768-3DE3-3804-BA56-FEAB728D3D0D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1223997" y="3888001"/>
            <a:ext cx="331195" cy="431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CEF9836-9A04-144E-85A7-41EDE9EDA6C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240002" y="3816001"/>
            <a:ext cx="331195" cy="431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66C986B-0382-26EA-DD5F-C6553550CAD3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439997" y="4140000"/>
            <a:ext cx="202320" cy="215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7" name="Freeform 15">
            <a:extLst>
              <a:ext uri="{FF2B5EF4-FFF2-40B4-BE49-F238E27FC236}">
                <a16:creationId xmlns:a16="http://schemas.microsoft.com/office/drawing/2014/main" id="{978BD4AA-65B3-8688-A429-FC3F2D800C40}"/>
              </a:ext>
            </a:extLst>
          </p:cNvPr>
          <p:cNvSpPr/>
          <p:nvPr/>
        </p:nvSpPr>
        <p:spPr>
          <a:xfrm>
            <a:off x="3924001" y="3708001"/>
            <a:ext cx="1691996" cy="64799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flat">
            <a:solidFill>
              <a:srgbClr val="000000"/>
            </a:solidFill>
            <a:prstDash val="solid"/>
            <a:miter/>
          </a:ln>
        </p:spPr>
        <p:txBody>
          <a:bodyPr vert="horz" wrap="squar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B9664C46-8F90-1B44-B35E-DB3040E5F521}"/>
              </a:ext>
            </a:extLst>
          </p:cNvPr>
          <p:cNvSpPr txBox="1"/>
          <p:nvPr/>
        </p:nvSpPr>
        <p:spPr>
          <a:xfrm>
            <a:off x="3816001" y="4320000"/>
            <a:ext cx="1871996" cy="359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Rest of memory</a:t>
            </a:r>
          </a:p>
        </p:txBody>
      </p:sp>
      <p:sp>
        <p:nvSpPr>
          <p:cNvPr id="19" name="Freeform 17">
            <a:extLst>
              <a:ext uri="{FF2B5EF4-FFF2-40B4-BE49-F238E27FC236}">
                <a16:creationId xmlns:a16="http://schemas.microsoft.com/office/drawing/2014/main" id="{C31472A9-E657-10AF-20E6-976C96814D80}"/>
              </a:ext>
            </a:extLst>
          </p:cNvPr>
          <p:cNvSpPr/>
          <p:nvPr/>
        </p:nvSpPr>
        <p:spPr>
          <a:xfrm>
            <a:off x="4176000" y="4032001"/>
            <a:ext cx="1259997" cy="21960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5454227-8D32-4E5A-40F3-1242AB9F8BAA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3456002" y="4068001"/>
            <a:ext cx="202320" cy="215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F5D9088-6988-83BE-E99A-042E70050473}"/>
              </a:ext>
            </a:extLst>
          </p:cNvPr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5399641" y="4176000"/>
            <a:ext cx="108356" cy="143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2" name="Straight Connector 20">
            <a:extLst>
              <a:ext uri="{FF2B5EF4-FFF2-40B4-BE49-F238E27FC236}">
                <a16:creationId xmlns:a16="http://schemas.microsoft.com/office/drawing/2014/main" id="{E103BB39-D4F1-B57F-14D0-0E0E4356122F}"/>
              </a:ext>
            </a:extLst>
          </p:cNvPr>
          <p:cNvSpPr/>
          <p:nvPr/>
        </p:nvSpPr>
        <p:spPr>
          <a:xfrm>
            <a:off x="4536000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23" name="Straight Connector 21">
            <a:extLst>
              <a:ext uri="{FF2B5EF4-FFF2-40B4-BE49-F238E27FC236}">
                <a16:creationId xmlns:a16="http://schemas.microsoft.com/office/drawing/2014/main" id="{D58899F0-64CA-4EAC-8121-B1AB52B90958}"/>
              </a:ext>
            </a:extLst>
          </p:cNvPr>
          <p:cNvSpPr/>
          <p:nvPr/>
        </p:nvSpPr>
        <p:spPr>
          <a:xfrm>
            <a:off x="4715999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24" name="Straight Connector 22">
            <a:extLst>
              <a:ext uri="{FF2B5EF4-FFF2-40B4-BE49-F238E27FC236}">
                <a16:creationId xmlns:a16="http://schemas.microsoft.com/office/drawing/2014/main" id="{76287E38-F35F-AC5F-F588-FAD50AC567BC}"/>
              </a:ext>
            </a:extLst>
          </p:cNvPr>
          <p:cNvSpPr/>
          <p:nvPr/>
        </p:nvSpPr>
        <p:spPr>
          <a:xfrm>
            <a:off x="4895999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25" name="Straight Connector 23">
            <a:extLst>
              <a:ext uri="{FF2B5EF4-FFF2-40B4-BE49-F238E27FC236}">
                <a16:creationId xmlns:a16="http://schemas.microsoft.com/office/drawing/2014/main" id="{DCF65A86-5DCE-D401-28BB-02319A955FE5}"/>
              </a:ext>
            </a:extLst>
          </p:cNvPr>
          <p:cNvSpPr/>
          <p:nvPr/>
        </p:nvSpPr>
        <p:spPr>
          <a:xfrm>
            <a:off x="5075998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26" name="Straight Connector 24">
            <a:extLst>
              <a:ext uri="{FF2B5EF4-FFF2-40B4-BE49-F238E27FC236}">
                <a16:creationId xmlns:a16="http://schemas.microsoft.com/office/drawing/2014/main" id="{5E870A7D-2E48-D561-AB42-24B4B41B953A}"/>
              </a:ext>
            </a:extLst>
          </p:cNvPr>
          <p:cNvSpPr/>
          <p:nvPr/>
        </p:nvSpPr>
        <p:spPr>
          <a:xfrm>
            <a:off x="4356000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27" name="Straight Connector 25">
            <a:extLst>
              <a:ext uri="{FF2B5EF4-FFF2-40B4-BE49-F238E27FC236}">
                <a16:creationId xmlns:a16="http://schemas.microsoft.com/office/drawing/2014/main" id="{18FCF0D2-302B-C0A3-1128-CE9E0AC49014}"/>
              </a:ext>
            </a:extLst>
          </p:cNvPr>
          <p:cNvSpPr/>
          <p:nvPr/>
        </p:nvSpPr>
        <p:spPr>
          <a:xfrm>
            <a:off x="5255998" y="4032001"/>
            <a:ext cx="0" cy="219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28" name="TextBox 26">
            <a:extLst>
              <a:ext uri="{FF2B5EF4-FFF2-40B4-BE49-F238E27FC236}">
                <a16:creationId xmlns:a16="http://schemas.microsoft.com/office/drawing/2014/main" id="{B435C02E-839A-94B9-A12B-5B1C0346C1CF}"/>
              </a:ext>
            </a:extLst>
          </p:cNvPr>
          <p:cNvSpPr txBox="1"/>
          <p:nvPr/>
        </p:nvSpPr>
        <p:spPr>
          <a:xfrm>
            <a:off x="3744001" y="1790642"/>
            <a:ext cx="1655996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Side-channels</a:t>
            </a:r>
          </a:p>
        </p:txBody>
      </p:sp>
      <p:sp>
        <p:nvSpPr>
          <p:cNvPr id="29" name="TextBox 27">
            <a:extLst>
              <a:ext uri="{FF2B5EF4-FFF2-40B4-BE49-F238E27FC236}">
                <a16:creationId xmlns:a16="http://schemas.microsoft.com/office/drawing/2014/main" id="{23D10F68-50D3-DA11-8AD8-3918AB74DDF5}"/>
              </a:ext>
            </a:extLst>
          </p:cNvPr>
          <p:cNvSpPr txBox="1"/>
          <p:nvPr/>
        </p:nvSpPr>
        <p:spPr>
          <a:xfrm>
            <a:off x="3744001" y="1511996"/>
            <a:ext cx="1655996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Software</a:t>
            </a:r>
          </a:p>
        </p:txBody>
      </p:sp>
      <p:sp>
        <p:nvSpPr>
          <p:cNvPr id="30" name="TextBox 28">
            <a:extLst>
              <a:ext uri="{FF2B5EF4-FFF2-40B4-BE49-F238E27FC236}">
                <a16:creationId xmlns:a16="http://schemas.microsoft.com/office/drawing/2014/main" id="{9AE42A06-69BC-A32A-9EF0-ABDE5A5B2A7A}"/>
              </a:ext>
            </a:extLst>
          </p:cNvPr>
          <p:cNvSpPr txBox="1"/>
          <p:nvPr/>
        </p:nvSpPr>
        <p:spPr>
          <a:xfrm>
            <a:off x="1007997" y="2484004"/>
            <a:ext cx="1835996" cy="467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(1) Control Flow</a:t>
            </a:r>
          </a:p>
        </p:txBody>
      </p:sp>
      <p:sp>
        <p:nvSpPr>
          <p:cNvPr id="31" name="TextBox 29">
            <a:extLst>
              <a:ext uri="{FF2B5EF4-FFF2-40B4-BE49-F238E27FC236}">
                <a16:creationId xmlns:a16="http://schemas.microsoft.com/office/drawing/2014/main" id="{E1A05F67-C004-419C-5E83-DFF49B788D2F}"/>
              </a:ext>
            </a:extLst>
          </p:cNvPr>
          <p:cNvSpPr txBox="1"/>
          <p:nvPr/>
        </p:nvSpPr>
        <p:spPr>
          <a:xfrm>
            <a:off x="6227996" y="2484004"/>
            <a:ext cx="2952003" cy="6483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(2) Memory Access Patterns</a:t>
            </a:r>
          </a:p>
        </p:txBody>
      </p:sp>
      <p:sp>
        <p:nvSpPr>
          <p:cNvPr id="32" name="Freeform 30">
            <a:extLst>
              <a:ext uri="{FF2B5EF4-FFF2-40B4-BE49-F238E27FC236}">
                <a16:creationId xmlns:a16="http://schemas.microsoft.com/office/drawing/2014/main" id="{0817AC5A-883E-2EB4-9404-BEBAC5047EDD}"/>
              </a:ext>
            </a:extLst>
          </p:cNvPr>
          <p:cNvSpPr/>
          <p:nvPr/>
        </p:nvSpPr>
        <p:spPr>
          <a:xfrm>
            <a:off x="755998" y="1079997"/>
            <a:ext cx="2267995" cy="1223997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AA61A"/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33" name="TextBox 31">
            <a:extLst>
              <a:ext uri="{FF2B5EF4-FFF2-40B4-BE49-F238E27FC236}">
                <a16:creationId xmlns:a16="http://schemas.microsoft.com/office/drawing/2014/main" id="{6D208B3F-D461-321E-77BB-E686BF7CEDB6}"/>
              </a:ext>
            </a:extLst>
          </p:cNvPr>
          <p:cNvSpPr txBox="1"/>
          <p:nvPr/>
        </p:nvSpPr>
        <p:spPr>
          <a:xfrm>
            <a:off x="791998" y="1115997"/>
            <a:ext cx="2231995" cy="1763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  <a:t>if (</a:t>
            </a:r>
            <a:r>
              <a:rPr lang="en-CA" sz="1600" b="1" i="0" u="none" strike="noStrike" kern="1200" cap="none" spc="0" baseline="0">
                <a:solidFill>
                  <a:srgbClr val="ED1C24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  <a:t>secret==1</a:t>
            </a: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  <a:t>): 	</a:t>
            </a:r>
            <a:r>
              <a:rPr lang="en-CA" sz="1600" b="1" i="0" u="none" strike="noStrike" kern="1200" cap="none" spc="0" baseline="0">
                <a:solidFill>
                  <a:srgbClr val="0066B3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  <a:t>Branch A</a:t>
            </a:r>
            <a:b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</a:b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  <a:t>else: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  <a:t>	</a:t>
            </a:r>
            <a:r>
              <a:rPr lang="en-CA" sz="1600" b="1" i="0" u="none" strike="noStrike" kern="1200" cap="none" spc="0" baseline="0">
                <a:solidFill>
                  <a:srgbClr val="A3238E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  <a:t>Branch B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52279CF4-71A6-928A-F92F-6016E2093B21}"/>
              </a:ext>
            </a:extLst>
          </p:cNvPr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>
            <a:off x="7343994" y="1475997"/>
            <a:ext cx="1639080" cy="7041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5" name="TextBox 33">
            <a:extLst>
              <a:ext uri="{FF2B5EF4-FFF2-40B4-BE49-F238E27FC236}">
                <a16:creationId xmlns:a16="http://schemas.microsoft.com/office/drawing/2014/main" id="{59AE5B94-6C2C-7442-7B18-DC4DE615B161}"/>
              </a:ext>
            </a:extLst>
          </p:cNvPr>
          <p:cNvSpPr txBox="1"/>
          <p:nvPr/>
        </p:nvSpPr>
        <p:spPr>
          <a:xfrm>
            <a:off x="7056004" y="431999"/>
            <a:ext cx="3024003" cy="13323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Microarchitectural </a:t>
            </a:r>
            <a:b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side-channels like: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Speculative execution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Voltage Interface</a:t>
            </a:r>
          </a:p>
        </p:txBody>
      </p:sp>
      <p:sp>
        <p:nvSpPr>
          <p:cNvPr id="36" name="TextBox 34">
            <a:extLst>
              <a:ext uri="{FF2B5EF4-FFF2-40B4-BE49-F238E27FC236}">
                <a16:creationId xmlns:a16="http://schemas.microsoft.com/office/drawing/2014/main" id="{36FBC91D-B49C-A596-F985-D10308C954E8}"/>
              </a:ext>
            </a:extLst>
          </p:cNvPr>
          <p:cNvSpPr txBox="1"/>
          <p:nvPr/>
        </p:nvSpPr>
        <p:spPr>
          <a:xfrm>
            <a:off x="6191996" y="3348002"/>
            <a:ext cx="3852001" cy="2393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Programs executed in TEEs need to have control flow and memory access patterns independent of the data:</a:t>
            </a:r>
            <a:br>
              <a:rPr lang="en-CA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r>
              <a:rPr lang="en-CA" sz="2200" b="1" i="0" u="none" strike="noStrike" kern="1200" cap="none" spc="0" baseline="0">
                <a:solidFill>
                  <a:srgbClr val="407927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Oblivious Algorithms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5B319F6-DEFE-DA78-7D60-2D4855D87F6C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/>
            <a:alphaModFix/>
          </a:blip>
          <a:srcRect/>
          <a:stretch>
            <a:fillRect/>
          </a:stretch>
        </p:blipFill>
        <p:spPr>
          <a:xfrm flipH="1">
            <a:off x="147236" y="3168002"/>
            <a:ext cx="1292760" cy="182844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AF3C0E7-E4C2-8E00-298B-482451F6C4DF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/>
            <a:alphaModFix/>
          </a:blip>
          <a:srcRect/>
          <a:stretch>
            <a:fillRect/>
          </a:stretch>
        </p:blipFill>
        <p:spPr>
          <a:xfrm flipH="1">
            <a:off x="5507998" y="2967484"/>
            <a:ext cx="719998" cy="10191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9" name="Straight Connector 37">
            <a:extLst>
              <a:ext uri="{FF2B5EF4-FFF2-40B4-BE49-F238E27FC236}">
                <a16:creationId xmlns:a16="http://schemas.microsoft.com/office/drawing/2014/main" id="{AD30949A-C4DD-552D-EC23-7EBB48F23559}"/>
              </a:ext>
            </a:extLst>
          </p:cNvPr>
          <p:cNvSpPr/>
          <p:nvPr/>
        </p:nvSpPr>
        <p:spPr>
          <a:xfrm>
            <a:off x="4464000" y="3775319"/>
            <a:ext cx="0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ED1C24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40" name="Straight Connector 38">
            <a:extLst>
              <a:ext uri="{FF2B5EF4-FFF2-40B4-BE49-F238E27FC236}">
                <a16:creationId xmlns:a16="http://schemas.microsoft.com/office/drawing/2014/main" id="{894E3482-C79E-1818-1816-3B486E984914}"/>
              </a:ext>
            </a:extLst>
          </p:cNvPr>
          <p:cNvSpPr/>
          <p:nvPr/>
        </p:nvSpPr>
        <p:spPr>
          <a:xfrm>
            <a:off x="5003999" y="3770638"/>
            <a:ext cx="0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ED1C24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04BD1CD-62F7-B777-FF04-B4B774AE31C4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/>
            <a:alphaModFix/>
          </a:blip>
          <a:srcRect/>
          <a:stretch>
            <a:fillRect/>
          </a:stretch>
        </p:blipFill>
        <p:spPr>
          <a:xfrm>
            <a:off x="2334600" y="1277636"/>
            <a:ext cx="725759" cy="10267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F67520C-7213-D720-B6C2-F9F31A229733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/>
            <a:alphaModFix/>
          </a:blip>
          <a:srcRect/>
          <a:stretch>
            <a:fillRect/>
          </a:stretch>
        </p:blipFill>
        <p:spPr>
          <a:xfrm>
            <a:off x="4428356" y="3428643"/>
            <a:ext cx="575998" cy="81467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3" name="TextBox 41">
            <a:extLst>
              <a:ext uri="{FF2B5EF4-FFF2-40B4-BE49-F238E27FC236}">
                <a16:creationId xmlns:a16="http://schemas.microsoft.com/office/drawing/2014/main" id="{63683947-13FB-29F5-AC56-802586E2256C}"/>
              </a:ext>
            </a:extLst>
          </p:cNvPr>
          <p:cNvSpPr txBox="1"/>
          <p:nvPr/>
        </p:nvSpPr>
        <p:spPr>
          <a:xfrm>
            <a:off x="7056004" y="2844003"/>
            <a:ext cx="2231995" cy="3250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600" b="0" i="0" u="none" strike="noStrike" kern="1200" cap="none" spc="0" baseline="0">
                <a:solidFill>
                  <a:srgbClr val="000000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  <a:t>X = </a:t>
            </a:r>
            <a:r>
              <a:rPr lang="en-CA" sz="1600" b="1" i="0" u="none" strike="noStrike" kern="1200" cap="none" spc="0" baseline="0">
                <a:solidFill>
                  <a:srgbClr val="CE181E"/>
                </a:solidFill>
                <a:uFillTx/>
                <a:latin typeface="Terminal" pitchFamily="18"/>
                <a:ea typeface="Noto Sans CJK SC" pitchFamily="2"/>
                <a:cs typeface="Lohit Devanagari" pitchFamily="2"/>
              </a:rPr>
              <a:t>A[secret]</a:t>
            </a:r>
          </a:p>
        </p:txBody>
      </p:sp>
      <p:sp>
        <p:nvSpPr>
          <p:cNvPr id="44" name="Straight Connector 42">
            <a:extLst>
              <a:ext uri="{FF2B5EF4-FFF2-40B4-BE49-F238E27FC236}">
                <a16:creationId xmlns:a16="http://schemas.microsoft.com/office/drawing/2014/main" id="{1B04FE13-69D6-30EF-5D2C-ADBD79DBA79C}"/>
              </a:ext>
            </a:extLst>
          </p:cNvPr>
          <p:cNvSpPr/>
          <p:nvPr/>
        </p:nvSpPr>
        <p:spPr>
          <a:xfrm flipV="1">
            <a:off x="2628360" y="2116799"/>
            <a:ext cx="1259997" cy="467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29160" cap="rnd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  <p:sp>
        <p:nvSpPr>
          <p:cNvPr id="45" name="Straight Connector 43">
            <a:extLst>
              <a:ext uri="{FF2B5EF4-FFF2-40B4-BE49-F238E27FC236}">
                <a16:creationId xmlns:a16="http://schemas.microsoft.com/office/drawing/2014/main" id="{DB22E3B1-0ECA-4994-B191-06E3B4617C17}"/>
              </a:ext>
            </a:extLst>
          </p:cNvPr>
          <p:cNvSpPr/>
          <p:nvPr/>
        </p:nvSpPr>
        <p:spPr>
          <a:xfrm flipH="1" flipV="1">
            <a:off x="5083917" y="2145603"/>
            <a:ext cx="1259997" cy="467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29160" cap="rnd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non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AR PL SungtiL GB" pitchFamily="2"/>
              <a:cs typeface="Lohit Devanagari" pitchFamily="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45D01D27-29FB-4BC0-4736-72F7D224D6CF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F8B5EE2-A20A-494C-86A4-234D92A45973}" type="slidenum"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20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E242BD-E44E-ADF7-062C-38FCE1E79B8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364" y="129241"/>
            <a:ext cx="8928357" cy="556924"/>
          </a:xfrm>
        </p:spPr>
        <p:txBody>
          <a:bodyPr/>
          <a:lstStyle/>
          <a:p>
            <a:pPr lvl="0"/>
            <a:r>
              <a:rPr lang="en-GB" sz="3600" b="1" dirty="0">
                <a:latin typeface="Cabin" pitchFamily="18"/>
              </a:rPr>
              <a:t>The TEEMS </a:t>
            </a:r>
            <a:r>
              <a:rPr lang="en-GB" sz="3600" b="1" dirty="0" err="1">
                <a:latin typeface="Cabin" pitchFamily="18"/>
              </a:rPr>
              <a:t>Oblivous</a:t>
            </a:r>
            <a:r>
              <a:rPr lang="en-GB" sz="3600" b="1" dirty="0">
                <a:latin typeface="Cabin" pitchFamily="18"/>
              </a:rPr>
              <a:t> Mailbox Design</a:t>
            </a: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81B3084D-7EAE-5D01-D756-16C2AB3480C6}"/>
              </a:ext>
            </a:extLst>
          </p:cNvPr>
          <p:cNvSpPr/>
          <p:nvPr/>
        </p:nvSpPr>
        <p:spPr>
          <a:xfrm>
            <a:off x="3960001" y="1079997"/>
            <a:ext cx="2592003" cy="230400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flat">
            <a:solidFill>
              <a:srgbClr val="000000"/>
            </a:solidFill>
            <a:prstDash val="solid"/>
            <a:miter/>
          </a:ln>
        </p:spPr>
        <p:txBody>
          <a:bodyPr vert="horz" wrap="squar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F091F677-4662-0A25-E5FD-5F72DDF592F2}"/>
              </a:ext>
            </a:extLst>
          </p:cNvPr>
          <p:cNvSpPr txBox="1"/>
          <p:nvPr/>
        </p:nvSpPr>
        <p:spPr>
          <a:xfrm>
            <a:off x="4607999" y="3492002"/>
            <a:ext cx="1367997" cy="503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TEEMS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67BCEA-B269-AE0B-B33F-961C7A42D0C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034604" y="1367997"/>
            <a:ext cx="569159" cy="575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1B658E-3FD4-A174-0AC6-FE315084136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212723" y="2040117"/>
            <a:ext cx="569159" cy="575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80701C-524F-0A84-6C7C-7DF6AAB1A12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508720" y="2487963"/>
            <a:ext cx="569159" cy="5759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Straight Connector 7">
            <a:extLst>
              <a:ext uri="{FF2B5EF4-FFF2-40B4-BE49-F238E27FC236}">
                <a16:creationId xmlns:a16="http://schemas.microsoft.com/office/drawing/2014/main" id="{A925C161-9589-8600-0D25-83C2556CD4F9}"/>
              </a:ext>
            </a:extLst>
          </p:cNvPr>
          <p:cNvSpPr/>
          <p:nvPr/>
        </p:nvSpPr>
        <p:spPr>
          <a:xfrm>
            <a:off x="4750198" y="2423882"/>
            <a:ext cx="758522" cy="44783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0" name="Straight Connector 8">
            <a:extLst>
              <a:ext uri="{FF2B5EF4-FFF2-40B4-BE49-F238E27FC236}">
                <a16:creationId xmlns:a16="http://schemas.microsoft.com/office/drawing/2014/main" id="{1019CCA9-D23C-0FBF-147B-CEA61E4F0464}"/>
              </a:ext>
            </a:extLst>
          </p:cNvPr>
          <p:cNvSpPr/>
          <p:nvPr/>
        </p:nvSpPr>
        <p:spPr>
          <a:xfrm>
            <a:off x="5508720" y="1976036"/>
            <a:ext cx="320040" cy="50507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1" name="Straight Connector 9">
            <a:extLst>
              <a:ext uri="{FF2B5EF4-FFF2-40B4-BE49-F238E27FC236}">
                <a16:creationId xmlns:a16="http://schemas.microsoft.com/office/drawing/2014/main" id="{67075E6D-9479-9921-629E-589FC9665B9E}"/>
              </a:ext>
            </a:extLst>
          </p:cNvPr>
          <p:cNvSpPr/>
          <p:nvPr/>
        </p:nvSpPr>
        <p:spPr>
          <a:xfrm flipH="1">
            <a:off x="4786198" y="1943996"/>
            <a:ext cx="438116" cy="3841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graphicFrame>
        <p:nvGraphicFramePr>
          <p:cNvPr id="12" name="Table 10">
            <a:extLst>
              <a:ext uri="{FF2B5EF4-FFF2-40B4-BE49-F238E27FC236}">
                <a16:creationId xmlns:a16="http://schemas.microsoft.com/office/drawing/2014/main" id="{DC0CE25C-96C7-2D64-3CEE-9A5794811FCA}"/>
              </a:ext>
            </a:extLst>
          </p:cNvPr>
          <p:cNvGraphicFramePr>
            <a:graphicFrameLocks noGrp="1"/>
          </p:cNvGraphicFramePr>
          <p:nvPr/>
        </p:nvGraphicFramePr>
        <p:xfrm>
          <a:off x="7495199" y="856436"/>
          <a:ext cx="424802" cy="2926080"/>
        </p:xfrm>
        <a:graphic>
          <a:graphicData uri="http://schemas.openxmlformats.org/drawingml/2006/table">
            <a:tbl>
              <a:tblPr firstRow="1" bandRow="1">
                <a:effectLst/>
                <a:tableStyleId>{4B3DFA7D-270F-6745-885A-DEA2C2AC78E8}</a:tableStyleId>
              </a:tblPr>
              <a:tblGrid>
                <a:gridCol w="424802">
                  <a:extLst>
                    <a:ext uri="{9D8B030D-6E8A-4147-A177-3AD203B41FA5}">
                      <a16:colId xmlns:a16="http://schemas.microsoft.com/office/drawing/2014/main" val="2873002475"/>
                    </a:ext>
                  </a:extLst>
                </a:gridCol>
              </a:tblGrid>
              <a:tr h="351358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>
                          <a:latin typeface="Cabin" pitchFamily="2"/>
                        </a:defRPr>
                      </a:pPr>
                      <a:r>
                        <a:rPr lang="en-GB" sz="1800" b="0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422901"/>
                  </a:ext>
                </a:extLst>
              </a:tr>
              <a:tr h="337322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723283"/>
                  </a:ext>
                </a:extLst>
              </a:tr>
              <a:tr h="337322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56079"/>
                  </a:ext>
                </a:extLst>
              </a:tr>
              <a:tr h="337322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847646"/>
                  </a:ext>
                </a:extLst>
              </a:tr>
              <a:tr h="336243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304993"/>
                  </a:ext>
                </a:extLst>
              </a:tr>
              <a:tr h="336243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965936"/>
                  </a:ext>
                </a:extLst>
              </a:tr>
              <a:tr h="336243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56306"/>
                  </a:ext>
                </a:extLst>
              </a:tr>
              <a:tr h="336243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889150"/>
                  </a:ext>
                </a:extLst>
              </a:tr>
            </a:tbl>
          </a:graphicData>
        </a:graphic>
      </p:graphicFrame>
      <p:sp>
        <p:nvSpPr>
          <p:cNvPr id="13" name="TextBox 11">
            <a:extLst>
              <a:ext uri="{FF2B5EF4-FFF2-40B4-BE49-F238E27FC236}">
                <a16:creationId xmlns:a16="http://schemas.microsoft.com/office/drawing/2014/main" id="{259A017D-C96E-0629-1C98-4A0B89EC64CD}"/>
              </a:ext>
            </a:extLst>
          </p:cNvPr>
          <p:cNvSpPr txBox="1"/>
          <p:nvPr/>
        </p:nvSpPr>
        <p:spPr>
          <a:xfrm>
            <a:off x="7956002" y="827998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1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33D7DD61-0103-AEC3-C4EE-DA415CEADD86}"/>
              </a:ext>
            </a:extLst>
          </p:cNvPr>
          <p:cNvSpPr txBox="1"/>
          <p:nvPr/>
        </p:nvSpPr>
        <p:spPr>
          <a:xfrm>
            <a:off x="7956002" y="1187997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2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3AE24703-5321-688D-2D9B-DB6EA99EF3EA}"/>
              </a:ext>
            </a:extLst>
          </p:cNvPr>
          <p:cNvSpPr txBox="1"/>
          <p:nvPr/>
        </p:nvSpPr>
        <p:spPr>
          <a:xfrm>
            <a:off x="7956002" y="1511996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3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D1B5CFC0-795F-DDAA-ED87-22F35B26C3E6}"/>
              </a:ext>
            </a:extLst>
          </p:cNvPr>
          <p:cNvSpPr txBox="1"/>
          <p:nvPr/>
        </p:nvSpPr>
        <p:spPr>
          <a:xfrm>
            <a:off x="7956002" y="1835996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4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D3CBF99E-B285-87D8-8F64-45BD06E7DCCD}"/>
              </a:ext>
            </a:extLst>
          </p:cNvPr>
          <p:cNvSpPr txBox="1"/>
          <p:nvPr/>
        </p:nvSpPr>
        <p:spPr>
          <a:xfrm>
            <a:off x="7956002" y="2195995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5</a:t>
            </a: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4A57F099-DDCE-AC5F-9F72-6802A02B62D3}"/>
              </a:ext>
            </a:extLst>
          </p:cNvPr>
          <p:cNvSpPr txBox="1"/>
          <p:nvPr/>
        </p:nvSpPr>
        <p:spPr>
          <a:xfrm>
            <a:off x="7956002" y="2520004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6</a:t>
            </a:r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id="{4DBA09DA-DED8-5FD7-0D70-3B6F435D792C}"/>
              </a:ext>
            </a:extLst>
          </p:cNvPr>
          <p:cNvSpPr txBox="1"/>
          <p:nvPr/>
        </p:nvSpPr>
        <p:spPr>
          <a:xfrm>
            <a:off x="7956002" y="2844003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7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F7B97D8A-AF60-C503-CB4F-7116D0E8CFF3}"/>
              </a:ext>
            </a:extLst>
          </p:cNvPr>
          <p:cNvSpPr txBox="1"/>
          <p:nvPr/>
        </p:nvSpPr>
        <p:spPr>
          <a:xfrm>
            <a:off x="7956002" y="3204002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8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CFF2D133-53AE-89F1-F0EA-E27E6C00110D}"/>
              </a:ext>
            </a:extLst>
          </p:cNvPr>
          <p:cNvPicPr>
            <a:picLocks noChangeAspect="1"/>
          </p:cNvPicPr>
          <p:nvPr/>
        </p:nvPicPr>
        <p:blipFill>
          <a:blip>
            <a:lum/>
            <a:alphaModFix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047997" y="407520"/>
            <a:ext cx="984964" cy="139284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455D1A72-24B0-6F21-B1BD-19CCE9C8772F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4A49758-4A24-1341-A657-C403D667A13B}" type="slidenum"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21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5603AD5-0E40-84FF-A75C-28E26922B7F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364" y="129241"/>
            <a:ext cx="8928357" cy="556924"/>
          </a:xfrm>
        </p:spPr>
        <p:txBody>
          <a:bodyPr/>
          <a:lstStyle/>
          <a:p>
            <a:pPr lvl="0"/>
            <a:r>
              <a:rPr lang="en-GB" sz="3600" b="1" dirty="0">
                <a:latin typeface="Cabin" pitchFamily="18"/>
              </a:rPr>
              <a:t>The TEEMS </a:t>
            </a:r>
            <a:r>
              <a:rPr lang="en-GB" sz="3600" b="1" dirty="0" err="1">
                <a:latin typeface="Cabin" pitchFamily="18"/>
              </a:rPr>
              <a:t>Oblivous</a:t>
            </a:r>
            <a:r>
              <a:rPr lang="en-GB" sz="3600" b="1" dirty="0">
                <a:latin typeface="Cabin" pitchFamily="18"/>
              </a:rPr>
              <a:t> Mailbox Design</a:t>
            </a: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282CFA9B-8024-A3F5-FBF9-18BEABCD0736}"/>
              </a:ext>
            </a:extLst>
          </p:cNvPr>
          <p:cNvSpPr/>
          <p:nvPr/>
        </p:nvSpPr>
        <p:spPr>
          <a:xfrm>
            <a:off x="3960001" y="1079997"/>
            <a:ext cx="2592003" cy="230400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flat">
            <a:solidFill>
              <a:srgbClr val="000000"/>
            </a:solidFill>
            <a:prstDash val="solid"/>
            <a:miter/>
          </a:ln>
        </p:spPr>
        <p:txBody>
          <a:bodyPr vert="horz" wrap="squar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43FEE7F7-9D89-466E-74A0-77D4DAF13BDE}"/>
              </a:ext>
            </a:extLst>
          </p:cNvPr>
          <p:cNvSpPr txBox="1"/>
          <p:nvPr/>
        </p:nvSpPr>
        <p:spPr>
          <a:xfrm>
            <a:off x="4607999" y="3492002"/>
            <a:ext cx="1367997" cy="503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TEEMS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0DA39B-47B5-585A-52C4-841A4597CE9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034604" y="1367997"/>
            <a:ext cx="569159" cy="575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B3E135-61A6-9D6A-A75A-D910B5199E1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212723" y="2040117"/>
            <a:ext cx="569159" cy="575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E75760-8279-0E47-3B77-C407C2D83AB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508720" y="2487963"/>
            <a:ext cx="569159" cy="5759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Straight Connector 7">
            <a:extLst>
              <a:ext uri="{FF2B5EF4-FFF2-40B4-BE49-F238E27FC236}">
                <a16:creationId xmlns:a16="http://schemas.microsoft.com/office/drawing/2014/main" id="{73949CE1-9E81-D417-C839-98D4BFA5BE5B}"/>
              </a:ext>
            </a:extLst>
          </p:cNvPr>
          <p:cNvSpPr/>
          <p:nvPr/>
        </p:nvSpPr>
        <p:spPr>
          <a:xfrm>
            <a:off x="4750198" y="2423882"/>
            <a:ext cx="758522" cy="44783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0" name="Straight Connector 8">
            <a:extLst>
              <a:ext uri="{FF2B5EF4-FFF2-40B4-BE49-F238E27FC236}">
                <a16:creationId xmlns:a16="http://schemas.microsoft.com/office/drawing/2014/main" id="{3489AB21-FE96-C33B-25DD-DF097B0BC906}"/>
              </a:ext>
            </a:extLst>
          </p:cNvPr>
          <p:cNvSpPr/>
          <p:nvPr/>
        </p:nvSpPr>
        <p:spPr>
          <a:xfrm>
            <a:off x="5508720" y="1976036"/>
            <a:ext cx="320040" cy="50507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1" name="Straight Connector 9">
            <a:extLst>
              <a:ext uri="{FF2B5EF4-FFF2-40B4-BE49-F238E27FC236}">
                <a16:creationId xmlns:a16="http://schemas.microsoft.com/office/drawing/2014/main" id="{1A6A385E-40E9-D645-A7B3-161686F46BAE}"/>
              </a:ext>
            </a:extLst>
          </p:cNvPr>
          <p:cNvSpPr/>
          <p:nvPr/>
        </p:nvSpPr>
        <p:spPr>
          <a:xfrm flipH="1">
            <a:off x="4786198" y="1943996"/>
            <a:ext cx="438116" cy="3841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graphicFrame>
        <p:nvGraphicFramePr>
          <p:cNvPr id="12" name="Table 10">
            <a:extLst>
              <a:ext uri="{FF2B5EF4-FFF2-40B4-BE49-F238E27FC236}">
                <a16:creationId xmlns:a16="http://schemas.microsoft.com/office/drawing/2014/main" id="{25E2850B-CADB-184D-F7B9-8F38F429AD3E}"/>
              </a:ext>
            </a:extLst>
          </p:cNvPr>
          <p:cNvGraphicFramePr>
            <a:graphicFrameLocks noGrp="1"/>
          </p:cNvGraphicFramePr>
          <p:nvPr/>
        </p:nvGraphicFramePr>
        <p:xfrm>
          <a:off x="7495199" y="856436"/>
          <a:ext cx="424802" cy="2926080"/>
        </p:xfrm>
        <a:graphic>
          <a:graphicData uri="http://schemas.openxmlformats.org/drawingml/2006/table">
            <a:tbl>
              <a:tblPr firstRow="1" bandRow="1">
                <a:effectLst/>
                <a:tableStyleId>{4B3DFA7D-270F-6745-885A-DEA2C2AC78E8}</a:tableStyleId>
              </a:tblPr>
              <a:tblGrid>
                <a:gridCol w="424802">
                  <a:extLst>
                    <a:ext uri="{9D8B030D-6E8A-4147-A177-3AD203B41FA5}">
                      <a16:colId xmlns:a16="http://schemas.microsoft.com/office/drawing/2014/main" val="1801629911"/>
                    </a:ext>
                  </a:extLst>
                </a:gridCol>
              </a:tblGrid>
              <a:tr h="351358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>
                          <a:latin typeface="Cabin" pitchFamily="2"/>
                        </a:defRPr>
                      </a:pPr>
                      <a:r>
                        <a:rPr lang="en-GB" sz="1800" b="0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395237"/>
                  </a:ext>
                </a:extLst>
              </a:tr>
              <a:tr h="337322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307611"/>
                  </a:ext>
                </a:extLst>
              </a:tr>
              <a:tr h="337322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07550"/>
                  </a:ext>
                </a:extLst>
              </a:tr>
              <a:tr h="337322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217890"/>
                  </a:ext>
                </a:extLst>
              </a:tr>
              <a:tr h="336243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552602"/>
                  </a:ext>
                </a:extLst>
              </a:tr>
              <a:tr h="336243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934433"/>
                  </a:ext>
                </a:extLst>
              </a:tr>
              <a:tr h="336243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208114"/>
                  </a:ext>
                </a:extLst>
              </a:tr>
              <a:tr h="336243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068613"/>
                  </a:ext>
                </a:extLst>
              </a:tr>
            </a:tbl>
          </a:graphicData>
        </a:graphic>
      </p:graphicFrame>
      <p:sp>
        <p:nvSpPr>
          <p:cNvPr id="13" name="TextBox 11">
            <a:extLst>
              <a:ext uri="{FF2B5EF4-FFF2-40B4-BE49-F238E27FC236}">
                <a16:creationId xmlns:a16="http://schemas.microsoft.com/office/drawing/2014/main" id="{8944E111-74E6-BEC5-286C-90CE9D859504}"/>
              </a:ext>
            </a:extLst>
          </p:cNvPr>
          <p:cNvSpPr txBox="1"/>
          <p:nvPr/>
        </p:nvSpPr>
        <p:spPr>
          <a:xfrm>
            <a:off x="7956002" y="827998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1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0C2E551C-4B03-18B6-0765-3CA93D202D68}"/>
              </a:ext>
            </a:extLst>
          </p:cNvPr>
          <p:cNvSpPr txBox="1"/>
          <p:nvPr/>
        </p:nvSpPr>
        <p:spPr>
          <a:xfrm>
            <a:off x="7956002" y="1187997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2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A4FBB587-BCA0-6F06-FCFA-1263DE776F4C}"/>
              </a:ext>
            </a:extLst>
          </p:cNvPr>
          <p:cNvSpPr txBox="1"/>
          <p:nvPr/>
        </p:nvSpPr>
        <p:spPr>
          <a:xfrm>
            <a:off x="7956002" y="1511996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3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9FA2E3D1-9F31-1715-3E88-BE2A75FE1789}"/>
              </a:ext>
            </a:extLst>
          </p:cNvPr>
          <p:cNvSpPr txBox="1"/>
          <p:nvPr/>
        </p:nvSpPr>
        <p:spPr>
          <a:xfrm>
            <a:off x="7956002" y="1835996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4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9668F685-EDBE-C04A-9A59-05D3AB5FD418}"/>
              </a:ext>
            </a:extLst>
          </p:cNvPr>
          <p:cNvSpPr txBox="1"/>
          <p:nvPr/>
        </p:nvSpPr>
        <p:spPr>
          <a:xfrm>
            <a:off x="7956002" y="2195995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5</a:t>
            </a: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562B417E-3966-1068-80A9-B2867BA9E030}"/>
              </a:ext>
            </a:extLst>
          </p:cNvPr>
          <p:cNvSpPr txBox="1"/>
          <p:nvPr/>
        </p:nvSpPr>
        <p:spPr>
          <a:xfrm>
            <a:off x="7956002" y="2520004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6</a:t>
            </a:r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id="{CC0CDC31-6A3B-84CA-AB29-32965C63D60C}"/>
              </a:ext>
            </a:extLst>
          </p:cNvPr>
          <p:cNvSpPr txBox="1"/>
          <p:nvPr/>
        </p:nvSpPr>
        <p:spPr>
          <a:xfrm>
            <a:off x="7956002" y="2844003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7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220A8C0A-66BD-6F2E-72F9-B82A8ED37C60}"/>
              </a:ext>
            </a:extLst>
          </p:cNvPr>
          <p:cNvSpPr txBox="1"/>
          <p:nvPr/>
        </p:nvSpPr>
        <p:spPr>
          <a:xfrm>
            <a:off x="7956002" y="3204002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8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4D3E757B-383E-07AA-728A-338E9E530C5E}"/>
              </a:ext>
            </a:extLst>
          </p:cNvPr>
          <p:cNvPicPr>
            <a:picLocks noChangeAspect="1"/>
          </p:cNvPicPr>
          <p:nvPr/>
        </p:nvPicPr>
        <p:blipFill>
          <a:blip>
            <a:lum/>
            <a:alphaModFix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047997" y="407520"/>
            <a:ext cx="984964" cy="139284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2" name="Freeform 20">
            <a:extLst>
              <a:ext uri="{FF2B5EF4-FFF2-40B4-BE49-F238E27FC236}">
                <a16:creationId xmlns:a16="http://schemas.microsoft.com/office/drawing/2014/main" id="{6D597204-ECC9-34EB-A610-696A02CEFD65}"/>
              </a:ext>
            </a:extLst>
          </p:cNvPr>
          <p:cNvSpPr/>
          <p:nvPr/>
        </p:nvSpPr>
        <p:spPr>
          <a:xfrm>
            <a:off x="2340361" y="3024003"/>
            <a:ext cx="863998" cy="43199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23" name="Freeform 21">
            <a:extLst>
              <a:ext uri="{FF2B5EF4-FFF2-40B4-BE49-F238E27FC236}">
                <a16:creationId xmlns:a16="http://schemas.microsoft.com/office/drawing/2014/main" id="{4D1A3B71-B21D-20D8-1A4C-355A1DC916B7}"/>
              </a:ext>
            </a:extLst>
          </p:cNvPr>
          <p:cNvSpPr/>
          <p:nvPr/>
        </p:nvSpPr>
        <p:spPr>
          <a:xfrm>
            <a:off x="2340361" y="2051995"/>
            <a:ext cx="863998" cy="43199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24" name="Freeform 22">
            <a:extLst>
              <a:ext uri="{FF2B5EF4-FFF2-40B4-BE49-F238E27FC236}">
                <a16:creationId xmlns:a16="http://schemas.microsoft.com/office/drawing/2014/main" id="{6BA245FC-513A-B883-6665-0818411CD444}"/>
              </a:ext>
            </a:extLst>
          </p:cNvPr>
          <p:cNvSpPr/>
          <p:nvPr/>
        </p:nvSpPr>
        <p:spPr>
          <a:xfrm>
            <a:off x="2304361" y="1151997"/>
            <a:ext cx="863998" cy="43199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28700FE-5595-B303-2FE5-2D9CAFCEF563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 flipH="1">
            <a:off x="1892158" y="3060003"/>
            <a:ext cx="359999" cy="6775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4129C02-4AD8-2C20-F93E-4C77C143E29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 flipH="1">
            <a:off x="1692362" y="1984677"/>
            <a:ext cx="379796" cy="715316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27" name="Table 25">
            <a:extLst>
              <a:ext uri="{FF2B5EF4-FFF2-40B4-BE49-F238E27FC236}">
                <a16:creationId xmlns:a16="http://schemas.microsoft.com/office/drawing/2014/main" id="{B317D740-4C0E-8BEB-F179-E5D844AC0904}"/>
              </a:ext>
            </a:extLst>
          </p:cNvPr>
          <p:cNvGraphicFramePr>
            <a:graphicFrameLocks noGrp="1"/>
          </p:cNvGraphicFramePr>
          <p:nvPr/>
        </p:nvGraphicFramePr>
        <p:xfrm>
          <a:off x="2782080" y="3073316"/>
          <a:ext cx="372599" cy="365760"/>
        </p:xfrm>
        <a:graphic>
          <a:graphicData uri="http://schemas.openxmlformats.org/drawingml/2006/table">
            <a:tbl>
              <a:tblPr firstRow="1" bandRow="1">
                <a:effectLst/>
                <a:tableStyleId>{4B3DFA7D-270F-6745-885A-DEA2C2AC78E8}</a:tableStyleId>
              </a:tblPr>
              <a:tblGrid>
                <a:gridCol w="372599">
                  <a:extLst>
                    <a:ext uri="{9D8B030D-6E8A-4147-A177-3AD203B41FA5}">
                      <a16:colId xmlns:a16="http://schemas.microsoft.com/office/drawing/2014/main" val="2332740131"/>
                    </a:ext>
                  </a:extLst>
                </a:gridCol>
              </a:tblGrid>
              <a:tr h="328324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502583"/>
                  </a:ext>
                </a:extLst>
              </a:tr>
            </a:tbl>
          </a:graphicData>
        </a:graphic>
      </p:graphicFrame>
      <p:graphicFrame>
        <p:nvGraphicFramePr>
          <p:cNvPr id="28" name="Table 26">
            <a:extLst>
              <a:ext uri="{FF2B5EF4-FFF2-40B4-BE49-F238E27FC236}">
                <a16:creationId xmlns:a16="http://schemas.microsoft.com/office/drawing/2014/main" id="{EAA523BF-FD76-AB38-3A57-58CDA43B938D}"/>
              </a:ext>
            </a:extLst>
          </p:cNvPr>
          <p:cNvGraphicFramePr>
            <a:graphicFrameLocks noGrp="1"/>
          </p:cNvGraphicFramePr>
          <p:nvPr/>
        </p:nvGraphicFramePr>
        <p:xfrm>
          <a:off x="2771281" y="2102041"/>
          <a:ext cx="372599" cy="365760"/>
        </p:xfrm>
        <a:graphic>
          <a:graphicData uri="http://schemas.openxmlformats.org/drawingml/2006/table">
            <a:tbl>
              <a:tblPr firstRow="1" bandRow="1">
                <a:effectLst/>
                <a:tableStyleId>{4B3DFA7D-270F-6745-885A-DEA2C2AC78E8}</a:tableStyleId>
              </a:tblPr>
              <a:tblGrid>
                <a:gridCol w="372599">
                  <a:extLst>
                    <a:ext uri="{9D8B030D-6E8A-4147-A177-3AD203B41FA5}">
                      <a16:colId xmlns:a16="http://schemas.microsoft.com/office/drawing/2014/main" val="3009705300"/>
                    </a:ext>
                  </a:extLst>
                </a:gridCol>
              </a:tblGrid>
              <a:tr h="328324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09309"/>
                  </a:ext>
                </a:extLst>
              </a:tr>
            </a:tbl>
          </a:graphicData>
        </a:graphic>
      </p:graphicFrame>
      <p:graphicFrame>
        <p:nvGraphicFramePr>
          <p:cNvPr id="29" name="Table 27">
            <a:extLst>
              <a:ext uri="{FF2B5EF4-FFF2-40B4-BE49-F238E27FC236}">
                <a16:creationId xmlns:a16="http://schemas.microsoft.com/office/drawing/2014/main" id="{B2121C9A-D9C3-644D-4174-BBDB2FACC06C}"/>
              </a:ext>
            </a:extLst>
          </p:cNvPr>
          <p:cNvGraphicFramePr>
            <a:graphicFrameLocks noGrp="1"/>
          </p:cNvGraphicFramePr>
          <p:nvPr/>
        </p:nvGraphicFramePr>
        <p:xfrm>
          <a:off x="2748960" y="1210318"/>
          <a:ext cx="372599" cy="365760"/>
        </p:xfrm>
        <a:graphic>
          <a:graphicData uri="http://schemas.openxmlformats.org/drawingml/2006/table">
            <a:tbl>
              <a:tblPr firstRow="1" bandRow="1">
                <a:effectLst/>
                <a:tableStyleId>{4B3DFA7D-270F-6745-885A-DEA2C2AC78E8}</a:tableStyleId>
              </a:tblPr>
              <a:tblGrid>
                <a:gridCol w="372599">
                  <a:extLst>
                    <a:ext uri="{9D8B030D-6E8A-4147-A177-3AD203B41FA5}">
                      <a16:colId xmlns:a16="http://schemas.microsoft.com/office/drawing/2014/main" val="3849758547"/>
                    </a:ext>
                  </a:extLst>
                </a:gridCol>
              </a:tblGrid>
              <a:tr h="328324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18981"/>
                  </a:ext>
                </a:extLst>
              </a:tr>
            </a:tbl>
          </a:graphicData>
        </a:graphic>
      </p:graphicFrame>
      <p:sp>
        <p:nvSpPr>
          <p:cNvPr id="30" name="TextBox 28">
            <a:extLst>
              <a:ext uri="{FF2B5EF4-FFF2-40B4-BE49-F238E27FC236}">
                <a16:creationId xmlns:a16="http://schemas.microsoft.com/office/drawing/2014/main" id="{535AF696-45A9-FB70-56BC-36040519B631}"/>
              </a:ext>
            </a:extLst>
          </p:cNvPr>
          <p:cNvSpPr txBox="1"/>
          <p:nvPr/>
        </p:nvSpPr>
        <p:spPr>
          <a:xfrm>
            <a:off x="2376361" y="1187997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8</a:t>
            </a:r>
          </a:p>
        </p:txBody>
      </p:sp>
      <p:sp>
        <p:nvSpPr>
          <p:cNvPr id="31" name="TextBox 29">
            <a:extLst>
              <a:ext uri="{FF2B5EF4-FFF2-40B4-BE49-F238E27FC236}">
                <a16:creationId xmlns:a16="http://schemas.microsoft.com/office/drawing/2014/main" id="{6FE57396-DB59-08DD-B2DF-00BE6E41743B}"/>
              </a:ext>
            </a:extLst>
          </p:cNvPr>
          <p:cNvSpPr txBox="1"/>
          <p:nvPr/>
        </p:nvSpPr>
        <p:spPr>
          <a:xfrm>
            <a:off x="2412360" y="2087995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2</a:t>
            </a:r>
          </a:p>
        </p:txBody>
      </p:sp>
      <p:sp>
        <p:nvSpPr>
          <p:cNvPr id="32" name="TextBox 30">
            <a:extLst>
              <a:ext uri="{FF2B5EF4-FFF2-40B4-BE49-F238E27FC236}">
                <a16:creationId xmlns:a16="http://schemas.microsoft.com/office/drawing/2014/main" id="{8AE06100-1374-1F63-B2A7-918F8DF4788E}"/>
              </a:ext>
            </a:extLst>
          </p:cNvPr>
          <p:cNvSpPr txBox="1"/>
          <p:nvPr/>
        </p:nvSpPr>
        <p:spPr>
          <a:xfrm>
            <a:off x="2412360" y="3060003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5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362B4C0-482C-370C-3FAC-8CCCB385026F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 rot="21589187">
            <a:off x="3107397" y="1044181"/>
            <a:ext cx="115561" cy="1519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C08C52D-E91A-DF51-F29D-CAAAA161D3A9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 rot="21589187">
            <a:off x="3143753" y="1944179"/>
            <a:ext cx="115561" cy="1519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54F7FA1-7BDD-6B39-85D6-4522E4A7C80A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 rot="21589187">
            <a:off x="3144119" y="2916177"/>
            <a:ext cx="115561" cy="15191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Straight Connector 34">
            <a:extLst>
              <a:ext uri="{FF2B5EF4-FFF2-40B4-BE49-F238E27FC236}">
                <a16:creationId xmlns:a16="http://schemas.microsoft.com/office/drawing/2014/main" id="{7EACCFA9-2985-25B5-0CA1-E303C932AF6C}"/>
              </a:ext>
            </a:extLst>
          </p:cNvPr>
          <p:cNvSpPr/>
          <p:nvPr/>
        </p:nvSpPr>
        <p:spPr>
          <a:xfrm>
            <a:off x="3204359" y="1367997"/>
            <a:ext cx="686522" cy="4482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37" name="Straight Connector 35">
            <a:extLst>
              <a:ext uri="{FF2B5EF4-FFF2-40B4-BE49-F238E27FC236}">
                <a16:creationId xmlns:a16="http://schemas.microsoft.com/office/drawing/2014/main" id="{26E8FC80-78C8-6683-2603-C4DA6EBAD781}"/>
              </a:ext>
            </a:extLst>
          </p:cNvPr>
          <p:cNvSpPr/>
          <p:nvPr/>
        </p:nvSpPr>
        <p:spPr>
          <a:xfrm flipV="1">
            <a:off x="3240359" y="2844003"/>
            <a:ext cx="647998" cy="45000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38" name="Straight Connector 36">
            <a:extLst>
              <a:ext uri="{FF2B5EF4-FFF2-40B4-BE49-F238E27FC236}">
                <a16:creationId xmlns:a16="http://schemas.microsoft.com/office/drawing/2014/main" id="{D322A947-5AB1-A28A-8F3D-E75082A35F14}"/>
              </a:ext>
            </a:extLst>
          </p:cNvPr>
          <p:cNvSpPr/>
          <p:nvPr/>
        </p:nvSpPr>
        <p:spPr>
          <a:xfrm flipV="1">
            <a:off x="3240359" y="2262957"/>
            <a:ext cx="679316" cy="503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8AEDE20-13E8-DD78-A329-8E90A993207D}"/>
              </a:ext>
            </a:extLst>
          </p:cNvPr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 flipH="1">
            <a:off x="1639802" y="683998"/>
            <a:ext cx="703438" cy="99504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4DCF727-6270-B2B5-1235-FDB68123E2CF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F4648BB-011B-D34F-9F67-D2FF6015A6E5}" type="slidenum"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22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Freeform 1">
            <a:extLst>
              <a:ext uri="{FF2B5EF4-FFF2-40B4-BE49-F238E27FC236}">
                <a16:creationId xmlns:a16="http://schemas.microsoft.com/office/drawing/2014/main" id="{2805EBB7-5614-FD62-F8E8-DD82DC6DD74F}"/>
              </a:ext>
            </a:extLst>
          </p:cNvPr>
          <p:cNvSpPr/>
          <p:nvPr/>
        </p:nvSpPr>
        <p:spPr>
          <a:xfrm>
            <a:off x="2340004" y="3024003"/>
            <a:ext cx="863998" cy="43199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BBD4C42E-CABE-A480-D14E-2868D822BDC7}"/>
              </a:ext>
            </a:extLst>
          </p:cNvPr>
          <p:cNvSpPr/>
          <p:nvPr/>
        </p:nvSpPr>
        <p:spPr>
          <a:xfrm>
            <a:off x="2340004" y="2051995"/>
            <a:ext cx="863998" cy="43199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F0E04E3E-ADBD-6C1F-C1F5-B92C676FB57D}"/>
              </a:ext>
            </a:extLst>
          </p:cNvPr>
          <p:cNvSpPr/>
          <p:nvPr/>
        </p:nvSpPr>
        <p:spPr>
          <a:xfrm>
            <a:off x="2304004" y="1151997"/>
            <a:ext cx="863998" cy="43199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46EC885F-BF89-FF9F-485B-84C3163FD9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364" y="129241"/>
            <a:ext cx="8928357" cy="556924"/>
          </a:xfrm>
        </p:spPr>
        <p:txBody>
          <a:bodyPr/>
          <a:lstStyle/>
          <a:p>
            <a:pPr lvl="0"/>
            <a:r>
              <a:rPr lang="en-GB" sz="3600" b="1" dirty="0">
                <a:latin typeface="Cabin" pitchFamily="18"/>
              </a:rPr>
              <a:t>The TEEMS </a:t>
            </a:r>
            <a:r>
              <a:rPr lang="en-GB" sz="3600" b="1" dirty="0" err="1">
                <a:latin typeface="Cabin" pitchFamily="18"/>
              </a:rPr>
              <a:t>Oblivous</a:t>
            </a:r>
            <a:r>
              <a:rPr lang="en-GB" sz="3600" b="1" dirty="0">
                <a:latin typeface="Cabin" pitchFamily="18"/>
              </a:rPr>
              <a:t> Mailbox Design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618ABC45-BC83-2D45-882E-C89EEDC93F55}"/>
              </a:ext>
            </a:extLst>
          </p:cNvPr>
          <p:cNvSpPr/>
          <p:nvPr/>
        </p:nvSpPr>
        <p:spPr>
          <a:xfrm>
            <a:off x="3960001" y="1079997"/>
            <a:ext cx="2592003" cy="230400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flat">
            <a:solidFill>
              <a:srgbClr val="000000"/>
            </a:solidFill>
            <a:prstDash val="solid"/>
            <a:miter/>
          </a:ln>
        </p:spPr>
        <p:txBody>
          <a:bodyPr vert="horz" wrap="squar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514B58C2-8F24-32A4-82AA-ED8CF8D1D68C}"/>
              </a:ext>
            </a:extLst>
          </p:cNvPr>
          <p:cNvSpPr txBox="1"/>
          <p:nvPr/>
        </p:nvSpPr>
        <p:spPr>
          <a:xfrm>
            <a:off x="4607999" y="3492002"/>
            <a:ext cx="1367997" cy="503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TEEMS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A2A749-5021-F5D7-468A-A8D9A0FFF02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034604" y="1367997"/>
            <a:ext cx="569159" cy="575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4C81E1-86F3-3157-A940-480A289D1F1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212723" y="2040117"/>
            <a:ext cx="569159" cy="575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BA4126-F8E0-CD29-D6B4-66E8F67BB37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508720" y="2487963"/>
            <a:ext cx="569159" cy="5759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Straight Connector 10">
            <a:extLst>
              <a:ext uri="{FF2B5EF4-FFF2-40B4-BE49-F238E27FC236}">
                <a16:creationId xmlns:a16="http://schemas.microsoft.com/office/drawing/2014/main" id="{DB186805-9E3F-88B7-F12A-264F3F38B66B}"/>
              </a:ext>
            </a:extLst>
          </p:cNvPr>
          <p:cNvSpPr/>
          <p:nvPr/>
        </p:nvSpPr>
        <p:spPr>
          <a:xfrm>
            <a:off x="4750198" y="2423882"/>
            <a:ext cx="758522" cy="44783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3" name="Straight Connector 11">
            <a:extLst>
              <a:ext uri="{FF2B5EF4-FFF2-40B4-BE49-F238E27FC236}">
                <a16:creationId xmlns:a16="http://schemas.microsoft.com/office/drawing/2014/main" id="{A80CE511-5717-BB82-BD38-99F26889F3B3}"/>
              </a:ext>
            </a:extLst>
          </p:cNvPr>
          <p:cNvSpPr/>
          <p:nvPr/>
        </p:nvSpPr>
        <p:spPr>
          <a:xfrm>
            <a:off x="5508720" y="1976036"/>
            <a:ext cx="320040" cy="50507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4" name="Straight Connector 12">
            <a:extLst>
              <a:ext uri="{FF2B5EF4-FFF2-40B4-BE49-F238E27FC236}">
                <a16:creationId xmlns:a16="http://schemas.microsoft.com/office/drawing/2014/main" id="{76FC10E9-5104-D255-4AD3-8A92B0C70EC7}"/>
              </a:ext>
            </a:extLst>
          </p:cNvPr>
          <p:cNvSpPr/>
          <p:nvPr/>
        </p:nvSpPr>
        <p:spPr>
          <a:xfrm flipH="1">
            <a:off x="4786198" y="1943996"/>
            <a:ext cx="438116" cy="3841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A155E18-4FBD-1EF0-D1CE-1B2A54DE39BD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flipH="1">
            <a:off x="1639802" y="683998"/>
            <a:ext cx="703438" cy="9950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1759B9C-9C27-304F-1FAB-A5BF3A57B4B9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 flipH="1">
            <a:off x="1891802" y="3060003"/>
            <a:ext cx="359999" cy="6775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E9112A3-00BD-6932-4697-21602C05D6DF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 flipH="1">
            <a:off x="1691996" y="1984677"/>
            <a:ext cx="379796" cy="715316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18" name="Table 16">
            <a:extLst>
              <a:ext uri="{FF2B5EF4-FFF2-40B4-BE49-F238E27FC236}">
                <a16:creationId xmlns:a16="http://schemas.microsoft.com/office/drawing/2014/main" id="{125476A5-F733-0B33-00AA-88D2C2971318}"/>
              </a:ext>
            </a:extLst>
          </p:cNvPr>
          <p:cNvGraphicFramePr>
            <a:graphicFrameLocks noGrp="1"/>
          </p:cNvGraphicFramePr>
          <p:nvPr/>
        </p:nvGraphicFramePr>
        <p:xfrm>
          <a:off x="2781723" y="3073316"/>
          <a:ext cx="372599" cy="365760"/>
        </p:xfrm>
        <a:graphic>
          <a:graphicData uri="http://schemas.openxmlformats.org/drawingml/2006/table">
            <a:tbl>
              <a:tblPr firstRow="1" bandRow="1">
                <a:effectLst/>
                <a:tableStyleId>{4B3DFA7D-270F-6745-885A-DEA2C2AC78E8}</a:tableStyleId>
              </a:tblPr>
              <a:tblGrid>
                <a:gridCol w="372599">
                  <a:extLst>
                    <a:ext uri="{9D8B030D-6E8A-4147-A177-3AD203B41FA5}">
                      <a16:colId xmlns:a16="http://schemas.microsoft.com/office/drawing/2014/main" val="1384152048"/>
                    </a:ext>
                  </a:extLst>
                </a:gridCol>
              </a:tblGrid>
              <a:tr h="328324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771729"/>
                  </a:ext>
                </a:extLst>
              </a:tr>
            </a:tbl>
          </a:graphicData>
        </a:graphic>
      </p:graphicFrame>
      <p:graphicFrame>
        <p:nvGraphicFramePr>
          <p:cNvPr id="19" name="Table 17">
            <a:extLst>
              <a:ext uri="{FF2B5EF4-FFF2-40B4-BE49-F238E27FC236}">
                <a16:creationId xmlns:a16="http://schemas.microsoft.com/office/drawing/2014/main" id="{B9E811B4-9992-11FD-4251-8B56BD6B3222}"/>
              </a:ext>
            </a:extLst>
          </p:cNvPr>
          <p:cNvGraphicFramePr>
            <a:graphicFrameLocks noGrp="1"/>
          </p:cNvGraphicFramePr>
          <p:nvPr/>
        </p:nvGraphicFramePr>
        <p:xfrm>
          <a:off x="2770915" y="2102041"/>
          <a:ext cx="372599" cy="365760"/>
        </p:xfrm>
        <a:graphic>
          <a:graphicData uri="http://schemas.openxmlformats.org/drawingml/2006/table">
            <a:tbl>
              <a:tblPr firstRow="1" bandRow="1">
                <a:effectLst/>
                <a:tableStyleId>{4B3DFA7D-270F-6745-885A-DEA2C2AC78E8}</a:tableStyleId>
              </a:tblPr>
              <a:tblGrid>
                <a:gridCol w="372599">
                  <a:extLst>
                    <a:ext uri="{9D8B030D-6E8A-4147-A177-3AD203B41FA5}">
                      <a16:colId xmlns:a16="http://schemas.microsoft.com/office/drawing/2014/main" val="1624864856"/>
                    </a:ext>
                  </a:extLst>
                </a:gridCol>
              </a:tblGrid>
              <a:tr h="328324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947906"/>
                  </a:ext>
                </a:extLst>
              </a:tr>
            </a:tbl>
          </a:graphicData>
        </a:graphic>
      </p:graphicFrame>
      <p:graphicFrame>
        <p:nvGraphicFramePr>
          <p:cNvPr id="20" name="Table 18">
            <a:extLst>
              <a:ext uri="{FF2B5EF4-FFF2-40B4-BE49-F238E27FC236}">
                <a16:creationId xmlns:a16="http://schemas.microsoft.com/office/drawing/2014/main" id="{83DBE15D-F913-6E4A-EC14-4B58A5C27329}"/>
              </a:ext>
            </a:extLst>
          </p:cNvPr>
          <p:cNvGraphicFramePr>
            <a:graphicFrameLocks noGrp="1"/>
          </p:cNvGraphicFramePr>
          <p:nvPr/>
        </p:nvGraphicFramePr>
        <p:xfrm>
          <a:off x="2748604" y="1210318"/>
          <a:ext cx="372599" cy="365760"/>
        </p:xfrm>
        <a:graphic>
          <a:graphicData uri="http://schemas.openxmlformats.org/drawingml/2006/table">
            <a:tbl>
              <a:tblPr firstRow="1" bandRow="1">
                <a:effectLst/>
                <a:tableStyleId>{4B3DFA7D-270F-6745-885A-DEA2C2AC78E8}</a:tableStyleId>
              </a:tblPr>
              <a:tblGrid>
                <a:gridCol w="372599">
                  <a:extLst>
                    <a:ext uri="{9D8B030D-6E8A-4147-A177-3AD203B41FA5}">
                      <a16:colId xmlns:a16="http://schemas.microsoft.com/office/drawing/2014/main" val="3431591298"/>
                    </a:ext>
                  </a:extLst>
                </a:gridCol>
              </a:tblGrid>
              <a:tr h="328324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915158"/>
                  </a:ext>
                </a:extLst>
              </a:tr>
            </a:tbl>
          </a:graphicData>
        </a:graphic>
      </p:graphicFrame>
      <p:graphicFrame>
        <p:nvGraphicFramePr>
          <p:cNvPr id="21" name="Table 19">
            <a:extLst>
              <a:ext uri="{FF2B5EF4-FFF2-40B4-BE49-F238E27FC236}">
                <a16:creationId xmlns:a16="http://schemas.microsoft.com/office/drawing/2014/main" id="{4EC34607-30F9-1664-4CBD-F1C87B9A177E}"/>
              </a:ext>
            </a:extLst>
          </p:cNvPr>
          <p:cNvGraphicFramePr>
            <a:graphicFrameLocks noGrp="1"/>
          </p:cNvGraphicFramePr>
          <p:nvPr/>
        </p:nvGraphicFramePr>
        <p:xfrm>
          <a:off x="7495199" y="856436"/>
          <a:ext cx="424802" cy="2926080"/>
        </p:xfrm>
        <a:graphic>
          <a:graphicData uri="http://schemas.openxmlformats.org/drawingml/2006/table">
            <a:tbl>
              <a:tblPr firstRow="1" bandRow="1">
                <a:effectLst/>
                <a:tableStyleId>{4B3DFA7D-270F-6745-885A-DEA2C2AC78E8}</a:tableStyleId>
              </a:tblPr>
              <a:tblGrid>
                <a:gridCol w="424802">
                  <a:extLst>
                    <a:ext uri="{9D8B030D-6E8A-4147-A177-3AD203B41FA5}">
                      <a16:colId xmlns:a16="http://schemas.microsoft.com/office/drawing/2014/main" val="1762185142"/>
                    </a:ext>
                  </a:extLst>
                </a:gridCol>
              </a:tblGrid>
              <a:tr h="351358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>
                          <a:latin typeface="Cabin" pitchFamily="2"/>
                        </a:defRPr>
                      </a:pPr>
                      <a:r>
                        <a:rPr lang="en-GB" sz="1800" b="0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751479"/>
                  </a:ext>
                </a:extLst>
              </a:tr>
              <a:tr h="337322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329700"/>
                  </a:ext>
                </a:extLst>
              </a:tr>
              <a:tr h="337322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467211"/>
                  </a:ext>
                </a:extLst>
              </a:tr>
              <a:tr h="337322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944877"/>
                  </a:ext>
                </a:extLst>
              </a:tr>
              <a:tr h="336243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679158"/>
                  </a:ext>
                </a:extLst>
              </a:tr>
              <a:tr h="336243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96024"/>
                  </a:ext>
                </a:extLst>
              </a:tr>
              <a:tr h="336243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477829"/>
                  </a:ext>
                </a:extLst>
              </a:tr>
              <a:tr h="336243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288130"/>
                  </a:ext>
                </a:extLst>
              </a:tr>
            </a:tbl>
          </a:graphicData>
        </a:graphic>
      </p:graphicFrame>
      <p:sp>
        <p:nvSpPr>
          <p:cNvPr id="22" name="TextBox 20">
            <a:extLst>
              <a:ext uri="{FF2B5EF4-FFF2-40B4-BE49-F238E27FC236}">
                <a16:creationId xmlns:a16="http://schemas.microsoft.com/office/drawing/2014/main" id="{DEE24626-2A0D-4591-FFCF-9FA67D1380D7}"/>
              </a:ext>
            </a:extLst>
          </p:cNvPr>
          <p:cNvSpPr txBox="1"/>
          <p:nvPr/>
        </p:nvSpPr>
        <p:spPr>
          <a:xfrm>
            <a:off x="2376004" y="1187997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8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65486DC5-95FF-78A5-27B5-0A4E787E87B5}"/>
              </a:ext>
            </a:extLst>
          </p:cNvPr>
          <p:cNvSpPr txBox="1"/>
          <p:nvPr/>
        </p:nvSpPr>
        <p:spPr>
          <a:xfrm>
            <a:off x="2412004" y="2087995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2</a:t>
            </a:r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id="{20A67CA4-D5FC-20A6-1BA5-62FE395D92BB}"/>
              </a:ext>
            </a:extLst>
          </p:cNvPr>
          <p:cNvSpPr txBox="1"/>
          <p:nvPr/>
        </p:nvSpPr>
        <p:spPr>
          <a:xfrm>
            <a:off x="2412004" y="3060003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5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46F9D1F-A020-C2DA-4CD3-E60E70E97F2E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 rot="21589187">
            <a:off x="3107040" y="1044181"/>
            <a:ext cx="115561" cy="1519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C4609AC-32A7-2A9E-83C4-BFC13F27BF02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 rot="21589187">
            <a:off x="3143397" y="1944179"/>
            <a:ext cx="115561" cy="1519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76414E0-47EF-D1F2-D985-6693D7D995ED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 rot="21589187">
            <a:off x="3143753" y="2916177"/>
            <a:ext cx="115561" cy="15191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8" name="TextBox 26">
            <a:extLst>
              <a:ext uri="{FF2B5EF4-FFF2-40B4-BE49-F238E27FC236}">
                <a16:creationId xmlns:a16="http://schemas.microsoft.com/office/drawing/2014/main" id="{83AAD7A0-2E23-9F11-979C-00EC7E0832B8}"/>
              </a:ext>
            </a:extLst>
          </p:cNvPr>
          <p:cNvSpPr txBox="1"/>
          <p:nvPr/>
        </p:nvSpPr>
        <p:spPr>
          <a:xfrm>
            <a:off x="7956002" y="827998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1</a:t>
            </a:r>
          </a:p>
        </p:txBody>
      </p:sp>
      <p:sp>
        <p:nvSpPr>
          <p:cNvPr id="29" name="TextBox 27">
            <a:extLst>
              <a:ext uri="{FF2B5EF4-FFF2-40B4-BE49-F238E27FC236}">
                <a16:creationId xmlns:a16="http://schemas.microsoft.com/office/drawing/2014/main" id="{9CF43040-FDCD-4C6C-45B2-34530C1BE989}"/>
              </a:ext>
            </a:extLst>
          </p:cNvPr>
          <p:cNvSpPr txBox="1"/>
          <p:nvPr/>
        </p:nvSpPr>
        <p:spPr>
          <a:xfrm>
            <a:off x="7956002" y="1187997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2</a:t>
            </a:r>
          </a:p>
        </p:txBody>
      </p:sp>
      <p:sp>
        <p:nvSpPr>
          <p:cNvPr id="30" name="TextBox 28">
            <a:extLst>
              <a:ext uri="{FF2B5EF4-FFF2-40B4-BE49-F238E27FC236}">
                <a16:creationId xmlns:a16="http://schemas.microsoft.com/office/drawing/2014/main" id="{28A0BDB8-4EA1-B0F8-A47D-63D8BE097192}"/>
              </a:ext>
            </a:extLst>
          </p:cNvPr>
          <p:cNvSpPr txBox="1"/>
          <p:nvPr/>
        </p:nvSpPr>
        <p:spPr>
          <a:xfrm>
            <a:off x="7956002" y="1511996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3</a:t>
            </a:r>
          </a:p>
        </p:txBody>
      </p:sp>
      <p:sp>
        <p:nvSpPr>
          <p:cNvPr id="31" name="TextBox 29">
            <a:extLst>
              <a:ext uri="{FF2B5EF4-FFF2-40B4-BE49-F238E27FC236}">
                <a16:creationId xmlns:a16="http://schemas.microsoft.com/office/drawing/2014/main" id="{5F7DA617-DFAD-73AF-DBC4-A7CE58952993}"/>
              </a:ext>
            </a:extLst>
          </p:cNvPr>
          <p:cNvSpPr txBox="1"/>
          <p:nvPr/>
        </p:nvSpPr>
        <p:spPr>
          <a:xfrm>
            <a:off x="7956002" y="1835996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4</a:t>
            </a:r>
          </a:p>
        </p:txBody>
      </p:sp>
      <p:sp>
        <p:nvSpPr>
          <p:cNvPr id="32" name="TextBox 30">
            <a:extLst>
              <a:ext uri="{FF2B5EF4-FFF2-40B4-BE49-F238E27FC236}">
                <a16:creationId xmlns:a16="http://schemas.microsoft.com/office/drawing/2014/main" id="{17B34417-C704-9AA7-800C-605E5B022996}"/>
              </a:ext>
            </a:extLst>
          </p:cNvPr>
          <p:cNvSpPr txBox="1"/>
          <p:nvPr/>
        </p:nvSpPr>
        <p:spPr>
          <a:xfrm>
            <a:off x="7956002" y="2195995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5</a:t>
            </a:r>
          </a:p>
        </p:txBody>
      </p:sp>
      <p:sp>
        <p:nvSpPr>
          <p:cNvPr id="33" name="TextBox 31">
            <a:extLst>
              <a:ext uri="{FF2B5EF4-FFF2-40B4-BE49-F238E27FC236}">
                <a16:creationId xmlns:a16="http://schemas.microsoft.com/office/drawing/2014/main" id="{5CE2BFD5-ACAE-1F00-D0AB-4E1D9F8ED1E8}"/>
              </a:ext>
            </a:extLst>
          </p:cNvPr>
          <p:cNvSpPr txBox="1"/>
          <p:nvPr/>
        </p:nvSpPr>
        <p:spPr>
          <a:xfrm>
            <a:off x="7956002" y="2520004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6</a:t>
            </a:r>
          </a:p>
        </p:txBody>
      </p:sp>
      <p:sp>
        <p:nvSpPr>
          <p:cNvPr id="34" name="TextBox 32">
            <a:extLst>
              <a:ext uri="{FF2B5EF4-FFF2-40B4-BE49-F238E27FC236}">
                <a16:creationId xmlns:a16="http://schemas.microsoft.com/office/drawing/2014/main" id="{BBC17CAD-CD12-C9E4-51FA-8D46638D07A0}"/>
              </a:ext>
            </a:extLst>
          </p:cNvPr>
          <p:cNvSpPr txBox="1"/>
          <p:nvPr/>
        </p:nvSpPr>
        <p:spPr>
          <a:xfrm>
            <a:off x="7956002" y="2844003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7</a:t>
            </a:r>
          </a:p>
        </p:txBody>
      </p:sp>
      <p:sp>
        <p:nvSpPr>
          <p:cNvPr id="35" name="TextBox 33">
            <a:extLst>
              <a:ext uri="{FF2B5EF4-FFF2-40B4-BE49-F238E27FC236}">
                <a16:creationId xmlns:a16="http://schemas.microsoft.com/office/drawing/2014/main" id="{7E94736F-D5DD-DDF0-0A94-E502BEE0D1E2}"/>
              </a:ext>
            </a:extLst>
          </p:cNvPr>
          <p:cNvSpPr txBox="1"/>
          <p:nvPr/>
        </p:nvSpPr>
        <p:spPr>
          <a:xfrm>
            <a:off x="7956002" y="3204002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8</a:t>
            </a:r>
          </a:p>
        </p:txBody>
      </p:sp>
      <p:sp>
        <p:nvSpPr>
          <p:cNvPr id="36" name="Straight Connector 34">
            <a:extLst>
              <a:ext uri="{FF2B5EF4-FFF2-40B4-BE49-F238E27FC236}">
                <a16:creationId xmlns:a16="http://schemas.microsoft.com/office/drawing/2014/main" id="{E12657F4-2EAC-EEC3-E691-D149F19BA641}"/>
              </a:ext>
            </a:extLst>
          </p:cNvPr>
          <p:cNvSpPr/>
          <p:nvPr/>
        </p:nvSpPr>
        <p:spPr>
          <a:xfrm>
            <a:off x="3204002" y="1367997"/>
            <a:ext cx="686522" cy="4482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37" name="Straight Connector 35">
            <a:extLst>
              <a:ext uri="{FF2B5EF4-FFF2-40B4-BE49-F238E27FC236}">
                <a16:creationId xmlns:a16="http://schemas.microsoft.com/office/drawing/2014/main" id="{689A4911-762B-CC4F-0612-99D6C3C7B619}"/>
              </a:ext>
            </a:extLst>
          </p:cNvPr>
          <p:cNvSpPr/>
          <p:nvPr/>
        </p:nvSpPr>
        <p:spPr>
          <a:xfrm flipV="1">
            <a:off x="3240002" y="2844003"/>
            <a:ext cx="647998" cy="45000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38" name="Straight Connector 36">
            <a:extLst>
              <a:ext uri="{FF2B5EF4-FFF2-40B4-BE49-F238E27FC236}">
                <a16:creationId xmlns:a16="http://schemas.microsoft.com/office/drawing/2014/main" id="{841F7C99-B97C-1ADD-BAE6-AB4A5F5E0AFC}"/>
              </a:ext>
            </a:extLst>
          </p:cNvPr>
          <p:cNvSpPr/>
          <p:nvPr/>
        </p:nvSpPr>
        <p:spPr>
          <a:xfrm flipV="1">
            <a:off x="3240002" y="2262957"/>
            <a:ext cx="679316" cy="503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39" name="Straight Connector 37">
            <a:extLst>
              <a:ext uri="{FF2B5EF4-FFF2-40B4-BE49-F238E27FC236}">
                <a16:creationId xmlns:a16="http://schemas.microsoft.com/office/drawing/2014/main" id="{D60C3106-53C9-7C7D-6930-276EF11E9035}"/>
              </a:ext>
            </a:extLst>
          </p:cNvPr>
          <p:cNvSpPr/>
          <p:nvPr/>
        </p:nvSpPr>
        <p:spPr>
          <a:xfrm>
            <a:off x="6655323" y="2302203"/>
            <a:ext cx="724680" cy="738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pic>
        <p:nvPicPr>
          <p:cNvPr id="40" name="Graphic 39">
            <a:extLst>
              <a:ext uri="{FF2B5EF4-FFF2-40B4-BE49-F238E27FC236}">
                <a16:creationId xmlns:a16="http://schemas.microsoft.com/office/drawing/2014/main" id="{622A6DF2-C9D3-5E75-D63C-CF141C193E50}"/>
              </a:ext>
            </a:extLst>
          </p:cNvPr>
          <p:cNvPicPr>
            <a:picLocks noChangeAspect="1"/>
          </p:cNvPicPr>
          <p:nvPr/>
        </p:nvPicPr>
        <p:blipFill>
          <a:blip>
            <a:lum/>
            <a:alphaModFix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047997" y="407520"/>
            <a:ext cx="984964" cy="139284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1" name="Straight Connector 39">
            <a:extLst>
              <a:ext uri="{FF2B5EF4-FFF2-40B4-BE49-F238E27FC236}">
                <a16:creationId xmlns:a16="http://schemas.microsoft.com/office/drawing/2014/main" id="{4531B884-2BCD-99AA-944E-57536F3D6575}"/>
              </a:ext>
            </a:extLst>
          </p:cNvPr>
          <p:cNvSpPr/>
          <p:nvPr/>
        </p:nvSpPr>
        <p:spPr>
          <a:xfrm flipV="1">
            <a:off x="6650641" y="2051995"/>
            <a:ext cx="729362" cy="13104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2" name="Straight Connector 40">
            <a:extLst>
              <a:ext uri="{FF2B5EF4-FFF2-40B4-BE49-F238E27FC236}">
                <a16:creationId xmlns:a16="http://schemas.microsoft.com/office/drawing/2014/main" id="{5EC25CF6-B0BE-C180-47F2-068C0E656929}"/>
              </a:ext>
            </a:extLst>
          </p:cNvPr>
          <p:cNvSpPr/>
          <p:nvPr/>
        </p:nvSpPr>
        <p:spPr>
          <a:xfrm flipV="1">
            <a:off x="6645959" y="1763996"/>
            <a:ext cx="734043" cy="21815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3" name="Straight Connector 41">
            <a:extLst>
              <a:ext uri="{FF2B5EF4-FFF2-40B4-BE49-F238E27FC236}">
                <a16:creationId xmlns:a16="http://schemas.microsoft.com/office/drawing/2014/main" id="{BF97C603-AF21-B048-1F00-7C1897CCD25D}"/>
              </a:ext>
            </a:extLst>
          </p:cNvPr>
          <p:cNvSpPr/>
          <p:nvPr/>
        </p:nvSpPr>
        <p:spPr>
          <a:xfrm flipV="1">
            <a:off x="6641278" y="1439997"/>
            <a:ext cx="738716" cy="38304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4" name="Straight Connector 42">
            <a:extLst>
              <a:ext uri="{FF2B5EF4-FFF2-40B4-BE49-F238E27FC236}">
                <a16:creationId xmlns:a16="http://schemas.microsoft.com/office/drawing/2014/main" id="{98370B47-184A-38BB-FD63-A5A06F1F7145}"/>
              </a:ext>
            </a:extLst>
          </p:cNvPr>
          <p:cNvSpPr/>
          <p:nvPr/>
        </p:nvSpPr>
        <p:spPr>
          <a:xfrm flipV="1">
            <a:off x="6636596" y="1079997"/>
            <a:ext cx="743398" cy="55800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5" name="Straight Connector 43">
            <a:extLst>
              <a:ext uri="{FF2B5EF4-FFF2-40B4-BE49-F238E27FC236}">
                <a16:creationId xmlns:a16="http://schemas.microsoft.com/office/drawing/2014/main" id="{2A8DE4E6-D57F-84F2-3E9C-96093CA13439}"/>
              </a:ext>
            </a:extLst>
          </p:cNvPr>
          <p:cNvSpPr/>
          <p:nvPr/>
        </p:nvSpPr>
        <p:spPr>
          <a:xfrm>
            <a:off x="6641278" y="2473195"/>
            <a:ext cx="734034" cy="21815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6" name="Straight Connector 44">
            <a:extLst>
              <a:ext uri="{FF2B5EF4-FFF2-40B4-BE49-F238E27FC236}">
                <a16:creationId xmlns:a16="http://schemas.microsoft.com/office/drawing/2014/main" id="{FA5A5D4B-6070-B529-22B7-2AD81F6A2853}"/>
              </a:ext>
            </a:extLst>
          </p:cNvPr>
          <p:cNvSpPr/>
          <p:nvPr/>
        </p:nvSpPr>
        <p:spPr>
          <a:xfrm>
            <a:off x="6636596" y="2632319"/>
            <a:ext cx="738716" cy="38304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7" name="Straight Connector 45">
            <a:extLst>
              <a:ext uri="{FF2B5EF4-FFF2-40B4-BE49-F238E27FC236}">
                <a16:creationId xmlns:a16="http://schemas.microsoft.com/office/drawing/2014/main" id="{F8A5D7D9-A9E6-81BC-25C4-2753A19AADC3}"/>
              </a:ext>
            </a:extLst>
          </p:cNvPr>
          <p:cNvSpPr/>
          <p:nvPr/>
        </p:nvSpPr>
        <p:spPr>
          <a:xfrm>
            <a:off x="6631923" y="2817357"/>
            <a:ext cx="743398" cy="55800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8" name="TextBox 46">
            <a:extLst>
              <a:ext uri="{FF2B5EF4-FFF2-40B4-BE49-F238E27FC236}">
                <a16:creationId xmlns:a16="http://schemas.microsoft.com/office/drawing/2014/main" id="{62812A7F-7A6D-D57B-34B4-2FD0ED678645}"/>
              </a:ext>
            </a:extLst>
          </p:cNvPr>
          <p:cNvSpPr txBox="1"/>
          <p:nvPr/>
        </p:nvSpPr>
        <p:spPr>
          <a:xfrm>
            <a:off x="1295997" y="3924357"/>
            <a:ext cx="9575999" cy="13432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Any subset of users can submit messages in a given round.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At the end of each round, every mailbox receives a message.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An adversary cannot distinguish between real or dummy messages.</a:t>
            </a:r>
            <a:b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endParaRPr lang="en-GB" sz="2000" b="0" i="0" u="none" strike="noStrike" kern="1200" cap="none" spc="0" baseline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6B49BED-7BE0-42F8-2556-54DB3A33F7CB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FD900B7-180C-4040-9A03-95089DB84C09}" type="slidenum"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23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Freeform 1">
            <a:extLst>
              <a:ext uri="{FF2B5EF4-FFF2-40B4-BE49-F238E27FC236}">
                <a16:creationId xmlns:a16="http://schemas.microsoft.com/office/drawing/2014/main" id="{9B0AFD08-25BD-5899-CE06-6480C3285009}"/>
              </a:ext>
            </a:extLst>
          </p:cNvPr>
          <p:cNvSpPr/>
          <p:nvPr/>
        </p:nvSpPr>
        <p:spPr>
          <a:xfrm>
            <a:off x="2340004" y="3024003"/>
            <a:ext cx="863998" cy="43199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61143934-4D96-8869-EDFA-2496B818D0AE}"/>
              </a:ext>
            </a:extLst>
          </p:cNvPr>
          <p:cNvSpPr/>
          <p:nvPr/>
        </p:nvSpPr>
        <p:spPr>
          <a:xfrm>
            <a:off x="2340004" y="2051995"/>
            <a:ext cx="863998" cy="43199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D070CF8B-A7A6-7945-77FC-BA8F3FC7C16F}"/>
              </a:ext>
            </a:extLst>
          </p:cNvPr>
          <p:cNvSpPr/>
          <p:nvPr/>
        </p:nvSpPr>
        <p:spPr>
          <a:xfrm>
            <a:off x="2304004" y="1151997"/>
            <a:ext cx="863998" cy="43199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0D25AA52-7A20-5BE4-7BD2-1207BB729B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364" y="129241"/>
            <a:ext cx="8928357" cy="556924"/>
          </a:xfrm>
        </p:spPr>
        <p:txBody>
          <a:bodyPr/>
          <a:lstStyle/>
          <a:p>
            <a:pPr lvl="0"/>
            <a:r>
              <a:rPr lang="en-GB" sz="3600" b="1" dirty="0">
                <a:latin typeface="Cabin" pitchFamily="18"/>
              </a:rPr>
              <a:t>The TEEMS </a:t>
            </a:r>
            <a:r>
              <a:rPr lang="en-GB" sz="3600" b="1" dirty="0" err="1">
                <a:latin typeface="Cabin" pitchFamily="18"/>
              </a:rPr>
              <a:t>Oblivous</a:t>
            </a:r>
            <a:r>
              <a:rPr lang="en-GB" sz="3600" b="1" dirty="0">
                <a:latin typeface="Cabin" pitchFamily="18"/>
              </a:rPr>
              <a:t> Mailbox Design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66E5078D-9924-FBB5-FAD3-626B00CABD06}"/>
              </a:ext>
            </a:extLst>
          </p:cNvPr>
          <p:cNvSpPr/>
          <p:nvPr/>
        </p:nvSpPr>
        <p:spPr>
          <a:xfrm>
            <a:off x="3960001" y="1079997"/>
            <a:ext cx="2592003" cy="230400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29160" cap="flat">
            <a:solidFill>
              <a:srgbClr val="000000"/>
            </a:solidFill>
            <a:prstDash val="solid"/>
            <a:miter/>
          </a:ln>
        </p:spPr>
        <p:txBody>
          <a:bodyPr vert="horz" wrap="squar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91FB825-E557-A5D6-E3C0-30342C1B54AB}"/>
              </a:ext>
            </a:extLst>
          </p:cNvPr>
          <p:cNvSpPr txBox="1"/>
          <p:nvPr/>
        </p:nvSpPr>
        <p:spPr>
          <a:xfrm>
            <a:off x="4607999" y="3492002"/>
            <a:ext cx="1367997" cy="5039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TEEMS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2B7EAF-14D8-2093-51C0-D1E0705C88E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034604" y="1367997"/>
            <a:ext cx="569159" cy="575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3A502CC-99A9-399D-CCCB-230CC2D7251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212723" y="2040117"/>
            <a:ext cx="569159" cy="575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9F33F0-0689-9567-0C62-B2A95AD07E5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508720" y="2487963"/>
            <a:ext cx="569159" cy="5759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Straight Connector 10">
            <a:extLst>
              <a:ext uri="{FF2B5EF4-FFF2-40B4-BE49-F238E27FC236}">
                <a16:creationId xmlns:a16="http://schemas.microsoft.com/office/drawing/2014/main" id="{D21FDDE1-088B-2529-ED6E-096404482F09}"/>
              </a:ext>
            </a:extLst>
          </p:cNvPr>
          <p:cNvSpPr/>
          <p:nvPr/>
        </p:nvSpPr>
        <p:spPr>
          <a:xfrm>
            <a:off x="4750198" y="2423882"/>
            <a:ext cx="758522" cy="44783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3" name="Straight Connector 11">
            <a:extLst>
              <a:ext uri="{FF2B5EF4-FFF2-40B4-BE49-F238E27FC236}">
                <a16:creationId xmlns:a16="http://schemas.microsoft.com/office/drawing/2014/main" id="{C1B4FEC2-6A3C-0ADD-46A7-0278BC88CA2D}"/>
              </a:ext>
            </a:extLst>
          </p:cNvPr>
          <p:cNvSpPr/>
          <p:nvPr/>
        </p:nvSpPr>
        <p:spPr>
          <a:xfrm>
            <a:off x="5508720" y="1976036"/>
            <a:ext cx="320040" cy="50507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4" name="Straight Connector 12">
            <a:extLst>
              <a:ext uri="{FF2B5EF4-FFF2-40B4-BE49-F238E27FC236}">
                <a16:creationId xmlns:a16="http://schemas.microsoft.com/office/drawing/2014/main" id="{BFD584CB-6EE3-760C-7691-44528B574994}"/>
              </a:ext>
            </a:extLst>
          </p:cNvPr>
          <p:cNvSpPr/>
          <p:nvPr/>
        </p:nvSpPr>
        <p:spPr>
          <a:xfrm flipH="1">
            <a:off x="4786198" y="1943996"/>
            <a:ext cx="438116" cy="3841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BD4A99A-2126-8E9A-AF4C-1152E21B2D7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flipH="1">
            <a:off x="1639802" y="683998"/>
            <a:ext cx="703438" cy="9950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1AF3C40-404D-FF2B-CCE1-B3CC9EE956D9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 flipH="1">
            <a:off x="1891802" y="3060003"/>
            <a:ext cx="359999" cy="6775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D78AD79-E6CD-12C6-674F-C97395F757A8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 flipH="1">
            <a:off x="1691996" y="1984677"/>
            <a:ext cx="379796" cy="715316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18" name="Table 16">
            <a:extLst>
              <a:ext uri="{FF2B5EF4-FFF2-40B4-BE49-F238E27FC236}">
                <a16:creationId xmlns:a16="http://schemas.microsoft.com/office/drawing/2014/main" id="{F458BFC6-D40B-BD36-9889-78582BAB2E13}"/>
              </a:ext>
            </a:extLst>
          </p:cNvPr>
          <p:cNvGraphicFramePr>
            <a:graphicFrameLocks noGrp="1"/>
          </p:cNvGraphicFramePr>
          <p:nvPr/>
        </p:nvGraphicFramePr>
        <p:xfrm>
          <a:off x="2781723" y="3073316"/>
          <a:ext cx="372599" cy="365760"/>
        </p:xfrm>
        <a:graphic>
          <a:graphicData uri="http://schemas.openxmlformats.org/drawingml/2006/table">
            <a:tbl>
              <a:tblPr firstRow="1" bandRow="1">
                <a:effectLst/>
                <a:tableStyleId>{4B3DFA7D-270F-6745-885A-DEA2C2AC78E8}</a:tableStyleId>
              </a:tblPr>
              <a:tblGrid>
                <a:gridCol w="372599">
                  <a:extLst>
                    <a:ext uri="{9D8B030D-6E8A-4147-A177-3AD203B41FA5}">
                      <a16:colId xmlns:a16="http://schemas.microsoft.com/office/drawing/2014/main" val="3313754748"/>
                    </a:ext>
                  </a:extLst>
                </a:gridCol>
              </a:tblGrid>
              <a:tr h="328324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280201"/>
                  </a:ext>
                </a:extLst>
              </a:tr>
            </a:tbl>
          </a:graphicData>
        </a:graphic>
      </p:graphicFrame>
      <p:graphicFrame>
        <p:nvGraphicFramePr>
          <p:cNvPr id="19" name="Table 17">
            <a:extLst>
              <a:ext uri="{FF2B5EF4-FFF2-40B4-BE49-F238E27FC236}">
                <a16:creationId xmlns:a16="http://schemas.microsoft.com/office/drawing/2014/main" id="{B806B960-795D-466D-0592-445A25CFE320}"/>
              </a:ext>
            </a:extLst>
          </p:cNvPr>
          <p:cNvGraphicFramePr>
            <a:graphicFrameLocks noGrp="1"/>
          </p:cNvGraphicFramePr>
          <p:nvPr/>
        </p:nvGraphicFramePr>
        <p:xfrm>
          <a:off x="2770915" y="2102041"/>
          <a:ext cx="372599" cy="365760"/>
        </p:xfrm>
        <a:graphic>
          <a:graphicData uri="http://schemas.openxmlformats.org/drawingml/2006/table">
            <a:tbl>
              <a:tblPr firstRow="1" bandRow="1">
                <a:effectLst/>
                <a:tableStyleId>{4B3DFA7D-270F-6745-885A-DEA2C2AC78E8}</a:tableStyleId>
              </a:tblPr>
              <a:tblGrid>
                <a:gridCol w="372599">
                  <a:extLst>
                    <a:ext uri="{9D8B030D-6E8A-4147-A177-3AD203B41FA5}">
                      <a16:colId xmlns:a16="http://schemas.microsoft.com/office/drawing/2014/main" val="1319133830"/>
                    </a:ext>
                  </a:extLst>
                </a:gridCol>
              </a:tblGrid>
              <a:tr h="328324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510648"/>
                  </a:ext>
                </a:extLst>
              </a:tr>
            </a:tbl>
          </a:graphicData>
        </a:graphic>
      </p:graphicFrame>
      <p:graphicFrame>
        <p:nvGraphicFramePr>
          <p:cNvPr id="20" name="Table 18">
            <a:extLst>
              <a:ext uri="{FF2B5EF4-FFF2-40B4-BE49-F238E27FC236}">
                <a16:creationId xmlns:a16="http://schemas.microsoft.com/office/drawing/2014/main" id="{670991BE-BFB2-7902-7787-1EB85D8D9BEF}"/>
              </a:ext>
            </a:extLst>
          </p:cNvPr>
          <p:cNvGraphicFramePr>
            <a:graphicFrameLocks noGrp="1"/>
          </p:cNvGraphicFramePr>
          <p:nvPr/>
        </p:nvGraphicFramePr>
        <p:xfrm>
          <a:off x="2748604" y="1210318"/>
          <a:ext cx="372599" cy="365760"/>
        </p:xfrm>
        <a:graphic>
          <a:graphicData uri="http://schemas.openxmlformats.org/drawingml/2006/table">
            <a:tbl>
              <a:tblPr firstRow="1" bandRow="1">
                <a:effectLst/>
                <a:tableStyleId>{4B3DFA7D-270F-6745-885A-DEA2C2AC78E8}</a:tableStyleId>
              </a:tblPr>
              <a:tblGrid>
                <a:gridCol w="372599">
                  <a:extLst>
                    <a:ext uri="{9D8B030D-6E8A-4147-A177-3AD203B41FA5}">
                      <a16:colId xmlns:a16="http://schemas.microsoft.com/office/drawing/2014/main" val="1490924213"/>
                    </a:ext>
                  </a:extLst>
                </a:gridCol>
              </a:tblGrid>
              <a:tr h="328324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370322"/>
                  </a:ext>
                </a:extLst>
              </a:tr>
            </a:tbl>
          </a:graphicData>
        </a:graphic>
      </p:graphicFrame>
      <p:graphicFrame>
        <p:nvGraphicFramePr>
          <p:cNvPr id="21" name="Table 19">
            <a:extLst>
              <a:ext uri="{FF2B5EF4-FFF2-40B4-BE49-F238E27FC236}">
                <a16:creationId xmlns:a16="http://schemas.microsoft.com/office/drawing/2014/main" id="{2047558E-D030-32F5-00F9-75A5BD812FD8}"/>
              </a:ext>
            </a:extLst>
          </p:cNvPr>
          <p:cNvGraphicFramePr>
            <a:graphicFrameLocks noGrp="1"/>
          </p:cNvGraphicFramePr>
          <p:nvPr/>
        </p:nvGraphicFramePr>
        <p:xfrm>
          <a:off x="7495199" y="856436"/>
          <a:ext cx="424802" cy="2926080"/>
        </p:xfrm>
        <a:graphic>
          <a:graphicData uri="http://schemas.openxmlformats.org/drawingml/2006/table">
            <a:tbl>
              <a:tblPr firstRow="1" bandRow="1">
                <a:effectLst/>
                <a:tableStyleId>{4B3DFA7D-270F-6745-885A-DEA2C2AC78E8}</a:tableStyleId>
              </a:tblPr>
              <a:tblGrid>
                <a:gridCol w="424802">
                  <a:extLst>
                    <a:ext uri="{9D8B030D-6E8A-4147-A177-3AD203B41FA5}">
                      <a16:colId xmlns:a16="http://schemas.microsoft.com/office/drawing/2014/main" val="2803231957"/>
                    </a:ext>
                  </a:extLst>
                </a:gridCol>
              </a:tblGrid>
              <a:tr h="351358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>
                          <a:latin typeface="Cabin" pitchFamily="2"/>
                        </a:defRPr>
                      </a:pPr>
                      <a:r>
                        <a:rPr lang="en-GB" sz="1800" b="0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606348"/>
                  </a:ext>
                </a:extLst>
              </a:tr>
              <a:tr h="337322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1550"/>
                  </a:ext>
                </a:extLst>
              </a:tr>
              <a:tr h="337322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527104"/>
                  </a:ext>
                </a:extLst>
              </a:tr>
              <a:tr h="337322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718653"/>
                  </a:ext>
                </a:extLst>
              </a:tr>
              <a:tr h="336243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428747"/>
                  </a:ext>
                </a:extLst>
              </a:tr>
              <a:tr h="336243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255553"/>
                  </a:ext>
                </a:extLst>
              </a:tr>
              <a:tr h="336243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142907"/>
                  </a:ext>
                </a:extLst>
              </a:tr>
              <a:tr h="336243"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767682"/>
                  </a:ext>
                </a:extLst>
              </a:tr>
            </a:tbl>
          </a:graphicData>
        </a:graphic>
      </p:graphicFrame>
      <p:sp>
        <p:nvSpPr>
          <p:cNvPr id="22" name="TextBox 20">
            <a:extLst>
              <a:ext uri="{FF2B5EF4-FFF2-40B4-BE49-F238E27FC236}">
                <a16:creationId xmlns:a16="http://schemas.microsoft.com/office/drawing/2014/main" id="{FA411666-58AC-829E-DB0D-F92DF8D9461E}"/>
              </a:ext>
            </a:extLst>
          </p:cNvPr>
          <p:cNvSpPr txBox="1"/>
          <p:nvPr/>
        </p:nvSpPr>
        <p:spPr>
          <a:xfrm>
            <a:off x="2376004" y="1187997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8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DA8C0AC6-2F3C-C9A2-3286-F662C6BC8D5C}"/>
              </a:ext>
            </a:extLst>
          </p:cNvPr>
          <p:cNvSpPr txBox="1"/>
          <p:nvPr/>
        </p:nvSpPr>
        <p:spPr>
          <a:xfrm>
            <a:off x="2412004" y="2087995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2</a:t>
            </a:r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id="{62FF5040-36BF-89FE-8355-4D4F463E7E2F}"/>
              </a:ext>
            </a:extLst>
          </p:cNvPr>
          <p:cNvSpPr txBox="1"/>
          <p:nvPr/>
        </p:nvSpPr>
        <p:spPr>
          <a:xfrm>
            <a:off x="2412004" y="3060003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5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FAB8D28-348A-A261-4DF4-1A18300726B2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 rot="21589187">
            <a:off x="3107040" y="1044181"/>
            <a:ext cx="115561" cy="1519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EA4C222-10B9-5EE2-F843-0947260308FB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 rot="21589187">
            <a:off x="3143397" y="1944179"/>
            <a:ext cx="115561" cy="1519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9D68A6A-96A2-1E6A-7DFF-E17B03E7DBD5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 rot="21589187">
            <a:off x="3143753" y="2916177"/>
            <a:ext cx="115561" cy="15191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8" name="TextBox 26">
            <a:extLst>
              <a:ext uri="{FF2B5EF4-FFF2-40B4-BE49-F238E27FC236}">
                <a16:creationId xmlns:a16="http://schemas.microsoft.com/office/drawing/2014/main" id="{742D3F82-BCC7-2D7F-175D-6AD846148285}"/>
              </a:ext>
            </a:extLst>
          </p:cNvPr>
          <p:cNvSpPr txBox="1"/>
          <p:nvPr/>
        </p:nvSpPr>
        <p:spPr>
          <a:xfrm>
            <a:off x="7956002" y="827998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1</a:t>
            </a:r>
          </a:p>
        </p:txBody>
      </p:sp>
      <p:sp>
        <p:nvSpPr>
          <p:cNvPr id="29" name="TextBox 27">
            <a:extLst>
              <a:ext uri="{FF2B5EF4-FFF2-40B4-BE49-F238E27FC236}">
                <a16:creationId xmlns:a16="http://schemas.microsoft.com/office/drawing/2014/main" id="{E559D3C0-03C2-C701-5C43-324A4E05E3E1}"/>
              </a:ext>
            </a:extLst>
          </p:cNvPr>
          <p:cNvSpPr txBox="1"/>
          <p:nvPr/>
        </p:nvSpPr>
        <p:spPr>
          <a:xfrm>
            <a:off x="7956002" y="1187997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2</a:t>
            </a:r>
          </a:p>
        </p:txBody>
      </p:sp>
      <p:sp>
        <p:nvSpPr>
          <p:cNvPr id="30" name="TextBox 28">
            <a:extLst>
              <a:ext uri="{FF2B5EF4-FFF2-40B4-BE49-F238E27FC236}">
                <a16:creationId xmlns:a16="http://schemas.microsoft.com/office/drawing/2014/main" id="{F15AACCE-D08F-AE6D-9602-5CC8494CFEFA}"/>
              </a:ext>
            </a:extLst>
          </p:cNvPr>
          <p:cNvSpPr txBox="1"/>
          <p:nvPr/>
        </p:nvSpPr>
        <p:spPr>
          <a:xfrm>
            <a:off x="7956002" y="1511996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3</a:t>
            </a:r>
          </a:p>
        </p:txBody>
      </p:sp>
      <p:sp>
        <p:nvSpPr>
          <p:cNvPr id="31" name="TextBox 29">
            <a:extLst>
              <a:ext uri="{FF2B5EF4-FFF2-40B4-BE49-F238E27FC236}">
                <a16:creationId xmlns:a16="http://schemas.microsoft.com/office/drawing/2014/main" id="{ADAA6165-6388-3BA3-BDA9-5FCED73BB5D4}"/>
              </a:ext>
            </a:extLst>
          </p:cNvPr>
          <p:cNvSpPr txBox="1"/>
          <p:nvPr/>
        </p:nvSpPr>
        <p:spPr>
          <a:xfrm>
            <a:off x="7956002" y="1835996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4</a:t>
            </a:r>
          </a:p>
        </p:txBody>
      </p:sp>
      <p:sp>
        <p:nvSpPr>
          <p:cNvPr id="32" name="TextBox 30">
            <a:extLst>
              <a:ext uri="{FF2B5EF4-FFF2-40B4-BE49-F238E27FC236}">
                <a16:creationId xmlns:a16="http://schemas.microsoft.com/office/drawing/2014/main" id="{D6C84B82-90E2-B678-DF0D-0BD7D7B9CA58}"/>
              </a:ext>
            </a:extLst>
          </p:cNvPr>
          <p:cNvSpPr txBox="1"/>
          <p:nvPr/>
        </p:nvSpPr>
        <p:spPr>
          <a:xfrm>
            <a:off x="7956002" y="2195995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5</a:t>
            </a:r>
          </a:p>
        </p:txBody>
      </p:sp>
      <p:sp>
        <p:nvSpPr>
          <p:cNvPr id="33" name="TextBox 31">
            <a:extLst>
              <a:ext uri="{FF2B5EF4-FFF2-40B4-BE49-F238E27FC236}">
                <a16:creationId xmlns:a16="http://schemas.microsoft.com/office/drawing/2014/main" id="{26397C40-C20F-3A0D-26A8-7BB1825EE4BB}"/>
              </a:ext>
            </a:extLst>
          </p:cNvPr>
          <p:cNvSpPr txBox="1"/>
          <p:nvPr/>
        </p:nvSpPr>
        <p:spPr>
          <a:xfrm>
            <a:off x="7956002" y="2520004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6</a:t>
            </a:r>
          </a:p>
        </p:txBody>
      </p:sp>
      <p:sp>
        <p:nvSpPr>
          <p:cNvPr id="34" name="TextBox 32">
            <a:extLst>
              <a:ext uri="{FF2B5EF4-FFF2-40B4-BE49-F238E27FC236}">
                <a16:creationId xmlns:a16="http://schemas.microsoft.com/office/drawing/2014/main" id="{47EFBAF3-32A5-E7D5-0D7D-D01503B47127}"/>
              </a:ext>
            </a:extLst>
          </p:cNvPr>
          <p:cNvSpPr txBox="1"/>
          <p:nvPr/>
        </p:nvSpPr>
        <p:spPr>
          <a:xfrm>
            <a:off x="7956002" y="2844003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7</a:t>
            </a:r>
          </a:p>
        </p:txBody>
      </p:sp>
      <p:sp>
        <p:nvSpPr>
          <p:cNvPr id="35" name="TextBox 33">
            <a:extLst>
              <a:ext uri="{FF2B5EF4-FFF2-40B4-BE49-F238E27FC236}">
                <a16:creationId xmlns:a16="http://schemas.microsoft.com/office/drawing/2014/main" id="{9420302B-BCDA-26F2-0F62-49B94D148BC9}"/>
              </a:ext>
            </a:extLst>
          </p:cNvPr>
          <p:cNvSpPr txBox="1"/>
          <p:nvPr/>
        </p:nvSpPr>
        <p:spPr>
          <a:xfrm>
            <a:off x="7956002" y="3204002"/>
            <a:ext cx="287999" cy="346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Lohit Devanagari" pitchFamily="2"/>
              </a:rPr>
              <a:t>8</a:t>
            </a:r>
          </a:p>
        </p:txBody>
      </p:sp>
      <p:sp>
        <p:nvSpPr>
          <p:cNvPr id="36" name="Straight Connector 34">
            <a:extLst>
              <a:ext uri="{FF2B5EF4-FFF2-40B4-BE49-F238E27FC236}">
                <a16:creationId xmlns:a16="http://schemas.microsoft.com/office/drawing/2014/main" id="{0BB488DB-BE85-695A-80A9-475F39318CD1}"/>
              </a:ext>
            </a:extLst>
          </p:cNvPr>
          <p:cNvSpPr/>
          <p:nvPr/>
        </p:nvSpPr>
        <p:spPr>
          <a:xfrm>
            <a:off x="3204002" y="1367997"/>
            <a:ext cx="686522" cy="4482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37" name="Straight Connector 35">
            <a:extLst>
              <a:ext uri="{FF2B5EF4-FFF2-40B4-BE49-F238E27FC236}">
                <a16:creationId xmlns:a16="http://schemas.microsoft.com/office/drawing/2014/main" id="{561986D7-B1AE-43B4-649D-5EE615E7AD19}"/>
              </a:ext>
            </a:extLst>
          </p:cNvPr>
          <p:cNvSpPr/>
          <p:nvPr/>
        </p:nvSpPr>
        <p:spPr>
          <a:xfrm flipV="1">
            <a:off x="3240002" y="2844003"/>
            <a:ext cx="647998" cy="45000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38" name="Straight Connector 36">
            <a:extLst>
              <a:ext uri="{FF2B5EF4-FFF2-40B4-BE49-F238E27FC236}">
                <a16:creationId xmlns:a16="http://schemas.microsoft.com/office/drawing/2014/main" id="{1F481E6A-961D-73C3-0A40-D1DB55034641}"/>
              </a:ext>
            </a:extLst>
          </p:cNvPr>
          <p:cNvSpPr/>
          <p:nvPr/>
        </p:nvSpPr>
        <p:spPr>
          <a:xfrm flipV="1">
            <a:off x="3240002" y="2262957"/>
            <a:ext cx="679316" cy="503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39" name="Straight Connector 37">
            <a:extLst>
              <a:ext uri="{FF2B5EF4-FFF2-40B4-BE49-F238E27FC236}">
                <a16:creationId xmlns:a16="http://schemas.microsoft.com/office/drawing/2014/main" id="{92BB89D1-28BD-15B9-A0B7-5617485AB71E}"/>
              </a:ext>
            </a:extLst>
          </p:cNvPr>
          <p:cNvSpPr/>
          <p:nvPr/>
        </p:nvSpPr>
        <p:spPr>
          <a:xfrm>
            <a:off x="6655323" y="2302203"/>
            <a:ext cx="724680" cy="738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0" name="TextBox 38">
            <a:extLst>
              <a:ext uri="{FF2B5EF4-FFF2-40B4-BE49-F238E27FC236}">
                <a16:creationId xmlns:a16="http://schemas.microsoft.com/office/drawing/2014/main" id="{8170D57F-2B9E-9A40-D462-BA0EF002367E}"/>
              </a:ext>
            </a:extLst>
          </p:cNvPr>
          <p:cNvSpPr txBox="1"/>
          <p:nvPr/>
        </p:nvSpPr>
        <p:spPr>
          <a:xfrm>
            <a:off x="217261" y="4837505"/>
            <a:ext cx="9575999" cy="709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1" i="0" u="none" strike="noStrike" kern="1200" cap="none" spc="0" baseline="0">
                <a:solidFill>
                  <a:srgbClr val="395511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TEEMS presents ColumnRoute an oblivious-route-and-pad protocol to facilitate this.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0E3D2960-02F7-53DE-F5C7-44026B20208E}"/>
              </a:ext>
            </a:extLst>
          </p:cNvPr>
          <p:cNvPicPr>
            <a:picLocks noChangeAspect="1"/>
          </p:cNvPicPr>
          <p:nvPr/>
        </p:nvPicPr>
        <p:blipFill>
          <a:blip>
            <a:lum/>
            <a:alphaModFix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047997" y="407520"/>
            <a:ext cx="984964" cy="139284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2" name="Straight Connector 40">
            <a:extLst>
              <a:ext uri="{FF2B5EF4-FFF2-40B4-BE49-F238E27FC236}">
                <a16:creationId xmlns:a16="http://schemas.microsoft.com/office/drawing/2014/main" id="{1999E5FF-788F-51A1-8C54-CA241CA3A0A6}"/>
              </a:ext>
            </a:extLst>
          </p:cNvPr>
          <p:cNvSpPr/>
          <p:nvPr/>
        </p:nvSpPr>
        <p:spPr>
          <a:xfrm flipV="1">
            <a:off x="6650641" y="2051995"/>
            <a:ext cx="729362" cy="13104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3" name="Straight Connector 41">
            <a:extLst>
              <a:ext uri="{FF2B5EF4-FFF2-40B4-BE49-F238E27FC236}">
                <a16:creationId xmlns:a16="http://schemas.microsoft.com/office/drawing/2014/main" id="{540FC8A6-EB30-BDCA-D014-58A557A4734C}"/>
              </a:ext>
            </a:extLst>
          </p:cNvPr>
          <p:cNvSpPr/>
          <p:nvPr/>
        </p:nvSpPr>
        <p:spPr>
          <a:xfrm flipV="1">
            <a:off x="6645959" y="1763996"/>
            <a:ext cx="734043" cy="21815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4" name="Straight Connector 42">
            <a:extLst>
              <a:ext uri="{FF2B5EF4-FFF2-40B4-BE49-F238E27FC236}">
                <a16:creationId xmlns:a16="http://schemas.microsoft.com/office/drawing/2014/main" id="{5CB31421-63A9-43FD-C83E-5E27215E8BAA}"/>
              </a:ext>
            </a:extLst>
          </p:cNvPr>
          <p:cNvSpPr/>
          <p:nvPr/>
        </p:nvSpPr>
        <p:spPr>
          <a:xfrm flipV="1">
            <a:off x="6641278" y="1439997"/>
            <a:ext cx="738716" cy="38304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5" name="Straight Connector 43">
            <a:extLst>
              <a:ext uri="{FF2B5EF4-FFF2-40B4-BE49-F238E27FC236}">
                <a16:creationId xmlns:a16="http://schemas.microsoft.com/office/drawing/2014/main" id="{E04A076F-292C-03A0-F665-F2C70B93E7B7}"/>
              </a:ext>
            </a:extLst>
          </p:cNvPr>
          <p:cNvSpPr/>
          <p:nvPr/>
        </p:nvSpPr>
        <p:spPr>
          <a:xfrm flipV="1">
            <a:off x="6636596" y="1079997"/>
            <a:ext cx="743398" cy="55800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6" name="Straight Connector 44">
            <a:extLst>
              <a:ext uri="{FF2B5EF4-FFF2-40B4-BE49-F238E27FC236}">
                <a16:creationId xmlns:a16="http://schemas.microsoft.com/office/drawing/2014/main" id="{69F54226-0774-C5A5-700A-BD6B8DF1C2B4}"/>
              </a:ext>
            </a:extLst>
          </p:cNvPr>
          <p:cNvSpPr/>
          <p:nvPr/>
        </p:nvSpPr>
        <p:spPr>
          <a:xfrm>
            <a:off x="6641278" y="2473195"/>
            <a:ext cx="734034" cy="21815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7" name="Straight Connector 45">
            <a:extLst>
              <a:ext uri="{FF2B5EF4-FFF2-40B4-BE49-F238E27FC236}">
                <a16:creationId xmlns:a16="http://schemas.microsoft.com/office/drawing/2014/main" id="{A2CA5786-AD8C-5B76-B1E5-C7653B1A7B04}"/>
              </a:ext>
            </a:extLst>
          </p:cNvPr>
          <p:cNvSpPr/>
          <p:nvPr/>
        </p:nvSpPr>
        <p:spPr>
          <a:xfrm>
            <a:off x="6636596" y="2632319"/>
            <a:ext cx="738716" cy="38304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8" name="Straight Connector 46">
            <a:extLst>
              <a:ext uri="{FF2B5EF4-FFF2-40B4-BE49-F238E27FC236}">
                <a16:creationId xmlns:a16="http://schemas.microsoft.com/office/drawing/2014/main" id="{510721D4-8144-5B68-B6ED-F962F61C7687}"/>
              </a:ext>
            </a:extLst>
          </p:cNvPr>
          <p:cNvSpPr/>
          <p:nvPr/>
        </p:nvSpPr>
        <p:spPr>
          <a:xfrm>
            <a:off x="6631923" y="2817357"/>
            <a:ext cx="743398" cy="55800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9" name="TextBox 47">
            <a:extLst>
              <a:ext uri="{FF2B5EF4-FFF2-40B4-BE49-F238E27FC236}">
                <a16:creationId xmlns:a16="http://schemas.microsoft.com/office/drawing/2014/main" id="{46CB867E-80A1-6DDE-2C65-98082AF7FB19}"/>
              </a:ext>
            </a:extLst>
          </p:cNvPr>
          <p:cNvSpPr txBox="1"/>
          <p:nvPr/>
        </p:nvSpPr>
        <p:spPr>
          <a:xfrm>
            <a:off x="1295997" y="3924357"/>
            <a:ext cx="9575999" cy="13432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Any subset of users can submit messages in a given round.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At the end of each round, every mailbox receives a message.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An adversary cannot distinguish between real or dummy messages.</a:t>
            </a:r>
            <a:br>
              <a:rPr lang="en-GB" sz="20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endParaRPr lang="en-GB" sz="2000" b="0" i="0" u="none" strike="noStrike" kern="1200" cap="none" spc="0" baseline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2A262A45-2DA4-7797-3760-D9B8160CDDA3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B9E5A71-20E5-0242-8C25-0E3F5F5DBEDC}" type="slidenum"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24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48AB4F-92AD-6574-DCEC-AB57F66D093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262115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F4E86D0-DBD4-7D8E-4B87-174E9ACA353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262115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510CE8-59FB-036D-E9C0-235BB3E8059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255998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016599-3804-0CB6-AF7C-80BE01BAF5F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46123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AF7A9A-DCF8-E46E-27C8-8A858D2CC0B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46123" y="1969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413944-27FB-D00C-A7E4-9BEBA2328F4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39997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43684C-D29D-B830-3DF1-DFCED2AE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30122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4C6701-C871-02B5-688C-46A1CC65D57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30122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6F3C08-79A8-8FCD-8924-18E9768F106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23995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Straight Connector 10">
            <a:extLst>
              <a:ext uri="{FF2B5EF4-FFF2-40B4-BE49-F238E27FC236}">
                <a16:creationId xmlns:a16="http://schemas.microsoft.com/office/drawing/2014/main" id="{70075340-0A3C-6CFE-4F5E-FA4FAEBA1B21}"/>
              </a:ext>
            </a:extLst>
          </p:cNvPr>
          <p:cNvSpPr/>
          <p:nvPr/>
        </p:nvSpPr>
        <p:spPr>
          <a:xfrm flipV="1">
            <a:off x="5507998" y="1717563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3" name="Straight Connector 11">
            <a:extLst>
              <a:ext uri="{FF2B5EF4-FFF2-40B4-BE49-F238E27FC236}">
                <a16:creationId xmlns:a16="http://schemas.microsoft.com/office/drawing/2014/main" id="{A901C8AD-4934-CEAF-30D9-912A7491DC68}"/>
              </a:ext>
            </a:extLst>
          </p:cNvPr>
          <p:cNvSpPr/>
          <p:nvPr/>
        </p:nvSpPr>
        <p:spPr>
          <a:xfrm flipV="1">
            <a:off x="6191996" y="1714317"/>
            <a:ext cx="0" cy="251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4" name="Straight Connector 12">
            <a:extLst>
              <a:ext uri="{FF2B5EF4-FFF2-40B4-BE49-F238E27FC236}">
                <a16:creationId xmlns:a16="http://schemas.microsoft.com/office/drawing/2014/main" id="{D168B847-E7FE-805A-F61D-A73DACCE4E5C}"/>
              </a:ext>
            </a:extLst>
          </p:cNvPr>
          <p:cNvSpPr/>
          <p:nvPr/>
        </p:nvSpPr>
        <p:spPr>
          <a:xfrm flipV="1">
            <a:off x="6876004" y="1714317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id="{9C4693D3-BBD8-545E-21F0-09F1900D35FD}"/>
              </a:ext>
            </a:extLst>
          </p:cNvPr>
          <p:cNvGrpSpPr/>
          <p:nvPr/>
        </p:nvGrpSpPr>
        <p:grpSpPr>
          <a:xfrm>
            <a:off x="5748476" y="2262600"/>
            <a:ext cx="207001" cy="150117"/>
            <a:chOff x="5748476" y="2262600"/>
            <a:chExt cx="207001" cy="150117"/>
          </a:xfrm>
        </p:grpSpPr>
        <p:sp>
          <p:nvSpPr>
            <p:cNvPr id="16" name="Straight Connector 14">
              <a:extLst>
                <a:ext uri="{FF2B5EF4-FFF2-40B4-BE49-F238E27FC236}">
                  <a16:creationId xmlns:a16="http://schemas.microsoft.com/office/drawing/2014/main" id="{BB423370-9BC6-163C-3DEC-D6E801C8C767}"/>
                </a:ext>
              </a:extLst>
            </p:cNvPr>
            <p:cNvSpPr/>
            <p:nvPr/>
          </p:nvSpPr>
          <p:spPr>
            <a:xfrm flipV="1">
              <a:off x="5748476" y="2264758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17" name="Straight Connector 15">
              <a:extLst>
                <a:ext uri="{FF2B5EF4-FFF2-40B4-BE49-F238E27FC236}">
                  <a16:creationId xmlns:a16="http://schemas.microsoft.com/office/drawing/2014/main" id="{479D316C-B8A0-F547-9D3A-2F002102C563}"/>
                </a:ext>
              </a:extLst>
            </p:cNvPr>
            <p:cNvSpPr/>
            <p:nvPr/>
          </p:nvSpPr>
          <p:spPr>
            <a:xfrm flipH="1">
              <a:off x="5751722" y="2262600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66B292D3-6FB3-77C7-CDD0-FD1DD86DD557}"/>
              </a:ext>
            </a:extLst>
          </p:cNvPr>
          <p:cNvGrpSpPr/>
          <p:nvPr/>
        </p:nvGrpSpPr>
        <p:grpSpPr>
          <a:xfrm>
            <a:off x="6432474" y="2262600"/>
            <a:ext cx="191530" cy="113403"/>
            <a:chOff x="6432474" y="2262600"/>
            <a:chExt cx="191530" cy="113403"/>
          </a:xfrm>
        </p:grpSpPr>
        <p:sp>
          <p:nvSpPr>
            <p:cNvPr id="19" name="Straight Connector 17">
              <a:extLst>
                <a:ext uri="{FF2B5EF4-FFF2-40B4-BE49-F238E27FC236}">
                  <a16:creationId xmlns:a16="http://schemas.microsoft.com/office/drawing/2014/main" id="{AA293AB6-646D-1056-9200-2B35329A8411}"/>
                </a:ext>
              </a:extLst>
            </p:cNvPr>
            <p:cNvSpPr/>
            <p:nvPr/>
          </p:nvSpPr>
          <p:spPr>
            <a:xfrm flipH="1" flipV="1">
              <a:off x="6435364" y="2264401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20" name="Straight Connector 18">
              <a:extLst>
                <a:ext uri="{FF2B5EF4-FFF2-40B4-BE49-F238E27FC236}">
                  <a16:creationId xmlns:a16="http://schemas.microsoft.com/office/drawing/2014/main" id="{BB6D0717-DDCB-A2B1-FDBA-DF076E727BE6}"/>
                </a:ext>
              </a:extLst>
            </p:cNvPr>
            <p:cNvSpPr/>
            <p:nvPr/>
          </p:nvSpPr>
          <p:spPr>
            <a:xfrm>
              <a:off x="6432474" y="2262600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21" name="Group 19">
            <a:extLst>
              <a:ext uri="{FF2B5EF4-FFF2-40B4-BE49-F238E27FC236}">
                <a16:creationId xmlns:a16="http://schemas.microsoft.com/office/drawing/2014/main" id="{D029872A-A3DA-F54D-A6F7-4A51B8E517EA}"/>
              </a:ext>
            </a:extLst>
          </p:cNvPr>
          <p:cNvGrpSpPr/>
          <p:nvPr/>
        </p:nvGrpSpPr>
        <p:grpSpPr>
          <a:xfrm>
            <a:off x="5723997" y="2520004"/>
            <a:ext cx="921605" cy="0"/>
            <a:chOff x="5723997" y="2520004"/>
            <a:chExt cx="921605" cy="0"/>
          </a:xfrm>
        </p:grpSpPr>
        <p:sp>
          <p:nvSpPr>
            <p:cNvPr id="22" name="Straight Connector 20">
              <a:extLst>
                <a:ext uri="{FF2B5EF4-FFF2-40B4-BE49-F238E27FC236}">
                  <a16:creationId xmlns:a16="http://schemas.microsoft.com/office/drawing/2014/main" id="{DA0E14AB-38F1-E03C-1A1B-02023F36E247}"/>
                </a:ext>
              </a:extLst>
            </p:cNvPr>
            <p:cNvSpPr/>
            <p:nvPr/>
          </p:nvSpPr>
          <p:spPr>
            <a:xfrm>
              <a:off x="5723997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23" name="Straight Connector 21">
              <a:extLst>
                <a:ext uri="{FF2B5EF4-FFF2-40B4-BE49-F238E27FC236}">
                  <a16:creationId xmlns:a16="http://schemas.microsoft.com/office/drawing/2014/main" id="{F556AF4B-C57A-371C-C800-F5CA8528EA68}"/>
                </a:ext>
              </a:extLst>
            </p:cNvPr>
            <p:cNvSpPr/>
            <p:nvPr/>
          </p:nvSpPr>
          <p:spPr>
            <a:xfrm flipH="1">
              <a:off x="5738042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sp>
        <p:nvSpPr>
          <p:cNvPr id="24" name="Straight Connector 22">
            <a:extLst>
              <a:ext uri="{FF2B5EF4-FFF2-40B4-BE49-F238E27FC236}">
                <a16:creationId xmlns:a16="http://schemas.microsoft.com/office/drawing/2014/main" id="{30DE0904-8BAD-9601-65A7-949FCCF7E9CF}"/>
              </a:ext>
            </a:extLst>
          </p:cNvPr>
          <p:cNvSpPr/>
          <p:nvPr/>
        </p:nvSpPr>
        <p:spPr>
          <a:xfrm flipV="1">
            <a:off x="5507998" y="2578324"/>
            <a:ext cx="0" cy="2761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25" name="Straight Connector 23">
            <a:extLst>
              <a:ext uri="{FF2B5EF4-FFF2-40B4-BE49-F238E27FC236}">
                <a16:creationId xmlns:a16="http://schemas.microsoft.com/office/drawing/2014/main" id="{F1AD26BF-C1F7-A882-2535-B9C2B93AF843}"/>
              </a:ext>
            </a:extLst>
          </p:cNvPr>
          <p:cNvSpPr/>
          <p:nvPr/>
        </p:nvSpPr>
        <p:spPr>
          <a:xfrm flipV="1">
            <a:off x="6876004" y="2607475"/>
            <a:ext cx="0" cy="255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26" name="Straight Connector 24">
            <a:extLst>
              <a:ext uri="{FF2B5EF4-FFF2-40B4-BE49-F238E27FC236}">
                <a16:creationId xmlns:a16="http://schemas.microsoft.com/office/drawing/2014/main" id="{DAB76B7F-8261-590A-CBD5-C6B722C31509}"/>
              </a:ext>
            </a:extLst>
          </p:cNvPr>
          <p:cNvSpPr/>
          <p:nvPr/>
        </p:nvSpPr>
        <p:spPr>
          <a:xfrm flipV="1">
            <a:off x="6191996" y="2467078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grpSp>
        <p:nvGrpSpPr>
          <p:cNvPr id="27" name="Group 25">
            <a:extLst>
              <a:ext uri="{FF2B5EF4-FFF2-40B4-BE49-F238E27FC236}">
                <a16:creationId xmlns:a16="http://schemas.microsoft.com/office/drawing/2014/main" id="{1C60355C-C2B7-8928-A803-68138F0354A7}"/>
              </a:ext>
            </a:extLst>
          </p:cNvPr>
          <p:cNvGrpSpPr/>
          <p:nvPr/>
        </p:nvGrpSpPr>
        <p:grpSpPr>
          <a:xfrm>
            <a:off x="7236003" y="1223997"/>
            <a:ext cx="395990" cy="539998"/>
            <a:chOff x="7236003" y="1223997"/>
            <a:chExt cx="395990" cy="539998"/>
          </a:xfrm>
        </p:grpSpPr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EB866577-F989-0556-8621-F320A45AEBAC}"/>
                </a:ext>
              </a:extLst>
            </p:cNvPr>
            <p:cNvSpPr/>
            <p:nvPr/>
          </p:nvSpPr>
          <p:spPr>
            <a:xfrm>
              <a:off x="7236003" y="1223997"/>
              <a:ext cx="107999" cy="539998"/>
            </a:xfrm>
            <a:custGeom>
              <a:avLst>
                <a:gd name="f0" fmla="val 1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21600"/>
                <a:gd name="f8" fmla="val 10800"/>
                <a:gd name="f9" fmla="val -2147483647"/>
                <a:gd name="f10" fmla="val 2147483647"/>
                <a:gd name="f11" fmla="+- 0 0 0"/>
                <a:gd name="f12" fmla="*/ f4 1 21600"/>
                <a:gd name="f13" fmla="*/ f5 1 21600"/>
                <a:gd name="f14" fmla="val f6"/>
                <a:gd name="f15" fmla="val f7"/>
                <a:gd name="f16" fmla="pin 0 f0 10800"/>
                <a:gd name="f17" fmla="*/ f11 f1 1"/>
                <a:gd name="f18" fmla="+- f15 0 f14"/>
                <a:gd name="f19" fmla="val f16"/>
                <a:gd name="f20" fmla="*/ 21600 f12 1"/>
                <a:gd name="f21" fmla="*/ f16 f13 1"/>
                <a:gd name="f22" fmla="*/ f17 1 f3"/>
                <a:gd name="f23" fmla="*/ f18 1 21600"/>
                <a:gd name="f24" fmla="*/ f19 1 2"/>
                <a:gd name="f25" fmla="+- f6 f19 0"/>
                <a:gd name="f26" fmla="+- f7 0 f19"/>
                <a:gd name="f27" fmla="+- f22 0 f2"/>
                <a:gd name="f28" fmla="*/ 0 f23 1"/>
                <a:gd name="f29" fmla="*/ 15150 f23 1"/>
                <a:gd name="f30" fmla="*/ 21600 f23 1"/>
                <a:gd name="f31" fmla="*/ 10800 f23 1"/>
                <a:gd name="f32" fmla="+- f6 f24 0"/>
                <a:gd name="f33" fmla="+- f7 0 f24"/>
                <a:gd name="f34" fmla="*/ f28 1 f23"/>
                <a:gd name="f35" fmla="*/ f30 1 f23"/>
                <a:gd name="f36" fmla="*/ f31 1 f23"/>
                <a:gd name="f37" fmla="*/ f29 1 f23"/>
                <a:gd name="f38" fmla="*/ f33 f13 1"/>
                <a:gd name="f39" fmla="*/ f32 f13 1"/>
                <a:gd name="f40" fmla="*/ f34 f12 1"/>
                <a:gd name="f41" fmla="*/ f37 f12 1"/>
                <a:gd name="f42" fmla="*/ f34 f13 1"/>
                <a:gd name="f43" fmla="*/ f35 f13 1"/>
                <a:gd name="f44" fmla="*/ f35 f12 1"/>
                <a:gd name="f45" fmla="*/ f36 f13 1"/>
              </a:gdLst>
              <a:ahLst>
                <a:ahXY gdRefY="f0" minY="f6" maxY="f8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0" y="f42"/>
                </a:cxn>
                <a:cxn ang="f27">
                  <a:pos x="f40" y="f43"/>
                </a:cxn>
                <a:cxn ang="f27">
                  <a:pos x="f44" y="f45"/>
                </a:cxn>
              </a:cxnLst>
              <a:rect l="f40" t="f39" r="f41" b="f38"/>
              <a:pathLst>
                <a:path w="21600" h="21600">
                  <a:moveTo>
                    <a:pt x="f6" y="f6"/>
                  </a:moveTo>
                  <a:cubicBezTo>
                    <a:pt x="f8" y="f6"/>
                    <a:pt x="f7" y="f32"/>
                    <a:pt x="f7" y="f25"/>
                  </a:cubicBezTo>
                  <a:lnTo>
                    <a:pt x="f7" y="f26"/>
                  </a:lnTo>
                  <a:cubicBezTo>
                    <a:pt x="f7" y="f33"/>
                    <a:pt x="f8" y="f7"/>
                    <a:pt x="f6" y="f7"/>
                  </a:cubicBezTo>
                </a:path>
              </a:pathLst>
            </a:custGeom>
            <a:noFill/>
            <a:ln w="19083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29" name="Straight Connector 27">
              <a:extLst>
                <a:ext uri="{FF2B5EF4-FFF2-40B4-BE49-F238E27FC236}">
                  <a16:creationId xmlns:a16="http://schemas.microsoft.com/office/drawing/2014/main" id="{C9B3ECB8-8624-CF6C-E1C4-30ABD446B03C}"/>
                </a:ext>
              </a:extLst>
            </p:cNvPr>
            <p:cNvSpPr/>
            <p:nvPr/>
          </p:nvSpPr>
          <p:spPr>
            <a:xfrm>
              <a:off x="7343994" y="1493635"/>
              <a:ext cx="2879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9083" cap="flat">
              <a:solidFill>
                <a:srgbClr val="111111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30" name="Group 28">
            <a:extLst>
              <a:ext uri="{FF2B5EF4-FFF2-40B4-BE49-F238E27FC236}">
                <a16:creationId xmlns:a16="http://schemas.microsoft.com/office/drawing/2014/main" id="{E9D0F4D1-292A-F81E-D993-C75B2D1D2BB1}"/>
              </a:ext>
            </a:extLst>
          </p:cNvPr>
          <p:cNvGrpSpPr/>
          <p:nvPr/>
        </p:nvGrpSpPr>
        <p:grpSpPr>
          <a:xfrm>
            <a:off x="7236003" y="2088361"/>
            <a:ext cx="395990" cy="539998"/>
            <a:chOff x="7236003" y="2088361"/>
            <a:chExt cx="395990" cy="539998"/>
          </a:xfrm>
        </p:grpSpPr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5ECFE5E6-F77E-182D-20CF-70538A2CBD13}"/>
                </a:ext>
              </a:extLst>
            </p:cNvPr>
            <p:cNvSpPr/>
            <p:nvPr/>
          </p:nvSpPr>
          <p:spPr>
            <a:xfrm>
              <a:off x="7236003" y="2088361"/>
              <a:ext cx="107999" cy="539998"/>
            </a:xfrm>
            <a:custGeom>
              <a:avLst>
                <a:gd name="f0" fmla="val 1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21600"/>
                <a:gd name="f8" fmla="val 10800"/>
                <a:gd name="f9" fmla="val -2147483647"/>
                <a:gd name="f10" fmla="val 2147483647"/>
                <a:gd name="f11" fmla="+- 0 0 0"/>
                <a:gd name="f12" fmla="*/ f4 1 21600"/>
                <a:gd name="f13" fmla="*/ f5 1 21600"/>
                <a:gd name="f14" fmla="val f6"/>
                <a:gd name="f15" fmla="val f7"/>
                <a:gd name="f16" fmla="pin 0 f0 10800"/>
                <a:gd name="f17" fmla="*/ f11 f1 1"/>
                <a:gd name="f18" fmla="+- f15 0 f14"/>
                <a:gd name="f19" fmla="val f16"/>
                <a:gd name="f20" fmla="*/ 21600 f12 1"/>
                <a:gd name="f21" fmla="*/ f16 f13 1"/>
                <a:gd name="f22" fmla="*/ f17 1 f3"/>
                <a:gd name="f23" fmla="*/ f18 1 21600"/>
                <a:gd name="f24" fmla="*/ f19 1 2"/>
                <a:gd name="f25" fmla="+- f6 f19 0"/>
                <a:gd name="f26" fmla="+- f7 0 f19"/>
                <a:gd name="f27" fmla="+- f22 0 f2"/>
                <a:gd name="f28" fmla="*/ 0 f23 1"/>
                <a:gd name="f29" fmla="*/ 15150 f23 1"/>
                <a:gd name="f30" fmla="*/ 21600 f23 1"/>
                <a:gd name="f31" fmla="*/ 10800 f23 1"/>
                <a:gd name="f32" fmla="+- f6 f24 0"/>
                <a:gd name="f33" fmla="+- f7 0 f24"/>
                <a:gd name="f34" fmla="*/ f28 1 f23"/>
                <a:gd name="f35" fmla="*/ f30 1 f23"/>
                <a:gd name="f36" fmla="*/ f31 1 f23"/>
                <a:gd name="f37" fmla="*/ f29 1 f23"/>
                <a:gd name="f38" fmla="*/ f33 f13 1"/>
                <a:gd name="f39" fmla="*/ f32 f13 1"/>
                <a:gd name="f40" fmla="*/ f34 f12 1"/>
                <a:gd name="f41" fmla="*/ f37 f12 1"/>
                <a:gd name="f42" fmla="*/ f34 f13 1"/>
                <a:gd name="f43" fmla="*/ f35 f13 1"/>
                <a:gd name="f44" fmla="*/ f35 f12 1"/>
                <a:gd name="f45" fmla="*/ f36 f13 1"/>
              </a:gdLst>
              <a:ahLst>
                <a:ahXY gdRefY="f0" minY="f6" maxY="f8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0" y="f42"/>
                </a:cxn>
                <a:cxn ang="f27">
                  <a:pos x="f40" y="f43"/>
                </a:cxn>
                <a:cxn ang="f27">
                  <a:pos x="f44" y="f45"/>
                </a:cxn>
              </a:cxnLst>
              <a:rect l="f40" t="f39" r="f41" b="f38"/>
              <a:pathLst>
                <a:path w="21600" h="21600">
                  <a:moveTo>
                    <a:pt x="f6" y="f6"/>
                  </a:moveTo>
                  <a:cubicBezTo>
                    <a:pt x="f8" y="f6"/>
                    <a:pt x="f7" y="f32"/>
                    <a:pt x="f7" y="f25"/>
                  </a:cubicBezTo>
                  <a:lnTo>
                    <a:pt x="f7" y="f26"/>
                  </a:lnTo>
                  <a:cubicBezTo>
                    <a:pt x="f7" y="f33"/>
                    <a:pt x="f8" y="f7"/>
                    <a:pt x="f6" y="f7"/>
                  </a:cubicBezTo>
                </a:path>
              </a:pathLst>
            </a:custGeom>
            <a:noFill/>
            <a:ln w="19083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32" name="Straight Connector 30">
              <a:extLst>
                <a:ext uri="{FF2B5EF4-FFF2-40B4-BE49-F238E27FC236}">
                  <a16:creationId xmlns:a16="http://schemas.microsoft.com/office/drawing/2014/main" id="{C544E119-D2E5-5B4B-7E9A-DA2D080E7F3A}"/>
                </a:ext>
              </a:extLst>
            </p:cNvPr>
            <p:cNvSpPr/>
            <p:nvPr/>
          </p:nvSpPr>
          <p:spPr>
            <a:xfrm>
              <a:off x="7343994" y="2357999"/>
              <a:ext cx="2879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9083" cap="flat">
              <a:solidFill>
                <a:srgbClr val="111111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33" name="Group 31">
            <a:extLst>
              <a:ext uri="{FF2B5EF4-FFF2-40B4-BE49-F238E27FC236}">
                <a16:creationId xmlns:a16="http://schemas.microsoft.com/office/drawing/2014/main" id="{7F854F02-03A8-0CDD-107C-2A33E2A51F37}"/>
              </a:ext>
            </a:extLst>
          </p:cNvPr>
          <p:cNvGrpSpPr/>
          <p:nvPr/>
        </p:nvGrpSpPr>
        <p:grpSpPr>
          <a:xfrm>
            <a:off x="7236003" y="2844360"/>
            <a:ext cx="395990" cy="539998"/>
            <a:chOff x="7236003" y="2844360"/>
            <a:chExt cx="395990" cy="539998"/>
          </a:xfrm>
        </p:grpSpPr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824FC873-EACA-B38B-5E20-19CD4BAA28BB}"/>
                </a:ext>
              </a:extLst>
            </p:cNvPr>
            <p:cNvSpPr/>
            <p:nvPr/>
          </p:nvSpPr>
          <p:spPr>
            <a:xfrm>
              <a:off x="7236003" y="2844360"/>
              <a:ext cx="107999" cy="539998"/>
            </a:xfrm>
            <a:custGeom>
              <a:avLst>
                <a:gd name="f0" fmla="val 1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21600"/>
                <a:gd name="f8" fmla="val 10800"/>
                <a:gd name="f9" fmla="val -2147483647"/>
                <a:gd name="f10" fmla="val 2147483647"/>
                <a:gd name="f11" fmla="+- 0 0 0"/>
                <a:gd name="f12" fmla="*/ f4 1 21600"/>
                <a:gd name="f13" fmla="*/ f5 1 21600"/>
                <a:gd name="f14" fmla="val f6"/>
                <a:gd name="f15" fmla="val f7"/>
                <a:gd name="f16" fmla="pin 0 f0 10800"/>
                <a:gd name="f17" fmla="*/ f11 f1 1"/>
                <a:gd name="f18" fmla="+- f15 0 f14"/>
                <a:gd name="f19" fmla="val f16"/>
                <a:gd name="f20" fmla="*/ 21600 f12 1"/>
                <a:gd name="f21" fmla="*/ f16 f13 1"/>
                <a:gd name="f22" fmla="*/ f17 1 f3"/>
                <a:gd name="f23" fmla="*/ f18 1 21600"/>
                <a:gd name="f24" fmla="*/ f19 1 2"/>
                <a:gd name="f25" fmla="+- f6 f19 0"/>
                <a:gd name="f26" fmla="+- f7 0 f19"/>
                <a:gd name="f27" fmla="+- f22 0 f2"/>
                <a:gd name="f28" fmla="*/ 0 f23 1"/>
                <a:gd name="f29" fmla="*/ 15150 f23 1"/>
                <a:gd name="f30" fmla="*/ 21600 f23 1"/>
                <a:gd name="f31" fmla="*/ 10800 f23 1"/>
                <a:gd name="f32" fmla="+- f6 f24 0"/>
                <a:gd name="f33" fmla="+- f7 0 f24"/>
                <a:gd name="f34" fmla="*/ f28 1 f23"/>
                <a:gd name="f35" fmla="*/ f30 1 f23"/>
                <a:gd name="f36" fmla="*/ f31 1 f23"/>
                <a:gd name="f37" fmla="*/ f29 1 f23"/>
                <a:gd name="f38" fmla="*/ f33 f13 1"/>
                <a:gd name="f39" fmla="*/ f32 f13 1"/>
                <a:gd name="f40" fmla="*/ f34 f12 1"/>
                <a:gd name="f41" fmla="*/ f37 f12 1"/>
                <a:gd name="f42" fmla="*/ f34 f13 1"/>
                <a:gd name="f43" fmla="*/ f35 f13 1"/>
                <a:gd name="f44" fmla="*/ f35 f12 1"/>
                <a:gd name="f45" fmla="*/ f36 f13 1"/>
              </a:gdLst>
              <a:ahLst>
                <a:ahXY gdRefY="f0" minY="f6" maxY="f8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0" y="f42"/>
                </a:cxn>
                <a:cxn ang="f27">
                  <a:pos x="f40" y="f43"/>
                </a:cxn>
                <a:cxn ang="f27">
                  <a:pos x="f44" y="f45"/>
                </a:cxn>
              </a:cxnLst>
              <a:rect l="f40" t="f39" r="f41" b="f38"/>
              <a:pathLst>
                <a:path w="21600" h="21600">
                  <a:moveTo>
                    <a:pt x="f6" y="f6"/>
                  </a:moveTo>
                  <a:cubicBezTo>
                    <a:pt x="f8" y="f6"/>
                    <a:pt x="f7" y="f32"/>
                    <a:pt x="f7" y="f25"/>
                  </a:cubicBezTo>
                  <a:lnTo>
                    <a:pt x="f7" y="f26"/>
                  </a:lnTo>
                  <a:cubicBezTo>
                    <a:pt x="f7" y="f33"/>
                    <a:pt x="f8" y="f7"/>
                    <a:pt x="f6" y="f7"/>
                  </a:cubicBezTo>
                </a:path>
              </a:pathLst>
            </a:custGeom>
            <a:noFill/>
            <a:ln w="19083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35" name="Straight Connector 33">
              <a:extLst>
                <a:ext uri="{FF2B5EF4-FFF2-40B4-BE49-F238E27FC236}">
                  <a16:creationId xmlns:a16="http://schemas.microsoft.com/office/drawing/2014/main" id="{8603B39F-B14C-3B03-52A4-9056EAA85716}"/>
                </a:ext>
              </a:extLst>
            </p:cNvPr>
            <p:cNvSpPr/>
            <p:nvPr/>
          </p:nvSpPr>
          <p:spPr>
            <a:xfrm>
              <a:off x="7343994" y="3113998"/>
              <a:ext cx="2879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9083" cap="flat">
              <a:solidFill>
                <a:srgbClr val="111111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sp>
        <p:nvSpPr>
          <p:cNvPr id="36" name="TextBox 34">
            <a:extLst>
              <a:ext uri="{FF2B5EF4-FFF2-40B4-BE49-F238E27FC236}">
                <a16:creationId xmlns:a16="http://schemas.microsoft.com/office/drawing/2014/main" id="{432D22F5-13FD-3732-32F2-D05C4B36F599}"/>
              </a:ext>
            </a:extLst>
          </p:cNvPr>
          <p:cNvSpPr txBox="1"/>
          <p:nvPr/>
        </p:nvSpPr>
        <p:spPr>
          <a:xfrm>
            <a:off x="7668002" y="1295997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Ingestion Servers</a:t>
            </a:r>
          </a:p>
        </p:txBody>
      </p:sp>
      <p:sp>
        <p:nvSpPr>
          <p:cNvPr id="37" name="TextBox 35">
            <a:extLst>
              <a:ext uri="{FF2B5EF4-FFF2-40B4-BE49-F238E27FC236}">
                <a16:creationId xmlns:a16="http://schemas.microsoft.com/office/drawing/2014/main" id="{F03591FA-28C3-A3FA-649E-905FB5807A47}"/>
              </a:ext>
            </a:extLst>
          </p:cNvPr>
          <p:cNvSpPr txBox="1"/>
          <p:nvPr/>
        </p:nvSpPr>
        <p:spPr>
          <a:xfrm>
            <a:off x="7668002" y="2160361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Routing Servers</a:t>
            </a:r>
          </a:p>
        </p:txBody>
      </p:sp>
      <p:sp>
        <p:nvSpPr>
          <p:cNvPr id="38" name="TextBox 36">
            <a:extLst>
              <a:ext uri="{FF2B5EF4-FFF2-40B4-BE49-F238E27FC236}">
                <a16:creationId xmlns:a16="http://schemas.microsoft.com/office/drawing/2014/main" id="{5D613453-65EF-4E48-E555-42A8DE2D32DF}"/>
              </a:ext>
            </a:extLst>
          </p:cNvPr>
          <p:cNvSpPr txBox="1"/>
          <p:nvPr/>
        </p:nvSpPr>
        <p:spPr>
          <a:xfrm>
            <a:off x="7668002" y="2916716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Storage Servers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6FDFB1F-5F76-A078-7B54-8FF6B8FD085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flipH="1">
            <a:off x="791998" y="1835996"/>
            <a:ext cx="503998" cy="9485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0" name="Title 38">
            <a:extLst>
              <a:ext uri="{FF2B5EF4-FFF2-40B4-BE49-F238E27FC236}">
                <a16:creationId xmlns:a16="http://schemas.microsoft.com/office/drawing/2014/main" id="{D32E4097-7C8C-F5E1-2606-5CB78BEBC14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077" y="129963"/>
            <a:ext cx="8928357" cy="556924"/>
          </a:xfrm>
        </p:spPr>
        <p:txBody>
          <a:bodyPr/>
          <a:lstStyle/>
          <a:p>
            <a:pPr lvl="0"/>
            <a:r>
              <a:rPr lang="en-GB" sz="3600" b="1">
                <a:latin typeface="Cabin" pitchFamily="18"/>
              </a:rPr>
              <a:t>TEEMS Architecture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A69B17CD-1591-D38E-B04C-664927788998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E30F754-445E-ED44-88ED-DAF7D6402F27}" type="slidenum"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25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BBA8C9-F778-D6E1-8A1D-D822F034B49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262115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EB7E9D-9D28-A813-8415-55AB03FC416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262115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CC22E9-2976-C8B5-927D-A78986CCB81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255998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C2CE96-31C8-7104-D07B-3398BC3D8BE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46123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36D0EF-8377-20F8-BA9D-EF2AEF459AB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46123" y="1969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557527-3371-00A1-20F6-A27277F8E03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39997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6A5F3E-8A66-2E72-F72C-0E4BEBDAA31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30122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A5545D-4502-65DB-CC21-D3D52AAE140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30122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5F4853-75F9-9A9D-247F-74F60436D03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23995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Straight Connector 10">
            <a:extLst>
              <a:ext uri="{FF2B5EF4-FFF2-40B4-BE49-F238E27FC236}">
                <a16:creationId xmlns:a16="http://schemas.microsoft.com/office/drawing/2014/main" id="{26F8BC61-A5CB-078B-96DA-8BEC1F7044C0}"/>
              </a:ext>
            </a:extLst>
          </p:cNvPr>
          <p:cNvSpPr/>
          <p:nvPr/>
        </p:nvSpPr>
        <p:spPr>
          <a:xfrm flipV="1">
            <a:off x="5507998" y="1717563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3" name="Straight Connector 11">
            <a:extLst>
              <a:ext uri="{FF2B5EF4-FFF2-40B4-BE49-F238E27FC236}">
                <a16:creationId xmlns:a16="http://schemas.microsoft.com/office/drawing/2014/main" id="{FD4E8412-B71B-904A-38BE-DB4F505639B6}"/>
              </a:ext>
            </a:extLst>
          </p:cNvPr>
          <p:cNvSpPr/>
          <p:nvPr/>
        </p:nvSpPr>
        <p:spPr>
          <a:xfrm flipV="1">
            <a:off x="6191996" y="1714317"/>
            <a:ext cx="0" cy="251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4" name="Straight Connector 12">
            <a:extLst>
              <a:ext uri="{FF2B5EF4-FFF2-40B4-BE49-F238E27FC236}">
                <a16:creationId xmlns:a16="http://schemas.microsoft.com/office/drawing/2014/main" id="{F9A04C2B-32F0-D601-AA91-11371FB6D9DD}"/>
              </a:ext>
            </a:extLst>
          </p:cNvPr>
          <p:cNvSpPr/>
          <p:nvPr/>
        </p:nvSpPr>
        <p:spPr>
          <a:xfrm flipV="1">
            <a:off x="6876004" y="1714317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id="{D6F21609-4BF3-5C28-4D94-611C986E83A9}"/>
              </a:ext>
            </a:extLst>
          </p:cNvPr>
          <p:cNvGrpSpPr/>
          <p:nvPr/>
        </p:nvGrpSpPr>
        <p:grpSpPr>
          <a:xfrm>
            <a:off x="5748476" y="2262600"/>
            <a:ext cx="207001" cy="150117"/>
            <a:chOff x="5748476" y="2262600"/>
            <a:chExt cx="207001" cy="150117"/>
          </a:xfrm>
        </p:grpSpPr>
        <p:sp>
          <p:nvSpPr>
            <p:cNvPr id="16" name="Straight Connector 14">
              <a:extLst>
                <a:ext uri="{FF2B5EF4-FFF2-40B4-BE49-F238E27FC236}">
                  <a16:creationId xmlns:a16="http://schemas.microsoft.com/office/drawing/2014/main" id="{23E8FFC9-C424-DD6D-CA37-A0E1430F67CE}"/>
                </a:ext>
              </a:extLst>
            </p:cNvPr>
            <p:cNvSpPr/>
            <p:nvPr/>
          </p:nvSpPr>
          <p:spPr>
            <a:xfrm flipV="1">
              <a:off x="5748476" y="2264758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17" name="Straight Connector 15">
              <a:extLst>
                <a:ext uri="{FF2B5EF4-FFF2-40B4-BE49-F238E27FC236}">
                  <a16:creationId xmlns:a16="http://schemas.microsoft.com/office/drawing/2014/main" id="{A186790B-30C5-0B67-F03A-3E6BF2AFFF5E}"/>
                </a:ext>
              </a:extLst>
            </p:cNvPr>
            <p:cNvSpPr/>
            <p:nvPr/>
          </p:nvSpPr>
          <p:spPr>
            <a:xfrm flipH="1">
              <a:off x="5751722" y="2262600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4935EBCA-0DC0-1554-1414-102EACD1B916}"/>
              </a:ext>
            </a:extLst>
          </p:cNvPr>
          <p:cNvGrpSpPr/>
          <p:nvPr/>
        </p:nvGrpSpPr>
        <p:grpSpPr>
          <a:xfrm>
            <a:off x="6432474" y="2262600"/>
            <a:ext cx="191530" cy="113403"/>
            <a:chOff x="6432474" y="2262600"/>
            <a:chExt cx="191530" cy="113403"/>
          </a:xfrm>
        </p:grpSpPr>
        <p:sp>
          <p:nvSpPr>
            <p:cNvPr id="19" name="Straight Connector 17">
              <a:extLst>
                <a:ext uri="{FF2B5EF4-FFF2-40B4-BE49-F238E27FC236}">
                  <a16:creationId xmlns:a16="http://schemas.microsoft.com/office/drawing/2014/main" id="{4264E496-95FA-C802-929B-6D6A4E2C7E73}"/>
                </a:ext>
              </a:extLst>
            </p:cNvPr>
            <p:cNvSpPr/>
            <p:nvPr/>
          </p:nvSpPr>
          <p:spPr>
            <a:xfrm flipH="1" flipV="1">
              <a:off x="6435364" y="2264401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20" name="Straight Connector 18">
              <a:extLst>
                <a:ext uri="{FF2B5EF4-FFF2-40B4-BE49-F238E27FC236}">
                  <a16:creationId xmlns:a16="http://schemas.microsoft.com/office/drawing/2014/main" id="{4AEACCD0-378B-B161-0863-1F7D75ADEEBB}"/>
                </a:ext>
              </a:extLst>
            </p:cNvPr>
            <p:cNvSpPr/>
            <p:nvPr/>
          </p:nvSpPr>
          <p:spPr>
            <a:xfrm>
              <a:off x="6432474" y="2262600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21" name="Group 19">
            <a:extLst>
              <a:ext uri="{FF2B5EF4-FFF2-40B4-BE49-F238E27FC236}">
                <a16:creationId xmlns:a16="http://schemas.microsoft.com/office/drawing/2014/main" id="{6D250893-C5A7-A4FB-AF27-88135E42DBC2}"/>
              </a:ext>
            </a:extLst>
          </p:cNvPr>
          <p:cNvGrpSpPr/>
          <p:nvPr/>
        </p:nvGrpSpPr>
        <p:grpSpPr>
          <a:xfrm>
            <a:off x="5723997" y="2520004"/>
            <a:ext cx="921605" cy="0"/>
            <a:chOff x="5723997" y="2520004"/>
            <a:chExt cx="921605" cy="0"/>
          </a:xfrm>
        </p:grpSpPr>
        <p:sp>
          <p:nvSpPr>
            <p:cNvPr id="22" name="Straight Connector 20">
              <a:extLst>
                <a:ext uri="{FF2B5EF4-FFF2-40B4-BE49-F238E27FC236}">
                  <a16:creationId xmlns:a16="http://schemas.microsoft.com/office/drawing/2014/main" id="{76DFF999-3454-61D9-AA4A-2F91EFB7422F}"/>
                </a:ext>
              </a:extLst>
            </p:cNvPr>
            <p:cNvSpPr/>
            <p:nvPr/>
          </p:nvSpPr>
          <p:spPr>
            <a:xfrm>
              <a:off x="5723997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23" name="Straight Connector 21">
              <a:extLst>
                <a:ext uri="{FF2B5EF4-FFF2-40B4-BE49-F238E27FC236}">
                  <a16:creationId xmlns:a16="http://schemas.microsoft.com/office/drawing/2014/main" id="{B05D9461-E9EC-684E-4F4E-B8AEA34D4666}"/>
                </a:ext>
              </a:extLst>
            </p:cNvPr>
            <p:cNvSpPr/>
            <p:nvPr/>
          </p:nvSpPr>
          <p:spPr>
            <a:xfrm flipH="1">
              <a:off x="5738042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sp>
        <p:nvSpPr>
          <p:cNvPr id="24" name="Straight Connector 22">
            <a:extLst>
              <a:ext uri="{FF2B5EF4-FFF2-40B4-BE49-F238E27FC236}">
                <a16:creationId xmlns:a16="http://schemas.microsoft.com/office/drawing/2014/main" id="{0950B600-A88F-FDAE-7F7A-A1A79D098758}"/>
              </a:ext>
            </a:extLst>
          </p:cNvPr>
          <p:cNvSpPr/>
          <p:nvPr/>
        </p:nvSpPr>
        <p:spPr>
          <a:xfrm flipV="1">
            <a:off x="5507998" y="2578324"/>
            <a:ext cx="0" cy="2761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25" name="Straight Connector 23">
            <a:extLst>
              <a:ext uri="{FF2B5EF4-FFF2-40B4-BE49-F238E27FC236}">
                <a16:creationId xmlns:a16="http://schemas.microsoft.com/office/drawing/2014/main" id="{99299E8E-BC45-8A9B-05E0-4028A5229F2E}"/>
              </a:ext>
            </a:extLst>
          </p:cNvPr>
          <p:cNvSpPr/>
          <p:nvPr/>
        </p:nvSpPr>
        <p:spPr>
          <a:xfrm flipV="1">
            <a:off x="6876004" y="2607475"/>
            <a:ext cx="0" cy="255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26" name="Straight Connector 24">
            <a:extLst>
              <a:ext uri="{FF2B5EF4-FFF2-40B4-BE49-F238E27FC236}">
                <a16:creationId xmlns:a16="http://schemas.microsoft.com/office/drawing/2014/main" id="{7BC28990-8AE9-A251-6071-0EF9D26E75F4}"/>
              </a:ext>
            </a:extLst>
          </p:cNvPr>
          <p:cNvSpPr/>
          <p:nvPr/>
        </p:nvSpPr>
        <p:spPr>
          <a:xfrm flipV="1">
            <a:off x="6191996" y="2467078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grpSp>
        <p:nvGrpSpPr>
          <p:cNvPr id="27" name="Group 25">
            <a:extLst>
              <a:ext uri="{FF2B5EF4-FFF2-40B4-BE49-F238E27FC236}">
                <a16:creationId xmlns:a16="http://schemas.microsoft.com/office/drawing/2014/main" id="{3E597F31-745F-C719-5CC2-C4DA8A5A2945}"/>
              </a:ext>
            </a:extLst>
          </p:cNvPr>
          <p:cNvGrpSpPr/>
          <p:nvPr/>
        </p:nvGrpSpPr>
        <p:grpSpPr>
          <a:xfrm>
            <a:off x="7236003" y="1223997"/>
            <a:ext cx="395990" cy="539998"/>
            <a:chOff x="7236003" y="1223997"/>
            <a:chExt cx="395990" cy="539998"/>
          </a:xfrm>
        </p:grpSpPr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059416EE-0093-FFB6-0448-23EA1CB542E4}"/>
                </a:ext>
              </a:extLst>
            </p:cNvPr>
            <p:cNvSpPr/>
            <p:nvPr/>
          </p:nvSpPr>
          <p:spPr>
            <a:xfrm>
              <a:off x="7236003" y="1223997"/>
              <a:ext cx="107999" cy="539998"/>
            </a:xfrm>
            <a:custGeom>
              <a:avLst>
                <a:gd name="f0" fmla="val 1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21600"/>
                <a:gd name="f8" fmla="val 10800"/>
                <a:gd name="f9" fmla="val -2147483647"/>
                <a:gd name="f10" fmla="val 2147483647"/>
                <a:gd name="f11" fmla="+- 0 0 0"/>
                <a:gd name="f12" fmla="*/ f4 1 21600"/>
                <a:gd name="f13" fmla="*/ f5 1 21600"/>
                <a:gd name="f14" fmla="val f6"/>
                <a:gd name="f15" fmla="val f7"/>
                <a:gd name="f16" fmla="pin 0 f0 10800"/>
                <a:gd name="f17" fmla="*/ f11 f1 1"/>
                <a:gd name="f18" fmla="+- f15 0 f14"/>
                <a:gd name="f19" fmla="val f16"/>
                <a:gd name="f20" fmla="*/ 21600 f12 1"/>
                <a:gd name="f21" fmla="*/ f16 f13 1"/>
                <a:gd name="f22" fmla="*/ f17 1 f3"/>
                <a:gd name="f23" fmla="*/ f18 1 21600"/>
                <a:gd name="f24" fmla="*/ f19 1 2"/>
                <a:gd name="f25" fmla="+- f6 f19 0"/>
                <a:gd name="f26" fmla="+- f7 0 f19"/>
                <a:gd name="f27" fmla="+- f22 0 f2"/>
                <a:gd name="f28" fmla="*/ 0 f23 1"/>
                <a:gd name="f29" fmla="*/ 15150 f23 1"/>
                <a:gd name="f30" fmla="*/ 21600 f23 1"/>
                <a:gd name="f31" fmla="*/ 10800 f23 1"/>
                <a:gd name="f32" fmla="+- f6 f24 0"/>
                <a:gd name="f33" fmla="+- f7 0 f24"/>
                <a:gd name="f34" fmla="*/ f28 1 f23"/>
                <a:gd name="f35" fmla="*/ f30 1 f23"/>
                <a:gd name="f36" fmla="*/ f31 1 f23"/>
                <a:gd name="f37" fmla="*/ f29 1 f23"/>
                <a:gd name="f38" fmla="*/ f33 f13 1"/>
                <a:gd name="f39" fmla="*/ f32 f13 1"/>
                <a:gd name="f40" fmla="*/ f34 f12 1"/>
                <a:gd name="f41" fmla="*/ f37 f12 1"/>
                <a:gd name="f42" fmla="*/ f34 f13 1"/>
                <a:gd name="f43" fmla="*/ f35 f13 1"/>
                <a:gd name="f44" fmla="*/ f35 f12 1"/>
                <a:gd name="f45" fmla="*/ f36 f13 1"/>
              </a:gdLst>
              <a:ahLst>
                <a:ahXY gdRefY="f0" minY="f6" maxY="f8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0" y="f42"/>
                </a:cxn>
                <a:cxn ang="f27">
                  <a:pos x="f40" y="f43"/>
                </a:cxn>
                <a:cxn ang="f27">
                  <a:pos x="f44" y="f45"/>
                </a:cxn>
              </a:cxnLst>
              <a:rect l="f40" t="f39" r="f41" b="f38"/>
              <a:pathLst>
                <a:path w="21600" h="21600">
                  <a:moveTo>
                    <a:pt x="f6" y="f6"/>
                  </a:moveTo>
                  <a:cubicBezTo>
                    <a:pt x="f8" y="f6"/>
                    <a:pt x="f7" y="f32"/>
                    <a:pt x="f7" y="f25"/>
                  </a:cubicBezTo>
                  <a:lnTo>
                    <a:pt x="f7" y="f26"/>
                  </a:lnTo>
                  <a:cubicBezTo>
                    <a:pt x="f7" y="f33"/>
                    <a:pt x="f8" y="f7"/>
                    <a:pt x="f6" y="f7"/>
                  </a:cubicBezTo>
                </a:path>
              </a:pathLst>
            </a:custGeom>
            <a:noFill/>
            <a:ln w="19083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29" name="Straight Connector 27">
              <a:extLst>
                <a:ext uri="{FF2B5EF4-FFF2-40B4-BE49-F238E27FC236}">
                  <a16:creationId xmlns:a16="http://schemas.microsoft.com/office/drawing/2014/main" id="{888DDAF0-A124-3F2A-843D-8B8C240A12F0}"/>
                </a:ext>
              </a:extLst>
            </p:cNvPr>
            <p:cNvSpPr/>
            <p:nvPr/>
          </p:nvSpPr>
          <p:spPr>
            <a:xfrm>
              <a:off x="7343994" y="1493635"/>
              <a:ext cx="2879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9083" cap="flat">
              <a:solidFill>
                <a:srgbClr val="111111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30" name="Group 28">
            <a:extLst>
              <a:ext uri="{FF2B5EF4-FFF2-40B4-BE49-F238E27FC236}">
                <a16:creationId xmlns:a16="http://schemas.microsoft.com/office/drawing/2014/main" id="{D558A0BD-5A88-9FF6-BE78-E5D15AC7A8E8}"/>
              </a:ext>
            </a:extLst>
          </p:cNvPr>
          <p:cNvGrpSpPr/>
          <p:nvPr/>
        </p:nvGrpSpPr>
        <p:grpSpPr>
          <a:xfrm>
            <a:off x="7236003" y="2088361"/>
            <a:ext cx="395990" cy="539998"/>
            <a:chOff x="7236003" y="2088361"/>
            <a:chExt cx="395990" cy="539998"/>
          </a:xfrm>
        </p:grpSpPr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A0C89A8D-AA37-0D23-B196-635697B89BD4}"/>
                </a:ext>
              </a:extLst>
            </p:cNvPr>
            <p:cNvSpPr/>
            <p:nvPr/>
          </p:nvSpPr>
          <p:spPr>
            <a:xfrm>
              <a:off x="7236003" y="2088361"/>
              <a:ext cx="107999" cy="539998"/>
            </a:xfrm>
            <a:custGeom>
              <a:avLst>
                <a:gd name="f0" fmla="val 1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21600"/>
                <a:gd name="f8" fmla="val 10800"/>
                <a:gd name="f9" fmla="val -2147483647"/>
                <a:gd name="f10" fmla="val 2147483647"/>
                <a:gd name="f11" fmla="+- 0 0 0"/>
                <a:gd name="f12" fmla="*/ f4 1 21600"/>
                <a:gd name="f13" fmla="*/ f5 1 21600"/>
                <a:gd name="f14" fmla="val f6"/>
                <a:gd name="f15" fmla="val f7"/>
                <a:gd name="f16" fmla="pin 0 f0 10800"/>
                <a:gd name="f17" fmla="*/ f11 f1 1"/>
                <a:gd name="f18" fmla="+- f15 0 f14"/>
                <a:gd name="f19" fmla="val f16"/>
                <a:gd name="f20" fmla="*/ 21600 f12 1"/>
                <a:gd name="f21" fmla="*/ f16 f13 1"/>
                <a:gd name="f22" fmla="*/ f17 1 f3"/>
                <a:gd name="f23" fmla="*/ f18 1 21600"/>
                <a:gd name="f24" fmla="*/ f19 1 2"/>
                <a:gd name="f25" fmla="+- f6 f19 0"/>
                <a:gd name="f26" fmla="+- f7 0 f19"/>
                <a:gd name="f27" fmla="+- f22 0 f2"/>
                <a:gd name="f28" fmla="*/ 0 f23 1"/>
                <a:gd name="f29" fmla="*/ 15150 f23 1"/>
                <a:gd name="f30" fmla="*/ 21600 f23 1"/>
                <a:gd name="f31" fmla="*/ 10800 f23 1"/>
                <a:gd name="f32" fmla="+- f6 f24 0"/>
                <a:gd name="f33" fmla="+- f7 0 f24"/>
                <a:gd name="f34" fmla="*/ f28 1 f23"/>
                <a:gd name="f35" fmla="*/ f30 1 f23"/>
                <a:gd name="f36" fmla="*/ f31 1 f23"/>
                <a:gd name="f37" fmla="*/ f29 1 f23"/>
                <a:gd name="f38" fmla="*/ f33 f13 1"/>
                <a:gd name="f39" fmla="*/ f32 f13 1"/>
                <a:gd name="f40" fmla="*/ f34 f12 1"/>
                <a:gd name="f41" fmla="*/ f37 f12 1"/>
                <a:gd name="f42" fmla="*/ f34 f13 1"/>
                <a:gd name="f43" fmla="*/ f35 f13 1"/>
                <a:gd name="f44" fmla="*/ f35 f12 1"/>
                <a:gd name="f45" fmla="*/ f36 f13 1"/>
              </a:gdLst>
              <a:ahLst>
                <a:ahXY gdRefY="f0" minY="f6" maxY="f8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0" y="f42"/>
                </a:cxn>
                <a:cxn ang="f27">
                  <a:pos x="f40" y="f43"/>
                </a:cxn>
                <a:cxn ang="f27">
                  <a:pos x="f44" y="f45"/>
                </a:cxn>
              </a:cxnLst>
              <a:rect l="f40" t="f39" r="f41" b="f38"/>
              <a:pathLst>
                <a:path w="21600" h="21600">
                  <a:moveTo>
                    <a:pt x="f6" y="f6"/>
                  </a:moveTo>
                  <a:cubicBezTo>
                    <a:pt x="f8" y="f6"/>
                    <a:pt x="f7" y="f32"/>
                    <a:pt x="f7" y="f25"/>
                  </a:cubicBezTo>
                  <a:lnTo>
                    <a:pt x="f7" y="f26"/>
                  </a:lnTo>
                  <a:cubicBezTo>
                    <a:pt x="f7" y="f33"/>
                    <a:pt x="f8" y="f7"/>
                    <a:pt x="f6" y="f7"/>
                  </a:cubicBezTo>
                </a:path>
              </a:pathLst>
            </a:custGeom>
            <a:noFill/>
            <a:ln w="19083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32" name="Straight Connector 30">
              <a:extLst>
                <a:ext uri="{FF2B5EF4-FFF2-40B4-BE49-F238E27FC236}">
                  <a16:creationId xmlns:a16="http://schemas.microsoft.com/office/drawing/2014/main" id="{141EF715-92C2-0737-210C-1B185714C9A3}"/>
                </a:ext>
              </a:extLst>
            </p:cNvPr>
            <p:cNvSpPr/>
            <p:nvPr/>
          </p:nvSpPr>
          <p:spPr>
            <a:xfrm>
              <a:off x="7343994" y="2357999"/>
              <a:ext cx="2879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9083" cap="flat">
              <a:solidFill>
                <a:srgbClr val="111111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33" name="Group 31">
            <a:extLst>
              <a:ext uri="{FF2B5EF4-FFF2-40B4-BE49-F238E27FC236}">
                <a16:creationId xmlns:a16="http://schemas.microsoft.com/office/drawing/2014/main" id="{030D5308-C96C-8CE7-F05B-3DA5F9D7B075}"/>
              </a:ext>
            </a:extLst>
          </p:cNvPr>
          <p:cNvGrpSpPr/>
          <p:nvPr/>
        </p:nvGrpSpPr>
        <p:grpSpPr>
          <a:xfrm>
            <a:off x="7236003" y="2844360"/>
            <a:ext cx="395990" cy="539998"/>
            <a:chOff x="7236003" y="2844360"/>
            <a:chExt cx="395990" cy="539998"/>
          </a:xfrm>
        </p:grpSpPr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37DE205A-4DF4-D578-7F4C-18EECDED2682}"/>
                </a:ext>
              </a:extLst>
            </p:cNvPr>
            <p:cNvSpPr/>
            <p:nvPr/>
          </p:nvSpPr>
          <p:spPr>
            <a:xfrm>
              <a:off x="7236003" y="2844360"/>
              <a:ext cx="107999" cy="539998"/>
            </a:xfrm>
            <a:custGeom>
              <a:avLst>
                <a:gd name="f0" fmla="val 1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21600"/>
                <a:gd name="f8" fmla="val 10800"/>
                <a:gd name="f9" fmla="val -2147483647"/>
                <a:gd name="f10" fmla="val 2147483647"/>
                <a:gd name="f11" fmla="+- 0 0 0"/>
                <a:gd name="f12" fmla="*/ f4 1 21600"/>
                <a:gd name="f13" fmla="*/ f5 1 21600"/>
                <a:gd name="f14" fmla="val f6"/>
                <a:gd name="f15" fmla="val f7"/>
                <a:gd name="f16" fmla="pin 0 f0 10800"/>
                <a:gd name="f17" fmla="*/ f11 f1 1"/>
                <a:gd name="f18" fmla="+- f15 0 f14"/>
                <a:gd name="f19" fmla="val f16"/>
                <a:gd name="f20" fmla="*/ 21600 f12 1"/>
                <a:gd name="f21" fmla="*/ f16 f13 1"/>
                <a:gd name="f22" fmla="*/ f17 1 f3"/>
                <a:gd name="f23" fmla="*/ f18 1 21600"/>
                <a:gd name="f24" fmla="*/ f19 1 2"/>
                <a:gd name="f25" fmla="+- f6 f19 0"/>
                <a:gd name="f26" fmla="+- f7 0 f19"/>
                <a:gd name="f27" fmla="+- f22 0 f2"/>
                <a:gd name="f28" fmla="*/ 0 f23 1"/>
                <a:gd name="f29" fmla="*/ 15150 f23 1"/>
                <a:gd name="f30" fmla="*/ 21600 f23 1"/>
                <a:gd name="f31" fmla="*/ 10800 f23 1"/>
                <a:gd name="f32" fmla="+- f6 f24 0"/>
                <a:gd name="f33" fmla="+- f7 0 f24"/>
                <a:gd name="f34" fmla="*/ f28 1 f23"/>
                <a:gd name="f35" fmla="*/ f30 1 f23"/>
                <a:gd name="f36" fmla="*/ f31 1 f23"/>
                <a:gd name="f37" fmla="*/ f29 1 f23"/>
                <a:gd name="f38" fmla="*/ f33 f13 1"/>
                <a:gd name="f39" fmla="*/ f32 f13 1"/>
                <a:gd name="f40" fmla="*/ f34 f12 1"/>
                <a:gd name="f41" fmla="*/ f37 f12 1"/>
                <a:gd name="f42" fmla="*/ f34 f13 1"/>
                <a:gd name="f43" fmla="*/ f35 f13 1"/>
                <a:gd name="f44" fmla="*/ f35 f12 1"/>
                <a:gd name="f45" fmla="*/ f36 f13 1"/>
              </a:gdLst>
              <a:ahLst>
                <a:ahXY gdRefY="f0" minY="f6" maxY="f8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0" y="f42"/>
                </a:cxn>
                <a:cxn ang="f27">
                  <a:pos x="f40" y="f43"/>
                </a:cxn>
                <a:cxn ang="f27">
                  <a:pos x="f44" y="f45"/>
                </a:cxn>
              </a:cxnLst>
              <a:rect l="f40" t="f39" r="f41" b="f38"/>
              <a:pathLst>
                <a:path w="21600" h="21600">
                  <a:moveTo>
                    <a:pt x="f6" y="f6"/>
                  </a:moveTo>
                  <a:cubicBezTo>
                    <a:pt x="f8" y="f6"/>
                    <a:pt x="f7" y="f32"/>
                    <a:pt x="f7" y="f25"/>
                  </a:cubicBezTo>
                  <a:lnTo>
                    <a:pt x="f7" y="f26"/>
                  </a:lnTo>
                  <a:cubicBezTo>
                    <a:pt x="f7" y="f33"/>
                    <a:pt x="f8" y="f7"/>
                    <a:pt x="f6" y="f7"/>
                  </a:cubicBezTo>
                </a:path>
              </a:pathLst>
            </a:custGeom>
            <a:noFill/>
            <a:ln w="19083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35" name="Straight Connector 33">
              <a:extLst>
                <a:ext uri="{FF2B5EF4-FFF2-40B4-BE49-F238E27FC236}">
                  <a16:creationId xmlns:a16="http://schemas.microsoft.com/office/drawing/2014/main" id="{B92803A7-A149-99E6-E7CE-9D59D30CC98D}"/>
                </a:ext>
              </a:extLst>
            </p:cNvPr>
            <p:cNvSpPr/>
            <p:nvPr/>
          </p:nvSpPr>
          <p:spPr>
            <a:xfrm>
              <a:off x="7343994" y="3113998"/>
              <a:ext cx="2879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9083" cap="flat">
              <a:solidFill>
                <a:srgbClr val="111111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sp>
        <p:nvSpPr>
          <p:cNvPr id="36" name="TextBox 34">
            <a:extLst>
              <a:ext uri="{FF2B5EF4-FFF2-40B4-BE49-F238E27FC236}">
                <a16:creationId xmlns:a16="http://schemas.microsoft.com/office/drawing/2014/main" id="{219C577A-4339-F894-0E5F-C058F3A9C97B}"/>
              </a:ext>
            </a:extLst>
          </p:cNvPr>
          <p:cNvSpPr txBox="1"/>
          <p:nvPr/>
        </p:nvSpPr>
        <p:spPr>
          <a:xfrm>
            <a:off x="7668002" y="1295997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Ingestion Servers</a:t>
            </a:r>
          </a:p>
        </p:txBody>
      </p:sp>
      <p:sp>
        <p:nvSpPr>
          <p:cNvPr id="37" name="TextBox 35">
            <a:extLst>
              <a:ext uri="{FF2B5EF4-FFF2-40B4-BE49-F238E27FC236}">
                <a16:creationId xmlns:a16="http://schemas.microsoft.com/office/drawing/2014/main" id="{4D6A3D7B-6986-FEF1-1769-F5C865D8A852}"/>
              </a:ext>
            </a:extLst>
          </p:cNvPr>
          <p:cNvSpPr txBox="1"/>
          <p:nvPr/>
        </p:nvSpPr>
        <p:spPr>
          <a:xfrm>
            <a:off x="7668002" y="2160361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Routing Servers</a:t>
            </a:r>
          </a:p>
        </p:txBody>
      </p:sp>
      <p:sp>
        <p:nvSpPr>
          <p:cNvPr id="38" name="TextBox 36">
            <a:extLst>
              <a:ext uri="{FF2B5EF4-FFF2-40B4-BE49-F238E27FC236}">
                <a16:creationId xmlns:a16="http://schemas.microsoft.com/office/drawing/2014/main" id="{9D7F5F36-6FE0-19ED-DCEC-CE5FE4437304}"/>
              </a:ext>
            </a:extLst>
          </p:cNvPr>
          <p:cNvSpPr txBox="1"/>
          <p:nvPr/>
        </p:nvSpPr>
        <p:spPr>
          <a:xfrm>
            <a:off x="7668002" y="2916716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Storage Servers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47149D5-E5F8-5A6B-248E-9A6DEC1B789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flipH="1">
            <a:off x="791998" y="1835996"/>
            <a:ext cx="503998" cy="9485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0" name="Title 38">
            <a:extLst>
              <a:ext uri="{FF2B5EF4-FFF2-40B4-BE49-F238E27FC236}">
                <a16:creationId xmlns:a16="http://schemas.microsoft.com/office/drawing/2014/main" id="{E6BB8860-8D31-FB5D-56D6-4BAC67A76AF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077" y="129963"/>
            <a:ext cx="8928357" cy="556924"/>
          </a:xfrm>
        </p:spPr>
        <p:txBody>
          <a:bodyPr/>
          <a:lstStyle/>
          <a:p>
            <a:pPr lvl="0"/>
            <a:r>
              <a:rPr lang="en-GB" sz="3600" b="1">
                <a:latin typeface="Cabin" pitchFamily="18"/>
              </a:rPr>
              <a:t>TEEMS Architecture</a:t>
            </a:r>
          </a:p>
        </p:txBody>
      </p:sp>
      <p:sp>
        <p:nvSpPr>
          <p:cNvPr id="41" name="Freeform 39">
            <a:extLst>
              <a:ext uri="{FF2B5EF4-FFF2-40B4-BE49-F238E27FC236}">
                <a16:creationId xmlns:a16="http://schemas.microsoft.com/office/drawing/2014/main" id="{9A8D872D-7F6C-62F5-B04F-D6E3F3188C77}"/>
              </a:ext>
            </a:extLst>
          </p:cNvPr>
          <p:cNvSpPr/>
          <p:nvPr/>
        </p:nvSpPr>
        <p:spPr>
          <a:xfrm rot="10339195">
            <a:off x="1077473" y="666141"/>
            <a:ext cx="4296601" cy="814318"/>
          </a:xfrm>
          <a:custGeom>
            <a:avLst/>
            <a:gdLst>
              <a:gd name="f0" fmla="val w"/>
              <a:gd name="f1" fmla="val h"/>
              <a:gd name="f2" fmla="val 0"/>
              <a:gd name="f3" fmla="val 11936"/>
              <a:gd name="f4" fmla="val 2263"/>
              <a:gd name="f5" fmla="val 37"/>
              <a:gd name="f6" fmla="val 9292"/>
              <a:gd name="f7" fmla="val 5068"/>
              <a:gd name="f8" fmla="*/ f0 1 11936"/>
              <a:gd name="f9" fmla="*/ f1 1 2263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11936"/>
              <a:gd name="f16" fmla="*/ f13 1 2263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11936" h="2263">
                <a:moveTo>
                  <a:pt x="f2" y="f5"/>
                </a:moveTo>
                <a:cubicBezTo>
                  <a:pt x="f6" y="f7"/>
                  <a:pt x="f3" y="f2"/>
                  <a:pt x="f3" y="f2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2" name="Freeform 40">
            <a:extLst>
              <a:ext uri="{FF2B5EF4-FFF2-40B4-BE49-F238E27FC236}">
                <a16:creationId xmlns:a16="http://schemas.microsoft.com/office/drawing/2014/main" id="{26D365F3-5114-B3F5-E3DC-FF9872427D94}"/>
              </a:ext>
            </a:extLst>
          </p:cNvPr>
          <p:cNvSpPr/>
          <p:nvPr/>
        </p:nvSpPr>
        <p:spPr>
          <a:xfrm rot="116402">
            <a:off x="1432527" y="3264920"/>
            <a:ext cx="3962515" cy="340202"/>
          </a:xfrm>
          <a:custGeom>
            <a:avLst/>
            <a:gdLst>
              <a:gd name="f0" fmla="val w"/>
              <a:gd name="f1" fmla="val h"/>
              <a:gd name="f2" fmla="val 0"/>
              <a:gd name="f3" fmla="val 11008"/>
              <a:gd name="f4" fmla="val 946"/>
              <a:gd name="f5" fmla="val 16"/>
              <a:gd name="f6" fmla="val 8569"/>
              <a:gd name="f7" fmla="val 2118"/>
              <a:gd name="f8" fmla="*/ f0 1 11008"/>
              <a:gd name="f9" fmla="*/ f1 1 946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11008"/>
              <a:gd name="f16" fmla="*/ f13 1 946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11008" h="946">
                <a:moveTo>
                  <a:pt x="f2" y="f5"/>
                </a:moveTo>
                <a:cubicBezTo>
                  <a:pt x="f6" y="f7"/>
                  <a:pt x="f3" y="f2"/>
                  <a:pt x="f3" y="f2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3" name="Freeform 41">
            <a:extLst>
              <a:ext uri="{FF2B5EF4-FFF2-40B4-BE49-F238E27FC236}">
                <a16:creationId xmlns:a16="http://schemas.microsoft.com/office/drawing/2014/main" id="{5F3ABC3F-DCF2-55E0-1269-59C7253F5B30}"/>
              </a:ext>
            </a:extLst>
          </p:cNvPr>
          <p:cNvSpPr/>
          <p:nvPr/>
        </p:nvSpPr>
        <p:spPr>
          <a:xfrm>
            <a:off x="2844716" y="819357"/>
            <a:ext cx="359999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4" name="TextBox 42">
            <a:extLst>
              <a:ext uri="{FF2B5EF4-FFF2-40B4-BE49-F238E27FC236}">
                <a16:creationId xmlns:a16="http://schemas.microsoft.com/office/drawing/2014/main" id="{C94DBC5E-7014-D75C-ADFA-609CB844BB81}"/>
              </a:ext>
            </a:extLst>
          </p:cNvPr>
          <p:cNvSpPr txBox="1"/>
          <p:nvPr/>
        </p:nvSpPr>
        <p:spPr>
          <a:xfrm>
            <a:off x="2916716" y="819357"/>
            <a:ext cx="143999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2</a:t>
            </a:r>
          </a:p>
        </p:txBody>
      </p:sp>
      <p:sp>
        <p:nvSpPr>
          <p:cNvPr id="45" name="Freeform 43">
            <a:extLst>
              <a:ext uri="{FF2B5EF4-FFF2-40B4-BE49-F238E27FC236}">
                <a16:creationId xmlns:a16="http://schemas.microsoft.com/office/drawing/2014/main" id="{EC9B99FC-9ED7-B5CE-6B89-514ED529F7B9}"/>
              </a:ext>
            </a:extLst>
          </p:cNvPr>
          <p:cNvSpPr/>
          <p:nvPr/>
        </p:nvSpPr>
        <p:spPr>
          <a:xfrm>
            <a:off x="3528724" y="3195361"/>
            <a:ext cx="359999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46" name="TextBox 44">
            <a:extLst>
              <a:ext uri="{FF2B5EF4-FFF2-40B4-BE49-F238E27FC236}">
                <a16:creationId xmlns:a16="http://schemas.microsoft.com/office/drawing/2014/main" id="{BE8AD827-E259-FC37-9FE0-5CABD239CE0E}"/>
              </a:ext>
            </a:extLst>
          </p:cNvPr>
          <p:cNvSpPr txBox="1"/>
          <p:nvPr/>
        </p:nvSpPr>
        <p:spPr>
          <a:xfrm>
            <a:off x="3600724" y="3195361"/>
            <a:ext cx="143999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1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D7475CB-B437-F650-0EE6-06E8CAFE6C06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2F4B0C-11A7-4A4B-8FA0-51EF8D595558}" type="slidenum"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26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031703-390F-4BEE-359B-7C0D2CA237E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262115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F61AA0-DD80-0C89-8857-A35C5FD2D8C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262115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62F68A-7FCD-D4C7-68F3-E86724EB33E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255998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FC1CAF-D6F8-B664-FAB3-5CEE42A6A11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46123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C89326-0084-0860-1802-B10E8177BB2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46123" y="1969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EA2469-0244-95BB-2EAB-AF1BC62C979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39997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5C1682-A930-6F7C-6A11-84BF7974590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30122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6435A6-A165-FECC-891B-CD2B2FECAF5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30122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87BB98-BA03-84F0-F43A-FEE7F46FBC2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23995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Straight Connector 10">
            <a:extLst>
              <a:ext uri="{FF2B5EF4-FFF2-40B4-BE49-F238E27FC236}">
                <a16:creationId xmlns:a16="http://schemas.microsoft.com/office/drawing/2014/main" id="{C0ED99B3-EDF6-1A59-99CA-0481DBF7CA7F}"/>
              </a:ext>
            </a:extLst>
          </p:cNvPr>
          <p:cNvSpPr/>
          <p:nvPr/>
        </p:nvSpPr>
        <p:spPr>
          <a:xfrm flipV="1">
            <a:off x="5507998" y="1717563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3" name="Straight Connector 11">
            <a:extLst>
              <a:ext uri="{FF2B5EF4-FFF2-40B4-BE49-F238E27FC236}">
                <a16:creationId xmlns:a16="http://schemas.microsoft.com/office/drawing/2014/main" id="{EE2A851A-4EE2-544B-AD58-EC7CEE6284C9}"/>
              </a:ext>
            </a:extLst>
          </p:cNvPr>
          <p:cNvSpPr/>
          <p:nvPr/>
        </p:nvSpPr>
        <p:spPr>
          <a:xfrm flipV="1">
            <a:off x="6191996" y="1714317"/>
            <a:ext cx="0" cy="251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4" name="Straight Connector 12">
            <a:extLst>
              <a:ext uri="{FF2B5EF4-FFF2-40B4-BE49-F238E27FC236}">
                <a16:creationId xmlns:a16="http://schemas.microsoft.com/office/drawing/2014/main" id="{9DC2872C-33CF-D39A-37B2-CD809A22843F}"/>
              </a:ext>
            </a:extLst>
          </p:cNvPr>
          <p:cNvSpPr/>
          <p:nvPr/>
        </p:nvSpPr>
        <p:spPr>
          <a:xfrm flipV="1">
            <a:off x="6876004" y="1714317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id="{EA5DAEC6-EB50-01F9-086F-EB7AE3C34A06}"/>
              </a:ext>
            </a:extLst>
          </p:cNvPr>
          <p:cNvGrpSpPr/>
          <p:nvPr/>
        </p:nvGrpSpPr>
        <p:grpSpPr>
          <a:xfrm>
            <a:off x="5748476" y="2262600"/>
            <a:ext cx="207001" cy="150117"/>
            <a:chOff x="5748476" y="2262600"/>
            <a:chExt cx="207001" cy="150117"/>
          </a:xfrm>
        </p:grpSpPr>
        <p:sp>
          <p:nvSpPr>
            <p:cNvPr id="16" name="Straight Connector 14">
              <a:extLst>
                <a:ext uri="{FF2B5EF4-FFF2-40B4-BE49-F238E27FC236}">
                  <a16:creationId xmlns:a16="http://schemas.microsoft.com/office/drawing/2014/main" id="{47EB8F58-33EF-96A7-DED5-4908C96FD36E}"/>
                </a:ext>
              </a:extLst>
            </p:cNvPr>
            <p:cNvSpPr/>
            <p:nvPr/>
          </p:nvSpPr>
          <p:spPr>
            <a:xfrm flipV="1">
              <a:off x="5748476" y="2264758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17" name="Straight Connector 15">
              <a:extLst>
                <a:ext uri="{FF2B5EF4-FFF2-40B4-BE49-F238E27FC236}">
                  <a16:creationId xmlns:a16="http://schemas.microsoft.com/office/drawing/2014/main" id="{2A885562-9A21-C708-FDA9-522ED3887347}"/>
                </a:ext>
              </a:extLst>
            </p:cNvPr>
            <p:cNvSpPr/>
            <p:nvPr/>
          </p:nvSpPr>
          <p:spPr>
            <a:xfrm flipH="1">
              <a:off x="5751722" y="2262600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A2647A97-B67D-8040-23B9-A884F4CF749D}"/>
              </a:ext>
            </a:extLst>
          </p:cNvPr>
          <p:cNvGrpSpPr/>
          <p:nvPr/>
        </p:nvGrpSpPr>
        <p:grpSpPr>
          <a:xfrm>
            <a:off x="6432474" y="2262600"/>
            <a:ext cx="191530" cy="113403"/>
            <a:chOff x="6432474" y="2262600"/>
            <a:chExt cx="191530" cy="113403"/>
          </a:xfrm>
        </p:grpSpPr>
        <p:sp>
          <p:nvSpPr>
            <p:cNvPr id="19" name="Straight Connector 17">
              <a:extLst>
                <a:ext uri="{FF2B5EF4-FFF2-40B4-BE49-F238E27FC236}">
                  <a16:creationId xmlns:a16="http://schemas.microsoft.com/office/drawing/2014/main" id="{3C660C42-9083-E2FA-E878-1E7226134E31}"/>
                </a:ext>
              </a:extLst>
            </p:cNvPr>
            <p:cNvSpPr/>
            <p:nvPr/>
          </p:nvSpPr>
          <p:spPr>
            <a:xfrm flipH="1" flipV="1">
              <a:off x="6435364" y="2264401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20" name="Straight Connector 18">
              <a:extLst>
                <a:ext uri="{FF2B5EF4-FFF2-40B4-BE49-F238E27FC236}">
                  <a16:creationId xmlns:a16="http://schemas.microsoft.com/office/drawing/2014/main" id="{2C65EC07-EAFF-F5A9-9015-F5BAB696CFE2}"/>
                </a:ext>
              </a:extLst>
            </p:cNvPr>
            <p:cNvSpPr/>
            <p:nvPr/>
          </p:nvSpPr>
          <p:spPr>
            <a:xfrm>
              <a:off x="6432474" y="2262600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21" name="Group 19">
            <a:extLst>
              <a:ext uri="{FF2B5EF4-FFF2-40B4-BE49-F238E27FC236}">
                <a16:creationId xmlns:a16="http://schemas.microsoft.com/office/drawing/2014/main" id="{996D7521-7743-F8BC-C358-3B6F63E55985}"/>
              </a:ext>
            </a:extLst>
          </p:cNvPr>
          <p:cNvGrpSpPr/>
          <p:nvPr/>
        </p:nvGrpSpPr>
        <p:grpSpPr>
          <a:xfrm>
            <a:off x="5723997" y="2520004"/>
            <a:ext cx="921605" cy="0"/>
            <a:chOff x="5723997" y="2520004"/>
            <a:chExt cx="921605" cy="0"/>
          </a:xfrm>
        </p:grpSpPr>
        <p:sp>
          <p:nvSpPr>
            <p:cNvPr id="22" name="Straight Connector 20">
              <a:extLst>
                <a:ext uri="{FF2B5EF4-FFF2-40B4-BE49-F238E27FC236}">
                  <a16:creationId xmlns:a16="http://schemas.microsoft.com/office/drawing/2014/main" id="{032DC755-68E6-F388-8676-E647E0B3C4C5}"/>
                </a:ext>
              </a:extLst>
            </p:cNvPr>
            <p:cNvSpPr/>
            <p:nvPr/>
          </p:nvSpPr>
          <p:spPr>
            <a:xfrm>
              <a:off x="5723997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23" name="Straight Connector 21">
              <a:extLst>
                <a:ext uri="{FF2B5EF4-FFF2-40B4-BE49-F238E27FC236}">
                  <a16:creationId xmlns:a16="http://schemas.microsoft.com/office/drawing/2014/main" id="{9B5761DE-CC64-B8FF-1469-4FA1505A174C}"/>
                </a:ext>
              </a:extLst>
            </p:cNvPr>
            <p:cNvSpPr/>
            <p:nvPr/>
          </p:nvSpPr>
          <p:spPr>
            <a:xfrm flipH="1">
              <a:off x="5738042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sp>
        <p:nvSpPr>
          <p:cNvPr id="24" name="Straight Connector 22">
            <a:extLst>
              <a:ext uri="{FF2B5EF4-FFF2-40B4-BE49-F238E27FC236}">
                <a16:creationId xmlns:a16="http://schemas.microsoft.com/office/drawing/2014/main" id="{09BEF68E-CD0B-4721-3DD8-1FDBFA1C3382}"/>
              </a:ext>
            </a:extLst>
          </p:cNvPr>
          <p:cNvSpPr/>
          <p:nvPr/>
        </p:nvSpPr>
        <p:spPr>
          <a:xfrm flipV="1">
            <a:off x="5507998" y="2578324"/>
            <a:ext cx="0" cy="2761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25" name="Straight Connector 23">
            <a:extLst>
              <a:ext uri="{FF2B5EF4-FFF2-40B4-BE49-F238E27FC236}">
                <a16:creationId xmlns:a16="http://schemas.microsoft.com/office/drawing/2014/main" id="{C1F54843-28FA-A84C-9588-3C2A759FA7E6}"/>
              </a:ext>
            </a:extLst>
          </p:cNvPr>
          <p:cNvSpPr/>
          <p:nvPr/>
        </p:nvSpPr>
        <p:spPr>
          <a:xfrm flipV="1">
            <a:off x="6876004" y="2607475"/>
            <a:ext cx="0" cy="255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26" name="Straight Connector 24">
            <a:extLst>
              <a:ext uri="{FF2B5EF4-FFF2-40B4-BE49-F238E27FC236}">
                <a16:creationId xmlns:a16="http://schemas.microsoft.com/office/drawing/2014/main" id="{DA269329-2388-755D-522A-C79679838C31}"/>
              </a:ext>
            </a:extLst>
          </p:cNvPr>
          <p:cNvSpPr/>
          <p:nvPr/>
        </p:nvSpPr>
        <p:spPr>
          <a:xfrm flipV="1">
            <a:off x="6191996" y="2467078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grpSp>
        <p:nvGrpSpPr>
          <p:cNvPr id="27" name="Group 25">
            <a:extLst>
              <a:ext uri="{FF2B5EF4-FFF2-40B4-BE49-F238E27FC236}">
                <a16:creationId xmlns:a16="http://schemas.microsoft.com/office/drawing/2014/main" id="{CB9D24FA-4AD9-56C2-188B-10E86881E6A7}"/>
              </a:ext>
            </a:extLst>
          </p:cNvPr>
          <p:cNvGrpSpPr/>
          <p:nvPr/>
        </p:nvGrpSpPr>
        <p:grpSpPr>
          <a:xfrm>
            <a:off x="7236003" y="1223997"/>
            <a:ext cx="395990" cy="539998"/>
            <a:chOff x="7236003" y="1223997"/>
            <a:chExt cx="395990" cy="539998"/>
          </a:xfrm>
        </p:grpSpPr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B9965390-C501-9569-1BF1-A962340FBDE6}"/>
                </a:ext>
              </a:extLst>
            </p:cNvPr>
            <p:cNvSpPr/>
            <p:nvPr/>
          </p:nvSpPr>
          <p:spPr>
            <a:xfrm>
              <a:off x="7236003" y="1223997"/>
              <a:ext cx="107999" cy="539998"/>
            </a:xfrm>
            <a:custGeom>
              <a:avLst>
                <a:gd name="f0" fmla="val 1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21600"/>
                <a:gd name="f8" fmla="val 10800"/>
                <a:gd name="f9" fmla="val -2147483647"/>
                <a:gd name="f10" fmla="val 2147483647"/>
                <a:gd name="f11" fmla="+- 0 0 0"/>
                <a:gd name="f12" fmla="*/ f4 1 21600"/>
                <a:gd name="f13" fmla="*/ f5 1 21600"/>
                <a:gd name="f14" fmla="val f6"/>
                <a:gd name="f15" fmla="val f7"/>
                <a:gd name="f16" fmla="pin 0 f0 10800"/>
                <a:gd name="f17" fmla="*/ f11 f1 1"/>
                <a:gd name="f18" fmla="+- f15 0 f14"/>
                <a:gd name="f19" fmla="val f16"/>
                <a:gd name="f20" fmla="*/ 21600 f12 1"/>
                <a:gd name="f21" fmla="*/ f16 f13 1"/>
                <a:gd name="f22" fmla="*/ f17 1 f3"/>
                <a:gd name="f23" fmla="*/ f18 1 21600"/>
                <a:gd name="f24" fmla="*/ f19 1 2"/>
                <a:gd name="f25" fmla="+- f6 f19 0"/>
                <a:gd name="f26" fmla="+- f7 0 f19"/>
                <a:gd name="f27" fmla="+- f22 0 f2"/>
                <a:gd name="f28" fmla="*/ 0 f23 1"/>
                <a:gd name="f29" fmla="*/ 15150 f23 1"/>
                <a:gd name="f30" fmla="*/ 21600 f23 1"/>
                <a:gd name="f31" fmla="*/ 10800 f23 1"/>
                <a:gd name="f32" fmla="+- f6 f24 0"/>
                <a:gd name="f33" fmla="+- f7 0 f24"/>
                <a:gd name="f34" fmla="*/ f28 1 f23"/>
                <a:gd name="f35" fmla="*/ f30 1 f23"/>
                <a:gd name="f36" fmla="*/ f31 1 f23"/>
                <a:gd name="f37" fmla="*/ f29 1 f23"/>
                <a:gd name="f38" fmla="*/ f33 f13 1"/>
                <a:gd name="f39" fmla="*/ f32 f13 1"/>
                <a:gd name="f40" fmla="*/ f34 f12 1"/>
                <a:gd name="f41" fmla="*/ f37 f12 1"/>
                <a:gd name="f42" fmla="*/ f34 f13 1"/>
                <a:gd name="f43" fmla="*/ f35 f13 1"/>
                <a:gd name="f44" fmla="*/ f35 f12 1"/>
                <a:gd name="f45" fmla="*/ f36 f13 1"/>
              </a:gdLst>
              <a:ahLst>
                <a:ahXY gdRefY="f0" minY="f6" maxY="f8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0" y="f42"/>
                </a:cxn>
                <a:cxn ang="f27">
                  <a:pos x="f40" y="f43"/>
                </a:cxn>
                <a:cxn ang="f27">
                  <a:pos x="f44" y="f45"/>
                </a:cxn>
              </a:cxnLst>
              <a:rect l="f40" t="f39" r="f41" b="f38"/>
              <a:pathLst>
                <a:path w="21600" h="21600">
                  <a:moveTo>
                    <a:pt x="f6" y="f6"/>
                  </a:moveTo>
                  <a:cubicBezTo>
                    <a:pt x="f8" y="f6"/>
                    <a:pt x="f7" y="f32"/>
                    <a:pt x="f7" y="f25"/>
                  </a:cubicBezTo>
                  <a:lnTo>
                    <a:pt x="f7" y="f26"/>
                  </a:lnTo>
                  <a:cubicBezTo>
                    <a:pt x="f7" y="f33"/>
                    <a:pt x="f8" y="f7"/>
                    <a:pt x="f6" y="f7"/>
                  </a:cubicBezTo>
                </a:path>
              </a:pathLst>
            </a:custGeom>
            <a:noFill/>
            <a:ln w="19083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29" name="Straight Connector 27">
              <a:extLst>
                <a:ext uri="{FF2B5EF4-FFF2-40B4-BE49-F238E27FC236}">
                  <a16:creationId xmlns:a16="http://schemas.microsoft.com/office/drawing/2014/main" id="{FBCC605B-C2A3-FAA3-07B6-25023C5DFF81}"/>
                </a:ext>
              </a:extLst>
            </p:cNvPr>
            <p:cNvSpPr/>
            <p:nvPr/>
          </p:nvSpPr>
          <p:spPr>
            <a:xfrm>
              <a:off x="7343994" y="1493635"/>
              <a:ext cx="2879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9083" cap="flat">
              <a:solidFill>
                <a:srgbClr val="111111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30" name="Group 28">
            <a:extLst>
              <a:ext uri="{FF2B5EF4-FFF2-40B4-BE49-F238E27FC236}">
                <a16:creationId xmlns:a16="http://schemas.microsoft.com/office/drawing/2014/main" id="{DD9A4FCB-58CA-2A0D-EC2E-AD65E3F77AD6}"/>
              </a:ext>
            </a:extLst>
          </p:cNvPr>
          <p:cNvGrpSpPr/>
          <p:nvPr/>
        </p:nvGrpSpPr>
        <p:grpSpPr>
          <a:xfrm>
            <a:off x="7236003" y="2088361"/>
            <a:ext cx="395990" cy="539998"/>
            <a:chOff x="7236003" y="2088361"/>
            <a:chExt cx="395990" cy="539998"/>
          </a:xfrm>
        </p:grpSpPr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FC3E9216-03AE-63A0-348D-630957B48169}"/>
                </a:ext>
              </a:extLst>
            </p:cNvPr>
            <p:cNvSpPr/>
            <p:nvPr/>
          </p:nvSpPr>
          <p:spPr>
            <a:xfrm>
              <a:off x="7236003" y="2088361"/>
              <a:ext cx="107999" cy="539998"/>
            </a:xfrm>
            <a:custGeom>
              <a:avLst>
                <a:gd name="f0" fmla="val 1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21600"/>
                <a:gd name="f8" fmla="val 10800"/>
                <a:gd name="f9" fmla="val -2147483647"/>
                <a:gd name="f10" fmla="val 2147483647"/>
                <a:gd name="f11" fmla="+- 0 0 0"/>
                <a:gd name="f12" fmla="*/ f4 1 21600"/>
                <a:gd name="f13" fmla="*/ f5 1 21600"/>
                <a:gd name="f14" fmla="val f6"/>
                <a:gd name="f15" fmla="val f7"/>
                <a:gd name="f16" fmla="pin 0 f0 10800"/>
                <a:gd name="f17" fmla="*/ f11 f1 1"/>
                <a:gd name="f18" fmla="+- f15 0 f14"/>
                <a:gd name="f19" fmla="val f16"/>
                <a:gd name="f20" fmla="*/ 21600 f12 1"/>
                <a:gd name="f21" fmla="*/ f16 f13 1"/>
                <a:gd name="f22" fmla="*/ f17 1 f3"/>
                <a:gd name="f23" fmla="*/ f18 1 21600"/>
                <a:gd name="f24" fmla="*/ f19 1 2"/>
                <a:gd name="f25" fmla="+- f6 f19 0"/>
                <a:gd name="f26" fmla="+- f7 0 f19"/>
                <a:gd name="f27" fmla="+- f22 0 f2"/>
                <a:gd name="f28" fmla="*/ 0 f23 1"/>
                <a:gd name="f29" fmla="*/ 15150 f23 1"/>
                <a:gd name="f30" fmla="*/ 21600 f23 1"/>
                <a:gd name="f31" fmla="*/ 10800 f23 1"/>
                <a:gd name="f32" fmla="+- f6 f24 0"/>
                <a:gd name="f33" fmla="+- f7 0 f24"/>
                <a:gd name="f34" fmla="*/ f28 1 f23"/>
                <a:gd name="f35" fmla="*/ f30 1 f23"/>
                <a:gd name="f36" fmla="*/ f31 1 f23"/>
                <a:gd name="f37" fmla="*/ f29 1 f23"/>
                <a:gd name="f38" fmla="*/ f33 f13 1"/>
                <a:gd name="f39" fmla="*/ f32 f13 1"/>
                <a:gd name="f40" fmla="*/ f34 f12 1"/>
                <a:gd name="f41" fmla="*/ f37 f12 1"/>
                <a:gd name="f42" fmla="*/ f34 f13 1"/>
                <a:gd name="f43" fmla="*/ f35 f13 1"/>
                <a:gd name="f44" fmla="*/ f35 f12 1"/>
                <a:gd name="f45" fmla="*/ f36 f13 1"/>
              </a:gdLst>
              <a:ahLst>
                <a:ahXY gdRefY="f0" minY="f6" maxY="f8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0" y="f42"/>
                </a:cxn>
                <a:cxn ang="f27">
                  <a:pos x="f40" y="f43"/>
                </a:cxn>
                <a:cxn ang="f27">
                  <a:pos x="f44" y="f45"/>
                </a:cxn>
              </a:cxnLst>
              <a:rect l="f40" t="f39" r="f41" b="f38"/>
              <a:pathLst>
                <a:path w="21600" h="21600">
                  <a:moveTo>
                    <a:pt x="f6" y="f6"/>
                  </a:moveTo>
                  <a:cubicBezTo>
                    <a:pt x="f8" y="f6"/>
                    <a:pt x="f7" y="f32"/>
                    <a:pt x="f7" y="f25"/>
                  </a:cubicBezTo>
                  <a:lnTo>
                    <a:pt x="f7" y="f26"/>
                  </a:lnTo>
                  <a:cubicBezTo>
                    <a:pt x="f7" y="f33"/>
                    <a:pt x="f8" y="f7"/>
                    <a:pt x="f6" y="f7"/>
                  </a:cubicBezTo>
                </a:path>
              </a:pathLst>
            </a:custGeom>
            <a:noFill/>
            <a:ln w="19083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32" name="Straight Connector 30">
              <a:extLst>
                <a:ext uri="{FF2B5EF4-FFF2-40B4-BE49-F238E27FC236}">
                  <a16:creationId xmlns:a16="http://schemas.microsoft.com/office/drawing/2014/main" id="{210F09F8-A816-4C94-B42A-3996A44DF791}"/>
                </a:ext>
              </a:extLst>
            </p:cNvPr>
            <p:cNvSpPr/>
            <p:nvPr/>
          </p:nvSpPr>
          <p:spPr>
            <a:xfrm>
              <a:off x="7343994" y="2357999"/>
              <a:ext cx="2879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9083" cap="flat">
              <a:solidFill>
                <a:srgbClr val="111111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33" name="Group 31">
            <a:extLst>
              <a:ext uri="{FF2B5EF4-FFF2-40B4-BE49-F238E27FC236}">
                <a16:creationId xmlns:a16="http://schemas.microsoft.com/office/drawing/2014/main" id="{7AD94CA4-0F45-6B05-891A-90EEB79D8507}"/>
              </a:ext>
            </a:extLst>
          </p:cNvPr>
          <p:cNvGrpSpPr/>
          <p:nvPr/>
        </p:nvGrpSpPr>
        <p:grpSpPr>
          <a:xfrm>
            <a:off x="7236003" y="2844360"/>
            <a:ext cx="395990" cy="539998"/>
            <a:chOff x="7236003" y="2844360"/>
            <a:chExt cx="395990" cy="539998"/>
          </a:xfrm>
        </p:grpSpPr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FE8422D4-AEF2-66B8-A86C-C94A41EB1A30}"/>
                </a:ext>
              </a:extLst>
            </p:cNvPr>
            <p:cNvSpPr/>
            <p:nvPr/>
          </p:nvSpPr>
          <p:spPr>
            <a:xfrm>
              <a:off x="7236003" y="2844360"/>
              <a:ext cx="107999" cy="539998"/>
            </a:xfrm>
            <a:custGeom>
              <a:avLst>
                <a:gd name="f0" fmla="val 1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21600"/>
                <a:gd name="f8" fmla="val 10800"/>
                <a:gd name="f9" fmla="val -2147483647"/>
                <a:gd name="f10" fmla="val 2147483647"/>
                <a:gd name="f11" fmla="+- 0 0 0"/>
                <a:gd name="f12" fmla="*/ f4 1 21600"/>
                <a:gd name="f13" fmla="*/ f5 1 21600"/>
                <a:gd name="f14" fmla="val f6"/>
                <a:gd name="f15" fmla="val f7"/>
                <a:gd name="f16" fmla="pin 0 f0 10800"/>
                <a:gd name="f17" fmla="*/ f11 f1 1"/>
                <a:gd name="f18" fmla="+- f15 0 f14"/>
                <a:gd name="f19" fmla="val f16"/>
                <a:gd name="f20" fmla="*/ 21600 f12 1"/>
                <a:gd name="f21" fmla="*/ f16 f13 1"/>
                <a:gd name="f22" fmla="*/ f17 1 f3"/>
                <a:gd name="f23" fmla="*/ f18 1 21600"/>
                <a:gd name="f24" fmla="*/ f19 1 2"/>
                <a:gd name="f25" fmla="+- f6 f19 0"/>
                <a:gd name="f26" fmla="+- f7 0 f19"/>
                <a:gd name="f27" fmla="+- f22 0 f2"/>
                <a:gd name="f28" fmla="*/ 0 f23 1"/>
                <a:gd name="f29" fmla="*/ 15150 f23 1"/>
                <a:gd name="f30" fmla="*/ 21600 f23 1"/>
                <a:gd name="f31" fmla="*/ 10800 f23 1"/>
                <a:gd name="f32" fmla="+- f6 f24 0"/>
                <a:gd name="f33" fmla="+- f7 0 f24"/>
                <a:gd name="f34" fmla="*/ f28 1 f23"/>
                <a:gd name="f35" fmla="*/ f30 1 f23"/>
                <a:gd name="f36" fmla="*/ f31 1 f23"/>
                <a:gd name="f37" fmla="*/ f29 1 f23"/>
                <a:gd name="f38" fmla="*/ f33 f13 1"/>
                <a:gd name="f39" fmla="*/ f32 f13 1"/>
                <a:gd name="f40" fmla="*/ f34 f12 1"/>
                <a:gd name="f41" fmla="*/ f37 f12 1"/>
                <a:gd name="f42" fmla="*/ f34 f13 1"/>
                <a:gd name="f43" fmla="*/ f35 f13 1"/>
                <a:gd name="f44" fmla="*/ f35 f12 1"/>
                <a:gd name="f45" fmla="*/ f36 f13 1"/>
              </a:gdLst>
              <a:ahLst>
                <a:ahXY gdRefY="f0" minY="f6" maxY="f8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0" y="f42"/>
                </a:cxn>
                <a:cxn ang="f27">
                  <a:pos x="f40" y="f43"/>
                </a:cxn>
                <a:cxn ang="f27">
                  <a:pos x="f44" y="f45"/>
                </a:cxn>
              </a:cxnLst>
              <a:rect l="f40" t="f39" r="f41" b="f38"/>
              <a:pathLst>
                <a:path w="21600" h="21600">
                  <a:moveTo>
                    <a:pt x="f6" y="f6"/>
                  </a:moveTo>
                  <a:cubicBezTo>
                    <a:pt x="f8" y="f6"/>
                    <a:pt x="f7" y="f32"/>
                    <a:pt x="f7" y="f25"/>
                  </a:cubicBezTo>
                  <a:lnTo>
                    <a:pt x="f7" y="f26"/>
                  </a:lnTo>
                  <a:cubicBezTo>
                    <a:pt x="f7" y="f33"/>
                    <a:pt x="f8" y="f7"/>
                    <a:pt x="f6" y="f7"/>
                  </a:cubicBezTo>
                </a:path>
              </a:pathLst>
            </a:custGeom>
            <a:noFill/>
            <a:ln w="19083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35" name="Straight Connector 33">
              <a:extLst>
                <a:ext uri="{FF2B5EF4-FFF2-40B4-BE49-F238E27FC236}">
                  <a16:creationId xmlns:a16="http://schemas.microsoft.com/office/drawing/2014/main" id="{A4837546-D598-5FA0-7F11-9A23CFBEB11B}"/>
                </a:ext>
              </a:extLst>
            </p:cNvPr>
            <p:cNvSpPr/>
            <p:nvPr/>
          </p:nvSpPr>
          <p:spPr>
            <a:xfrm>
              <a:off x="7343994" y="3113998"/>
              <a:ext cx="2879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9083" cap="flat">
              <a:solidFill>
                <a:srgbClr val="111111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sp>
        <p:nvSpPr>
          <p:cNvPr id="36" name="TextBox 34">
            <a:extLst>
              <a:ext uri="{FF2B5EF4-FFF2-40B4-BE49-F238E27FC236}">
                <a16:creationId xmlns:a16="http://schemas.microsoft.com/office/drawing/2014/main" id="{6F6CD0F5-9010-8CD6-88F0-C75373E534E7}"/>
              </a:ext>
            </a:extLst>
          </p:cNvPr>
          <p:cNvSpPr txBox="1"/>
          <p:nvPr/>
        </p:nvSpPr>
        <p:spPr>
          <a:xfrm>
            <a:off x="7668002" y="1295997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Ingestion Servers</a:t>
            </a:r>
          </a:p>
        </p:txBody>
      </p:sp>
      <p:sp>
        <p:nvSpPr>
          <p:cNvPr id="37" name="TextBox 35">
            <a:extLst>
              <a:ext uri="{FF2B5EF4-FFF2-40B4-BE49-F238E27FC236}">
                <a16:creationId xmlns:a16="http://schemas.microsoft.com/office/drawing/2014/main" id="{15C76B67-DB00-8C48-C71C-E9D0709DE252}"/>
              </a:ext>
            </a:extLst>
          </p:cNvPr>
          <p:cNvSpPr txBox="1"/>
          <p:nvPr/>
        </p:nvSpPr>
        <p:spPr>
          <a:xfrm>
            <a:off x="7668002" y="2160361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Routing Servers</a:t>
            </a:r>
          </a:p>
        </p:txBody>
      </p:sp>
      <p:sp>
        <p:nvSpPr>
          <p:cNvPr id="38" name="TextBox 36">
            <a:extLst>
              <a:ext uri="{FF2B5EF4-FFF2-40B4-BE49-F238E27FC236}">
                <a16:creationId xmlns:a16="http://schemas.microsoft.com/office/drawing/2014/main" id="{2C7EFD35-865E-2215-8462-CE3D2D546218}"/>
              </a:ext>
            </a:extLst>
          </p:cNvPr>
          <p:cNvSpPr txBox="1"/>
          <p:nvPr/>
        </p:nvSpPr>
        <p:spPr>
          <a:xfrm>
            <a:off x="7668002" y="2916716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Storage Servers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6152972-A84F-0F9E-F0EF-81EE596D1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flipH="1">
            <a:off x="791998" y="1835996"/>
            <a:ext cx="503998" cy="9485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0" name="Title 38">
            <a:extLst>
              <a:ext uri="{FF2B5EF4-FFF2-40B4-BE49-F238E27FC236}">
                <a16:creationId xmlns:a16="http://schemas.microsoft.com/office/drawing/2014/main" id="{BAF90856-9F97-AC02-CDD5-6FE08F8077C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077" y="129963"/>
            <a:ext cx="8928357" cy="556924"/>
          </a:xfrm>
        </p:spPr>
        <p:txBody>
          <a:bodyPr/>
          <a:lstStyle/>
          <a:p>
            <a:pPr lvl="0"/>
            <a:r>
              <a:rPr lang="en-GB" sz="3600" b="1">
                <a:latin typeface="Cabin" pitchFamily="18"/>
              </a:rPr>
              <a:t>TEEMS Architecture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2E7B36E-8B9D-B950-8158-888C0B0D537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207160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D38F150-69FF-3F0A-C008-7A3BBB7BEE3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207160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39BE1A4-E0DF-CF6F-6172-F1B6744A546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201043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B7DA767-004B-3833-04A9-443727EB92E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91159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87E53F79-BFC2-0D72-FB1D-2282F241D01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91159" y="1969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20ADF3B-4AF2-62A3-B1BF-5E395165E0F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85041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7D29813-C11C-78FB-63A6-D660F6584F2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75157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C58A4C36-E26D-3389-A6D2-CED2FA4DD15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75157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AC49E22-307F-445A-A4BF-C6DC3144A40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69040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0" name="Straight Connector 48">
            <a:extLst>
              <a:ext uri="{FF2B5EF4-FFF2-40B4-BE49-F238E27FC236}">
                <a16:creationId xmlns:a16="http://schemas.microsoft.com/office/drawing/2014/main" id="{9DC91205-CE62-3EDB-AF47-BC0CA6ECDE8E}"/>
              </a:ext>
            </a:extLst>
          </p:cNvPr>
          <p:cNvSpPr/>
          <p:nvPr/>
        </p:nvSpPr>
        <p:spPr>
          <a:xfrm flipV="1">
            <a:off x="2453042" y="1717563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51" name="Straight Connector 49">
            <a:extLst>
              <a:ext uri="{FF2B5EF4-FFF2-40B4-BE49-F238E27FC236}">
                <a16:creationId xmlns:a16="http://schemas.microsoft.com/office/drawing/2014/main" id="{B5ABA8E5-1C12-0985-021B-BC1D1EF6AB1C}"/>
              </a:ext>
            </a:extLst>
          </p:cNvPr>
          <p:cNvSpPr/>
          <p:nvPr/>
        </p:nvSpPr>
        <p:spPr>
          <a:xfrm flipV="1">
            <a:off x="3137041" y="1714317"/>
            <a:ext cx="0" cy="251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52" name="Straight Connector 50">
            <a:extLst>
              <a:ext uri="{FF2B5EF4-FFF2-40B4-BE49-F238E27FC236}">
                <a16:creationId xmlns:a16="http://schemas.microsoft.com/office/drawing/2014/main" id="{3EDC6F48-8F43-D06D-5898-C31653A0D4D2}"/>
              </a:ext>
            </a:extLst>
          </p:cNvPr>
          <p:cNvSpPr/>
          <p:nvPr/>
        </p:nvSpPr>
        <p:spPr>
          <a:xfrm flipV="1">
            <a:off x="3821039" y="1714317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grpSp>
        <p:nvGrpSpPr>
          <p:cNvPr id="53" name="Group 51">
            <a:extLst>
              <a:ext uri="{FF2B5EF4-FFF2-40B4-BE49-F238E27FC236}">
                <a16:creationId xmlns:a16="http://schemas.microsoft.com/office/drawing/2014/main" id="{A19D4329-6D63-5E02-6497-2FDED7D60BF9}"/>
              </a:ext>
            </a:extLst>
          </p:cNvPr>
          <p:cNvGrpSpPr/>
          <p:nvPr/>
        </p:nvGrpSpPr>
        <p:grpSpPr>
          <a:xfrm>
            <a:off x="2693520" y="2262600"/>
            <a:ext cx="206992" cy="150117"/>
            <a:chOff x="2693520" y="2262600"/>
            <a:chExt cx="206992" cy="150117"/>
          </a:xfrm>
        </p:grpSpPr>
        <p:sp>
          <p:nvSpPr>
            <p:cNvPr id="54" name="Straight Connector 52">
              <a:extLst>
                <a:ext uri="{FF2B5EF4-FFF2-40B4-BE49-F238E27FC236}">
                  <a16:creationId xmlns:a16="http://schemas.microsoft.com/office/drawing/2014/main" id="{84E392F6-8D69-E1C8-9E6D-2B9FD364A61B}"/>
                </a:ext>
              </a:extLst>
            </p:cNvPr>
            <p:cNvSpPr/>
            <p:nvPr/>
          </p:nvSpPr>
          <p:spPr>
            <a:xfrm flipV="1">
              <a:off x="2693520" y="2264758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55" name="Straight Connector 53">
              <a:extLst>
                <a:ext uri="{FF2B5EF4-FFF2-40B4-BE49-F238E27FC236}">
                  <a16:creationId xmlns:a16="http://schemas.microsoft.com/office/drawing/2014/main" id="{6E2B7C49-B788-F133-D0C0-64E7533A9E08}"/>
                </a:ext>
              </a:extLst>
            </p:cNvPr>
            <p:cNvSpPr/>
            <p:nvPr/>
          </p:nvSpPr>
          <p:spPr>
            <a:xfrm flipH="1">
              <a:off x="2696757" y="2262600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56" name="Group 54">
            <a:extLst>
              <a:ext uri="{FF2B5EF4-FFF2-40B4-BE49-F238E27FC236}">
                <a16:creationId xmlns:a16="http://schemas.microsoft.com/office/drawing/2014/main" id="{37E7F7DF-2442-3E6D-7CA3-1B70F9F7AF65}"/>
              </a:ext>
            </a:extLst>
          </p:cNvPr>
          <p:cNvGrpSpPr/>
          <p:nvPr/>
        </p:nvGrpSpPr>
        <p:grpSpPr>
          <a:xfrm>
            <a:off x="3377519" y="2262600"/>
            <a:ext cx="191520" cy="113403"/>
            <a:chOff x="3377519" y="2262600"/>
            <a:chExt cx="191520" cy="113403"/>
          </a:xfrm>
        </p:grpSpPr>
        <p:sp>
          <p:nvSpPr>
            <p:cNvPr id="57" name="Straight Connector 55">
              <a:extLst>
                <a:ext uri="{FF2B5EF4-FFF2-40B4-BE49-F238E27FC236}">
                  <a16:creationId xmlns:a16="http://schemas.microsoft.com/office/drawing/2014/main" id="{471D087B-0ED6-5C01-8D29-B2D8467EAEDE}"/>
                </a:ext>
              </a:extLst>
            </p:cNvPr>
            <p:cNvSpPr/>
            <p:nvPr/>
          </p:nvSpPr>
          <p:spPr>
            <a:xfrm flipH="1" flipV="1">
              <a:off x="3380399" y="2264401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58" name="Straight Connector 56">
              <a:extLst>
                <a:ext uri="{FF2B5EF4-FFF2-40B4-BE49-F238E27FC236}">
                  <a16:creationId xmlns:a16="http://schemas.microsoft.com/office/drawing/2014/main" id="{93E327E6-2BF0-0EF8-7D41-47AB0DAA5E3C}"/>
                </a:ext>
              </a:extLst>
            </p:cNvPr>
            <p:cNvSpPr/>
            <p:nvPr/>
          </p:nvSpPr>
          <p:spPr>
            <a:xfrm>
              <a:off x="3377519" y="2262600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59" name="Group 57">
            <a:extLst>
              <a:ext uri="{FF2B5EF4-FFF2-40B4-BE49-F238E27FC236}">
                <a16:creationId xmlns:a16="http://schemas.microsoft.com/office/drawing/2014/main" id="{EBAF2EC2-00E0-5F71-9684-3CA90AA7FAA5}"/>
              </a:ext>
            </a:extLst>
          </p:cNvPr>
          <p:cNvGrpSpPr/>
          <p:nvPr/>
        </p:nvGrpSpPr>
        <p:grpSpPr>
          <a:xfrm>
            <a:off x="2669042" y="2520004"/>
            <a:ext cx="921596" cy="0"/>
            <a:chOff x="2669042" y="2520004"/>
            <a:chExt cx="921596" cy="0"/>
          </a:xfrm>
        </p:grpSpPr>
        <p:sp>
          <p:nvSpPr>
            <p:cNvPr id="60" name="Straight Connector 58">
              <a:extLst>
                <a:ext uri="{FF2B5EF4-FFF2-40B4-BE49-F238E27FC236}">
                  <a16:creationId xmlns:a16="http://schemas.microsoft.com/office/drawing/2014/main" id="{FB60C0A0-55F1-FB12-6CE1-8E9D2AD7C96E}"/>
                </a:ext>
              </a:extLst>
            </p:cNvPr>
            <p:cNvSpPr/>
            <p:nvPr/>
          </p:nvSpPr>
          <p:spPr>
            <a:xfrm>
              <a:off x="2669042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61" name="Straight Connector 59">
              <a:extLst>
                <a:ext uri="{FF2B5EF4-FFF2-40B4-BE49-F238E27FC236}">
                  <a16:creationId xmlns:a16="http://schemas.microsoft.com/office/drawing/2014/main" id="{1B23A4F7-0E72-ACE8-7487-DDB87A5A364B}"/>
                </a:ext>
              </a:extLst>
            </p:cNvPr>
            <p:cNvSpPr/>
            <p:nvPr/>
          </p:nvSpPr>
          <p:spPr>
            <a:xfrm flipH="1">
              <a:off x="2683078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sp>
        <p:nvSpPr>
          <p:cNvPr id="62" name="Straight Connector 60">
            <a:extLst>
              <a:ext uri="{FF2B5EF4-FFF2-40B4-BE49-F238E27FC236}">
                <a16:creationId xmlns:a16="http://schemas.microsoft.com/office/drawing/2014/main" id="{6BF3D24F-52BE-1840-CB26-AFF28C10EF88}"/>
              </a:ext>
            </a:extLst>
          </p:cNvPr>
          <p:cNvSpPr/>
          <p:nvPr/>
        </p:nvSpPr>
        <p:spPr>
          <a:xfrm flipV="1">
            <a:off x="2453042" y="2578324"/>
            <a:ext cx="0" cy="2761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63" name="Straight Connector 61">
            <a:extLst>
              <a:ext uri="{FF2B5EF4-FFF2-40B4-BE49-F238E27FC236}">
                <a16:creationId xmlns:a16="http://schemas.microsoft.com/office/drawing/2014/main" id="{B9B4BE17-6FCF-4A7C-114C-54C6E7FF2EFC}"/>
              </a:ext>
            </a:extLst>
          </p:cNvPr>
          <p:cNvSpPr/>
          <p:nvPr/>
        </p:nvSpPr>
        <p:spPr>
          <a:xfrm flipV="1">
            <a:off x="3821039" y="2607475"/>
            <a:ext cx="0" cy="255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64" name="Straight Connector 62">
            <a:extLst>
              <a:ext uri="{FF2B5EF4-FFF2-40B4-BE49-F238E27FC236}">
                <a16:creationId xmlns:a16="http://schemas.microsoft.com/office/drawing/2014/main" id="{009F43E6-B58B-D299-7A0E-2A94BCF91B14}"/>
              </a:ext>
            </a:extLst>
          </p:cNvPr>
          <p:cNvSpPr/>
          <p:nvPr/>
        </p:nvSpPr>
        <p:spPr>
          <a:xfrm flipV="1">
            <a:off x="3137041" y="2467078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6C8865A6-3E82-9B0A-4413-1ACB668726A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flipH="1">
            <a:off x="797036" y="1835996"/>
            <a:ext cx="503998" cy="9485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9" name="TextBox 67">
            <a:extLst>
              <a:ext uri="{FF2B5EF4-FFF2-40B4-BE49-F238E27FC236}">
                <a16:creationId xmlns:a16="http://schemas.microsoft.com/office/drawing/2014/main" id="{91031083-9A4A-08B7-CAA8-2F017D17FF86}"/>
              </a:ext>
            </a:extLst>
          </p:cNvPr>
          <p:cNvSpPr txBox="1"/>
          <p:nvPr/>
        </p:nvSpPr>
        <p:spPr>
          <a:xfrm>
            <a:off x="2191323" y="3883319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Token Channel</a:t>
            </a:r>
          </a:p>
        </p:txBody>
      </p:sp>
      <p:sp>
        <p:nvSpPr>
          <p:cNvPr id="71" name="Freeform 69">
            <a:extLst>
              <a:ext uri="{FF2B5EF4-FFF2-40B4-BE49-F238E27FC236}">
                <a16:creationId xmlns:a16="http://schemas.microsoft.com/office/drawing/2014/main" id="{AC94C344-7011-AC84-D08A-318B1E431DE2}"/>
              </a:ext>
            </a:extLst>
          </p:cNvPr>
          <p:cNvSpPr/>
          <p:nvPr/>
        </p:nvSpPr>
        <p:spPr>
          <a:xfrm rot="5399996" flipV="1">
            <a:off x="6277496" y="2656241"/>
            <a:ext cx="71999" cy="2087995"/>
          </a:xfrm>
          <a:custGeom>
            <a:avLst>
              <a:gd name="f0" fmla="val 18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21600"/>
              <a:gd name="f8" fmla="val 10800"/>
              <a:gd name="f9" fmla="val -2147483647"/>
              <a:gd name="f10" fmla="val 2147483647"/>
              <a:gd name="f11" fmla="+- 0 0 0"/>
              <a:gd name="f12" fmla="*/ f4 1 21600"/>
              <a:gd name="f13" fmla="*/ f5 1 21600"/>
              <a:gd name="f14" fmla="val f6"/>
              <a:gd name="f15" fmla="val f7"/>
              <a:gd name="f16" fmla="pin 0 f0 10800"/>
              <a:gd name="f17" fmla="*/ f11 f1 1"/>
              <a:gd name="f18" fmla="+- f15 0 f14"/>
              <a:gd name="f19" fmla="val f16"/>
              <a:gd name="f20" fmla="*/ 21600 f12 1"/>
              <a:gd name="f21" fmla="*/ f16 f13 1"/>
              <a:gd name="f22" fmla="*/ f17 1 f3"/>
              <a:gd name="f23" fmla="*/ f18 1 21600"/>
              <a:gd name="f24" fmla="*/ f19 1 2"/>
              <a:gd name="f25" fmla="+- f6 f19 0"/>
              <a:gd name="f26" fmla="+- f7 0 f19"/>
              <a:gd name="f27" fmla="+- f22 0 f2"/>
              <a:gd name="f28" fmla="*/ 0 f23 1"/>
              <a:gd name="f29" fmla="*/ 15150 f23 1"/>
              <a:gd name="f30" fmla="*/ 21600 f23 1"/>
              <a:gd name="f31" fmla="*/ 10800 f23 1"/>
              <a:gd name="f32" fmla="+- f6 f24 0"/>
              <a:gd name="f33" fmla="+- f7 0 f24"/>
              <a:gd name="f34" fmla="*/ f28 1 f23"/>
              <a:gd name="f35" fmla="*/ f30 1 f23"/>
              <a:gd name="f36" fmla="*/ f31 1 f23"/>
              <a:gd name="f37" fmla="*/ f29 1 f23"/>
              <a:gd name="f38" fmla="*/ f33 f13 1"/>
              <a:gd name="f39" fmla="*/ f32 f13 1"/>
              <a:gd name="f40" fmla="*/ f34 f12 1"/>
              <a:gd name="f41" fmla="*/ f37 f12 1"/>
              <a:gd name="f42" fmla="*/ f34 f13 1"/>
              <a:gd name="f43" fmla="*/ f35 f13 1"/>
              <a:gd name="f44" fmla="*/ f35 f12 1"/>
              <a:gd name="f45" fmla="*/ f36 f13 1"/>
            </a:gdLst>
            <a:ahLst>
              <a:ahXY gdRefY="f0" minY="f6" maxY="f8">
                <a:pos x="f20" y="f21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40" y="f42"/>
              </a:cxn>
              <a:cxn ang="f27">
                <a:pos x="f40" y="f43"/>
              </a:cxn>
              <a:cxn ang="f27">
                <a:pos x="f44" y="f45"/>
              </a:cxn>
            </a:cxnLst>
            <a:rect l="f40" t="f39" r="f41" b="f38"/>
            <a:pathLst>
              <a:path w="21600" h="21600">
                <a:moveTo>
                  <a:pt x="f6" y="f6"/>
                </a:moveTo>
                <a:cubicBezTo>
                  <a:pt x="f8" y="f6"/>
                  <a:pt x="f7" y="f32"/>
                  <a:pt x="f7" y="f25"/>
                </a:cubicBezTo>
                <a:lnTo>
                  <a:pt x="f7" y="f26"/>
                </a:lnTo>
                <a:cubicBezTo>
                  <a:pt x="f7" y="f33"/>
                  <a:pt x="f8" y="f7"/>
                  <a:pt x="f6" y="f7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73" name="TextBox 71">
            <a:extLst>
              <a:ext uri="{FF2B5EF4-FFF2-40B4-BE49-F238E27FC236}">
                <a16:creationId xmlns:a16="http://schemas.microsoft.com/office/drawing/2014/main" id="{C9B87881-F3DA-A6EC-D1F7-EF76F917C727}"/>
              </a:ext>
            </a:extLst>
          </p:cNvPr>
          <p:cNvSpPr txBox="1"/>
          <p:nvPr/>
        </p:nvSpPr>
        <p:spPr>
          <a:xfrm>
            <a:off x="5642643" y="3878637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ID Channel</a:t>
            </a:r>
          </a:p>
        </p:txBody>
      </p:sp>
      <p:sp>
        <p:nvSpPr>
          <p:cNvPr id="74" name="Freeform 72">
            <a:extLst>
              <a:ext uri="{FF2B5EF4-FFF2-40B4-BE49-F238E27FC236}">
                <a16:creationId xmlns:a16="http://schemas.microsoft.com/office/drawing/2014/main" id="{72DB1A2A-32AA-310E-793A-1C1FBE513B53}"/>
              </a:ext>
            </a:extLst>
          </p:cNvPr>
          <p:cNvSpPr/>
          <p:nvPr/>
        </p:nvSpPr>
        <p:spPr>
          <a:xfrm rot="10339195">
            <a:off x="1077473" y="666141"/>
            <a:ext cx="4296601" cy="814318"/>
          </a:xfrm>
          <a:custGeom>
            <a:avLst/>
            <a:gdLst>
              <a:gd name="f0" fmla="val w"/>
              <a:gd name="f1" fmla="val h"/>
              <a:gd name="f2" fmla="val 0"/>
              <a:gd name="f3" fmla="val 11936"/>
              <a:gd name="f4" fmla="val 2263"/>
              <a:gd name="f5" fmla="val 37"/>
              <a:gd name="f6" fmla="val 9292"/>
              <a:gd name="f7" fmla="val 5068"/>
              <a:gd name="f8" fmla="*/ f0 1 11936"/>
              <a:gd name="f9" fmla="*/ f1 1 2263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11936"/>
              <a:gd name="f16" fmla="*/ f13 1 2263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11936" h="2263">
                <a:moveTo>
                  <a:pt x="f2" y="f5"/>
                </a:moveTo>
                <a:cubicBezTo>
                  <a:pt x="f6" y="f7"/>
                  <a:pt x="f3" y="f2"/>
                  <a:pt x="f3" y="f2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75" name="Freeform 73">
            <a:extLst>
              <a:ext uri="{FF2B5EF4-FFF2-40B4-BE49-F238E27FC236}">
                <a16:creationId xmlns:a16="http://schemas.microsoft.com/office/drawing/2014/main" id="{475C60E4-3AC2-735D-F205-6AFC1843A7DC}"/>
              </a:ext>
            </a:extLst>
          </p:cNvPr>
          <p:cNvSpPr/>
          <p:nvPr/>
        </p:nvSpPr>
        <p:spPr>
          <a:xfrm rot="116402">
            <a:off x="1432527" y="3264920"/>
            <a:ext cx="3962515" cy="340202"/>
          </a:xfrm>
          <a:custGeom>
            <a:avLst/>
            <a:gdLst>
              <a:gd name="f0" fmla="val w"/>
              <a:gd name="f1" fmla="val h"/>
              <a:gd name="f2" fmla="val 0"/>
              <a:gd name="f3" fmla="val 11008"/>
              <a:gd name="f4" fmla="val 946"/>
              <a:gd name="f5" fmla="val 16"/>
              <a:gd name="f6" fmla="val 8569"/>
              <a:gd name="f7" fmla="val 2118"/>
              <a:gd name="f8" fmla="*/ f0 1 11008"/>
              <a:gd name="f9" fmla="*/ f1 1 946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11008"/>
              <a:gd name="f16" fmla="*/ f13 1 946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11008" h="946">
                <a:moveTo>
                  <a:pt x="f2" y="f5"/>
                </a:moveTo>
                <a:cubicBezTo>
                  <a:pt x="f6" y="f7"/>
                  <a:pt x="f3" y="f2"/>
                  <a:pt x="f3" y="f2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F9B3FA3-3E3D-F8C2-711C-3A4A0D44E566}"/>
              </a:ext>
            </a:extLst>
          </p:cNvPr>
          <p:cNvCxnSpPr>
            <a:cxnSpLocks/>
            <a:stCxn id="71" idx="6"/>
          </p:cNvCxnSpPr>
          <p:nvPr/>
        </p:nvCxnSpPr>
        <p:spPr>
          <a:xfrm flipH="1">
            <a:off x="6312877" y="3736238"/>
            <a:ext cx="618" cy="142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Freeform 69">
            <a:extLst>
              <a:ext uri="{FF2B5EF4-FFF2-40B4-BE49-F238E27FC236}">
                <a16:creationId xmlns:a16="http://schemas.microsoft.com/office/drawing/2014/main" id="{F6799398-2AB9-7534-7F17-3F8D74467D34}"/>
              </a:ext>
            </a:extLst>
          </p:cNvPr>
          <p:cNvSpPr/>
          <p:nvPr/>
        </p:nvSpPr>
        <p:spPr>
          <a:xfrm rot="5399996" flipV="1">
            <a:off x="3037493" y="2656240"/>
            <a:ext cx="71999" cy="2087995"/>
          </a:xfrm>
          <a:custGeom>
            <a:avLst>
              <a:gd name="f0" fmla="val 18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21600"/>
              <a:gd name="f8" fmla="val 10800"/>
              <a:gd name="f9" fmla="val -2147483647"/>
              <a:gd name="f10" fmla="val 2147483647"/>
              <a:gd name="f11" fmla="+- 0 0 0"/>
              <a:gd name="f12" fmla="*/ f4 1 21600"/>
              <a:gd name="f13" fmla="*/ f5 1 21600"/>
              <a:gd name="f14" fmla="val f6"/>
              <a:gd name="f15" fmla="val f7"/>
              <a:gd name="f16" fmla="pin 0 f0 10800"/>
              <a:gd name="f17" fmla="*/ f11 f1 1"/>
              <a:gd name="f18" fmla="+- f15 0 f14"/>
              <a:gd name="f19" fmla="val f16"/>
              <a:gd name="f20" fmla="*/ 21600 f12 1"/>
              <a:gd name="f21" fmla="*/ f16 f13 1"/>
              <a:gd name="f22" fmla="*/ f17 1 f3"/>
              <a:gd name="f23" fmla="*/ f18 1 21600"/>
              <a:gd name="f24" fmla="*/ f19 1 2"/>
              <a:gd name="f25" fmla="+- f6 f19 0"/>
              <a:gd name="f26" fmla="+- f7 0 f19"/>
              <a:gd name="f27" fmla="+- f22 0 f2"/>
              <a:gd name="f28" fmla="*/ 0 f23 1"/>
              <a:gd name="f29" fmla="*/ 15150 f23 1"/>
              <a:gd name="f30" fmla="*/ 21600 f23 1"/>
              <a:gd name="f31" fmla="*/ 10800 f23 1"/>
              <a:gd name="f32" fmla="+- f6 f24 0"/>
              <a:gd name="f33" fmla="+- f7 0 f24"/>
              <a:gd name="f34" fmla="*/ f28 1 f23"/>
              <a:gd name="f35" fmla="*/ f30 1 f23"/>
              <a:gd name="f36" fmla="*/ f31 1 f23"/>
              <a:gd name="f37" fmla="*/ f29 1 f23"/>
              <a:gd name="f38" fmla="*/ f33 f13 1"/>
              <a:gd name="f39" fmla="*/ f32 f13 1"/>
              <a:gd name="f40" fmla="*/ f34 f12 1"/>
              <a:gd name="f41" fmla="*/ f37 f12 1"/>
              <a:gd name="f42" fmla="*/ f34 f13 1"/>
              <a:gd name="f43" fmla="*/ f35 f13 1"/>
              <a:gd name="f44" fmla="*/ f35 f12 1"/>
              <a:gd name="f45" fmla="*/ f36 f13 1"/>
            </a:gdLst>
            <a:ahLst>
              <a:ahXY gdRefY="f0" minY="f6" maxY="f8">
                <a:pos x="f20" y="f21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40" y="f42"/>
              </a:cxn>
              <a:cxn ang="f27">
                <a:pos x="f40" y="f43"/>
              </a:cxn>
              <a:cxn ang="f27">
                <a:pos x="f44" y="f45"/>
              </a:cxn>
            </a:cxnLst>
            <a:rect l="f40" t="f39" r="f41" b="f38"/>
            <a:pathLst>
              <a:path w="21600" h="21600">
                <a:moveTo>
                  <a:pt x="f6" y="f6"/>
                </a:moveTo>
                <a:cubicBezTo>
                  <a:pt x="f8" y="f6"/>
                  <a:pt x="f7" y="f32"/>
                  <a:pt x="f7" y="f25"/>
                </a:cubicBezTo>
                <a:lnTo>
                  <a:pt x="f7" y="f26"/>
                </a:lnTo>
                <a:cubicBezTo>
                  <a:pt x="f7" y="f33"/>
                  <a:pt x="f8" y="f7"/>
                  <a:pt x="f6" y="f7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A91F6AB1-F360-AC7B-0503-659E5540538A}"/>
              </a:ext>
            </a:extLst>
          </p:cNvPr>
          <p:cNvCxnSpPr>
            <a:cxnSpLocks/>
            <a:stCxn id="79" idx="6"/>
          </p:cNvCxnSpPr>
          <p:nvPr/>
        </p:nvCxnSpPr>
        <p:spPr>
          <a:xfrm flipH="1">
            <a:off x="3072874" y="3736237"/>
            <a:ext cx="618" cy="142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CDC1DE5-AFFD-7292-1EDE-393E67ABF3ED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AF8B9BA-B824-DE4C-8C76-4860272476B9}" type="slidenum"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27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B30A0E-7BD3-D0CE-73AF-8918784023A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262115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2B1485-CF37-79BE-1470-DB579C9AE7F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262115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4C53B6-1983-905D-AD15-FDEC831AA4F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255998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50CD00-CAB3-3FD9-CC1B-2B16C69B01C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46123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63B1F0-E60D-10B1-B1C8-661540A3005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46123" y="1969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5F59C4-301F-992A-7F35-9396E794ED9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39997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D60991-7CB7-B2D1-6BD7-D3DF9F21435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30122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734609-948D-CFAB-ED14-A2CEF283A91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30122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1724C4-55FF-17AF-4E38-98D4D3BE424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23995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Straight Connector 10">
            <a:extLst>
              <a:ext uri="{FF2B5EF4-FFF2-40B4-BE49-F238E27FC236}">
                <a16:creationId xmlns:a16="http://schemas.microsoft.com/office/drawing/2014/main" id="{C644F7E7-BBEC-0135-CFBA-28A04EDC101E}"/>
              </a:ext>
            </a:extLst>
          </p:cNvPr>
          <p:cNvSpPr/>
          <p:nvPr/>
        </p:nvSpPr>
        <p:spPr>
          <a:xfrm flipV="1">
            <a:off x="5507998" y="1717563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3" name="Straight Connector 11">
            <a:extLst>
              <a:ext uri="{FF2B5EF4-FFF2-40B4-BE49-F238E27FC236}">
                <a16:creationId xmlns:a16="http://schemas.microsoft.com/office/drawing/2014/main" id="{06179A29-46D6-5F4A-7193-0A9BC66ED078}"/>
              </a:ext>
            </a:extLst>
          </p:cNvPr>
          <p:cNvSpPr/>
          <p:nvPr/>
        </p:nvSpPr>
        <p:spPr>
          <a:xfrm flipV="1">
            <a:off x="6191996" y="1714317"/>
            <a:ext cx="0" cy="251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4" name="Straight Connector 12">
            <a:extLst>
              <a:ext uri="{FF2B5EF4-FFF2-40B4-BE49-F238E27FC236}">
                <a16:creationId xmlns:a16="http://schemas.microsoft.com/office/drawing/2014/main" id="{B26C26B0-5684-BE49-4AB8-81CE4AB53F8C}"/>
              </a:ext>
            </a:extLst>
          </p:cNvPr>
          <p:cNvSpPr/>
          <p:nvPr/>
        </p:nvSpPr>
        <p:spPr>
          <a:xfrm flipV="1">
            <a:off x="6876004" y="1714317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id="{8B464E25-C933-2BAD-4896-5B42DB0686DC}"/>
              </a:ext>
            </a:extLst>
          </p:cNvPr>
          <p:cNvGrpSpPr/>
          <p:nvPr/>
        </p:nvGrpSpPr>
        <p:grpSpPr>
          <a:xfrm>
            <a:off x="5748476" y="2262600"/>
            <a:ext cx="207001" cy="150117"/>
            <a:chOff x="5748476" y="2262600"/>
            <a:chExt cx="207001" cy="150117"/>
          </a:xfrm>
        </p:grpSpPr>
        <p:sp>
          <p:nvSpPr>
            <p:cNvPr id="16" name="Straight Connector 14">
              <a:extLst>
                <a:ext uri="{FF2B5EF4-FFF2-40B4-BE49-F238E27FC236}">
                  <a16:creationId xmlns:a16="http://schemas.microsoft.com/office/drawing/2014/main" id="{A4ABE004-4F31-4692-1E21-0AD45FDA3F71}"/>
                </a:ext>
              </a:extLst>
            </p:cNvPr>
            <p:cNvSpPr/>
            <p:nvPr/>
          </p:nvSpPr>
          <p:spPr>
            <a:xfrm flipV="1">
              <a:off x="5748476" y="2264758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17" name="Straight Connector 15">
              <a:extLst>
                <a:ext uri="{FF2B5EF4-FFF2-40B4-BE49-F238E27FC236}">
                  <a16:creationId xmlns:a16="http://schemas.microsoft.com/office/drawing/2014/main" id="{FD54C307-D359-E14D-A09E-10D4549E067A}"/>
                </a:ext>
              </a:extLst>
            </p:cNvPr>
            <p:cNvSpPr/>
            <p:nvPr/>
          </p:nvSpPr>
          <p:spPr>
            <a:xfrm flipH="1">
              <a:off x="5751722" y="2262600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6612E913-A90C-6E12-F0FA-194B1D5266F8}"/>
              </a:ext>
            </a:extLst>
          </p:cNvPr>
          <p:cNvGrpSpPr/>
          <p:nvPr/>
        </p:nvGrpSpPr>
        <p:grpSpPr>
          <a:xfrm>
            <a:off x="6432474" y="2262600"/>
            <a:ext cx="191530" cy="113403"/>
            <a:chOff x="6432474" y="2262600"/>
            <a:chExt cx="191530" cy="113403"/>
          </a:xfrm>
        </p:grpSpPr>
        <p:sp>
          <p:nvSpPr>
            <p:cNvPr id="19" name="Straight Connector 17">
              <a:extLst>
                <a:ext uri="{FF2B5EF4-FFF2-40B4-BE49-F238E27FC236}">
                  <a16:creationId xmlns:a16="http://schemas.microsoft.com/office/drawing/2014/main" id="{20C3B2B4-960E-6725-0E2B-1DA4BBFFB0E9}"/>
                </a:ext>
              </a:extLst>
            </p:cNvPr>
            <p:cNvSpPr/>
            <p:nvPr/>
          </p:nvSpPr>
          <p:spPr>
            <a:xfrm flipH="1" flipV="1">
              <a:off x="6435364" y="2264401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20" name="Straight Connector 18">
              <a:extLst>
                <a:ext uri="{FF2B5EF4-FFF2-40B4-BE49-F238E27FC236}">
                  <a16:creationId xmlns:a16="http://schemas.microsoft.com/office/drawing/2014/main" id="{892F314C-39F1-9E32-DF85-B2A725949E91}"/>
                </a:ext>
              </a:extLst>
            </p:cNvPr>
            <p:cNvSpPr/>
            <p:nvPr/>
          </p:nvSpPr>
          <p:spPr>
            <a:xfrm>
              <a:off x="6432474" y="2262600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21" name="Group 19">
            <a:extLst>
              <a:ext uri="{FF2B5EF4-FFF2-40B4-BE49-F238E27FC236}">
                <a16:creationId xmlns:a16="http://schemas.microsoft.com/office/drawing/2014/main" id="{399F0FF4-5DCB-5311-3778-851A44E38DAE}"/>
              </a:ext>
            </a:extLst>
          </p:cNvPr>
          <p:cNvGrpSpPr/>
          <p:nvPr/>
        </p:nvGrpSpPr>
        <p:grpSpPr>
          <a:xfrm>
            <a:off x="5723997" y="2520004"/>
            <a:ext cx="921605" cy="0"/>
            <a:chOff x="5723997" y="2520004"/>
            <a:chExt cx="921605" cy="0"/>
          </a:xfrm>
        </p:grpSpPr>
        <p:sp>
          <p:nvSpPr>
            <p:cNvPr id="22" name="Straight Connector 20">
              <a:extLst>
                <a:ext uri="{FF2B5EF4-FFF2-40B4-BE49-F238E27FC236}">
                  <a16:creationId xmlns:a16="http://schemas.microsoft.com/office/drawing/2014/main" id="{802DD040-F02A-1D6E-FD52-CBACE27CEA93}"/>
                </a:ext>
              </a:extLst>
            </p:cNvPr>
            <p:cNvSpPr/>
            <p:nvPr/>
          </p:nvSpPr>
          <p:spPr>
            <a:xfrm>
              <a:off x="5723997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23" name="Straight Connector 21">
              <a:extLst>
                <a:ext uri="{FF2B5EF4-FFF2-40B4-BE49-F238E27FC236}">
                  <a16:creationId xmlns:a16="http://schemas.microsoft.com/office/drawing/2014/main" id="{80881C5F-DDCC-AAFF-2EC9-5132D34EC825}"/>
                </a:ext>
              </a:extLst>
            </p:cNvPr>
            <p:cNvSpPr/>
            <p:nvPr/>
          </p:nvSpPr>
          <p:spPr>
            <a:xfrm flipH="1">
              <a:off x="5738042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sp>
        <p:nvSpPr>
          <p:cNvPr id="24" name="Straight Connector 22">
            <a:extLst>
              <a:ext uri="{FF2B5EF4-FFF2-40B4-BE49-F238E27FC236}">
                <a16:creationId xmlns:a16="http://schemas.microsoft.com/office/drawing/2014/main" id="{15E7D3EB-979B-1648-EF4F-4DD198C0E904}"/>
              </a:ext>
            </a:extLst>
          </p:cNvPr>
          <p:cNvSpPr/>
          <p:nvPr/>
        </p:nvSpPr>
        <p:spPr>
          <a:xfrm flipV="1">
            <a:off x="5507998" y="2578324"/>
            <a:ext cx="0" cy="2761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25" name="Straight Connector 23">
            <a:extLst>
              <a:ext uri="{FF2B5EF4-FFF2-40B4-BE49-F238E27FC236}">
                <a16:creationId xmlns:a16="http://schemas.microsoft.com/office/drawing/2014/main" id="{FB779933-49A6-E710-BEBA-C29BBD5E901F}"/>
              </a:ext>
            </a:extLst>
          </p:cNvPr>
          <p:cNvSpPr/>
          <p:nvPr/>
        </p:nvSpPr>
        <p:spPr>
          <a:xfrm flipV="1">
            <a:off x="6876004" y="2607475"/>
            <a:ext cx="0" cy="255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26" name="Straight Connector 24">
            <a:extLst>
              <a:ext uri="{FF2B5EF4-FFF2-40B4-BE49-F238E27FC236}">
                <a16:creationId xmlns:a16="http://schemas.microsoft.com/office/drawing/2014/main" id="{387281F3-59BD-0B86-B015-D851457E9D84}"/>
              </a:ext>
            </a:extLst>
          </p:cNvPr>
          <p:cNvSpPr/>
          <p:nvPr/>
        </p:nvSpPr>
        <p:spPr>
          <a:xfrm flipV="1">
            <a:off x="6191996" y="2467078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grpSp>
        <p:nvGrpSpPr>
          <p:cNvPr id="27" name="Group 25">
            <a:extLst>
              <a:ext uri="{FF2B5EF4-FFF2-40B4-BE49-F238E27FC236}">
                <a16:creationId xmlns:a16="http://schemas.microsoft.com/office/drawing/2014/main" id="{873F78B8-7EA3-EB4C-6079-FA440A482B70}"/>
              </a:ext>
            </a:extLst>
          </p:cNvPr>
          <p:cNvGrpSpPr/>
          <p:nvPr/>
        </p:nvGrpSpPr>
        <p:grpSpPr>
          <a:xfrm>
            <a:off x="7236003" y="1223997"/>
            <a:ext cx="395990" cy="539998"/>
            <a:chOff x="7236003" y="1223997"/>
            <a:chExt cx="395990" cy="539998"/>
          </a:xfrm>
        </p:grpSpPr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B9D2A0AE-688B-D91F-CDF8-DFA7C37DDCE7}"/>
                </a:ext>
              </a:extLst>
            </p:cNvPr>
            <p:cNvSpPr/>
            <p:nvPr/>
          </p:nvSpPr>
          <p:spPr>
            <a:xfrm>
              <a:off x="7236003" y="1223997"/>
              <a:ext cx="107999" cy="539998"/>
            </a:xfrm>
            <a:custGeom>
              <a:avLst>
                <a:gd name="f0" fmla="val 1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21600"/>
                <a:gd name="f8" fmla="val 10800"/>
                <a:gd name="f9" fmla="val -2147483647"/>
                <a:gd name="f10" fmla="val 2147483647"/>
                <a:gd name="f11" fmla="+- 0 0 0"/>
                <a:gd name="f12" fmla="*/ f4 1 21600"/>
                <a:gd name="f13" fmla="*/ f5 1 21600"/>
                <a:gd name="f14" fmla="val f6"/>
                <a:gd name="f15" fmla="val f7"/>
                <a:gd name="f16" fmla="pin 0 f0 10800"/>
                <a:gd name="f17" fmla="*/ f11 f1 1"/>
                <a:gd name="f18" fmla="+- f15 0 f14"/>
                <a:gd name="f19" fmla="val f16"/>
                <a:gd name="f20" fmla="*/ 21600 f12 1"/>
                <a:gd name="f21" fmla="*/ f16 f13 1"/>
                <a:gd name="f22" fmla="*/ f17 1 f3"/>
                <a:gd name="f23" fmla="*/ f18 1 21600"/>
                <a:gd name="f24" fmla="*/ f19 1 2"/>
                <a:gd name="f25" fmla="+- f6 f19 0"/>
                <a:gd name="f26" fmla="+- f7 0 f19"/>
                <a:gd name="f27" fmla="+- f22 0 f2"/>
                <a:gd name="f28" fmla="*/ 0 f23 1"/>
                <a:gd name="f29" fmla="*/ 15150 f23 1"/>
                <a:gd name="f30" fmla="*/ 21600 f23 1"/>
                <a:gd name="f31" fmla="*/ 10800 f23 1"/>
                <a:gd name="f32" fmla="+- f6 f24 0"/>
                <a:gd name="f33" fmla="+- f7 0 f24"/>
                <a:gd name="f34" fmla="*/ f28 1 f23"/>
                <a:gd name="f35" fmla="*/ f30 1 f23"/>
                <a:gd name="f36" fmla="*/ f31 1 f23"/>
                <a:gd name="f37" fmla="*/ f29 1 f23"/>
                <a:gd name="f38" fmla="*/ f33 f13 1"/>
                <a:gd name="f39" fmla="*/ f32 f13 1"/>
                <a:gd name="f40" fmla="*/ f34 f12 1"/>
                <a:gd name="f41" fmla="*/ f37 f12 1"/>
                <a:gd name="f42" fmla="*/ f34 f13 1"/>
                <a:gd name="f43" fmla="*/ f35 f13 1"/>
                <a:gd name="f44" fmla="*/ f35 f12 1"/>
                <a:gd name="f45" fmla="*/ f36 f13 1"/>
              </a:gdLst>
              <a:ahLst>
                <a:ahXY gdRefY="f0" minY="f6" maxY="f8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0" y="f42"/>
                </a:cxn>
                <a:cxn ang="f27">
                  <a:pos x="f40" y="f43"/>
                </a:cxn>
                <a:cxn ang="f27">
                  <a:pos x="f44" y="f45"/>
                </a:cxn>
              </a:cxnLst>
              <a:rect l="f40" t="f39" r="f41" b="f38"/>
              <a:pathLst>
                <a:path w="21600" h="21600">
                  <a:moveTo>
                    <a:pt x="f6" y="f6"/>
                  </a:moveTo>
                  <a:cubicBezTo>
                    <a:pt x="f8" y="f6"/>
                    <a:pt x="f7" y="f32"/>
                    <a:pt x="f7" y="f25"/>
                  </a:cubicBezTo>
                  <a:lnTo>
                    <a:pt x="f7" y="f26"/>
                  </a:lnTo>
                  <a:cubicBezTo>
                    <a:pt x="f7" y="f33"/>
                    <a:pt x="f8" y="f7"/>
                    <a:pt x="f6" y="f7"/>
                  </a:cubicBezTo>
                </a:path>
              </a:pathLst>
            </a:custGeom>
            <a:noFill/>
            <a:ln w="19083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29" name="Straight Connector 27">
              <a:extLst>
                <a:ext uri="{FF2B5EF4-FFF2-40B4-BE49-F238E27FC236}">
                  <a16:creationId xmlns:a16="http://schemas.microsoft.com/office/drawing/2014/main" id="{C18CD617-129F-F2A8-094A-E62CD928A2CD}"/>
                </a:ext>
              </a:extLst>
            </p:cNvPr>
            <p:cNvSpPr/>
            <p:nvPr/>
          </p:nvSpPr>
          <p:spPr>
            <a:xfrm>
              <a:off x="7343994" y="1493635"/>
              <a:ext cx="2879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9083" cap="flat">
              <a:solidFill>
                <a:srgbClr val="111111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30" name="Group 28">
            <a:extLst>
              <a:ext uri="{FF2B5EF4-FFF2-40B4-BE49-F238E27FC236}">
                <a16:creationId xmlns:a16="http://schemas.microsoft.com/office/drawing/2014/main" id="{82AED06B-3D06-DB1E-783E-C0133E92A863}"/>
              </a:ext>
            </a:extLst>
          </p:cNvPr>
          <p:cNvGrpSpPr/>
          <p:nvPr/>
        </p:nvGrpSpPr>
        <p:grpSpPr>
          <a:xfrm>
            <a:off x="7236003" y="2088361"/>
            <a:ext cx="395990" cy="539998"/>
            <a:chOff x="7236003" y="2088361"/>
            <a:chExt cx="395990" cy="539998"/>
          </a:xfrm>
        </p:grpSpPr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52B75576-A62A-2B3B-6C0E-8CB381ACE2F7}"/>
                </a:ext>
              </a:extLst>
            </p:cNvPr>
            <p:cNvSpPr/>
            <p:nvPr/>
          </p:nvSpPr>
          <p:spPr>
            <a:xfrm>
              <a:off x="7236003" y="2088361"/>
              <a:ext cx="107999" cy="539998"/>
            </a:xfrm>
            <a:custGeom>
              <a:avLst>
                <a:gd name="f0" fmla="val 1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21600"/>
                <a:gd name="f8" fmla="val 10800"/>
                <a:gd name="f9" fmla="val -2147483647"/>
                <a:gd name="f10" fmla="val 2147483647"/>
                <a:gd name="f11" fmla="+- 0 0 0"/>
                <a:gd name="f12" fmla="*/ f4 1 21600"/>
                <a:gd name="f13" fmla="*/ f5 1 21600"/>
                <a:gd name="f14" fmla="val f6"/>
                <a:gd name="f15" fmla="val f7"/>
                <a:gd name="f16" fmla="pin 0 f0 10800"/>
                <a:gd name="f17" fmla="*/ f11 f1 1"/>
                <a:gd name="f18" fmla="+- f15 0 f14"/>
                <a:gd name="f19" fmla="val f16"/>
                <a:gd name="f20" fmla="*/ 21600 f12 1"/>
                <a:gd name="f21" fmla="*/ f16 f13 1"/>
                <a:gd name="f22" fmla="*/ f17 1 f3"/>
                <a:gd name="f23" fmla="*/ f18 1 21600"/>
                <a:gd name="f24" fmla="*/ f19 1 2"/>
                <a:gd name="f25" fmla="+- f6 f19 0"/>
                <a:gd name="f26" fmla="+- f7 0 f19"/>
                <a:gd name="f27" fmla="+- f22 0 f2"/>
                <a:gd name="f28" fmla="*/ 0 f23 1"/>
                <a:gd name="f29" fmla="*/ 15150 f23 1"/>
                <a:gd name="f30" fmla="*/ 21600 f23 1"/>
                <a:gd name="f31" fmla="*/ 10800 f23 1"/>
                <a:gd name="f32" fmla="+- f6 f24 0"/>
                <a:gd name="f33" fmla="+- f7 0 f24"/>
                <a:gd name="f34" fmla="*/ f28 1 f23"/>
                <a:gd name="f35" fmla="*/ f30 1 f23"/>
                <a:gd name="f36" fmla="*/ f31 1 f23"/>
                <a:gd name="f37" fmla="*/ f29 1 f23"/>
                <a:gd name="f38" fmla="*/ f33 f13 1"/>
                <a:gd name="f39" fmla="*/ f32 f13 1"/>
                <a:gd name="f40" fmla="*/ f34 f12 1"/>
                <a:gd name="f41" fmla="*/ f37 f12 1"/>
                <a:gd name="f42" fmla="*/ f34 f13 1"/>
                <a:gd name="f43" fmla="*/ f35 f13 1"/>
                <a:gd name="f44" fmla="*/ f35 f12 1"/>
                <a:gd name="f45" fmla="*/ f36 f13 1"/>
              </a:gdLst>
              <a:ahLst>
                <a:ahXY gdRefY="f0" minY="f6" maxY="f8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0" y="f42"/>
                </a:cxn>
                <a:cxn ang="f27">
                  <a:pos x="f40" y="f43"/>
                </a:cxn>
                <a:cxn ang="f27">
                  <a:pos x="f44" y="f45"/>
                </a:cxn>
              </a:cxnLst>
              <a:rect l="f40" t="f39" r="f41" b="f38"/>
              <a:pathLst>
                <a:path w="21600" h="21600">
                  <a:moveTo>
                    <a:pt x="f6" y="f6"/>
                  </a:moveTo>
                  <a:cubicBezTo>
                    <a:pt x="f8" y="f6"/>
                    <a:pt x="f7" y="f32"/>
                    <a:pt x="f7" y="f25"/>
                  </a:cubicBezTo>
                  <a:lnTo>
                    <a:pt x="f7" y="f26"/>
                  </a:lnTo>
                  <a:cubicBezTo>
                    <a:pt x="f7" y="f33"/>
                    <a:pt x="f8" y="f7"/>
                    <a:pt x="f6" y="f7"/>
                  </a:cubicBezTo>
                </a:path>
              </a:pathLst>
            </a:custGeom>
            <a:noFill/>
            <a:ln w="19083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32" name="Straight Connector 30">
              <a:extLst>
                <a:ext uri="{FF2B5EF4-FFF2-40B4-BE49-F238E27FC236}">
                  <a16:creationId xmlns:a16="http://schemas.microsoft.com/office/drawing/2014/main" id="{89F41182-7369-C921-4DE5-CCE4D359C158}"/>
                </a:ext>
              </a:extLst>
            </p:cNvPr>
            <p:cNvSpPr/>
            <p:nvPr/>
          </p:nvSpPr>
          <p:spPr>
            <a:xfrm>
              <a:off x="7343994" y="2357999"/>
              <a:ext cx="2879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9083" cap="flat">
              <a:solidFill>
                <a:srgbClr val="111111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33" name="Group 31">
            <a:extLst>
              <a:ext uri="{FF2B5EF4-FFF2-40B4-BE49-F238E27FC236}">
                <a16:creationId xmlns:a16="http://schemas.microsoft.com/office/drawing/2014/main" id="{50F5217F-BE8B-F132-E5A7-3ADD90FC18D8}"/>
              </a:ext>
            </a:extLst>
          </p:cNvPr>
          <p:cNvGrpSpPr/>
          <p:nvPr/>
        </p:nvGrpSpPr>
        <p:grpSpPr>
          <a:xfrm>
            <a:off x="7236003" y="2844360"/>
            <a:ext cx="395990" cy="539998"/>
            <a:chOff x="7236003" y="2844360"/>
            <a:chExt cx="395990" cy="539998"/>
          </a:xfrm>
        </p:grpSpPr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86DF3F7E-C432-4177-67D8-060CA80ED367}"/>
                </a:ext>
              </a:extLst>
            </p:cNvPr>
            <p:cNvSpPr/>
            <p:nvPr/>
          </p:nvSpPr>
          <p:spPr>
            <a:xfrm>
              <a:off x="7236003" y="2844360"/>
              <a:ext cx="107999" cy="539998"/>
            </a:xfrm>
            <a:custGeom>
              <a:avLst>
                <a:gd name="f0" fmla="val 1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21600"/>
                <a:gd name="f8" fmla="val 10800"/>
                <a:gd name="f9" fmla="val -2147483647"/>
                <a:gd name="f10" fmla="val 2147483647"/>
                <a:gd name="f11" fmla="+- 0 0 0"/>
                <a:gd name="f12" fmla="*/ f4 1 21600"/>
                <a:gd name="f13" fmla="*/ f5 1 21600"/>
                <a:gd name="f14" fmla="val f6"/>
                <a:gd name="f15" fmla="val f7"/>
                <a:gd name="f16" fmla="pin 0 f0 10800"/>
                <a:gd name="f17" fmla="*/ f11 f1 1"/>
                <a:gd name="f18" fmla="+- f15 0 f14"/>
                <a:gd name="f19" fmla="val f16"/>
                <a:gd name="f20" fmla="*/ 21600 f12 1"/>
                <a:gd name="f21" fmla="*/ f16 f13 1"/>
                <a:gd name="f22" fmla="*/ f17 1 f3"/>
                <a:gd name="f23" fmla="*/ f18 1 21600"/>
                <a:gd name="f24" fmla="*/ f19 1 2"/>
                <a:gd name="f25" fmla="+- f6 f19 0"/>
                <a:gd name="f26" fmla="+- f7 0 f19"/>
                <a:gd name="f27" fmla="+- f22 0 f2"/>
                <a:gd name="f28" fmla="*/ 0 f23 1"/>
                <a:gd name="f29" fmla="*/ 15150 f23 1"/>
                <a:gd name="f30" fmla="*/ 21600 f23 1"/>
                <a:gd name="f31" fmla="*/ 10800 f23 1"/>
                <a:gd name="f32" fmla="+- f6 f24 0"/>
                <a:gd name="f33" fmla="+- f7 0 f24"/>
                <a:gd name="f34" fmla="*/ f28 1 f23"/>
                <a:gd name="f35" fmla="*/ f30 1 f23"/>
                <a:gd name="f36" fmla="*/ f31 1 f23"/>
                <a:gd name="f37" fmla="*/ f29 1 f23"/>
                <a:gd name="f38" fmla="*/ f33 f13 1"/>
                <a:gd name="f39" fmla="*/ f32 f13 1"/>
                <a:gd name="f40" fmla="*/ f34 f12 1"/>
                <a:gd name="f41" fmla="*/ f37 f12 1"/>
                <a:gd name="f42" fmla="*/ f34 f13 1"/>
                <a:gd name="f43" fmla="*/ f35 f13 1"/>
                <a:gd name="f44" fmla="*/ f35 f12 1"/>
                <a:gd name="f45" fmla="*/ f36 f13 1"/>
              </a:gdLst>
              <a:ahLst>
                <a:ahXY gdRefY="f0" minY="f6" maxY="f8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0" y="f42"/>
                </a:cxn>
                <a:cxn ang="f27">
                  <a:pos x="f40" y="f43"/>
                </a:cxn>
                <a:cxn ang="f27">
                  <a:pos x="f44" y="f45"/>
                </a:cxn>
              </a:cxnLst>
              <a:rect l="f40" t="f39" r="f41" b="f38"/>
              <a:pathLst>
                <a:path w="21600" h="21600">
                  <a:moveTo>
                    <a:pt x="f6" y="f6"/>
                  </a:moveTo>
                  <a:cubicBezTo>
                    <a:pt x="f8" y="f6"/>
                    <a:pt x="f7" y="f32"/>
                    <a:pt x="f7" y="f25"/>
                  </a:cubicBezTo>
                  <a:lnTo>
                    <a:pt x="f7" y="f26"/>
                  </a:lnTo>
                  <a:cubicBezTo>
                    <a:pt x="f7" y="f33"/>
                    <a:pt x="f8" y="f7"/>
                    <a:pt x="f6" y="f7"/>
                  </a:cubicBezTo>
                </a:path>
              </a:pathLst>
            </a:custGeom>
            <a:noFill/>
            <a:ln w="19083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35" name="Straight Connector 33">
              <a:extLst>
                <a:ext uri="{FF2B5EF4-FFF2-40B4-BE49-F238E27FC236}">
                  <a16:creationId xmlns:a16="http://schemas.microsoft.com/office/drawing/2014/main" id="{27208EFE-B225-00CC-455A-E54631291C5F}"/>
                </a:ext>
              </a:extLst>
            </p:cNvPr>
            <p:cNvSpPr/>
            <p:nvPr/>
          </p:nvSpPr>
          <p:spPr>
            <a:xfrm>
              <a:off x="7343994" y="3113998"/>
              <a:ext cx="2879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9083" cap="flat">
              <a:solidFill>
                <a:srgbClr val="111111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sp>
        <p:nvSpPr>
          <p:cNvPr id="36" name="TextBox 34">
            <a:extLst>
              <a:ext uri="{FF2B5EF4-FFF2-40B4-BE49-F238E27FC236}">
                <a16:creationId xmlns:a16="http://schemas.microsoft.com/office/drawing/2014/main" id="{CEC48227-F838-76D9-3088-D7F7FB6C40DB}"/>
              </a:ext>
            </a:extLst>
          </p:cNvPr>
          <p:cNvSpPr txBox="1"/>
          <p:nvPr/>
        </p:nvSpPr>
        <p:spPr>
          <a:xfrm>
            <a:off x="7668002" y="1295997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Ingestion Servers</a:t>
            </a:r>
          </a:p>
        </p:txBody>
      </p:sp>
      <p:sp>
        <p:nvSpPr>
          <p:cNvPr id="37" name="TextBox 35">
            <a:extLst>
              <a:ext uri="{FF2B5EF4-FFF2-40B4-BE49-F238E27FC236}">
                <a16:creationId xmlns:a16="http://schemas.microsoft.com/office/drawing/2014/main" id="{AB54D3DF-FFF3-4420-7360-658D26D597F8}"/>
              </a:ext>
            </a:extLst>
          </p:cNvPr>
          <p:cNvSpPr txBox="1"/>
          <p:nvPr/>
        </p:nvSpPr>
        <p:spPr>
          <a:xfrm>
            <a:off x="7668002" y="2160361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Routing Servers</a:t>
            </a:r>
          </a:p>
        </p:txBody>
      </p:sp>
      <p:sp>
        <p:nvSpPr>
          <p:cNvPr id="38" name="TextBox 36">
            <a:extLst>
              <a:ext uri="{FF2B5EF4-FFF2-40B4-BE49-F238E27FC236}">
                <a16:creationId xmlns:a16="http://schemas.microsoft.com/office/drawing/2014/main" id="{1C645865-07E3-E2AB-C737-3610A96C63B3}"/>
              </a:ext>
            </a:extLst>
          </p:cNvPr>
          <p:cNvSpPr txBox="1"/>
          <p:nvPr/>
        </p:nvSpPr>
        <p:spPr>
          <a:xfrm>
            <a:off x="7668002" y="2916716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Storage Servers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58BA9440-0CF6-14CE-BD00-0A37D4BDD42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flipH="1">
            <a:off x="791998" y="1835996"/>
            <a:ext cx="503998" cy="9485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0" name="Title 38">
            <a:extLst>
              <a:ext uri="{FF2B5EF4-FFF2-40B4-BE49-F238E27FC236}">
                <a16:creationId xmlns:a16="http://schemas.microsoft.com/office/drawing/2014/main" id="{98B8E86B-FF7D-EB46-7A46-8B3769BC1D1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077" y="129963"/>
            <a:ext cx="8928357" cy="556924"/>
          </a:xfrm>
        </p:spPr>
        <p:txBody>
          <a:bodyPr/>
          <a:lstStyle/>
          <a:p>
            <a:pPr lvl="0"/>
            <a:r>
              <a:rPr lang="en-GB" sz="3600" b="1">
                <a:latin typeface="Cabin" pitchFamily="18"/>
              </a:rPr>
              <a:t>TEEMS Architecture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3D6FE9C4-1293-68CD-F278-0959A69755C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207160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406641BD-7BDC-5967-1BE1-194DB38FF99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207160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F4CE21F-C839-7823-1620-DC1C52532C4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201043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9F7DED2-DB55-E3E2-776B-53D225B8812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91159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DCF2B107-3033-124B-CB8B-B5D953C1967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91159" y="1969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66D109F2-7C49-A7D6-3C0C-FB3C4E41208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85041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435DB27-E27D-970A-34B3-A6819074589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75157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3D300E5D-6F3B-C72A-EB30-C6D07E77E6C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75157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FE0C2810-D5EF-5094-9692-3723C0B7E0C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69040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0" name="Straight Connector 48">
            <a:extLst>
              <a:ext uri="{FF2B5EF4-FFF2-40B4-BE49-F238E27FC236}">
                <a16:creationId xmlns:a16="http://schemas.microsoft.com/office/drawing/2014/main" id="{7A850F4B-6C37-9D1B-9E8C-C24CFF53D33D}"/>
              </a:ext>
            </a:extLst>
          </p:cNvPr>
          <p:cNvSpPr/>
          <p:nvPr/>
        </p:nvSpPr>
        <p:spPr>
          <a:xfrm flipV="1">
            <a:off x="2453042" y="1717563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51" name="Straight Connector 49">
            <a:extLst>
              <a:ext uri="{FF2B5EF4-FFF2-40B4-BE49-F238E27FC236}">
                <a16:creationId xmlns:a16="http://schemas.microsoft.com/office/drawing/2014/main" id="{D40C6539-C8FE-AD21-0A3B-6E162AABF70C}"/>
              </a:ext>
            </a:extLst>
          </p:cNvPr>
          <p:cNvSpPr/>
          <p:nvPr/>
        </p:nvSpPr>
        <p:spPr>
          <a:xfrm flipV="1">
            <a:off x="3137041" y="1714317"/>
            <a:ext cx="0" cy="251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52" name="Straight Connector 50">
            <a:extLst>
              <a:ext uri="{FF2B5EF4-FFF2-40B4-BE49-F238E27FC236}">
                <a16:creationId xmlns:a16="http://schemas.microsoft.com/office/drawing/2014/main" id="{2871A734-A6F5-C9D4-921A-9C2112B3345C}"/>
              </a:ext>
            </a:extLst>
          </p:cNvPr>
          <p:cNvSpPr/>
          <p:nvPr/>
        </p:nvSpPr>
        <p:spPr>
          <a:xfrm flipV="1">
            <a:off x="3821039" y="1714317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grpSp>
        <p:nvGrpSpPr>
          <p:cNvPr id="53" name="Group 51">
            <a:extLst>
              <a:ext uri="{FF2B5EF4-FFF2-40B4-BE49-F238E27FC236}">
                <a16:creationId xmlns:a16="http://schemas.microsoft.com/office/drawing/2014/main" id="{0139C60D-A942-51F4-7D81-0D2D89BFDF8A}"/>
              </a:ext>
            </a:extLst>
          </p:cNvPr>
          <p:cNvGrpSpPr/>
          <p:nvPr/>
        </p:nvGrpSpPr>
        <p:grpSpPr>
          <a:xfrm>
            <a:off x="2693520" y="2262600"/>
            <a:ext cx="206992" cy="150117"/>
            <a:chOff x="2693520" y="2262600"/>
            <a:chExt cx="206992" cy="150117"/>
          </a:xfrm>
        </p:grpSpPr>
        <p:sp>
          <p:nvSpPr>
            <p:cNvPr id="54" name="Straight Connector 52">
              <a:extLst>
                <a:ext uri="{FF2B5EF4-FFF2-40B4-BE49-F238E27FC236}">
                  <a16:creationId xmlns:a16="http://schemas.microsoft.com/office/drawing/2014/main" id="{90D21EFC-F1F5-2D5F-F400-4472EB385EDD}"/>
                </a:ext>
              </a:extLst>
            </p:cNvPr>
            <p:cNvSpPr/>
            <p:nvPr/>
          </p:nvSpPr>
          <p:spPr>
            <a:xfrm flipV="1">
              <a:off x="2693520" y="2264758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55" name="Straight Connector 53">
              <a:extLst>
                <a:ext uri="{FF2B5EF4-FFF2-40B4-BE49-F238E27FC236}">
                  <a16:creationId xmlns:a16="http://schemas.microsoft.com/office/drawing/2014/main" id="{58449918-6ABC-2EF3-C1AA-8CD59AC1DBDF}"/>
                </a:ext>
              </a:extLst>
            </p:cNvPr>
            <p:cNvSpPr/>
            <p:nvPr/>
          </p:nvSpPr>
          <p:spPr>
            <a:xfrm flipH="1">
              <a:off x="2696757" y="2262600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56" name="Group 54">
            <a:extLst>
              <a:ext uri="{FF2B5EF4-FFF2-40B4-BE49-F238E27FC236}">
                <a16:creationId xmlns:a16="http://schemas.microsoft.com/office/drawing/2014/main" id="{A78FDC2A-5B1A-567A-16C3-117E1D492275}"/>
              </a:ext>
            </a:extLst>
          </p:cNvPr>
          <p:cNvGrpSpPr/>
          <p:nvPr/>
        </p:nvGrpSpPr>
        <p:grpSpPr>
          <a:xfrm>
            <a:off x="3377519" y="2262600"/>
            <a:ext cx="191520" cy="113403"/>
            <a:chOff x="3377519" y="2262600"/>
            <a:chExt cx="191520" cy="113403"/>
          </a:xfrm>
        </p:grpSpPr>
        <p:sp>
          <p:nvSpPr>
            <p:cNvPr id="57" name="Straight Connector 55">
              <a:extLst>
                <a:ext uri="{FF2B5EF4-FFF2-40B4-BE49-F238E27FC236}">
                  <a16:creationId xmlns:a16="http://schemas.microsoft.com/office/drawing/2014/main" id="{EB82D6E6-A188-55BA-C5B8-DB63384989C3}"/>
                </a:ext>
              </a:extLst>
            </p:cNvPr>
            <p:cNvSpPr/>
            <p:nvPr/>
          </p:nvSpPr>
          <p:spPr>
            <a:xfrm flipH="1" flipV="1">
              <a:off x="3380399" y="2264401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58" name="Straight Connector 56">
              <a:extLst>
                <a:ext uri="{FF2B5EF4-FFF2-40B4-BE49-F238E27FC236}">
                  <a16:creationId xmlns:a16="http://schemas.microsoft.com/office/drawing/2014/main" id="{238C9E58-8521-46C3-F1B2-B5FEC66F1FB5}"/>
                </a:ext>
              </a:extLst>
            </p:cNvPr>
            <p:cNvSpPr/>
            <p:nvPr/>
          </p:nvSpPr>
          <p:spPr>
            <a:xfrm>
              <a:off x="3377519" y="2262600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59" name="Group 57">
            <a:extLst>
              <a:ext uri="{FF2B5EF4-FFF2-40B4-BE49-F238E27FC236}">
                <a16:creationId xmlns:a16="http://schemas.microsoft.com/office/drawing/2014/main" id="{BE05F81F-A42F-94D3-61AE-82D236ED13E3}"/>
              </a:ext>
            </a:extLst>
          </p:cNvPr>
          <p:cNvGrpSpPr/>
          <p:nvPr/>
        </p:nvGrpSpPr>
        <p:grpSpPr>
          <a:xfrm>
            <a:off x="2669042" y="2520004"/>
            <a:ext cx="921596" cy="0"/>
            <a:chOff x="2669042" y="2520004"/>
            <a:chExt cx="921596" cy="0"/>
          </a:xfrm>
        </p:grpSpPr>
        <p:sp>
          <p:nvSpPr>
            <p:cNvPr id="60" name="Straight Connector 58">
              <a:extLst>
                <a:ext uri="{FF2B5EF4-FFF2-40B4-BE49-F238E27FC236}">
                  <a16:creationId xmlns:a16="http://schemas.microsoft.com/office/drawing/2014/main" id="{9ECFB49C-8F19-4512-93EF-78B3975BB7FF}"/>
                </a:ext>
              </a:extLst>
            </p:cNvPr>
            <p:cNvSpPr/>
            <p:nvPr/>
          </p:nvSpPr>
          <p:spPr>
            <a:xfrm>
              <a:off x="2669042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61" name="Straight Connector 59">
              <a:extLst>
                <a:ext uri="{FF2B5EF4-FFF2-40B4-BE49-F238E27FC236}">
                  <a16:creationId xmlns:a16="http://schemas.microsoft.com/office/drawing/2014/main" id="{2976D771-E1EC-E3BC-9D8C-FE9EFB6509BA}"/>
                </a:ext>
              </a:extLst>
            </p:cNvPr>
            <p:cNvSpPr/>
            <p:nvPr/>
          </p:nvSpPr>
          <p:spPr>
            <a:xfrm flipH="1">
              <a:off x="2683078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sp>
        <p:nvSpPr>
          <p:cNvPr id="62" name="Straight Connector 60">
            <a:extLst>
              <a:ext uri="{FF2B5EF4-FFF2-40B4-BE49-F238E27FC236}">
                <a16:creationId xmlns:a16="http://schemas.microsoft.com/office/drawing/2014/main" id="{16A1A6BC-24E3-E7DC-A56A-341E8934EFCA}"/>
              </a:ext>
            </a:extLst>
          </p:cNvPr>
          <p:cNvSpPr/>
          <p:nvPr/>
        </p:nvSpPr>
        <p:spPr>
          <a:xfrm flipV="1">
            <a:off x="2453042" y="2578324"/>
            <a:ext cx="0" cy="2761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63" name="Straight Connector 61">
            <a:extLst>
              <a:ext uri="{FF2B5EF4-FFF2-40B4-BE49-F238E27FC236}">
                <a16:creationId xmlns:a16="http://schemas.microsoft.com/office/drawing/2014/main" id="{5537781A-A3C0-78AC-B826-176913AE71A9}"/>
              </a:ext>
            </a:extLst>
          </p:cNvPr>
          <p:cNvSpPr/>
          <p:nvPr/>
        </p:nvSpPr>
        <p:spPr>
          <a:xfrm flipV="1">
            <a:off x="3821039" y="2607475"/>
            <a:ext cx="0" cy="255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64" name="Straight Connector 62">
            <a:extLst>
              <a:ext uri="{FF2B5EF4-FFF2-40B4-BE49-F238E27FC236}">
                <a16:creationId xmlns:a16="http://schemas.microsoft.com/office/drawing/2014/main" id="{47FCAB49-359A-8C1A-24E8-0DBA90BEC43D}"/>
              </a:ext>
            </a:extLst>
          </p:cNvPr>
          <p:cNvSpPr/>
          <p:nvPr/>
        </p:nvSpPr>
        <p:spPr>
          <a:xfrm flipV="1">
            <a:off x="3137041" y="2467078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5D54717A-2F7E-7E2C-D5F8-83A1525146B2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flipH="1">
            <a:off x="797036" y="1835996"/>
            <a:ext cx="503998" cy="9485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9" name="TextBox 67">
            <a:extLst>
              <a:ext uri="{FF2B5EF4-FFF2-40B4-BE49-F238E27FC236}">
                <a16:creationId xmlns:a16="http://schemas.microsoft.com/office/drawing/2014/main" id="{839901CE-2DA4-7EA6-0FF4-DAECD31ACEE5}"/>
              </a:ext>
            </a:extLst>
          </p:cNvPr>
          <p:cNvSpPr txBox="1"/>
          <p:nvPr/>
        </p:nvSpPr>
        <p:spPr>
          <a:xfrm>
            <a:off x="2191323" y="3883319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Token Channel</a:t>
            </a:r>
          </a:p>
        </p:txBody>
      </p:sp>
      <p:sp>
        <p:nvSpPr>
          <p:cNvPr id="73" name="TextBox 71">
            <a:extLst>
              <a:ext uri="{FF2B5EF4-FFF2-40B4-BE49-F238E27FC236}">
                <a16:creationId xmlns:a16="http://schemas.microsoft.com/office/drawing/2014/main" id="{18D47C43-2594-BCAA-40C3-5B291A2FABBD}"/>
              </a:ext>
            </a:extLst>
          </p:cNvPr>
          <p:cNvSpPr txBox="1"/>
          <p:nvPr/>
        </p:nvSpPr>
        <p:spPr>
          <a:xfrm>
            <a:off x="5642643" y="3878637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ID Channel</a:t>
            </a:r>
          </a:p>
        </p:txBody>
      </p:sp>
      <p:sp>
        <p:nvSpPr>
          <p:cNvPr id="74" name="Freeform 72">
            <a:extLst>
              <a:ext uri="{FF2B5EF4-FFF2-40B4-BE49-F238E27FC236}">
                <a16:creationId xmlns:a16="http://schemas.microsoft.com/office/drawing/2014/main" id="{39DAA03E-6370-3BE1-B212-F9241743C268}"/>
              </a:ext>
            </a:extLst>
          </p:cNvPr>
          <p:cNvSpPr/>
          <p:nvPr/>
        </p:nvSpPr>
        <p:spPr>
          <a:xfrm rot="10339195">
            <a:off x="1077473" y="666141"/>
            <a:ext cx="4296601" cy="814318"/>
          </a:xfrm>
          <a:custGeom>
            <a:avLst/>
            <a:gdLst>
              <a:gd name="f0" fmla="val w"/>
              <a:gd name="f1" fmla="val h"/>
              <a:gd name="f2" fmla="val 0"/>
              <a:gd name="f3" fmla="val 11936"/>
              <a:gd name="f4" fmla="val 2263"/>
              <a:gd name="f5" fmla="val 37"/>
              <a:gd name="f6" fmla="val 9292"/>
              <a:gd name="f7" fmla="val 5068"/>
              <a:gd name="f8" fmla="*/ f0 1 11936"/>
              <a:gd name="f9" fmla="*/ f1 1 2263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11936"/>
              <a:gd name="f16" fmla="*/ f13 1 2263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11936" h="2263">
                <a:moveTo>
                  <a:pt x="f2" y="f5"/>
                </a:moveTo>
                <a:cubicBezTo>
                  <a:pt x="f6" y="f7"/>
                  <a:pt x="f3" y="f2"/>
                  <a:pt x="f3" y="f2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75" name="Freeform 73">
            <a:extLst>
              <a:ext uri="{FF2B5EF4-FFF2-40B4-BE49-F238E27FC236}">
                <a16:creationId xmlns:a16="http://schemas.microsoft.com/office/drawing/2014/main" id="{730655C2-07B9-52FB-69DD-91141311B89E}"/>
              </a:ext>
            </a:extLst>
          </p:cNvPr>
          <p:cNvSpPr/>
          <p:nvPr/>
        </p:nvSpPr>
        <p:spPr>
          <a:xfrm rot="116402">
            <a:off x="1432527" y="3264920"/>
            <a:ext cx="3962515" cy="340202"/>
          </a:xfrm>
          <a:custGeom>
            <a:avLst/>
            <a:gdLst>
              <a:gd name="f0" fmla="val w"/>
              <a:gd name="f1" fmla="val h"/>
              <a:gd name="f2" fmla="val 0"/>
              <a:gd name="f3" fmla="val 11008"/>
              <a:gd name="f4" fmla="val 946"/>
              <a:gd name="f5" fmla="val 16"/>
              <a:gd name="f6" fmla="val 8569"/>
              <a:gd name="f7" fmla="val 2118"/>
              <a:gd name="f8" fmla="*/ f0 1 11008"/>
              <a:gd name="f9" fmla="*/ f1 1 946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11008"/>
              <a:gd name="f16" fmla="*/ f13 1 946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11008" h="946">
                <a:moveTo>
                  <a:pt x="f2" y="f5"/>
                </a:moveTo>
                <a:cubicBezTo>
                  <a:pt x="f6" y="f7"/>
                  <a:pt x="f3" y="f2"/>
                  <a:pt x="f3" y="f2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76" name="Freeform 74">
            <a:extLst>
              <a:ext uri="{FF2B5EF4-FFF2-40B4-BE49-F238E27FC236}">
                <a16:creationId xmlns:a16="http://schemas.microsoft.com/office/drawing/2014/main" id="{95FE9014-E5EB-151E-F17A-B9B04D611E22}"/>
              </a:ext>
            </a:extLst>
          </p:cNvPr>
          <p:cNvSpPr/>
          <p:nvPr/>
        </p:nvSpPr>
        <p:spPr>
          <a:xfrm rot="1122596">
            <a:off x="1048395" y="3117373"/>
            <a:ext cx="1366918" cy="426960"/>
          </a:xfrm>
          <a:custGeom>
            <a:avLst/>
            <a:gdLst>
              <a:gd name="f0" fmla="val w"/>
              <a:gd name="f1" fmla="val h"/>
              <a:gd name="f2" fmla="val 0"/>
              <a:gd name="f3" fmla="val 3798"/>
              <a:gd name="f4" fmla="val 1187"/>
              <a:gd name="f5" fmla="val 18"/>
              <a:gd name="f6" fmla="val 2955"/>
              <a:gd name="f7" fmla="val 2658"/>
              <a:gd name="f8" fmla="*/ f0 1 3798"/>
              <a:gd name="f9" fmla="*/ f1 1 1187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3798"/>
              <a:gd name="f16" fmla="*/ f13 1 1187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3798" h="1187">
                <a:moveTo>
                  <a:pt x="f2" y="f5"/>
                </a:moveTo>
                <a:cubicBezTo>
                  <a:pt x="f6" y="f7"/>
                  <a:pt x="f3" y="f2"/>
                  <a:pt x="f3" y="f2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77" name="Freeform 75">
            <a:extLst>
              <a:ext uri="{FF2B5EF4-FFF2-40B4-BE49-F238E27FC236}">
                <a16:creationId xmlns:a16="http://schemas.microsoft.com/office/drawing/2014/main" id="{44758DD1-2363-5FF0-D2A5-AC7B7E2A01BE}"/>
              </a:ext>
            </a:extLst>
          </p:cNvPr>
          <p:cNvSpPr/>
          <p:nvPr/>
        </p:nvSpPr>
        <p:spPr>
          <a:xfrm rot="9434415">
            <a:off x="877000" y="748280"/>
            <a:ext cx="1485003" cy="757799"/>
          </a:xfrm>
          <a:custGeom>
            <a:avLst/>
            <a:gdLst>
              <a:gd name="f0" fmla="val w"/>
              <a:gd name="f1" fmla="val h"/>
              <a:gd name="f2" fmla="val 0"/>
              <a:gd name="f3" fmla="val 4126"/>
              <a:gd name="f4" fmla="val 2106"/>
              <a:gd name="f5" fmla="val 34"/>
              <a:gd name="f6" fmla="val 3213"/>
              <a:gd name="f7" fmla="val 4716"/>
              <a:gd name="f8" fmla="*/ f0 1 4126"/>
              <a:gd name="f9" fmla="*/ f1 1 2106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4126"/>
              <a:gd name="f16" fmla="*/ f13 1 2106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4126" h="2106">
                <a:moveTo>
                  <a:pt x="f2" y="f5"/>
                </a:moveTo>
                <a:cubicBezTo>
                  <a:pt x="f6" y="f7"/>
                  <a:pt x="f3" y="f2"/>
                  <a:pt x="f3" y="f2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78" name="Freeform 76">
            <a:extLst>
              <a:ext uri="{FF2B5EF4-FFF2-40B4-BE49-F238E27FC236}">
                <a16:creationId xmlns:a16="http://schemas.microsoft.com/office/drawing/2014/main" id="{018B0E26-1219-2BDC-0C8E-D08DBBB9E67F}"/>
              </a:ext>
            </a:extLst>
          </p:cNvPr>
          <p:cNvSpPr/>
          <p:nvPr/>
        </p:nvSpPr>
        <p:spPr>
          <a:xfrm>
            <a:off x="1224363" y="3487320"/>
            <a:ext cx="359999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79" name="TextBox 77">
            <a:extLst>
              <a:ext uri="{FF2B5EF4-FFF2-40B4-BE49-F238E27FC236}">
                <a16:creationId xmlns:a16="http://schemas.microsoft.com/office/drawing/2014/main" id="{7866730E-DEE7-07E8-6321-C475FFB604AC}"/>
              </a:ext>
            </a:extLst>
          </p:cNvPr>
          <p:cNvSpPr txBox="1"/>
          <p:nvPr/>
        </p:nvSpPr>
        <p:spPr>
          <a:xfrm>
            <a:off x="1296363" y="3487320"/>
            <a:ext cx="143999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1</a:t>
            </a:r>
          </a:p>
        </p:txBody>
      </p:sp>
      <p:sp>
        <p:nvSpPr>
          <p:cNvPr id="80" name="Freeform 78">
            <a:extLst>
              <a:ext uri="{FF2B5EF4-FFF2-40B4-BE49-F238E27FC236}">
                <a16:creationId xmlns:a16="http://schemas.microsoft.com/office/drawing/2014/main" id="{B5F3DCC4-A378-D2B1-9C82-0D457F5AC580}"/>
              </a:ext>
            </a:extLst>
          </p:cNvPr>
          <p:cNvSpPr/>
          <p:nvPr/>
        </p:nvSpPr>
        <p:spPr>
          <a:xfrm>
            <a:off x="4608722" y="3194995"/>
            <a:ext cx="359999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81" name="TextBox 79">
            <a:extLst>
              <a:ext uri="{FF2B5EF4-FFF2-40B4-BE49-F238E27FC236}">
                <a16:creationId xmlns:a16="http://schemas.microsoft.com/office/drawing/2014/main" id="{87C4CA82-1306-52B4-39AC-C25477DC309C}"/>
              </a:ext>
            </a:extLst>
          </p:cNvPr>
          <p:cNvSpPr txBox="1"/>
          <p:nvPr/>
        </p:nvSpPr>
        <p:spPr>
          <a:xfrm>
            <a:off x="4680722" y="3194995"/>
            <a:ext cx="143999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2</a:t>
            </a:r>
          </a:p>
        </p:txBody>
      </p:sp>
      <p:sp>
        <p:nvSpPr>
          <p:cNvPr id="82" name="Freeform 80">
            <a:extLst>
              <a:ext uri="{FF2B5EF4-FFF2-40B4-BE49-F238E27FC236}">
                <a16:creationId xmlns:a16="http://schemas.microsoft.com/office/drawing/2014/main" id="{D2EFBB98-C2FB-A8B9-7AE3-C444BEBCD7B8}"/>
              </a:ext>
            </a:extLst>
          </p:cNvPr>
          <p:cNvSpPr/>
          <p:nvPr/>
        </p:nvSpPr>
        <p:spPr>
          <a:xfrm>
            <a:off x="792720" y="639001"/>
            <a:ext cx="359999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83" name="TextBox 81">
            <a:extLst>
              <a:ext uri="{FF2B5EF4-FFF2-40B4-BE49-F238E27FC236}">
                <a16:creationId xmlns:a16="http://schemas.microsoft.com/office/drawing/2014/main" id="{606072EC-33F5-4FF8-AEB1-4BA890543223}"/>
              </a:ext>
            </a:extLst>
          </p:cNvPr>
          <p:cNvSpPr txBox="1"/>
          <p:nvPr/>
        </p:nvSpPr>
        <p:spPr>
          <a:xfrm>
            <a:off x="864720" y="639001"/>
            <a:ext cx="143999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3</a:t>
            </a:r>
          </a:p>
        </p:txBody>
      </p:sp>
      <p:sp>
        <p:nvSpPr>
          <p:cNvPr id="84" name="Freeform 82">
            <a:extLst>
              <a:ext uri="{FF2B5EF4-FFF2-40B4-BE49-F238E27FC236}">
                <a16:creationId xmlns:a16="http://schemas.microsoft.com/office/drawing/2014/main" id="{F015B9D1-D268-1E8B-31C6-17B466BEC286}"/>
              </a:ext>
            </a:extLst>
          </p:cNvPr>
          <p:cNvSpPr/>
          <p:nvPr/>
        </p:nvSpPr>
        <p:spPr>
          <a:xfrm>
            <a:off x="4681078" y="1138684"/>
            <a:ext cx="359999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85" name="TextBox 83">
            <a:extLst>
              <a:ext uri="{FF2B5EF4-FFF2-40B4-BE49-F238E27FC236}">
                <a16:creationId xmlns:a16="http://schemas.microsoft.com/office/drawing/2014/main" id="{BF6C9529-73A9-224B-0957-F57DE14398E4}"/>
              </a:ext>
            </a:extLst>
          </p:cNvPr>
          <p:cNvSpPr txBox="1"/>
          <p:nvPr/>
        </p:nvSpPr>
        <p:spPr>
          <a:xfrm>
            <a:off x="4753078" y="1138684"/>
            <a:ext cx="143999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4</a:t>
            </a:r>
          </a:p>
        </p:txBody>
      </p:sp>
      <p:sp>
        <p:nvSpPr>
          <p:cNvPr id="86" name="Freeform 69">
            <a:extLst>
              <a:ext uri="{FF2B5EF4-FFF2-40B4-BE49-F238E27FC236}">
                <a16:creationId xmlns:a16="http://schemas.microsoft.com/office/drawing/2014/main" id="{494255E1-247F-BDBC-89AF-7CD0158D2A9A}"/>
              </a:ext>
            </a:extLst>
          </p:cNvPr>
          <p:cNvSpPr/>
          <p:nvPr/>
        </p:nvSpPr>
        <p:spPr>
          <a:xfrm rot="5399996" flipV="1">
            <a:off x="6277496" y="2656241"/>
            <a:ext cx="71999" cy="2087995"/>
          </a:xfrm>
          <a:custGeom>
            <a:avLst>
              <a:gd name="f0" fmla="val 18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21600"/>
              <a:gd name="f8" fmla="val 10800"/>
              <a:gd name="f9" fmla="val -2147483647"/>
              <a:gd name="f10" fmla="val 2147483647"/>
              <a:gd name="f11" fmla="+- 0 0 0"/>
              <a:gd name="f12" fmla="*/ f4 1 21600"/>
              <a:gd name="f13" fmla="*/ f5 1 21600"/>
              <a:gd name="f14" fmla="val f6"/>
              <a:gd name="f15" fmla="val f7"/>
              <a:gd name="f16" fmla="pin 0 f0 10800"/>
              <a:gd name="f17" fmla="*/ f11 f1 1"/>
              <a:gd name="f18" fmla="+- f15 0 f14"/>
              <a:gd name="f19" fmla="val f16"/>
              <a:gd name="f20" fmla="*/ 21600 f12 1"/>
              <a:gd name="f21" fmla="*/ f16 f13 1"/>
              <a:gd name="f22" fmla="*/ f17 1 f3"/>
              <a:gd name="f23" fmla="*/ f18 1 21600"/>
              <a:gd name="f24" fmla="*/ f19 1 2"/>
              <a:gd name="f25" fmla="+- f6 f19 0"/>
              <a:gd name="f26" fmla="+- f7 0 f19"/>
              <a:gd name="f27" fmla="+- f22 0 f2"/>
              <a:gd name="f28" fmla="*/ 0 f23 1"/>
              <a:gd name="f29" fmla="*/ 15150 f23 1"/>
              <a:gd name="f30" fmla="*/ 21600 f23 1"/>
              <a:gd name="f31" fmla="*/ 10800 f23 1"/>
              <a:gd name="f32" fmla="+- f6 f24 0"/>
              <a:gd name="f33" fmla="+- f7 0 f24"/>
              <a:gd name="f34" fmla="*/ f28 1 f23"/>
              <a:gd name="f35" fmla="*/ f30 1 f23"/>
              <a:gd name="f36" fmla="*/ f31 1 f23"/>
              <a:gd name="f37" fmla="*/ f29 1 f23"/>
              <a:gd name="f38" fmla="*/ f33 f13 1"/>
              <a:gd name="f39" fmla="*/ f32 f13 1"/>
              <a:gd name="f40" fmla="*/ f34 f12 1"/>
              <a:gd name="f41" fmla="*/ f37 f12 1"/>
              <a:gd name="f42" fmla="*/ f34 f13 1"/>
              <a:gd name="f43" fmla="*/ f35 f13 1"/>
              <a:gd name="f44" fmla="*/ f35 f12 1"/>
              <a:gd name="f45" fmla="*/ f36 f13 1"/>
            </a:gdLst>
            <a:ahLst>
              <a:ahXY gdRefY="f0" minY="f6" maxY="f8">
                <a:pos x="f20" y="f21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40" y="f42"/>
              </a:cxn>
              <a:cxn ang="f27">
                <a:pos x="f40" y="f43"/>
              </a:cxn>
              <a:cxn ang="f27">
                <a:pos x="f44" y="f45"/>
              </a:cxn>
            </a:cxnLst>
            <a:rect l="f40" t="f39" r="f41" b="f38"/>
            <a:pathLst>
              <a:path w="21600" h="21600">
                <a:moveTo>
                  <a:pt x="f6" y="f6"/>
                </a:moveTo>
                <a:cubicBezTo>
                  <a:pt x="f8" y="f6"/>
                  <a:pt x="f7" y="f32"/>
                  <a:pt x="f7" y="f25"/>
                </a:cubicBezTo>
                <a:lnTo>
                  <a:pt x="f7" y="f26"/>
                </a:lnTo>
                <a:cubicBezTo>
                  <a:pt x="f7" y="f33"/>
                  <a:pt x="f8" y="f7"/>
                  <a:pt x="f6" y="f7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3135605F-4604-811A-0C0B-78ADFDE396CA}"/>
              </a:ext>
            </a:extLst>
          </p:cNvPr>
          <p:cNvCxnSpPr>
            <a:cxnSpLocks/>
            <a:stCxn id="86" idx="6"/>
          </p:cNvCxnSpPr>
          <p:nvPr/>
        </p:nvCxnSpPr>
        <p:spPr>
          <a:xfrm flipH="1">
            <a:off x="6312877" y="3736238"/>
            <a:ext cx="618" cy="142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Freeform 69">
            <a:extLst>
              <a:ext uri="{FF2B5EF4-FFF2-40B4-BE49-F238E27FC236}">
                <a16:creationId xmlns:a16="http://schemas.microsoft.com/office/drawing/2014/main" id="{0BDD56E3-F47A-1A48-A5CD-68BEF284C789}"/>
              </a:ext>
            </a:extLst>
          </p:cNvPr>
          <p:cNvSpPr/>
          <p:nvPr/>
        </p:nvSpPr>
        <p:spPr>
          <a:xfrm rot="5399996" flipV="1">
            <a:off x="3037493" y="2656240"/>
            <a:ext cx="71999" cy="2087995"/>
          </a:xfrm>
          <a:custGeom>
            <a:avLst>
              <a:gd name="f0" fmla="val 18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21600"/>
              <a:gd name="f8" fmla="val 10800"/>
              <a:gd name="f9" fmla="val -2147483647"/>
              <a:gd name="f10" fmla="val 2147483647"/>
              <a:gd name="f11" fmla="+- 0 0 0"/>
              <a:gd name="f12" fmla="*/ f4 1 21600"/>
              <a:gd name="f13" fmla="*/ f5 1 21600"/>
              <a:gd name="f14" fmla="val f6"/>
              <a:gd name="f15" fmla="val f7"/>
              <a:gd name="f16" fmla="pin 0 f0 10800"/>
              <a:gd name="f17" fmla="*/ f11 f1 1"/>
              <a:gd name="f18" fmla="+- f15 0 f14"/>
              <a:gd name="f19" fmla="val f16"/>
              <a:gd name="f20" fmla="*/ 21600 f12 1"/>
              <a:gd name="f21" fmla="*/ f16 f13 1"/>
              <a:gd name="f22" fmla="*/ f17 1 f3"/>
              <a:gd name="f23" fmla="*/ f18 1 21600"/>
              <a:gd name="f24" fmla="*/ f19 1 2"/>
              <a:gd name="f25" fmla="+- f6 f19 0"/>
              <a:gd name="f26" fmla="+- f7 0 f19"/>
              <a:gd name="f27" fmla="+- f22 0 f2"/>
              <a:gd name="f28" fmla="*/ 0 f23 1"/>
              <a:gd name="f29" fmla="*/ 15150 f23 1"/>
              <a:gd name="f30" fmla="*/ 21600 f23 1"/>
              <a:gd name="f31" fmla="*/ 10800 f23 1"/>
              <a:gd name="f32" fmla="+- f6 f24 0"/>
              <a:gd name="f33" fmla="+- f7 0 f24"/>
              <a:gd name="f34" fmla="*/ f28 1 f23"/>
              <a:gd name="f35" fmla="*/ f30 1 f23"/>
              <a:gd name="f36" fmla="*/ f31 1 f23"/>
              <a:gd name="f37" fmla="*/ f29 1 f23"/>
              <a:gd name="f38" fmla="*/ f33 f13 1"/>
              <a:gd name="f39" fmla="*/ f32 f13 1"/>
              <a:gd name="f40" fmla="*/ f34 f12 1"/>
              <a:gd name="f41" fmla="*/ f37 f12 1"/>
              <a:gd name="f42" fmla="*/ f34 f13 1"/>
              <a:gd name="f43" fmla="*/ f35 f13 1"/>
              <a:gd name="f44" fmla="*/ f35 f12 1"/>
              <a:gd name="f45" fmla="*/ f36 f13 1"/>
            </a:gdLst>
            <a:ahLst>
              <a:ahXY gdRefY="f0" minY="f6" maxY="f8">
                <a:pos x="f20" y="f21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40" y="f42"/>
              </a:cxn>
              <a:cxn ang="f27">
                <a:pos x="f40" y="f43"/>
              </a:cxn>
              <a:cxn ang="f27">
                <a:pos x="f44" y="f45"/>
              </a:cxn>
            </a:cxnLst>
            <a:rect l="f40" t="f39" r="f41" b="f38"/>
            <a:pathLst>
              <a:path w="21600" h="21600">
                <a:moveTo>
                  <a:pt x="f6" y="f6"/>
                </a:moveTo>
                <a:cubicBezTo>
                  <a:pt x="f8" y="f6"/>
                  <a:pt x="f7" y="f32"/>
                  <a:pt x="f7" y="f25"/>
                </a:cubicBezTo>
                <a:lnTo>
                  <a:pt x="f7" y="f26"/>
                </a:lnTo>
                <a:cubicBezTo>
                  <a:pt x="f7" y="f33"/>
                  <a:pt x="f8" y="f7"/>
                  <a:pt x="f6" y="f7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DE0DB90B-DD6D-E48E-E09B-9F55CC0C7860}"/>
              </a:ext>
            </a:extLst>
          </p:cNvPr>
          <p:cNvCxnSpPr>
            <a:cxnSpLocks/>
            <a:stCxn id="88" idx="6"/>
          </p:cNvCxnSpPr>
          <p:nvPr/>
        </p:nvCxnSpPr>
        <p:spPr>
          <a:xfrm flipH="1">
            <a:off x="3072874" y="3736237"/>
            <a:ext cx="618" cy="142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AE9DDBD1-FE1D-AD02-5C13-701841348AE2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51A7197-2D24-634C-A10E-7C3E6504AD33}" type="slidenum"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28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604E27-A108-1CB6-6899-C5E96D317BD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262115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4F416B-E39B-F56B-A9C4-5F8F5C5D42C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262115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98DF0E-E207-EBB9-CFDC-9E2285640E0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255998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B3862E-ABB8-5957-5E93-29575D796A1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46123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04F8C5-6FD2-3655-2342-78AF76F1BED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46123" y="1969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16C5FF-A48E-8C53-D71A-E7F28906E5B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39997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C90F74-9835-B2B1-9244-F01E5CC2F2A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30122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3FCD88-34F8-810D-733D-9AC3275470F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30122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1DDAA4-3DC6-F23D-A6EF-DE7BF0B0030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23995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Straight Connector 10">
            <a:extLst>
              <a:ext uri="{FF2B5EF4-FFF2-40B4-BE49-F238E27FC236}">
                <a16:creationId xmlns:a16="http://schemas.microsoft.com/office/drawing/2014/main" id="{B8894483-76B7-8A10-ADE9-B3EC0F670FCE}"/>
              </a:ext>
            </a:extLst>
          </p:cNvPr>
          <p:cNvSpPr/>
          <p:nvPr/>
        </p:nvSpPr>
        <p:spPr>
          <a:xfrm flipV="1">
            <a:off x="5507998" y="1717563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3" name="Straight Connector 11">
            <a:extLst>
              <a:ext uri="{FF2B5EF4-FFF2-40B4-BE49-F238E27FC236}">
                <a16:creationId xmlns:a16="http://schemas.microsoft.com/office/drawing/2014/main" id="{51C3D44D-B0AF-76E9-04E5-5FE31EC6339A}"/>
              </a:ext>
            </a:extLst>
          </p:cNvPr>
          <p:cNvSpPr/>
          <p:nvPr/>
        </p:nvSpPr>
        <p:spPr>
          <a:xfrm flipV="1">
            <a:off x="6191996" y="1714317"/>
            <a:ext cx="0" cy="251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4" name="Straight Connector 12">
            <a:extLst>
              <a:ext uri="{FF2B5EF4-FFF2-40B4-BE49-F238E27FC236}">
                <a16:creationId xmlns:a16="http://schemas.microsoft.com/office/drawing/2014/main" id="{B92034DE-80CC-5812-36FA-7C6492E11271}"/>
              </a:ext>
            </a:extLst>
          </p:cNvPr>
          <p:cNvSpPr/>
          <p:nvPr/>
        </p:nvSpPr>
        <p:spPr>
          <a:xfrm flipV="1">
            <a:off x="6876004" y="1714317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id="{EC52CE32-FC2C-2683-E119-BAE138AB0AD7}"/>
              </a:ext>
            </a:extLst>
          </p:cNvPr>
          <p:cNvGrpSpPr/>
          <p:nvPr/>
        </p:nvGrpSpPr>
        <p:grpSpPr>
          <a:xfrm>
            <a:off x="5748476" y="2262600"/>
            <a:ext cx="207001" cy="150117"/>
            <a:chOff x="5748476" y="2262600"/>
            <a:chExt cx="207001" cy="150117"/>
          </a:xfrm>
        </p:grpSpPr>
        <p:sp>
          <p:nvSpPr>
            <p:cNvPr id="16" name="Straight Connector 14">
              <a:extLst>
                <a:ext uri="{FF2B5EF4-FFF2-40B4-BE49-F238E27FC236}">
                  <a16:creationId xmlns:a16="http://schemas.microsoft.com/office/drawing/2014/main" id="{35202B7D-A1D1-2883-42AF-62B7FEA8B3D7}"/>
                </a:ext>
              </a:extLst>
            </p:cNvPr>
            <p:cNvSpPr/>
            <p:nvPr/>
          </p:nvSpPr>
          <p:spPr>
            <a:xfrm flipV="1">
              <a:off x="5748476" y="2264758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17" name="Straight Connector 15">
              <a:extLst>
                <a:ext uri="{FF2B5EF4-FFF2-40B4-BE49-F238E27FC236}">
                  <a16:creationId xmlns:a16="http://schemas.microsoft.com/office/drawing/2014/main" id="{E7FF463F-8972-443F-7777-24E96130904C}"/>
                </a:ext>
              </a:extLst>
            </p:cNvPr>
            <p:cNvSpPr/>
            <p:nvPr/>
          </p:nvSpPr>
          <p:spPr>
            <a:xfrm flipH="1">
              <a:off x="5751722" y="2262600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C79C694F-5314-5B73-A3B0-508759D12839}"/>
              </a:ext>
            </a:extLst>
          </p:cNvPr>
          <p:cNvGrpSpPr/>
          <p:nvPr/>
        </p:nvGrpSpPr>
        <p:grpSpPr>
          <a:xfrm>
            <a:off x="6432474" y="2262600"/>
            <a:ext cx="191530" cy="113403"/>
            <a:chOff x="6432474" y="2262600"/>
            <a:chExt cx="191530" cy="113403"/>
          </a:xfrm>
        </p:grpSpPr>
        <p:sp>
          <p:nvSpPr>
            <p:cNvPr id="19" name="Straight Connector 17">
              <a:extLst>
                <a:ext uri="{FF2B5EF4-FFF2-40B4-BE49-F238E27FC236}">
                  <a16:creationId xmlns:a16="http://schemas.microsoft.com/office/drawing/2014/main" id="{5150A666-2425-D167-AD43-C5649B527376}"/>
                </a:ext>
              </a:extLst>
            </p:cNvPr>
            <p:cNvSpPr/>
            <p:nvPr/>
          </p:nvSpPr>
          <p:spPr>
            <a:xfrm flipH="1" flipV="1">
              <a:off x="6435364" y="2264401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20" name="Straight Connector 18">
              <a:extLst>
                <a:ext uri="{FF2B5EF4-FFF2-40B4-BE49-F238E27FC236}">
                  <a16:creationId xmlns:a16="http://schemas.microsoft.com/office/drawing/2014/main" id="{F829BED0-EC48-8930-9DBE-453816C0590A}"/>
                </a:ext>
              </a:extLst>
            </p:cNvPr>
            <p:cNvSpPr/>
            <p:nvPr/>
          </p:nvSpPr>
          <p:spPr>
            <a:xfrm>
              <a:off x="6432474" y="2262600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21" name="Group 19">
            <a:extLst>
              <a:ext uri="{FF2B5EF4-FFF2-40B4-BE49-F238E27FC236}">
                <a16:creationId xmlns:a16="http://schemas.microsoft.com/office/drawing/2014/main" id="{0B654968-D0A3-68ED-32FA-129565EE962B}"/>
              </a:ext>
            </a:extLst>
          </p:cNvPr>
          <p:cNvGrpSpPr/>
          <p:nvPr/>
        </p:nvGrpSpPr>
        <p:grpSpPr>
          <a:xfrm>
            <a:off x="5723997" y="2520004"/>
            <a:ext cx="921605" cy="0"/>
            <a:chOff x="5723997" y="2520004"/>
            <a:chExt cx="921605" cy="0"/>
          </a:xfrm>
        </p:grpSpPr>
        <p:sp>
          <p:nvSpPr>
            <p:cNvPr id="22" name="Straight Connector 20">
              <a:extLst>
                <a:ext uri="{FF2B5EF4-FFF2-40B4-BE49-F238E27FC236}">
                  <a16:creationId xmlns:a16="http://schemas.microsoft.com/office/drawing/2014/main" id="{3DBAAFC7-A70E-C842-BE4C-105490B6449C}"/>
                </a:ext>
              </a:extLst>
            </p:cNvPr>
            <p:cNvSpPr/>
            <p:nvPr/>
          </p:nvSpPr>
          <p:spPr>
            <a:xfrm>
              <a:off x="5723997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23" name="Straight Connector 21">
              <a:extLst>
                <a:ext uri="{FF2B5EF4-FFF2-40B4-BE49-F238E27FC236}">
                  <a16:creationId xmlns:a16="http://schemas.microsoft.com/office/drawing/2014/main" id="{44D8D884-35E3-AFC9-F13F-2A2C4F7FF309}"/>
                </a:ext>
              </a:extLst>
            </p:cNvPr>
            <p:cNvSpPr/>
            <p:nvPr/>
          </p:nvSpPr>
          <p:spPr>
            <a:xfrm flipH="1">
              <a:off x="5738042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sp>
        <p:nvSpPr>
          <p:cNvPr id="24" name="Straight Connector 22">
            <a:extLst>
              <a:ext uri="{FF2B5EF4-FFF2-40B4-BE49-F238E27FC236}">
                <a16:creationId xmlns:a16="http://schemas.microsoft.com/office/drawing/2014/main" id="{DF6CC0D4-0E53-DA57-7F5F-754F1E81102C}"/>
              </a:ext>
            </a:extLst>
          </p:cNvPr>
          <p:cNvSpPr/>
          <p:nvPr/>
        </p:nvSpPr>
        <p:spPr>
          <a:xfrm flipV="1">
            <a:off x="5507998" y="2578324"/>
            <a:ext cx="0" cy="2761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25" name="Straight Connector 23">
            <a:extLst>
              <a:ext uri="{FF2B5EF4-FFF2-40B4-BE49-F238E27FC236}">
                <a16:creationId xmlns:a16="http://schemas.microsoft.com/office/drawing/2014/main" id="{646993E4-0D8F-9C76-F774-B8266A66EE90}"/>
              </a:ext>
            </a:extLst>
          </p:cNvPr>
          <p:cNvSpPr/>
          <p:nvPr/>
        </p:nvSpPr>
        <p:spPr>
          <a:xfrm flipV="1">
            <a:off x="6876004" y="2607475"/>
            <a:ext cx="0" cy="255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26" name="Straight Connector 24">
            <a:extLst>
              <a:ext uri="{FF2B5EF4-FFF2-40B4-BE49-F238E27FC236}">
                <a16:creationId xmlns:a16="http://schemas.microsoft.com/office/drawing/2014/main" id="{B0F0114E-594B-0AAD-BAA9-F2D7B1913C47}"/>
              </a:ext>
            </a:extLst>
          </p:cNvPr>
          <p:cNvSpPr/>
          <p:nvPr/>
        </p:nvSpPr>
        <p:spPr>
          <a:xfrm flipV="1">
            <a:off x="6191996" y="2467078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grpSp>
        <p:nvGrpSpPr>
          <p:cNvPr id="27" name="Group 25">
            <a:extLst>
              <a:ext uri="{FF2B5EF4-FFF2-40B4-BE49-F238E27FC236}">
                <a16:creationId xmlns:a16="http://schemas.microsoft.com/office/drawing/2014/main" id="{7C401500-7C8C-35BA-AB55-D6D5A569EC37}"/>
              </a:ext>
            </a:extLst>
          </p:cNvPr>
          <p:cNvGrpSpPr/>
          <p:nvPr/>
        </p:nvGrpSpPr>
        <p:grpSpPr>
          <a:xfrm>
            <a:off x="7236003" y="1223997"/>
            <a:ext cx="395990" cy="539998"/>
            <a:chOff x="7236003" y="1223997"/>
            <a:chExt cx="395990" cy="539998"/>
          </a:xfrm>
        </p:grpSpPr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8D87740F-2652-F5FC-09AB-0206EB9752E7}"/>
                </a:ext>
              </a:extLst>
            </p:cNvPr>
            <p:cNvSpPr/>
            <p:nvPr/>
          </p:nvSpPr>
          <p:spPr>
            <a:xfrm>
              <a:off x="7236003" y="1223997"/>
              <a:ext cx="107999" cy="539998"/>
            </a:xfrm>
            <a:custGeom>
              <a:avLst>
                <a:gd name="f0" fmla="val 1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21600"/>
                <a:gd name="f8" fmla="val 10800"/>
                <a:gd name="f9" fmla="val -2147483647"/>
                <a:gd name="f10" fmla="val 2147483647"/>
                <a:gd name="f11" fmla="+- 0 0 0"/>
                <a:gd name="f12" fmla="*/ f4 1 21600"/>
                <a:gd name="f13" fmla="*/ f5 1 21600"/>
                <a:gd name="f14" fmla="val f6"/>
                <a:gd name="f15" fmla="val f7"/>
                <a:gd name="f16" fmla="pin 0 f0 10800"/>
                <a:gd name="f17" fmla="*/ f11 f1 1"/>
                <a:gd name="f18" fmla="+- f15 0 f14"/>
                <a:gd name="f19" fmla="val f16"/>
                <a:gd name="f20" fmla="*/ 21600 f12 1"/>
                <a:gd name="f21" fmla="*/ f16 f13 1"/>
                <a:gd name="f22" fmla="*/ f17 1 f3"/>
                <a:gd name="f23" fmla="*/ f18 1 21600"/>
                <a:gd name="f24" fmla="*/ f19 1 2"/>
                <a:gd name="f25" fmla="+- f6 f19 0"/>
                <a:gd name="f26" fmla="+- f7 0 f19"/>
                <a:gd name="f27" fmla="+- f22 0 f2"/>
                <a:gd name="f28" fmla="*/ 0 f23 1"/>
                <a:gd name="f29" fmla="*/ 15150 f23 1"/>
                <a:gd name="f30" fmla="*/ 21600 f23 1"/>
                <a:gd name="f31" fmla="*/ 10800 f23 1"/>
                <a:gd name="f32" fmla="+- f6 f24 0"/>
                <a:gd name="f33" fmla="+- f7 0 f24"/>
                <a:gd name="f34" fmla="*/ f28 1 f23"/>
                <a:gd name="f35" fmla="*/ f30 1 f23"/>
                <a:gd name="f36" fmla="*/ f31 1 f23"/>
                <a:gd name="f37" fmla="*/ f29 1 f23"/>
                <a:gd name="f38" fmla="*/ f33 f13 1"/>
                <a:gd name="f39" fmla="*/ f32 f13 1"/>
                <a:gd name="f40" fmla="*/ f34 f12 1"/>
                <a:gd name="f41" fmla="*/ f37 f12 1"/>
                <a:gd name="f42" fmla="*/ f34 f13 1"/>
                <a:gd name="f43" fmla="*/ f35 f13 1"/>
                <a:gd name="f44" fmla="*/ f35 f12 1"/>
                <a:gd name="f45" fmla="*/ f36 f13 1"/>
              </a:gdLst>
              <a:ahLst>
                <a:ahXY gdRefY="f0" minY="f6" maxY="f8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0" y="f42"/>
                </a:cxn>
                <a:cxn ang="f27">
                  <a:pos x="f40" y="f43"/>
                </a:cxn>
                <a:cxn ang="f27">
                  <a:pos x="f44" y="f45"/>
                </a:cxn>
              </a:cxnLst>
              <a:rect l="f40" t="f39" r="f41" b="f38"/>
              <a:pathLst>
                <a:path w="21600" h="21600">
                  <a:moveTo>
                    <a:pt x="f6" y="f6"/>
                  </a:moveTo>
                  <a:cubicBezTo>
                    <a:pt x="f8" y="f6"/>
                    <a:pt x="f7" y="f32"/>
                    <a:pt x="f7" y="f25"/>
                  </a:cubicBezTo>
                  <a:lnTo>
                    <a:pt x="f7" y="f26"/>
                  </a:lnTo>
                  <a:cubicBezTo>
                    <a:pt x="f7" y="f33"/>
                    <a:pt x="f8" y="f7"/>
                    <a:pt x="f6" y="f7"/>
                  </a:cubicBezTo>
                </a:path>
              </a:pathLst>
            </a:custGeom>
            <a:noFill/>
            <a:ln w="19083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29" name="Straight Connector 27">
              <a:extLst>
                <a:ext uri="{FF2B5EF4-FFF2-40B4-BE49-F238E27FC236}">
                  <a16:creationId xmlns:a16="http://schemas.microsoft.com/office/drawing/2014/main" id="{CCC00970-71A0-4259-5136-DFF150D22302}"/>
                </a:ext>
              </a:extLst>
            </p:cNvPr>
            <p:cNvSpPr/>
            <p:nvPr/>
          </p:nvSpPr>
          <p:spPr>
            <a:xfrm>
              <a:off x="7343994" y="1493635"/>
              <a:ext cx="2879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9083" cap="flat">
              <a:solidFill>
                <a:srgbClr val="111111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30" name="Group 28">
            <a:extLst>
              <a:ext uri="{FF2B5EF4-FFF2-40B4-BE49-F238E27FC236}">
                <a16:creationId xmlns:a16="http://schemas.microsoft.com/office/drawing/2014/main" id="{6852610A-F507-1B33-88DB-CCA4193835B5}"/>
              </a:ext>
            </a:extLst>
          </p:cNvPr>
          <p:cNvGrpSpPr/>
          <p:nvPr/>
        </p:nvGrpSpPr>
        <p:grpSpPr>
          <a:xfrm>
            <a:off x="7236003" y="2088361"/>
            <a:ext cx="395990" cy="539998"/>
            <a:chOff x="7236003" y="2088361"/>
            <a:chExt cx="395990" cy="539998"/>
          </a:xfrm>
        </p:grpSpPr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28548E76-CEA2-8FA9-3786-B947C8A77CE7}"/>
                </a:ext>
              </a:extLst>
            </p:cNvPr>
            <p:cNvSpPr/>
            <p:nvPr/>
          </p:nvSpPr>
          <p:spPr>
            <a:xfrm>
              <a:off x="7236003" y="2088361"/>
              <a:ext cx="107999" cy="539998"/>
            </a:xfrm>
            <a:custGeom>
              <a:avLst>
                <a:gd name="f0" fmla="val 1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21600"/>
                <a:gd name="f8" fmla="val 10800"/>
                <a:gd name="f9" fmla="val -2147483647"/>
                <a:gd name="f10" fmla="val 2147483647"/>
                <a:gd name="f11" fmla="+- 0 0 0"/>
                <a:gd name="f12" fmla="*/ f4 1 21600"/>
                <a:gd name="f13" fmla="*/ f5 1 21600"/>
                <a:gd name="f14" fmla="val f6"/>
                <a:gd name="f15" fmla="val f7"/>
                <a:gd name="f16" fmla="pin 0 f0 10800"/>
                <a:gd name="f17" fmla="*/ f11 f1 1"/>
                <a:gd name="f18" fmla="+- f15 0 f14"/>
                <a:gd name="f19" fmla="val f16"/>
                <a:gd name="f20" fmla="*/ 21600 f12 1"/>
                <a:gd name="f21" fmla="*/ f16 f13 1"/>
                <a:gd name="f22" fmla="*/ f17 1 f3"/>
                <a:gd name="f23" fmla="*/ f18 1 21600"/>
                <a:gd name="f24" fmla="*/ f19 1 2"/>
                <a:gd name="f25" fmla="+- f6 f19 0"/>
                <a:gd name="f26" fmla="+- f7 0 f19"/>
                <a:gd name="f27" fmla="+- f22 0 f2"/>
                <a:gd name="f28" fmla="*/ 0 f23 1"/>
                <a:gd name="f29" fmla="*/ 15150 f23 1"/>
                <a:gd name="f30" fmla="*/ 21600 f23 1"/>
                <a:gd name="f31" fmla="*/ 10800 f23 1"/>
                <a:gd name="f32" fmla="+- f6 f24 0"/>
                <a:gd name="f33" fmla="+- f7 0 f24"/>
                <a:gd name="f34" fmla="*/ f28 1 f23"/>
                <a:gd name="f35" fmla="*/ f30 1 f23"/>
                <a:gd name="f36" fmla="*/ f31 1 f23"/>
                <a:gd name="f37" fmla="*/ f29 1 f23"/>
                <a:gd name="f38" fmla="*/ f33 f13 1"/>
                <a:gd name="f39" fmla="*/ f32 f13 1"/>
                <a:gd name="f40" fmla="*/ f34 f12 1"/>
                <a:gd name="f41" fmla="*/ f37 f12 1"/>
                <a:gd name="f42" fmla="*/ f34 f13 1"/>
                <a:gd name="f43" fmla="*/ f35 f13 1"/>
                <a:gd name="f44" fmla="*/ f35 f12 1"/>
                <a:gd name="f45" fmla="*/ f36 f13 1"/>
              </a:gdLst>
              <a:ahLst>
                <a:ahXY gdRefY="f0" minY="f6" maxY="f8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0" y="f42"/>
                </a:cxn>
                <a:cxn ang="f27">
                  <a:pos x="f40" y="f43"/>
                </a:cxn>
                <a:cxn ang="f27">
                  <a:pos x="f44" y="f45"/>
                </a:cxn>
              </a:cxnLst>
              <a:rect l="f40" t="f39" r="f41" b="f38"/>
              <a:pathLst>
                <a:path w="21600" h="21600">
                  <a:moveTo>
                    <a:pt x="f6" y="f6"/>
                  </a:moveTo>
                  <a:cubicBezTo>
                    <a:pt x="f8" y="f6"/>
                    <a:pt x="f7" y="f32"/>
                    <a:pt x="f7" y="f25"/>
                  </a:cubicBezTo>
                  <a:lnTo>
                    <a:pt x="f7" y="f26"/>
                  </a:lnTo>
                  <a:cubicBezTo>
                    <a:pt x="f7" y="f33"/>
                    <a:pt x="f8" y="f7"/>
                    <a:pt x="f6" y="f7"/>
                  </a:cubicBezTo>
                </a:path>
              </a:pathLst>
            </a:custGeom>
            <a:noFill/>
            <a:ln w="19083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32" name="Straight Connector 30">
              <a:extLst>
                <a:ext uri="{FF2B5EF4-FFF2-40B4-BE49-F238E27FC236}">
                  <a16:creationId xmlns:a16="http://schemas.microsoft.com/office/drawing/2014/main" id="{E1DA4E45-DDFA-AE37-164F-EEB9950C3E6E}"/>
                </a:ext>
              </a:extLst>
            </p:cNvPr>
            <p:cNvSpPr/>
            <p:nvPr/>
          </p:nvSpPr>
          <p:spPr>
            <a:xfrm>
              <a:off x="7343994" y="2357999"/>
              <a:ext cx="2879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9083" cap="flat">
              <a:solidFill>
                <a:srgbClr val="111111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33" name="Group 31">
            <a:extLst>
              <a:ext uri="{FF2B5EF4-FFF2-40B4-BE49-F238E27FC236}">
                <a16:creationId xmlns:a16="http://schemas.microsoft.com/office/drawing/2014/main" id="{6CBC02C0-46DA-E507-492B-3F01894B28C7}"/>
              </a:ext>
            </a:extLst>
          </p:cNvPr>
          <p:cNvGrpSpPr/>
          <p:nvPr/>
        </p:nvGrpSpPr>
        <p:grpSpPr>
          <a:xfrm>
            <a:off x="7236003" y="2844360"/>
            <a:ext cx="395990" cy="539998"/>
            <a:chOff x="7236003" y="2844360"/>
            <a:chExt cx="395990" cy="539998"/>
          </a:xfrm>
        </p:grpSpPr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D2F8A0A2-DF11-6F1A-3202-A2C4F5E9D354}"/>
                </a:ext>
              </a:extLst>
            </p:cNvPr>
            <p:cNvSpPr/>
            <p:nvPr/>
          </p:nvSpPr>
          <p:spPr>
            <a:xfrm>
              <a:off x="7236003" y="2844360"/>
              <a:ext cx="107999" cy="539998"/>
            </a:xfrm>
            <a:custGeom>
              <a:avLst>
                <a:gd name="f0" fmla="val 1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21600"/>
                <a:gd name="f8" fmla="val 10800"/>
                <a:gd name="f9" fmla="val -2147483647"/>
                <a:gd name="f10" fmla="val 2147483647"/>
                <a:gd name="f11" fmla="+- 0 0 0"/>
                <a:gd name="f12" fmla="*/ f4 1 21600"/>
                <a:gd name="f13" fmla="*/ f5 1 21600"/>
                <a:gd name="f14" fmla="val f6"/>
                <a:gd name="f15" fmla="val f7"/>
                <a:gd name="f16" fmla="pin 0 f0 10800"/>
                <a:gd name="f17" fmla="*/ f11 f1 1"/>
                <a:gd name="f18" fmla="+- f15 0 f14"/>
                <a:gd name="f19" fmla="val f16"/>
                <a:gd name="f20" fmla="*/ 21600 f12 1"/>
                <a:gd name="f21" fmla="*/ f16 f13 1"/>
                <a:gd name="f22" fmla="*/ f17 1 f3"/>
                <a:gd name="f23" fmla="*/ f18 1 21600"/>
                <a:gd name="f24" fmla="*/ f19 1 2"/>
                <a:gd name="f25" fmla="+- f6 f19 0"/>
                <a:gd name="f26" fmla="+- f7 0 f19"/>
                <a:gd name="f27" fmla="+- f22 0 f2"/>
                <a:gd name="f28" fmla="*/ 0 f23 1"/>
                <a:gd name="f29" fmla="*/ 15150 f23 1"/>
                <a:gd name="f30" fmla="*/ 21600 f23 1"/>
                <a:gd name="f31" fmla="*/ 10800 f23 1"/>
                <a:gd name="f32" fmla="+- f6 f24 0"/>
                <a:gd name="f33" fmla="+- f7 0 f24"/>
                <a:gd name="f34" fmla="*/ f28 1 f23"/>
                <a:gd name="f35" fmla="*/ f30 1 f23"/>
                <a:gd name="f36" fmla="*/ f31 1 f23"/>
                <a:gd name="f37" fmla="*/ f29 1 f23"/>
                <a:gd name="f38" fmla="*/ f33 f13 1"/>
                <a:gd name="f39" fmla="*/ f32 f13 1"/>
                <a:gd name="f40" fmla="*/ f34 f12 1"/>
                <a:gd name="f41" fmla="*/ f37 f12 1"/>
                <a:gd name="f42" fmla="*/ f34 f13 1"/>
                <a:gd name="f43" fmla="*/ f35 f13 1"/>
                <a:gd name="f44" fmla="*/ f35 f12 1"/>
                <a:gd name="f45" fmla="*/ f36 f13 1"/>
              </a:gdLst>
              <a:ahLst>
                <a:ahXY gdRefY="f0" minY="f6" maxY="f8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0" y="f42"/>
                </a:cxn>
                <a:cxn ang="f27">
                  <a:pos x="f40" y="f43"/>
                </a:cxn>
                <a:cxn ang="f27">
                  <a:pos x="f44" y="f45"/>
                </a:cxn>
              </a:cxnLst>
              <a:rect l="f40" t="f39" r="f41" b="f38"/>
              <a:pathLst>
                <a:path w="21600" h="21600">
                  <a:moveTo>
                    <a:pt x="f6" y="f6"/>
                  </a:moveTo>
                  <a:cubicBezTo>
                    <a:pt x="f8" y="f6"/>
                    <a:pt x="f7" y="f32"/>
                    <a:pt x="f7" y="f25"/>
                  </a:cubicBezTo>
                  <a:lnTo>
                    <a:pt x="f7" y="f26"/>
                  </a:lnTo>
                  <a:cubicBezTo>
                    <a:pt x="f7" y="f33"/>
                    <a:pt x="f8" y="f7"/>
                    <a:pt x="f6" y="f7"/>
                  </a:cubicBezTo>
                </a:path>
              </a:pathLst>
            </a:custGeom>
            <a:noFill/>
            <a:ln w="19083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35" name="Straight Connector 33">
              <a:extLst>
                <a:ext uri="{FF2B5EF4-FFF2-40B4-BE49-F238E27FC236}">
                  <a16:creationId xmlns:a16="http://schemas.microsoft.com/office/drawing/2014/main" id="{576B344A-2592-CCF4-9C03-2B95A31FFCA9}"/>
                </a:ext>
              </a:extLst>
            </p:cNvPr>
            <p:cNvSpPr/>
            <p:nvPr/>
          </p:nvSpPr>
          <p:spPr>
            <a:xfrm>
              <a:off x="7343994" y="3113998"/>
              <a:ext cx="2879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9083" cap="flat">
              <a:solidFill>
                <a:srgbClr val="111111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sp>
        <p:nvSpPr>
          <p:cNvPr id="36" name="TextBox 34">
            <a:extLst>
              <a:ext uri="{FF2B5EF4-FFF2-40B4-BE49-F238E27FC236}">
                <a16:creationId xmlns:a16="http://schemas.microsoft.com/office/drawing/2014/main" id="{7BFEFC6D-4CD0-FA56-91F6-429BE0833808}"/>
              </a:ext>
            </a:extLst>
          </p:cNvPr>
          <p:cNvSpPr txBox="1"/>
          <p:nvPr/>
        </p:nvSpPr>
        <p:spPr>
          <a:xfrm>
            <a:off x="7668002" y="1295997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Ingestion Servers</a:t>
            </a:r>
          </a:p>
        </p:txBody>
      </p:sp>
      <p:sp>
        <p:nvSpPr>
          <p:cNvPr id="37" name="TextBox 35">
            <a:extLst>
              <a:ext uri="{FF2B5EF4-FFF2-40B4-BE49-F238E27FC236}">
                <a16:creationId xmlns:a16="http://schemas.microsoft.com/office/drawing/2014/main" id="{C8283782-0AD5-273D-5D18-D5F581CC53BC}"/>
              </a:ext>
            </a:extLst>
          </p:cNvPr>
          <p:cNvSpPr txBox="1"/>
          <p:nvPr/>
        </p:nvSpPr>
        <p:spPr>
          <a:xfrm>
            <a:off x="7668002" y="2160361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Routing Servers</a:t>
            </a:r>
          </a:p>
        </p:txBody>
      </p:sp>
      <p:sp>
        <p:nvSpPr>
          <p:cNvPr id="38" name="TextBox 36">
            <a:extLst>
              <a:ext uri="{FF2B5EF4-FFF2-40B4-BE49-F238E27FC236}">
                <a16:creationId xmlns:a16="http://schemas.microsoft.com/office/drawing/2014/main" id="{BA170A64-3D62-F916-049B-C6C74661E3EB}"/>
              </a:ext>
            </a:extLst>
          </p:cNvPr>
          <p:cNvSpPr txBox="1"/>
          <p:nvPr/>
        </p:nvSpPr>
        <p:spPr>
          <a:xfrm>
            <a:off x="7668002" y="2916716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Storage Servers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AB1518D4-B750-9BD3-8678-64B8A5FF3092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flipH="1">
            <a:off x="791998" y="1835996"/>
            <a:ext cx="503998" cy="9485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0" name="Title 38">
            <a:extLst>
              <a:ext uri="{FF2B5EF4-FFF2-40B4-BE49-F238E27FC236}">
                <a16:creationId xmlns:a16="http://schemas.microsoft.com/office/drawing/2014/main" id="{F4849893-CEDD-B07F-8847-B6D20A9C3F4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077" y="129963"/>
            <a:ext cx="8928357" cy="556924"/>
          </a:xfrm>
        </p:spPr>
        <p:txBody>
          <a:bodyPr/>
          <a:lstStyle/>
          <a:p>
            <a:pPr lvl="0"/>
            <a:r>
              <a:rPr lang="en-GB" sz="3600" b="1">
                <a:latin typeface="Cabin" pitchFamily="18"/>
              </a:rPr>
              <a:t>TEEMS Architecture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7D812137-8C85-1684-93AA-86E0B3FC7E0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207160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8DDCC6B-3A1E-9157-14D3-295D93F118A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207160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5A5AB04-7611-AA8B-E007-183D47E5095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201043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7E15D88-B7C5-D379-ADD4-B39E83349D7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91159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114DF66-2314-5A79-60AA-65FDBFF13BA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91159" y="1969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8FCDE5F-9A71-C094-6AFD-7338E70B5A8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85041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5B4F6AC5-B609-F061-8683-5E2105024E9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75157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5AC5AC4-25AF-45A8-100A-A5F425D5655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75157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5A889CF6-AD1E-89B4-1809-1DA6A9AE707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69040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0" name="Straight Connector 48">
            <a:extLst>
              <a:ext uri="{FF2B5EF4-FFF2-40B4-BE49-F238E27FC236}">
                <a16:creationId xmlns:a16="http://schemas.microsoft.com/office/drawing/2014/main" id="{B894A808-055F-5876-4AEF-33E5B9814BA8}"/>
              </a:ext>
            </a:extLst>
          </p:cNvPr>
          <p:cNvSpPr/>
          <p:nvPr/>
        </p:nvSpPr>
        <p:spPr>
          <a:xfrm flipV="1">
            <a:off x="2453042" y="1717563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51" name="Straight Connector 49">
            <a:extLst>
              <a:ext uri="{FF2B5EF4-FFF2-40B4-BE49-F238E27FC236}">
                <a16:creationId xmlns:a16="http://schemas.microsoft.com/office/drawing/2014/main" id="{C1D0F569-3076-CFE2-1B04-007BEF8B5092}"/>
              </a:ext>
            </a:extLst>
          </p:cNvPr>
          <p:cNvSpPr/>
          <p:nvPr/>
        </p:nvSpPr>
        <p:spPr>
          <a:xfrm flipV="1">
            <a:off x="3137041" y="1714317"/>
            <a:ext cx="0" cy="251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52" name="Straight Connector 50">
            <a:extLst>
              <a:ext uri="{FF2B5EF4-FFF2-40B4-BE49-F238E27FC236}">
                <a16:creationId xmlns:a16="http://schemas.microsoft.com/office/drawing/2014/main" id="{F79FE976-4925-5C2B-740E-62E057042631}"/>
              </a:ext>
            </a:extLst>
          </p:cNvPr>
          <p:cNvSpPr/>
          <p:nvPr/>
        </p:nvSpPr>
        <p:spPr>
          <a:xfrm flipV="1">
            <a:off x="3821039" y="1714317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grpSp>
        <p:nvGrpSpPr>
          <p:cNvPr id="53" name="Group 51">
            <a:extLst>
              <a:ext uri="{FF2B5EF4-FFF2-40B4-BE49-F238E27FC236}">
                <a16:creationId xmlns:a16="http://schemas.microsoft.com/office/drawing/2014/main" id="{42E5732D-CAC7-4159-897D-BB79F3F83A9D}"/>
              </a:ext>
            </a:extLst>
          </p:cNvPr>
          <p:cNvGrpSpPr/>
          <p:nvPr/>
        </p:nvGrpSpPr>
        <p:grpSpPr>
          <a:xfrm>
            <a:off x="2693520" y="2262600"/>
            <a:ext cx="206992" cy="150117"/>
            <a:chOff x="2693520" y="2262600"/>
            <a:chExt cx="206992" cy="150117"/>
          </a:xfrm>
        </p:grpSpPr>
        <p:sp>
          <p:nvSpPr>
            <p:cNvPr id="54" name="Straight Connector 52">
              <a:extLst>
                <a:ext uri="{FF2B5EF4-FFF2-40B4-BE49-F238E27FC236}">
                  <a16:creationId xmlns:a16="http://schemas.microsoft.com/office/drawing/2014/main" id="{2636A7FB-A7B5-04C3-586C-8E126E037051}"/>
                </a:ext>
              </a:extLst>
            </p:cNvPr>
            <p:cNvSpPr/>
            <p:nvPr/>
          </p:nvSpPr>
          <p:spPr>
            <a:xfrm flipV="1">
              <a:off x="2693520" y="2264758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55" name="Straight Connector 53">
              <a:extLst>
                <a:ext uri="{FF2B5EF4-FFF2-40B4-BE49-F238E27FC236}">
                  <a16:creationId xmlns:a16="http://schemas.microsoft.com/office/drawing/2014/main" id="{D7316998-3DAE-831E-C818-2D469389C7B5}"/>
                </a:ext>
              </a:extLst>
            </p:cNvPr>
            <p:cNvSpPr/>
            <p:nvPr/>
          </p:nvSpPr>
          <p:spPr>
            <a:xfrm flipH="1">
              <a:off x="2696757" y="2262600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56" name="Group 54">
            <a:extLst>
              <a:ext uri="{FF2B5EF4-FFF2-40B4-BE49-F238E27FC236}">
                <a16:creationId xmlns:a16="http://schemas.microsoft.com/office/drawing/2014/main" id="{ACD43D6F-5F82-006F-1B51-23A59F71339A}"/>
              </a:ext>
            </a:extLst>
          </p:cNvPr>
          <p:cNvGrpSpPr/>
          <p:nvPr/>
        </p:nvGrpSpPr>
        <p:grpSpPr>
          <a:xfrm>
            <a:off x="3377519" y="2262600"/>
            <a:ext cx="191520" cy="113403"/>
            <a:chOff x="3377519" y="2262600"/>
            <a:chExt cx="191520" cy="113403"/>
          </a:xfrm>
        </p:grpSpPr>
        <p:sp>
          <p:nvSpPr>
            <p:cNvPr id="57" name="Straight Connector 55">
              <a:extLst>
                <a:ext uri="{FF2B5EF4-FFF2-40B4-BE49-F238E27FC236}">
                  <a16:creationId xmlns:a16="http://schemas.microsoft.com/office/drawing/2014/main" id="{DA02564E-0A61-AC71-0DC4-888015531CAF}"/>
                </a:ext>
              </a:extLst>
            </p:cNvPr>
            <p:cNvSpPr/>
            <p:nvPr/>
          </p:nvSpPr>
          <p:spPr>
            <a:xfrm flipH="1" flipV="1">
              <a:off x="3380399" y="2264401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58" name="Straight Connector 56">
              <a:extLst>
                <a:ext uri="{FF2B5EF4-FFF2-40B4-BE49-F238E27FC236}">
                  <a16:creationId xmlns:a16="http://schemas.microsoft.com/office/drawing/2014/main" id="{F568B964-4096-53D9-1AC4-C4F54A6AE3EA}"/>
                </a:ext>
              </a:extLst>
            </p:cNvPr>
            <p:cNvSpPr/>
            <p:nvPr/>
          </p:nvSpPr>
          <p:spPr>
            <a:xfrm>
              <a:off x="3377519" y="2262600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59" name="Group 57">
            <a:extLst>
              <a:ext uri="{FF2B5EF4-FFF2-40B4-BE49-F238E27FC236}">
                <a16:creationId xmlns:a16="http://schemas.microsoft.com/office/drawing/2014/main" id="{DD3AD186-8950-99ED-A2CA-5E9E50DF1A79}"/>
              </a:ext>
            </a:extLst>
          </p:cNvPr>
          <p:cNvGrpSpPr/>
          <p:nvPr/>
        </p:nvGrpSpPr>
        <p:grpSpPr>
          <a:xfrm>
            <a:off x="2669042" y="2520004"/>
            <a:ext cx="921596" cy="0"/>
            <a:chOff x="2669042" y="2520004"/>
            <a:chExt cx="921596" cy="0"/>
          </a:xfrm>
        </p:grpSpPr>
        <p:sp>
          <p:nvSpPr>
            <p:cNvPr id="60" name="Straight Connector 58">
              <a:extLst>
                <a:ext uri="{FF2B5EF4-FFF2-40B4-BE49-F238E27FC236}">
                  <a16:creationId xmlns:a16="http://schemas.microsoft.com/office/drawing/2014/main" id="{F2FF665C-21A0-775F-4E2F-060CFF732AFB}"/>
                </a:ext>
              </a:extLst>
            </p:cNvPr>
            <p:cNvSpPr/>
            <p:nvPr/>
          </p:nvSpPr>
          <p:spPr>
            <a:xfrm>
              <a:off x="2669042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61" name="Straight Connector 59">
              <a:extLst>
                <a:ext uri="{FF2B5EF4-FFF2-40B4-BE49-F238E27FC236}">
                  <a16:creationId xmlns:a16="http://schemas.microsoft.com/office/drawing/2014/main" id="{71C62A34-2A83-D052-0EBE-CD3D23D561C8}"/>
                </a:ext>
              </a:extLst>
            </p:cNvPr>
            <p:cNvSpPr/>
            <p:nvPr/>
          </p:nvSpPr>
          <p:spPr>
            <a:xfrm flipH="1">
              <a:off x="2683078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sp>
        <p:nvSpPr>
          <p:cNvPr id="62" name="Straight Connector 60">
            <a:extLst>
              <a:ext uri="{FF2B5EF4-FFF2-40B4-BE49-F238E27FC236}">
                <a16:creationId xmlns:a16="http://schemas.microsoft.com/office/drawing/2014/main" id="{2C486851-C473-87A9-AF8A-B9CD60F9BC8B}"/>
              </a:ext>
            </a:extLst>
          </p:cNvPr>
          <p:cNvSpPr/>
          <p:nvPr/>
        </p:nvSpPr>
        <p:spPr>
          <a:xfrm flipV="1">
            <a:off x="2453042" y="2578324"/>
            <a:ext cx="0" cy="2761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63" name="Straight Connector 61">
            <a:extLst>
              <a:ext uri="{FF2B5EF4-FFF2-40B4-BE49-F238E27FC236}">
                <a16:creationId xmlns:a16="http://schemas.microsoft.com/office/drawing/2014/main" id="{AE90E972-5F31-B66F-982E-9A4209973D86}"/>
              </a:ext>
            </a:extLst>
          </p:cNvPr>
          <p:cNvSpPr/>
          <p:nvPr/>
        </p:nvSpPr>
        <p:spPr>
          <a:xfrm flipV="1">
            <a:off x="3821039" y="2607475"/>
            <a:ext cx="0" cy="255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64" name="Straight Connector 62">
            <a:extLst>
              <a:ext uri="{FF2B5EF4-FFF2-40B4-BE49-F238E27FC236}">
                <a16:creationId xmlns:a16="http://schemas.microsoft.com/office/drawing/2014/main" id="{7BD055E7-076A-8807-5FE0-853F76AE683D}"/>
              </a:ext>
            </a:extLst>
          </p:cNvPr>
          <p:cNvSpPr/>
          <p:nvPr/>
        </p:nvSpPr>
        <p:spPr>
          <a:xfrm flipV="1">
            <a:off x="3137041" y="2467078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9BD20DCD-6359-9B34-E1A7-C66FA248C93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flipH="1">
            <a:off x="797036" y="1835996"/>
            <a:ext cx="503998" cy="9485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2" name="TextBox 70">
            <a:extLst>
              <a:ext uri="{FF2B5EF4-FFF2-40B4-BE49-F238E27FC236}">
                <a16:creationId xmlns:a16="http://schemas.microsoft.com/office/drawing/2014/main" id="{FD85EAFC-ABD6-A0AB-B8E5-DE55DD7EA0D0}"/>
              </a:ext>
            </a:extLst>
          </p:cNvPr>
          <p:cNvSpPr txBox="1"/>
          <p:nvPr/>
        </p:nvSpPr>
        <p:spPr>
          <a:xfrm>
            <a:off x="863998" y="4212723"/>
            <a:ext cx="3816001" cy="18169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Guaranteed delivery, but senders selected in advance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Clients must have </a:t>
            </a:r>
            <a:r>
              <a:rPr lang="en-GB" sz="1800" b="0" i="1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tokens </a:t>
            </a: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for sending messages on this channel</a:t>
            </a:r>
          </a:p>
        </p:txBody>
      </p:sp>
      <p:sp>
        <p:nvSpPr>
          <p:cNvPr id="73" name="TextBox 71">
            <a:extLst>
              <a:ext uri="{FF2B5EF4-FFF2-40B4-BE49-F238E27FC236}">
                <a16:creationId xmlns:a16="http://schemas.microsoft.com/office/drawing/2014/main" id="{B99DB07B-01CF-95CD-98EC-66D39319AFEE}"/>
              </a:ext>
            </a:extLst>
          </p:cNvPr>
          <p:cNvSpPr txBox="1"/>
          <p:nvPr/>
        </p:nvSpPr>
        <p:spPr>
          <a:xfrm>
            <a:off x="2191679" y="3883319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Token Channel</a:t>
            </a:r>
          </a:p>
        </p:txBody>
      </p:sp>
      <p:sp>
        <p:nvSpPr>
          <p:cNvPr id="74" name="TextBox 72">
            <a:extLst>
              <a:ext uri="{FF2B5EF4-FFF2-40B4-BE49-F238E27FC236}">
                <a16:creationId xmlns:a16="http://schemas.microsoft.com/office/drawing/2014/main" id="{F196635C-0630-516B-9BFD-B22DF8D9B3D5}"/>
              </a:ext>
            </a:extLst>
          </p:cNvPr>
          <p:cNvSpPr txBox="1"/>
          <p:nvPr/>
        </p:nvSpPr>
        <p:spPr>
          <a:xfrm>
            <a:off x="5643000" y="3878637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ID Channel</a:t>
            </a:r>
          </a:p>
        </p:txBody>
      </p:sp>
      <p:sp>
        <p:nvSpPr>
          <p:cNvPr id="75" name="TextBox 73">
            <a:extLst>
              <a:ext uri="{FF2B5EF4-FFF2-40B4-BE49-F238E27FC236}">
                <a16:creationId xmlns:a16="http://schemas.microsoft.com/office/drawing/2014/main" id="{C4FD79E3-8939-5107-7619-771DAEC0C574}"/>
              </a:ext>
            </a:extLst>
          </p:cNvPr>
          <p:cNvSpPr txBox="1"/>
          <p:nvPr/>
        </p:nvSpPr>
        <p:spPr>
          <a:xfrm>
            <a:off x="864354" y="4207675"/>
            <a:ext cx="3816001" cy="18169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Guaranteed delivery, but senders selected in advance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Clients must have </a:t>
            </a:r>
            <a:r>
              <a:rPr lang="en-GB" sz="1800" b="0" i="1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tokens </a:t>
            </a: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for sending messages on this channel</a:t>
            </a:r>
          </a:p>
        </p:txBody>
      </p:sp>
      <p:sp>
        <p:nvSpPr>
          <p:cNvPr id="76" name="Freeform 74">
            <a:extLst>
              <a:ext uri="{FF2B5EF4-FFF2-40B4-BE49-F238E27FC236}">
                <a16:creationId xmlns:a16="http://schemas.microsoft.com/office/drawing/2014/main" id="{2859DBFE-FF39-3A89-A12D-DF39CA940E03}"/>
              </a:ext>
            </a:extLst>
          </p:cNvPr>
          <p:cNvSpPr/>
          <p:nvPr/>
        </p:nvSpPr>
        <p:spPr>
          <a:xfrm>
            <a:off x="1224363" y="3487320"/>
            <a:ext cx="359999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77" name="TextBox 75">
            <a:extLst>
              <a:ext uri="{FF2B5EF4-FFF2-40B4-BE49-F238E27FC236}">
                <a16:creationId xmlns:a16="http://schemas.microsoft.com/office/drawing/2014/main" id="{94ADC86C-3C40-A0F2-A59A-DDC065950258}"/>
              </a:ext>
            </a:extLst>
          </p:cNvPr>
          <p:cNvSpPr txBox="1"/>
          <p:nvPr/>
        </p:nvSpPr>
        <p:spPr>
          <a:xfrm>
            <a:off x="1296363" y="3487320"/>
            <a:ext cx="143999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1</a:t>
            </a:r>
          </a:p>
        </p:txBody>
      </p:sp>
      <p:sp>
        <p:nvSpPr>
          <p:cNvPr id="78" name="Freeform 76">
            <a:extLst>
              <a:ext uri="{FF2B5EF4-FFF2-40B4-BE49-F238E27FC236}">
                <a16:creationId xmlns:a16="http://schemas.microsoft.com/office/drawing/2014/main" id="{4BE56928-7580-013C-F3A0-438AAA17DF95}"/>
              </a:ext>
            </a:extLst>
          </p:cNvPr>
          <p:cNvSpPr/>
          <p:nvPr/>
        </p:nvSpPr>
        <p:spPr>
          <a:xfrm>
            <a:off x="4608722" y="3194995"/>
            <a:ext cx="359999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79" name="TextBox 77">
            <a:extLst>
              <a:ext uri="{FF2B5EF4-FFF2-40B4-BE49-F238E27FC236}">
                <a16:creationId xmlns:a16="http://schemas.microsoft.com/office/drawing/2014/main" id="{34E455F3-573D-9559-5262-CE3EF441A2D8}"/>
              </a:ext>
            </a:extLst>
          </p:cNvPr>
          <p:cNvSpPr txBox="1"/>
          <p:nvPr/>
        </p:nvSpPr>
        <p:spPr>
          <a:xfrm>
            <a:off x="4680722" y="3194995"/>
            <a:ext cx="143999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2</a:t>
            </a:r>
          </a:p>
        </p:txBody>
      </p:sp>
      <p:sp>
        <p:nvSpPr>
          <p:cNvPr id="80" name="Freeform 78">
            <a:extLst>
              <a:ext uri="{FF2B5EF4-FFF2-40B4-BE49-F238E27FC236}">
                <a16:creationId xmlns:a16="http://schemas.microsoft.com/office/drawing/2014/main" id="{2EFCEA3F-5A80-D486-64D9-E9AFC4D45E0A}"/>
              </a:ext>
            </a:extLst>
          </p:cNvPr>
          <p:cNvSpPr/>
          <p:nvPr/>
        </p:nvSpPr>
        <p:spPr>
          <a:xfrm>
            <a:off x="792720" y="639001"/>
            <a:ext cx="359999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81" name="TextBox 79">
            <a:extLst>
              <a:ext uri="{FF2B5EF4-FFF2-40B4-BE49-F238E27FC236}">
                <a16:creationId xmlns:a16="http://schemas.microsoft.com/office/drawing/2014/main" id="{434860A1-AB5A-E0C0-64DF-874430040A1B}"/>
              </a:ext>
            </a:extLst>
          </p:cNvPr>
          <p:cNvSpPr txBox="1"/>
          <p:nvPr/>
        </p:nvSpPr>
        <p:spPr>
          <a:xfrm>
            <a:off x="864720" y="639001"/>
            <a:ext cx="143999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3</a:t>
            </a:r>
          </a:p>
        </p:txBody>
      </p:sp>
      <p:sp>
        <p:nvSpPr>
          <p:cNvPr id="82" name="Freeform 80">
            <a:extLst>
              <a:ext uri="{FF2B5EF4-FFF2-40B4-BE49-F238E27FC236}">
                <a16:creationId xmlns:a16="http://schemas.microsoft.com/office/drawing/2014/main" id="{E4BC4B26-4C34-AABC-362A-9271F73CAE6C}"/>
              </a:ext>
            </a:extLst>
          </p:cNvPr>
          <p:cNvSpPr/>
          <p:nvPr/>
        </p:nvSpPr>
        <p:spPr>
          <a:xfrm>
            <a:off x="4681078" y="1138684"/>
            <a:ext cx="359999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83" name="TextBox 81">
            <a:extLst>
              <a:ext uri="{FF2B5EF4-FFF2-40B4-BE49-F238E27FC236}">
                <a16:creationId xmlns:a16="http://schemas.microsoft.com/office/drawing/2014/main" id="{40F9DC91-53B6-A6BB-B145-18A1C4A59548}"/>
              </a:ext>
            </a:extLst>
          </p:cNvPr>
          <p:cNvSpPr txBox="1"/>
          <p:nvPr/>
        </p:nvSpPr>
        <p:spPr>
          <a:xfrm>
            <a:off x="4753078" y="1138684"/>
            <a:ext cx="143999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4</a:t>
            </a:r>
          </a:p>
        </p:txBody>
      </p:sp>
      <p:sp>
        <p:nvSpPr>
          <p:cNvPr id="84" name="Freeform 82">
            <a:extLst>
              <a:ext uri="{FF2B5EF4-FFF2-40B4-BE49-F238E27FC236}">
                <a16:creationId xmlns:a16="http://schemas.microsoft.com/office/drawing/2014/main" id="{F3F56762-7049-C93F-E12E-C5358693290A}"/>
              </a:ext>
            </a:extLst>
          </p:cNvPr>
          <p:cNvSpPr/>
          <p:nvPr/>
        </p:nvSpPr>
        <p:spPr>
          <a:xfrm rot="1122596">
            <a:off x="1048395" y="3117373"/>
            <a:ext cx="1366918" cy="426960"/>
          </a:xfrm>
          <a:custGeom>
            <a:avLst/>
            <a:gdLst>
              <a:gd name="f0" fmla="val w"/>
              <a:gd name="f1" fmla="val h"/>
              <a:gd name="f2" fmla="val 0"/>
              <a:gd name="f3" fmla="val 3798"/>
              <a:gd name="f4" fmla="val 1187"/>
              <a:gd name="f5" fmla="val 18"/>
              <a:gd name="f6" fmla="val 2955"/>
              <a:gd name="f7" fmla="val 2658"/>
              <a:gd name="f8" fmla="*/ f0 1 3798"/>
              <a:gd name="f9" fmla="*/ f1 1 1187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3798"/>
              <a:gd name="f16" fmla="*/ f13 1 1187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3798" h="1187">
                <a:moveTo>
                  <a:pt x="f2" y="f5"/>
                </a:moveTo>
                <a:cubicBezTo>
                  <a:pt x="f6" y="f7"/>
                  <a:pt x="f3" y="f2"/>
                  <a:pt x="f3" y="f2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85" name="Freeform 83">
            <a:extLst>
              <a:ext uri="{FF2B5EF4-FFF2-40B4-BE49-F238E27FC236}">
                <a16:creationId xmlns:a16="http://schemas.microsoft.com/office/drawing/2014/main" id="{AFE79592-ECFA-1B76-E56E-24CD4CDF3931}"/>
              </a:ext>
            </a:extLst>
          </p:cNvPr>
          <p:cNvSpPr/>
          <p:nvPr/>
        </p:nvSpPr>
        <p:spPr>
          <a:xfrm rot="9434415">
            <a:off x="877000" y="748280"/>
            <a:ext cx="1485003" cy="757799"/>
          </a:xfrm>
          <a:custGeom>
            <a:avLst/>
            <a:gdLst>
              <a:gd name="f0" fmla="val w"/>
              <a:gd name="f1" fmla="val h"/>
              <a:gd name="f2" fmla="val 0"/>
              <a:gd name="f3" fmla="val 4126"/>
              <a:gd name="f4" fmla="val 2106"/>
              <a:gd name="f5" fmla="val 34"/>
              <a:gd name="f6" fmla="val 3213"/>
              <a:gd name="f7" fmla="val 4716"/>
              <a:gd name="f8" fmla="*/ f0 1 4126"/>
              <a:gd name="f9" fmla="*/ f1 1 2106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4126"/>
              <a:gd name="f16" fmla="*/ f13 1 2106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4126" h="2106">
                <a:moveTo>
                  <a:pt x="f2" y="f5"/>
                </a:moveTo>
                <a:cubicBezTo>
                  <a:pt x="f6" y="f7"/>
                  <a:pt x="f3" y="f2"/>
                  <a:pt x="f3" y="f2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86" name="Freeform 84">
            <a:extLst>
              <a:ext uri="{FF2B5EF4-FFF2-40B4-BE49-F238E27FC236}">
                <a16:creationId xmlns:a16="http://schemas.microsoft.com/office/drawing/2014/main" id="{C153C52B-8244-99B9-E70E-6ECE62DF34A4}"/>
              </a:ext>
            </a:extLst>
          </p:cNvPr>
          <p:cNvSpPr/>
          <p:nvPr/>
        </p:nvSpPr>
        <p:spPr>
          <a:xfrm rot="10339195">
            <a:off x="1077473" y="666141"/>
            <a:ext cx="4296601" cy="814318"/>
          </a:xfrm>
          <a:custGeom>
            <a:avLst/>
            <a:gdLst>
              <a:gd name="f0" fmla="val w"/>
              <a:gd name="f1" fmla="val h"/>
              <a:gd name="f2" fmla="val 0"/>
              <a:gd name="f3" fmla="val 11936"/>
              <a:gd name="f4" fmla="val 2263"/>
              <a:gd name="f5" fmla="val 37"/>
              <a:gd name="f6" fmla="val 9292"/>
              <a:gd name="f7" fmla="val 5068"/>
              <a:gd name="f8" fmla="*/ f0 1 11936"/>
              <a:gd name="f9" fmla="*/ f1 1 2263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11936"/>
              <a:gd name="f16" fmla="*/ f13 1 2263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11936" h="2263">
                <a:moveTo>
                  <a:pt x="f2" y="f5"/>
                </a:moveTo>
                <a:cubicBezTo>
                  <a:pt x="f6" y="f7"/>
                  <a:pt x="f3" y="f2"/>
                  <a:pt x="f3" y="f2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87" name="Freeform 85">
            <a:extLst>
              <a:ext uri="{FF2B5EF4-FFF2-40B4-BE49-F238E27FC236}">
                <a16:creationId xmlns:a16="http://schemas.microsoft.com/office/drawing/2014/main" id="{24F693CE-9E78-1AEB-6CE9-0D78E8CB99C1}"/>
              </a:ext>
            </a:extLst>
          </p:cNvPr>
          <p:cNvSpPr/>
          <p:nvPr/>
        </p:nvSpPr>
        <p:spPr>
          <a:xfrm rot="116402">
            <a:off x="1432527" y="3264920"/>
            <a:ext cx="3962515" cy="340202"/>
          </a:xfrm>
          <a:custGeom>
            <a:avLst/>
            <a:gdLst>
              <a:gd name="f0" fmla="val w"/>
              <a:gd name="f1" fmla="val h"/>
              <a:gd name="f2" fmla="val 0"/>
              <a:gd name="f3" fmla="val 11008"/>
              <a:gd name="f4" fmla="val 946"/>
              <a:gd name="f5" fmla="val 16"/>
              <a:gd name="f6" fmla="val 8569"/>
              <a:gd name="f7" fmla="val 2118"/>
              <a:gd name="f8" fmla="*/ f0 1 11008"/>
              <a:gd name="f9" fmla="*/ f1 1 946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11008"/>
              <a:gd name="f16" fmla="*/ f13 1 946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11008" h="946">
                <a:moveTo>
                  <a:pt x="f2" y="f5"/>
                </a:moveTo>
                <a:cubicBezTo>
                  <a:pt x="f6" y="f7"/>
                  <a:pt x="f3" y="f2"/>
                  <a:pt x="f3" y="f2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88" name="Freeform 69">
            <a:extLst>
              <a:ext uri="{FF2B5EF4-FFF2-40B4-BE49-F238E27FC236}">
                <a16:creationId xmlns:a16="http://schemas.microsoft.com/office/drawing/2014/main" id="{BCE26CA4-B2B0-7F28-3823-EA20A79EAC04}"/>
              </a:ext>
            </a:extLst>
          </p:cNvPr>
          <p:cNvSpPr/>
          <p:nvPr/>
        </p:nvSpPr>
        <p:spPr>
          <a:xfrm rot="5399996" flipV="1">
            <a:off x="6277496" y="2656241"/>
            <a:ext cx="71999" cy="2087995"/>
          </a:xfrm>
          <a:custGeom>
            <a:avLst>
              <a:gd name="f0" fmla="val 18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21600"/>
              <a:gd name="f8" fmla="val 10800"/>
              <a:gd name="f9" fmla="val -2147483647"/>
              <a:gd name="f10" fmla="val 2147483647"/>
              <a:gd name="f11" fmla="+- 0 0 0"/>
              <a:gd name="f12" fmla="*/ f4 1 21600"/>
              <a:gd name="f13" fmla="*/ f5 1 21600"/>
              <a:gd name="f14" fmla="val f6"/>
              <a:gd name="f15" fmla="val f7"/>
              <a:gd name="f16" fmla="pin 0 f0 10800"/>
              <a:gd name="f17" fmla="*/ f11 f1 1"/>
              <a:gd name="f18" fmla="+- f15 0 f14"/>
              <a:gd name="f19" fmla="val f16"/>
              <a:gd name="f20" fmla="*/ 21600 f12 1"/>
              <a:gd name="f21" fmla="*/ f16 f13 1"/>
              <a:gd name="f22" fmla="*/ f17 1 f3"/>
              <a:gd name="f23" fmla="*/ f18 1 21600"/>
              <a:gd name="f24" fmla="*/ f19 1 2"/>
              <a:gd name="f25" fmla="+- f6 f19 0"/>
              <a:gd name="f26" fmla="+- f7 0 f19"/>
              <a:gd name="f27" fmla="+- f22 0 f2"/>
              <a:gd name="f28" fmla="*/ 0 f23 1"/>
              <a:gd name="f29" fmla="*/ 15150 f23 1"/>
              <a:gd name="f30" fmla="*/ 21600 f23 1"/>
              <a:gd name="f31" fmla="*/ 10800 f23 1"/>
              <a:gd name="f32" fmla="+- f6 f24 0"/>
              <a:gd name="f33" fmla="+- f7 0 f24"/>
              <a:gd name="f34" fmla="*/ f28 1 f23"/>
              <a:gd name="f35" fmla="*/ f30 1 f23"/>
              <a:gd name="f36" fmla="*/ f31 1 f23"/>
              <a:gd name="f37" fmla="*/ f29 1 f23"/>
              <a:gd name="f38" fmla="*/ f33 f13 1"/>
              <a:gd name="f39" fmla="*/ f32 f13 1"/>
              <a:gd name="f40" fmla="*/ f34 f12 1"/>
              <a:gd name="f41" fmla="*/ f37 f12 1"/>
              <a:gd name="f42" fmla="*/ f34 f13 1"/>
              <a:gd name="f43" fmla="*/ f35 f13 1"/>
              <a:gd name="f44" fmla="*/ f35 f12 1"/>
              <a:gd name="f45" fmla="*/ f36 f13 1"/>
            </a:gdLst>
            <a:ahLst>
              <a:ahXY gdRefY="f0" minY="f6" maxY="f8">
                <a:pos x="f20" y="f21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40" y="f42"/>
              </a:cxn>
              <a:cxn ang="f27">
                <a:pos x="f40" y="f43"/>
              </a:cxn>
              <a:cxn ang="f27">
                <a:pos x="f44" y="f45"/>
              </a:cxn>
            </a:cxnLst>
            <a:rect l="f40" t="f39" r="f41" b="f38"/>
            <a:pathLst>
              <a:path w="21600" h="21600">
                <a:moveTo>
                  <a:pt x="f6" y="f6"/>
                </a:moveTo>
                <a:cubicBezTo>
                  <a:pt x="f8" y="f6"/>
                  <a:pt x="f7" y="f32"/>
                  <a:pt x="f7" y="f25"/>
                </a:cubicBezTo>
                <a:lnTo>
                  <a:pt x="f7" y="f26"/>
                </a:lnTo>
                <a:cubicBezTo>
                  <a:pt x="f7" y="f33"/>
                  <a:pt x="f8" y="f7"/>
                  <a:pt x="f6" y="f7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BAF8F60-8A45-4EC2-2E65-B40E50A4DF35}"/>
              </a:ext>
            </a:extLst>
          </p:cNvPr>
          <p:cNvCxnSpPr>
            <a:cxnSpLocks/>
            <a:stCxn id="88" idx="6"/>
          </p:cNvCxnSpPr>
          <p:nvPr/>
        </p:nvCxnSpPr>
        <p:spPr>
          <a:xfrm flipH="1">
            <a:off x="6312877" y="3736238"/>
            <a:ext cx="618" cy="142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Freeform 69">
            <a:extLst>
              <a:ext uri="{FF2B5EF4-FFF2-40B4-BE49-F238E27FC236}">
                <a16:creationId xmlns:a16="http://schemas.microsoft.com/office/drawing/2014/main" id="{9A9F8F3A-88A6-A859-2469-9DA264114A49}"/>
              </a:ext>
            </a:extLst>
          </p:cNvPr>
          <p:cNvSpPr/>
          <p:nvPr/>
        </p:nvSpPr>
        <p:spPr>
          <a:xfrm rot="5399996" flipV="1">
            <a:off x="3037493" y="2656240"/>
            <a:ext cx="71999" cy="2087995"/>
          </a:xfrm>
          <a:custGeom>
            <a:avLst>
              <a:gd name="f0" fmla="val 18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21600"/>
              <a:gd name="f8" fmla="val 10800"/>
              <a:gd name="f9" fmla="val -2147483647"/>
              <a:gd name="f10" fmla="val 2147483647"/>
              <a:gd name="f11" fmla="+- 0 0 0"/>
              <a:gd name="f12" fmla="*/ f4 1 21600"/>
              <a:gd name="f13" fmla="*/ f5 1 21600"/>
              <a:gd name="f14" fmla="val f6"/>
              <a:gd name="f15" fmla="val f7"/>
              <a:gd name="f16" fmla="pin 0 f0 10800"/>
              <a:gd name="f17" fmla="*/ f11 f1 1"/>
              <a:gd name="f18" fmla="+- f15 0 f14"/>
              <a:gd name="f19" fmla="val f16"/>
              <a:gd name="f20" fmla="*/ 21600 f12 1"/>
              <a:gd name="f21" fmla="*/ f16 f13 1"/>
              <a:gd name="f22" fmla="*/ f17 1 f3"/>
              <a:gd name="f23" fmla="*/ f18 1 21600"/>
              <a:gd name="f24" fmla="*/ f19 1 2"/>
              <a:gd name="f25" fmla="+- f6 f19 0"/>
              <a:gd name="f26" fmla="+- f7 0 f19"/>
              <a:gd name="f27" fmla="+- f22 0 f2"/>
              <a:gd name="f28" fmla="*/ 0 f23 1"/>
              <a:gd name="f29" fmla="*/ 15150 f23 1"/>
              <a:gd name="f30" fmla="*/ 21600 f23 1"/>
              <a:gd name="f31" fmla="*/ 10800 f23 1"/>
              <a:gd name="f32" fmla="+- f6 f24 0"/>
              <a:gd name="f33" fmla="+- f7 0 f24"/>
              <a:gd name="f34" fmla="*/ f28 1 f23"/>
              <a:gd name="f35" fmla="*/ f30 1 f23"/>
              <a:gd name="f36" fmla="*/ f31 1 f23"/>
              <a:gd name="f37" fmla="*/ f29 1 f23"/>
              <a:gd name="f38" fmla="*/ f33 f13 1"/>
              <a:gd name="f39" fmla="*/ f32 f13 1"/>
              <a:gd name="f40" fmla="*/ f34 f12 1"/>
              <a:gd name="f41" fmla="*/ f37 f12 1"/>
              <a:gd name="f42" fmla="*/ f34 f13 1"/>
              <a:gd name="f43" fmla="*/ f35 f13 1"/>
              <a:gd name="f44" fmla="*/ f35 f12 1"/>
              <a:gd name="f45" fmla="*/ f36 f13 1"/>
            </a:gdLst>
            <a:ahLst>
              <a:ahXY gdRefY="f0" minY="f6" maxY="f8">
                <a:pos x="f20" y="f21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40" y="f42"/>
              </a:cxn>
              <a:cxn ang="f27">
                <a:pos x="f40" y="f43"/>
              </a:cxn>
              <a:cxn ang="f27">
                <a:pos x="f44" y="f45"/>
              </a:cxn>
            </a:cxnLst>
            <a:rect l="f40" t="f39" r="f41" b="f38"/>
            <a:pathLst>
              <a:path w="21600" h="21600">
                <a:moveTo>
                  <a:pt x="f6" y="f6"/>
                </a:moveTo>
                <a:cubicBezTo>
                  <a:pt x="f8" y="f6"/>
                  <a:pt x="f7" y="f32"/>
                  <a:pt x="f7" y="f25"/>
                </a:cubicBezTo>
                <a:lnTo>
                  <a:pt x="f7" y="f26"/>
                </a:lnTo>
                <a:cubicBezTo>
                  <a:pt x="f7" y="f33"/>
                  <a:pt x="f8" y="f7"/>
                  <a:pt x="f6" y="f7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221F60B-6180-C59C-D70B-86339E31BE42}"/>
              </a:ext>
            </a:extLst>
          </p:cNvPr>
          <p:cNvCxnSpPr>
            <a:cxnSpLocks/>
            <a:stCxn id="90" idx="6"/>
          </p:cNvCxnSpPr>
          <p:nvPr/>
        </p:nvCxnSpPr>
        <p:spPr>
          <a:xfrm flipH="1">
            <a:off x="3072874" y="3736237"/>
            <a:ext cx="618" cy="142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CDF4E50B-13B3-C514-0E7D-AA3ED98EAEBC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82DE770-E1E2-AF4F-B60C-BC643DFE15F0}" type="slidenum"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29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088AA4-EDDD-6046-9666-F530288C319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262115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7DEB98-AF5D-8354-C936-B435AA5E6DA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262115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53AACE-415A-05C6-B7C6-55C17B70CB1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255998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1D97BA-5AD1-677C-8DE6-99AE67C1353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46123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02736B-641C-3D16-56A6-75BCFBFC576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46123" y="1969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50AC2C-E0DF-F05C-988D-B6543C27C18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39997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27CE49-3967-801B-2224-91601DC9EDE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30122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956D53-69F1-B118-84FD-7CFF4FF5969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30122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CD283C-1316-0F12-D144-499B44A60CA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23995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Straight Connector 10">
            <a:extLst>
              <a:ext uri="{FF2B5EF4-FFF2-40B4-BE49-F238E27FC236}">
                <a16:creationId xmlns:a16="http://schemas.microsoft.com/office/drawing/2014/main" id="{F45CD2B0-9683-B97F-8678-4AD956A1AE2C}"/>
              </a:ext>
            </a:extLst>
          </p:cNvPr>
          <p:cNvSpPr/>
          <p:nvPr/>
        </p:nvSpPr>
        <p:spPr>
          <a:xfrm flipV="1">
            <a:off x="5507998" y="1717563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3" name="Straight Connector 11">
            <a:extLst>
              <a:ext uri="{FF2B5EF4-FFF2-40B4-BE49-F238E27FC236}">
                <a16:creationId xmlns:a16="http://schemas.microsoft.com/office/drawing/2014/main" id="{FA784912-0C58-0820-EF6B-8BED6BF63140}"/>
              </a:ext>
            </a:extLst>
          </p:cNvPr>
          <p:cNvSpPr/>
          <p:nvPr/>
        </p:nvSpPr>
        <p:spPr>
          <a:xfrm flipV="1">
            <a:off x="6191996" y="1714317"/>
            <a:ext cx="0" cy="251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14" name="Straight Connector 12">
            <a:extLst>
              <a:ext uri="{FF2B5EF4-FFF2-40B4-BE49-F238E27FC236}">
                <a16:creationId xmlns:a16="http://schemas.microsoft.com/office/drawing/2014/main" id="{B16D379C-4AFB-49B8-764A-3719E94F0D30}"/>
              </a:ext>
            </a:extLst>
          </p:cNvPr>
          <p:cNvSpPr/>
          <p:nvPr/>
        </p:nvSpPr>
        <p:spPr>
          <a:xfrm flipV="1">
            <a:off x="6876004" y="1714317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grpSp>
        <p:nvGrpSpPr>
          <p:cNvPr id="15" name="Group 13">
            <a:extLst>
              <a:ext uri="{FF2B5EF4-FFF2-40B4-BE49-F238E27FC236}">
                <a16:creationId xmlns:a16="http://schemas.microsoft.com/office/drawing/2014/main" id="{E15600BE-F284-3025-2BEC-4E2A0C209277}"/>
              </a:ext>
            </a:extLst>
          </p:cNvPr>
          <p:cNvGrpSpPr/>
          <p:nvPr/>
        </p:nvGrpSpPr>
        <p:grpSpPr>
          <a:xfrm>
            <a:off x="5748476" y="2262600"/>
            <a:ext cx="207001" cy="150117"/>
            <a:chOff x="5748476" y="2262600"/>
            <a:chExt cx="207001" cy="150117"/>
          </a:xfrm>
        </p:grpSpPr>
        <p:sp>
          <p:nvSpPr>
            <p:cNvPr id="16" name="Straight Connector 14">
              <a:extLst>
                <a:ext uri="{FF2B5EF4-FFF2-40B4-BE49-F238E27FC236}">
                  <a16:creationId xmlns:a16="http://schemas.microsoft.com/office/drawing/2014/main" id="{6AC7B935-3A2A-CE2E-9EDF-5BC8B2E8B68E}"/>
                </a:ext>
              </a:extLst>
            </p:cNvPr>
            <p:cNvSpPr/>
            <p:nvPr/>
          </p:nvSpPr>
          <p:spPr>
            <a:xfrm flipV="1">
              <a:off x="5748476" y="2264758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17" name="Straight Connector 15">
              <a:extLst>
                <a:ext uri="{FF2B5EF4-FFF2-40B4-BE49-F238E27FC236}">
                  <a16:creationId xmlns:a16="http://schemas.microsoft.com/office/drawing/2014/main" id="{9DA44BEF-D389-74DE-DA51-32F92B6A3A91}"/>
                </a:ext>
              </a:extLst>
            </p:cNvPr>
            <p:cNvSpPr/>
            <p:nvPr/>
          </p:nvSpPr>
          <p:spPr>
            <a:xfrm flipH="1">
              <a:off x="5751722" y="2262600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BE9FA2CA-CFBF-A48D-ECC6-223D10212207}"/>
              </a:ext>
            </a:extLst>
          </p:cNvPr>
          <p:cNvGrpSpPr/>
          <p:nvPr/>
        </p:nvGrpSpPr>
        <p:grpSpPr>
          <a:xfrm>
            <a:off x="6432474" y="2262600"/>
            <a:ext cx="191530" cy="113403"/>
            <a:chOff x="6432474" y="2262600"/>
            <a:chExt cx="191530" cy="113403"/>
          </a:xfrm>
        </p:grpSpPr>
        <p:sp>
          <p:nvSpPr>
            <p:cNvPr id="19" name="Straight Connector 17">
              <a:extLst>
                <a:ext uri="{FF2B5EF4-FFF2-40B4-BE49-F238E27FC236}">
                  <a16:creationId xmlns:a16="http://schemas.microsoft.com/office/drawing/2014/main" id="{A208884E-DDE0-D27C-5BE7-68F43712CBE0}"/>
                </a:ext>
              </a:extLst>
            </p:cNvPr>
            <p:cNvSpPr/>
            <p:nvPr/>
          </p:nvSpPr>
          <p:spPr>
            <a:xfrm flipH="1" flipV="1">
              <a:off x="6435364" y="2264401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20" name="Straight Connector 18">
              <a:extLst>
                <a:ext uri="{FF2B5EF4-FFF2-40B4-BE49-F238E27FC236}">
                  <a16:creationId xmlns:a16="http://schemas.microsoft.com/office/drawing/2014/main" id="{A3EFBC67-2097-A534-D552-F5CFC9D96F5F}"/>
                </a:ext>
              </a:extLst>
            </p:cNvPr>
            <p:cNvSpPr/>
            <p:nvPr/>
          </p:nvSpPr>
          <p:spPr>
            <a:xfrm>
              <a:off x="6432474" y="2262600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21" name="Group 19">
            <a:extLst>
              <a:ext uri="{FF2B5EF4-FFF2-40B4-BE49-F238E27FC236}">
                <a16:creationId xmlns:a16="http://schemas.microsoft.com/office/drawing/2014/main" id="{92C90D6F-21FB-CA81-07FA-D73CE4B7C2DB}"/>
              </a:ext>
            </a:extLst>
          </p:cNvPr>
          <p:cNvGrpSpPr/>
          <p:nvPr/>
        </p:nvGrpSpPr>
        <p:grpSpPr>
          <a:xfrm>
            <a:off x="5723997" y="2520004"/>
            <a:ext cx="921605" cy="0"/>
            <a:chOff x="5723997" y="2520004"/>
            <a:chExt cx="921605" cy="0"/>
          </a:xfrm>
        </p:grpSpPr>
        <p:sp>
          <p:nvSpPr>
            <p:cNvPr id="22" name="Straight Connector 20">
              <a:extLst>
                <a:ext uri="{FF2B5EF4-FFF2-40B4-BE49-F238E27FC236}">
                  <a16:creationId xmlns:a16="http://schemas.microsoft.com/office/drawing/2014/main" id="{A47B0DDC-EE86-FDB1-BA31-AD7CC0D84B55}"/>
                </a:ext>
              </a:extLst>
            </p:cNvPr>
            <p:cNvSpPr/>
            <p:nvPr/>
          </p:nvSpPr>
          <p:spPr>
            <a:xfrm>
              <a:off x="5723997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23" name="Straight Connector 21">
              <a:extLst>
                <a:ext uri="{FF2B5EF4-FFF2-40B4-BE49-F238E27FC236}">
                  <a16:creationId xmlns:a16="http://schemas.microsoft.com/office/drawing/2014/main" id="{330EBD95-B83C-F3C9-2F6A-96A355C4C1CA}"/>
                </a:ext>
              </a:extLst>
            </p:cNvPr>
            <p:cNvSpPr/>
            <p:nvPr/>
          </p:nvSpPr>
          <p:spPr>
            <a:xfrm flipH="1">
              <a:off x="5738042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sp>
        <p:nvSpPr>
          <p:cNvPr id="24" name="Straight Connector 22">
            <a:extLst>
              <a:ext uri="{FF2B5EF4-FFF2-40B4-BE49-F238E27FC236}">
                <a16:creationId xmlns:a16="http://schemas.microsoft.com/office/drawing/2014/main" id="{8F92B052-60A0-B61B-9AFE-3A454C682C67}"/>
              </a:ext>
            </a:extLst>
          </p:cNvPr>
          <p:cNvSpPr/>
          <p:nvPr/>
        </p:nvSpPr>
        <p:spPr>
          <a:xfrm flipV="1">
            <a:off x="5507998" y="2578324"/>
            <a:ext cx="0" cy="2761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25" name="Straight Connector 23">
            <a:extLst>
              <a:ext uri="{FF2B5EF4-FFF2-40B4-BE49-F238E27FC236}">
                <a16:creationId xmlns:a16="http://schemas.microsoft.com/office/drawing/2014/main" id="{E0E0911C-B1A7-4BB0-C461-104BDCFA9A37}"/>
              </a:ext>
            </a:extLst>
          </p:cNvPr>
          <p:cNvSpPr/>
          <p:nvPr/>
        </p:nvSpPr>
        <p:spPr>
          <a:xfrm flipV="1">
            <a:off x="6876004" y="2607475"/>
            <a:ext cx="0" cy="255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26" name="Straight Connector 24">
            <a:extLst>
              <a:ext uri="{FF2B5EF4-FFF2-40B4-BE49-F238E27FC236}">
                <a16:creationId xmlns:a16="http://schemas.microsoft.com/office/drawing/2014/main" id="{A3EF0127-BB04-E4E9-A416-89C3222DCDC1}"/>
              </a:ext>
            </a:extLst>
          </p:cNvPr>
          <p:cNvSpPr/>
          <p:nvPr/>
        </p:nvSpPr>
        <p:spPr>
          <a:xfrm flipV="1">
            <a:off x="6191996" y="2467078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grpSp>
        <p:nvGrpSpPr>
          <p:cNvPr id="27" name="Group 25">
            <a:extLst>
              <a:ext uri="{FF2B5EF4-FFF2-40B4-BE49-F238E27FC236}">
                <a16:creationId xmlns:a16="http://schemas.microsoft.com/office/drawing/2014/main" id="{05BDB953-3509-4E6B-3804-6A1D4CE9EC68}"/>
              </a:ext>
            </a:extLst>
          </p:cNvPr>
          <p:cNvGrpSpPr/>
          <p:nvPr/>
        </p:nvGrpSpPr>
        <p:grpSpPr>
          <a:xfrm>
            <a:off x="7236003" y="1223997"/>
            <a:ext cx="395990" cy="539998"/>
            <a:chOff x="7236003" y="1223997"/>
            <a:chExt cx="395990" cy="539998"/>
          </a:xfrm>
        </p:grpSpPr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C84E8F3D-7C53-6508-8685-56B326628139}"/>
                </a:ext>
              </a:extLst>
            </p:cNvPr>
            <p:cNvSpPr/>
            <p:nvPr/>
          </p:nvSpPr>
          <p:spPr>
            <a:xfrm>
              <a:off x="7236003" y="1223997"/>
              <a:ext cx="107999" cy="539998"/>
            </a:xfrm>
            <a:custGeom>
              <a:avLst>
                <a:gd name="f0" fmla="val 1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21600"/>
                <a:gd name="f8" fmla="val 10800"/>
                <a:gd name="f9" fmla="val -2147483647"/>
                <a:gd name="f10" fmla="val 2147483647"/>
                <a:gd name="f11" fmla="+- 0 0 0"/>
                <a:gd name="f12" fmla="*/ f4 1 21600"/>
                <a:gd name="f13" fmla="*/ f5 1 21600"/>
                <a:gd name="f14" fmla="val f6"/>
                <a:gd name="f15" fmla="val f7"/>
                <a:gd name="f16" fmla="pin 0 f0 10800"/>
                <a:gd name="f17" fmla="*/ f11 f1 1"/>
                <a:gd name="f18" fmla="+- f15 0 f14"/>
                <a:gd name="f19" fmla="val f16"/>
                <a:gd name="f20" fmla="*/ 21600 f12 1"/>
                <a:gd name="f21" fmla="*/ f16 f13 1"/>
                <a:gd name="f22" fmla="*/ f17 1 f3"/>
                <a:gd name="f23" fmla="*/ f18 1 21600"/>
                <a:gd name="f24" fmla="*/ f19 1 2"/>
                <a:gd name="f25" fmla="+- f6 f19 0"/>
                <a:gd name="f26" fmla="+- f7 0 f19"/>
                <a:gd name="f27" fmla="+- f22 0 f2"/>
                <a:gd name="f28" fmla="*/ 0 f23 1"/>
                <a:gd name="f29" fmla="*/ 15150 f23 1"/>
                <a:gd name="f30" fmla="*/ 21600 f23 1"/>
                <a:gd name="f31" fmla="*/ 10800 f23 1"/>
                <a:gd name="f32" fmla="+- f6 f24 0"/>
                <a:gd name="f33" fmla="+- f7 0 f24"/>
                <a:gd name="f34" fmla="*/ f28 1 f23"/>
                <a:gd name="f35" fmla="*/ f30 1 f23"/>
                <a:gd name="f36" fmla="*/ f31 1 f23"/>
                <a:gd name="f37" fmla="*/ f29 1 f23"/>
                <a:gd name="f38" fmla="*/ f33 f13 1"/>
                <a:gd name="f39" fmla="*/ f32 f13 1"/>
                <a:gd name="f40" fmla="*/ f34 f12 1"/>
                <a:gd name="f41" fmla="*/ f37 f12 1"/>
                <a:gd name="f42" fmla="*/ f34 f13 1"/>
                <a:gd name="f43" fmla="*/ f35 f13 1"/>
                <a:gd name="f44" fmla="*/ f35 f12 1"/>
                <a:gd name="f45" fmla="*/ f36 f13 1"/>
              </a:gdLst>
              <a:ahLst>
                <a:ahXY gdRefY="f0" minY="f6" maxY="f8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0" y="f42"/>
                </a:cxn>
                <a:cxn ang="f27">
                  <a:pos x="f40" y="f43"/>
                </a:cxn>
                <a:cxn ang="f27">
                  <a:pos x="f44" y="f45"/>
                </a:cxn>
              </a:cxnLst>
              <a:rect l="f40" t="f39" r="f41" b="f38"/>
              <a:pathLst>
                <a:path w="21600" h="21600">
                  <a:moveTo>
                    <a:pt x="f6" y="f6"/>
                  </a:moveTo>
                  <a:cubicBezTo>
                    <a:pt x="f8" y="f6"/>
                    <a:pt x="f7" y="f32"/>
                    <a:pt x="f7" y="f25"/>
                  </a:cubicBezTo>
                  <a:lnTo>
                    <a:pt x="f7" y="f26"/>
                  </a:lnTo>
                  <a:cubicBezTo>
                    <a:pt x="f7" y="f33"/>
                    <a:pt x="f8" y="f7"/>
                    <a:pt x="f6" y="f7"/>
                  </a:cubicBezTo>
                </a:path>
              </a:pathLst>
            </a:custGeom>
            <a:noFill/>
            <a:ln w="19083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29" name="Straight Connector 27">
              <a:extLst>
                <a:ext uri="{FF2B5EF4-FFF2-40B4-BE49-F238E27FC236}">
                  <a16:creationId xmlns:a16="http://schemas.microsoft.com/office/drawing/2014/main" id="{314B1C05-18F4-C781-5C7B-345E05D8D9A1}"/>
                </a:ext>
              </a:extLst>
            </p:cNvPr>
            <p:cNvSpPr/>
            <p:nvPr/>
          </p:nvSpPr>
          <p:spPr>
            <a:xfrm>
              <a:off x="7343994" y="1493635"/>
              <a:ext cx="2879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9083" cap="flat">
              <a:solidFill>
                <a:srgbClr val="111111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30" name="Group 28">
            <a:extLst>
              <a:ext uri="{FF2B5EF4-FFF2-40B4-BE49-F238E27FC236}">
                <a16:creationId xmlns:a16="http://schemas.microsoft.com/office/drawing/2014/main" id="{DCC1593C-A10B-C303-754B-028E6F0D89A6}"/>
              </a:ext>
            </a:extLst>
          </p:cNvPr>
          <p:cNvGrpSpPr/>
          <p:nvPr/>
        </p:nvGrpSpPr>
        <p:grpSpPr>
          <a:xfrm>
            <a:off x="7236003" y="2088361"/>
            <a:ext cx="395990" cy="539998"/>
            <a:chOff x="7236003" y="2088361"/>
            <a:chExt cx="395990" cy="539998"/>
          </a:xfrm>
        </p:grpSpPr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61A51920-5992-B833-8A90-9D3717FDDD1E}"/>
                </a:ext>
              </a:extLst>
            </p:cNvPr>
            <p:cNvSpPr/>
            <p:nvPr/>
          </p:nvSpPr>
          <p:spPr>
            <a:xfrm>
              <a:off x="7236003" y="2088361"/>
              <a:ext cx="107999" cy="539998"/>
            </a:xfrm>
            <a:custGeom>
              <a:avLst>
                <a:gd name="f0" fmla="val 1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21600"/>
                <a:gd name="f8" fmla="val 10800"/>
                <a:gd name="f9" fmla="val -2147483647"/>
                <a:gd name="f10" fmla="val 2147483647"/>
                <a:gd name="f11" fmla="+- 0 0 0"/>
                <a:gd name="f12" fmla="*/ f4 1 21600"/>
                <a:gd name="f13" fmla="*/ f5 1 21600"/>
                <a:gd name="f14" fmla="val f6"/>
                <a:gd name="f15" fmla="val f7"/>
                <a:gd name="f16" fmla="pin 0 f0 10800"/>
                <a:gd name="f17" fmla="*/ f11 f1 1"/>
                <a:gd name="f18" fmla="+- f15 0 f14"/>
                <a:gd name="f19" fmla="val f16"/>
                <a:gd name="f20" fmla="*/ 21600 f12 1"/>
                <a:gd name="f21" fmla="*/ f16 f13 1"/>
                <a:gd name="f22" fmla="*/ f17 1 f3"/>
                <a:gd name="f23" fmla="*/ f18 1 21600"/>
                <a:gd name="f24" fmla="*/ f19 1 2"/>
                <a:gd name="f25" fmla="+- f6 f19 0"/>
                <a:gd name="f26" fmla="+- f7 0 f19"/>
                <a:gd name="f27" fmla="+- f22 0 f2"/>
                <a:gd name="f28" fmla="*/ 0 f23 1"/>
                <a:gd name="f29" fmla="*/ 15150 f23 1"/>
                <a:gd name="f30" fmla="*/ 21600 f23 1"/>
                <a:gd name="f31" fmla="*/ 10800 f23 1"/>
                <a:gd name="f32" fmla="+- f6 f24 0"/>
                <a:gd name="f33" fmla="+- f7 0 f24"/>
                <a:gd name="f34" fmla="*/ f28 1 f23"/>
                <a:gd name="f35" fmla="*/ f30 1 f23"/>
                <a:gd name="f36" fmla="*/ f31 1 f23"/>
                <a:gd name="f37" fmla="*/ f29 1 f23"/>
                <a:gd name="f38" fmla="*/ f33 f13 1"/>
                <a:gd name="f39" fmla="*/ f32 f13 1"/>
                <a:gd name="f40" fmla="*/ f34 f12 1"/>
                <a:gd name="f41" fmla="*/ f37 f12 1"/>
                <a:gd name="f42" fmla="*/ f34 f13 1"/>
                <a:gd name="f43" fmla="*/ f35 f13 1"/>
                <a:gd name="f44" fmla="*/ f35 f12 1"/>
                <a:gd name="f45" fmla="*/ f36 f13 1"/>
              </a:gdLst>
              <a:ahLst>
                <a:ahXY gdRefY="f0" minY="f6" maxY="f8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0" y="f42"/>
                </a:cxn>
                <a:cxn ang="f27">
                  <a:pos x="f40" y="f43"/>
                </a:cxn>
                <a:cxn ang="f27">
                  <a:pos x="f44" y="f45"/>
                </a:cxn>
              </a:cxnLst>
              <a:rect l="f40" t="f39" r="f41" b="f38"/>
              <a:pathLst>
                <a:path w="21600" h="21600">
                  <a:moveTo>
                    <a:pt x="f6" y="f6"/>
                  </a:moveTo>
                  <a:cubicBezTo>
                    <a:pt x="f8" y="f6"/>
                    <a:pt x="f7" y="f32"/>
                    <a:pt x="f7" y="f25"/>
                  </a:cubicBezTo>
                  <a:lnTo>
                    <a:pt x="f7" y="f26"/>
                  </a:lnTo>
                  <a:cubicBezTo>
                    <a:pt x="f7" y="f33"/>
                    <a:pt x="f8" y="f7"/>
                    <a:pt x="f6" y="f7"/>
                  </a:cubicBezTo>
                </a:path>
              </a:pathLst>
            </a:custGeom>
            <a:noFill/>
            <a:ln w="19083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32" name="Straight Connector 30">
              <a:extLst>
                <a:ext uri="{FF2B5EF4-FFF2-40B4-BE49-F238E27FC236}">
                  <a16:creationId xmlns:a16="http://schemas.microsoft.com/office/drawing/2014/main" id="{AEF2A5CD-FC61-0979-B3A8-B61CD68674CB}"/>
                </a:ext>
              </a:extLst>
            </p:cNvPr>
            <p:cNvSpPr/>
            <p:nvPr/>
          </p:nvSpPr>
          <p:spPr>
            <a:xfrm>
              <a:off x="7343994" y="2357999"/>
              <a:ext cx="2879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9083" cap="flat">
              <a:solidFill>
                <a:srgbClr val="111111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33" name="Group 31">
            <a:extLst>
              <a:ext uri="{FF2B5EF4-FFF2-40B4-BE49-F238E27FC236}">
                <a16:creationId xmlns:a16="http://schemas.microsoft.com/office/drawing/2014/main" id="{36D9D95E-67C8-FBCE-EFA7-755AE8CA0458}"/>
              </a:ext>
            </a:extLst>
          </p:cNvPr>
          <p:cNvGrpSpPr/>
          <p:nvPr/>
        </p:nvGrpSpPr>
        <p:grpSpPr>
          <a:xfrm>
            <a:off x="7236003" y="2844360"/>
            <a:ext cx="395990" cy="539998"/>
            <a:chOff x="7236003" y="2844360"/>
            <a:chExt cx="395990" cy="539998"/>
          </a:xfrm>
        </p:grpSpPr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6EA033E6-6ACC-99E8-7A12-6A64489A79AB}"/>
                </a:ext>
              </a:extLst>
            </p:cNvPr>
            <p:cNvSpPr/>
            <p:nvPr/>
          </p:nvSpPr>
          <p:spPr>
            <a:xfrm>
              <a:off x="7236003" y="2844360"/>
              <a:ext cx="107999" cy="539998"/>
            </a:xfrm>
            <a:custGeom>
              <a:avLst>
                <a:gd name="f0" fmla="val 18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0"/>
                <a:gd name="f7" fmla="val 21600"/>
                <a:gd name="f8" fmla="val 10800"/>
                <a:gd name="f9" fmla="val -2147483647"/>
                <a:gd name="f10" fmla="val 2147483647"/>
                <a:gd name="f11" fmla="+- 0 0 0"/>
                <a:gd name="f12" fmla="*/ f4 1 21600"/>
                <a:gd name="f13" fmla="*/ f5 1 21600"/>
                <a:gd name="f14" fmla="val f6"/>
                <a:gd name="f15" fmla="val f7"/>
                <a:gd name="f16" fmla="pin 0 f0 10800"/>
                <a:gd name="f17" fmla="*/ f11 f1 1"/>
                <a:gd name="f18" fmla="+- f15 0 f14"/>
                <a:gd name="f19" fmla="val f16"/>
                <a:gd name="f20" fmla="*/ 21600 f12 1"/>
                <a:gd name="f21" fmla="*/ f16 f13 1"/>
                <a:gd name="f22" fmla="*/ f17 1 f3"/>
                <a:gd name="f23" fmla="*/ f18 1 21600"/>
                <a:gd name="f24" fmla="*/ f19 1 2"/>
                <a:gd name="f25" fmla="+- f6 f19 0"/>
                <a:gd name="f26" fmla="+- f7 0 f19"/>
                <a:gd name="f27" fmla="+- f22 0 f2"/>
                <a:gd name="f28" fmla="*/ 0 f23 1"/>
                <a:gd name="f29" fmla="*/ 15150 f23 1"/>
                <a:gd name="f30" fmla="*/ 21600 f23 1"/>
                <a:gd name="f31" fmla="*/ 10800 f23 1"/>
                <a:gd name="f32" fmla="+- f6 f24 0"/>
                <a:gd name="f33" fmla="+- f7 0 f24"/>
                <a:gd name="f34" fmla="*/ f28 1 f23"/>
                <a:gd name="f35" fmla="*/ f30 1 f23"/>
                <a:gd name="f36" fmla="*/ f31 1 f23"/>
                <a:gd name="f37" fmla="*/ f29 1 f23"/>
                <a:gd name="f38" fmla="*/ f33 f13 1"/>
                <a:gd name="f39" fmla="*/ f32 f13 1"/>
                <a:gd name="f40" fmla="*/ f34 f12 1"/>
                <a:gd name="f41" fmla="*/ f37 f12 1"/>
                <a:gd name="f42" fmla="*/ f34 f13 1"/>
                <a:gd name="f43" fmla="*/ f35 f13 1"/>
                <a:gd name="f44" fmla="*/ f35 f12 1"/>
                <a:gd name="f45" fmla="*/ f36 f13 1"/>
              </a:gdLst>
              <a:ahLst>
                <a:ahXY gdRefY="f0" minY="f6" maxY="f8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0" y="f42"/>
                </a:cxn>
                <a:cxn ang="f27">
                  <a:pos x="f40" y="f43"/>
                </a:cxn>
                <a:cxn ang="f27">
                  <a:pos x="f44" y="f45"/>
                </a:cxn>
              </a:cxnLst>
              <a:rect l="f40" t="f39" r="f41" b="f38"/>
              <a:pathLst>
                <a:path w="21600" h="21600">
                  <a:moveTo>
                    <a:pt x="f6" y="f6"/>
                  </a:moveTo>
                  <a:cubicBezTo>
                    <a:pt x="f8" y="f6"/>
                    <a:pt x="f7" y="f32"/>
                    <a:pt x="f7" y="f25"/>
                  </a:cubicBezTo>
                  <a:lnTo>
                    <a:pt x="f7" y="f26"/>
                  </a:lnTo>
                  <a:cubicBezTo>
                    <a:pt x="f7" y="f33"/>
                    <a:pt x="f8" y="f7"/>
                    <a:pt x="f6" y="f7"/>
                  </a:cubicBezTo>
                </a:path>
              </a:pathLst>
            </a:custGeom>
            <a:noFill/>
            <a:ln w="19083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35" name="Straight Connector 33">
              <a:extLst>
                <a:ext uri="{FF2B5EF4-FFF2-40B4-BE49-F238E27FC236}">
                  <a16:creationId xmlns:a16="http://schemas.microsoft.com/office/drawing/2014/main" id="{4554A4B0-CFBD-65DA-D972-00DB61853082}"/>
                </a:ext>
              </a:extLst>
            </p:cNvPr>
            <p:cNvSpPr/>
            <p:nvPr/>
          </p:nvSpPr>
          <p:spPr>
            <a:xfrm>
              <a:off x="7343994" y="3113998"/>
              <a:ext cx="2879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9083" cap="flat">
              <a:solidFill>
                <a:srgbClr val="111111"/>
              </a:solidFill>
              <a:prstDash val="solid"/>
              <a:miter/>
            </a:ln>
          </p:spPr>
          <p:txBody>
            <a:bodyPr vert="horz" wrap="square" lIns="99358" tIns="54361" rIns="99358" bIns="54361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sp>
        <p:nvSpPr>
          <p:cNvPr id="36" name="TextBox 34">
            <a:extLst>
              <a:ext uri="{FF2B5EF4-FFF2-40B4-BE49-F238E27FC236}">
                <a16:creationId xmlns:a16="http://schemas.microsoft.com/office/drawing/2014/main" id="{ED53A9D6-60E8-7CE7-24CE-07296EE03E81}"/>
              </a:ext>
            </a:extLst>
          </p:cNvPr>
          <p:cNvSpPr txBox="1"/>
          <p:nvPr/>
        </p:nvSpPr>
        <p:spPr>
          <a:xfrm>
            <a:off x="7668002" y="1295997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Ingestion Servers</a:t>
            </a:r>
          </a:p>
        </p:txBody>
      </p:sp>
      <p:sp>
        <p:nvSpPr>
          <p:cNvPr id="37" name="TextBox 35">
            <a:extLst>
              <a:ext uri="{FF2B5EF4-FFF2-40B4-BE49-F238E27FC236}">
                <a16:creationId xmlns:a16="http://schemas.microsoft.com/office/drawing/2014/main" id="{5F853409-274D-5294-83EF-35C95801AC09}"/>
              </a:ext>
            </a:extLst>
          </p:cNvPr>
          <p:cNvSpPr txBox="1"/>
          <p:nvPr/>
        </p:nvSpPr>
        <p:spPr>
          <a:xfrm>
            <a:off x="7668002" y="2160361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Routing Servers</a:t>
            </a:r>
          </a:p>
        </p:txBody>
      </p:sp>
      <p:sp>
        <p:nvSpPr>
          <p:cNvPr id="38" name="TextBox 36">
            <a:extLst>
              <a:ext uri="{FF2B5EF4-FFF2-40B4-BE49-F238E27FC236}">
                <a16:creationId xmlns:a16="http://schemas.microsoft.com/office/drawing/2014/main" id="{80C9589D-5A8F-D91A-FF05-50497127BFAA}"/>
              </a:ext>
            </a:extLst>
          </p:cNvPr>
          <p:cNvSpPr txBox="1"/>
          <p:nvPr/>
        </p:nvSpPr>
        <p:spPr>
          <a:xfrm>
            <a:off x="7668002" y="2916716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Storage Servers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3243A5BF-0772-5916-D78C-E94E06C565E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flipH="1">
            <a:off x="791998" y="1835996"/>
            <a:ext cx="503998" cy="9485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0" name="Title 38">
            <a:extLst>
              <a:ext uri="{FF2B5EF4-FFF2-40B4-BE49-F238E27FC236}">
                <a16:creationId xmlns:a16="http://schemas.microsoft.com/office/drawing/2014/main" id="{5AD8A02B-91FC-62B4-0F23-10A3800FAA4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077" y="129963"/>
            <a:ext cx="8928357" cy="556924"/>
          </a:xfrm>
        </p:spPr>
        <p:txBody>
          <a:bodyPr/>
          <a:lstStyle/>
          <a:p>
            <a:pPr lvl="0"/>
            <a:r>
              <a:rPr lang="en-GB" sz="3600" b="1">
                <a:latin typeface="Cabin" pitchFamily="18"/>
              </a:rPr>
              <a:t>TEEMS Architecture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E8D8430-25F6-7EC3-28C9-B113C0C85BC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207160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657DD08-6260-C234-502B-17733FAAEC9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207160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432A840-0C12-9D08-ECB4-4C7C44C1B27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201043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68C2617-099C-EE96-C0D3-2A0C008FF57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91159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CC0816BE-2390-2F46-6C54-EF27AA99832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91159" y="1969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F08E510-21B1-8DFC-40FA-6D0EB22DE5B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85041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5310BE5-9D69-D2DB-8101-C86D3BB8559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75157" y="1223997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4DBD0ACC-6CD1-B4E8-3B05-3ED32D90760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75157" y="2113919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20D4C0C-94C5-2319-4D78-9F25B927416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69040" y="2854436"/>
            <a:ext cx="497881" cy="4935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0" name="Straight Connector 48">
            <a:extLst>
              <a:ext uri="{FF2B5EF4-FFF2-40B4-BE49-F238E27FC236}">
                <a16:creationId xmlns:a16="http://schemas.microsoft.com/office/drawing/2014/main" id="{F30FAD8F-9616-40B8-5A77-20BD129C8CF9}"/>
              </a:ext>
            </a:extLst>
          </p:cNvPr>
          <p:cNvSpPr/>
          <p:nvPr/>
        </p:nvSpPr>
        <p:spPr>
          <a:xfrm flipV="1">
            <a:off x="2453042" y="1717563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51" name="Straight Connector 49">
            <a:extLst>
              <a:ext uri="{FF2B5EF4-FFF2-40B4-BE49-F238E27FC236}">
                <a16:creationId xmlns:a16="http://schemas.microsoft.com/office/drawing/2014/main" id="{A543DE51-6986-4E63-696C-EEDF80E73CD2}"/>
              </a:ext>
            </a:extLst>
          </p:cNvPr>
          <p:cNvSpPr/>
          <p:nvPr/>
        </p:nvSpPr>
        <p:spPr>
          <a:xfrm flipV="1">
            <a:off x="3137041" y="1714317"/>
            <a:ext cx="0" cy="251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52" name="Straight Connector 50">
            <a:extLst>
              <a:ext uri="{FF2B5EF4-FFF2-40B4-BE49-F238E27FC236}">
                <a16:creationId xmlns:a16="http://schemas.microsoft.com/office/drawing/2014/main" id="{880C6EAC-8061-9891-D25F-915F9372DE92}"/>
              </a:ext>
            </a:extLst>
          </p:cNvPr>
          <p:cNvSpPr/>
          <p:nvPr/>
        </p:nvSpPr>
        <p:spPr>
          <a:xfrm flipV="1">
            <a:off x="3821039" y="1714317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grpSp>
        <p:nvGrpSpPr>
          <p:cNvPr id="53" name="Group 51">
            <a:extLst>
              <a:ext uri="{FF2B5EF4-FFF2-40B4-BE49-F238E27FC236}">
                <a16:creationId xmlns:a16="http://schemas.microsoft.com/office/drawing/2014/main" id="{79424D36-A5B6-47CB-E425-0E8E343E49A2}"/>
              </a:ext>
            </a:extLst>
          </p:cNvPr>
          <p:cNvGrpSpPr/>
          <p:nvPr/>
        </p:nvGrpSpPr>
        <p:grpSpPr>
          <a:xfrm>
            <a:off x="2693520" y="2262600"/>
            <a:ext cx="206992" cy="150117"/>
            <a:chOff x="2693520" y="2262600"/>
            <a:chExt cx="206992" cy="150117"/>
          </a:xfrm>
        </p:grpSpPr>
        <p:sp>
          <p:nvSpPr>
            <p:cNvPr id="54" name="Straight Connector 52">
              <a:extLst>
                <a:ext uri="{FF2B5EF4-FFF2-40B4-BE49-F238E27FC236}">
                  <a16:creationId xmlns:a16="http://schemas.microsoft.com/office/drawing/2014/main" id="{AD09373F-6FBC-80CB-31DD-2992FC275E3E}"/>
                </a:ext>
              </a:extLst>
            </p:cNvPr>
            <p:cNvSpPr/>
            <p:nvPr/>
          </p:nvSpPr>
          <p:spPr>
            <a:xfrm flipV="1">
              <a:off x="2693520" y="2264758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55" name="Straight Connector 53">
              <a:extLst>
                <a:ext uri="{FF2B5EF4-FFF2-40B4-BE49-F238E27FC236}">
                  <a16:creationId xmlns:a16="http://schemas.microsoft.com/office/drawing/2014/main" id="{84DFF496-768E-120D-3720-D36FCE7D401C}"/>
                </a:ext>
              </a:extLst>
            </p:cNvPr>
            <p:cNvSpPr/>
            <p:nvPr/>
          </p:nvSpPr>
          <p:spPr>
            <a:xfrm flipH="1">
              <a:off x="2696757" y="2262600"/>
              <a:ext cx="203755" cy="1479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56" name="Group 54">
            <a:extLst>
              <a:ext uri="{FF2B5EF4-FFF2-40B4-BE49-F238E27FC236}">
                <a16:creationId xmlns:a16="http://schemas.microsoft.com/office/drawing/2014/main" id="{50D063E9-BB3B-E0C8-4C70-D4941DCBDA9D}"/>
              </a:ext>
            </a:extLst>
          </p:cNvPr>
          <p:cNvGrpSpPr/>
          <p:nvPr/>
        </p:nvGrpSpPr>
        <p:grpSpPr>
          <a:xfrm>
            <a:off x="3377519" y="2262600"/>
            <a:ext cx="191520" cy="113403"/>
            <a:chOff x="3377519" y="2262600"/>
            <a:chExt cx="191520" cy="113403"/>
          </a:xfrm>
        </p:grpSpPr>
        <p:sp>
          <p:nvSpPr>
            <p:cNvPr id="57" name="Straight Connector 55">
              <a:extLst>
                <a:ext uri="{FF2B5EF4-FFF2-40B4-BE49-F238E27FC236}">
                  <a16:creationId xmlns:a16="http://schemas.microsoft.com/office/drawing/2014/main" id="{2742F7B2-684A-5527-36EE-5B002CB73B3C}"/>
                </a:ext>
              </a:extLst>
            </p:cNvPr>
            <p:cNvSpPr/>
            <p:nvPr/>
          </p:nvSpPr>
          <p:spPr>
            <a:xfrm flipH="1" flipV="1">
              <a:off x="3380399" y="2264401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58" name="Straight Connector 56">
              <a:extLst>
                <a:ext uri="{FF2B5EF4-FFF2-40B4-BE49-F238E27FC236}">
                  <a16:creationId xmlns:a16="http://schemas.microsoft.com/office/drawing/2014/main" id="{A9ED0246-A85B-9EE1-E714-757234C77941}"/>
                </a:ext>
              </a:extLst>
            </p:cNvPr>
            <p:cNvSpPr/>
            <p:nvPr/>
          </p:nvSpPr>
          <p:spPr>
            <a:xfrm>
              <a:off x="3377519" y="2262600"/>
              <a:ext cx="188640" cy="111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grpSp>
        <p:nvGrpSpPr>
          <p:cNvPr id="59" name="Group 57">
            <a:extLst>
              <a:ext uri="{FF2B5EF4-FFF2-40B4-BE49-F238E27FC236}">
                <a16:creationId xmlns:a16="http://schemas.microsoft.com/office/drawing/2014/main" id="{8A57DCD2-E113-AD93-609B-34F2087B26A4}"/>
              </a:ext>
            </a:extLst>
          </p:cNvPr>
          <p:cNvGrpSpPr/>
          <p:nvPr/>
        </p:nvGrpSpPr>
        <p:grpSpPr>
          <a:xfrm>
            <a:off x="2669042" y="2520004"/>
            <a:ext cx="921596" cy="0"/>
            <a:chOff x="2669042" y="2520004"/>
            <a:chExt cx="921596" cy="0"/>
          </a:xfrm>
        </p:grpSpPr>
        <p:sp>
          <p:nvSpPr>
            <p:cNvPr id="60" name="Straight Connector 58">
              <a:extLst>
                <a:ext uri="{FF2B5EF4-FFF2-40B4-BE49-F238E27FC236}">
                  <a16:creationId xmlns:a16="http://schemas.microsoft.com/office/drawing/2014/main" id="{34753331-8D5B-7D3F-808C-7AC67B61B29B}"/>
                </a:ext>
              </a:extLst>
            </p:cNvPr>
            <p:cNvSpPr/>
            <p:nvPr/>
          </p:nvSpPr>
          <p:spPr>
            <a:xfrm>
              <a:off x="2669042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  <p:sp>
          <p:nvSpPr>
            <p:cNvPr id="61" name="Straight Connector 59">
              <a:extLst>
                <a:ext uri="{FF2B5EF4-FFF2-40B4-BE49-F238E27FC236}">
                  <a16:creationId xmlns:a16="http://schemas.microsoft.com/office/drawing/2014/main" id="{A9ABEBAB-85A0-17DD-5466-4FC5E15E580A}"/>
                </a:ext>
              </a:extLst>
            </p:cNvPr>
            <p:cNvSpPr/>
            <p:nvPr/>
          </p:nvSpPr>
          <p:spPr>
            <a:xfrm flipH="1">
              <a:off x="2683078" y="2520004"/>
              <a:ext cx="907560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val f6"/>
                <a:gd name="f13" fmla="*/ f7 f0 1"/>
                <a:gd name="f14" fmla="*/ f8 f0 1"/>
                <a:gd name="f15" fmla="?: f9 f3 1"/>
                <a:gd name="f16" fmla="?: f10 f4 1"/>
                <a:gd name="f17" fmla="?: f11 f5 1"/>
                <a:gd name="f18" fmla="*/ f13 1 f2"/>
                <a:gd name="f19" fmla="*/ f14 1 f2"/>
                <a:gd name="f20" fmla="*/ f15 1 21600"/>
                <a:gd name="f21" fmla="*/ f16 1 21600"/>
                <a:gd name="f22" fmla="*/ 21600 f15 1"/>
                <a:gd name="f23" fmla="*/ 21600 f16 1"/>
                <a:gd name="f24" fmla="+- f18 0 f1"/>
                <a:gd name="f25" fmla="+- f19 0 f1"/>
                <a:gd name="f26" fmla="min f21 f20"/>
                <a:gd name="f27" fmla="*/ f22 1 f17"/>
                <a:gd name="f28" fmla="*/ f23 1 f17"/>
                <a:gd name="f29" fmla="val f27"/>
                <a:gd name="f30" fmla="val f28"/>
                <a:gd name="f31" fmla="*/ f6 f26 1"/>
                <a:gd name="f32" fmla="*/ f27 f26 1"/>
                <a:gd name="f33" fmla="*/ f28 f26 1"/>
                <a:gd name="f34" fmla="*/ f12 f26 1"/>
                <a:gd name="f35" fmla="*/ f29 f26 1"/>
                <a:gd name="f36" fmla="*/ f30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34" y="f34"/>
                </a:cxn>
                <a:cxn ang="f25">
                  <a:pos x="f35" y="f36"/>
                </a:cxn>
              </a:cxnLst>
              <a:rect l="f31" t="f31" r="f32" b="f33"/>
              <a:pathLst>
                <a:path>
                  <a:moveTo>
                    <a:pt x="f34" y="f34"/>
                  </a:moveTo>
                  <a:lnTo>
                    <a:pt x="f35" y="f36"/>
                  </a:lnTo>
                </a:path>
              </a:pathLst>
            </a:custGeom>
            <a:noFill/>
            <a:ln w="1260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96121" tIns="51114" rIns="96121" bIns="51114" anchor="ctr" anchorCtr="0" compatLnSpc="0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Noto Sans CJK SC" pitchFamily="2"/>
                <a:cs typeface="Noto Sans Devanagari" pitchFamily="2"/>
              </a:endParaRPr>
            </a:p>
          </p:txBody>
        </p:sp>
      </p:grpSp>
      <p:sp>
        <p:nvSpPr>
          <p:cNvPr id="62" name="Straight Connector 60">
            <a:extLst>
              <a:ext uri="{FF2B5EF4-FFF2-40B4-BE49-F238E27FC236}">
                <a16:creationId xmlns:a16="http://schemas.microsoft.com/office/drawing/2014/main" id="{E05062F4-FD6D-B6BD-2A00-AB1C1A538AEB}"/>
              </a:ext>
            </a:extLst>
          </p:cNvPr>
          <p:cNvSpPr/>
          <p:nvPr/>
        </p:nvSpPr>
        <p:spPr>
          <a:xfrm flipV="1">
            <a:off x="2453042" y="2578324"/>
            <a:ext cx="0" cy="2761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63" name="Straight Connector 61">
            <a:extLst>
              <a:ext uri="{FF2B5EF4-FFF2-40B4-BE49-F238E27FC236}">
                <a16:creationId xmlns:a16="http://schemas.microsoft.com/office/drawing/2014/main" id="{DBAB7FA0-D233-CD80-CB18-F71F4B565033}"/>
              </a:ext>
            </a:extLst>
          </p:cNvPr>
          <p:cNvSpPr/>
          <p:nvPr/>
        </p:nvSpPr>
        <p:spPr>
          <a:xfrm flipV="1">
            <a:off x="3821039" y="2607475"/>
            <a:ext cx="0" cy="255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64" name="Straight Connector 62">
            <a:extLst>
              <a:ext uri="{FF2B5EF4-FFF2-40B4-BE49-F238E27FC236}">
                <a16:creationId xmlns:a16="http://schemas.microsoft.com/office/drawing/2014/main" id="{887A1A57-C214-4B26-BC39-08D3FCC1903E}"/>
              </a:ext>
            </a:extLst>
          </p:cNvPr>
          <p:cNvSpPr/>
          <p:nvPr/>
        </p:nvSpPr>
        <p:spPr>
          <a:xfrm flipV="1">
            <a:off x="3137041" y="2467078"/>
            <a:ext cx="0" cy="395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12600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6121" tIns="51114" rIns="96121" bIns="51114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A0DD2488-DDBA-F2A1-ED44-04320B91858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flipH="1">
            <a:off x="797036" y="1835996"/>
            <a:ext cx="503998" cy="9485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2" name="TextBox 70">
            <a:extLst>
              <a:ext uri="{FF2B5EF4-FFF2-40B4-BE49-F238E27FC236}">
                <a16:creationId xmlns:a16="http://schemas.microsoft.com/office/drawing/2014/main" id="{46EC4D17-9C6D-18BB-2915-316AE0DC8709}"/>
              </a:ext>
            </a:extLst>
          </p:cNvPr>
          <p:cNvSpPr txBox="1"/>
          <p:nvPr/>
        </p:nvSpPr>
        <p:spPr>
          <a:xfrm>
            <a:off x="863998" y="4212723"/>
            <a:ext cx="3816001" cy="18169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Guaranteed delivery, but senders selected in advance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Clients must have </a:t>
            </a:r>
            <a:r>
              <a:rPr lang="en-GB" sz="1800" b="0" i="1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tokens </a:t>
            </a: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for sending messages on this channel</a:t>
            </a:r>
          </a:p>
        </p:txBody>
      </p:sp>
      <p:sp>
        <p:nvSpPr>
          <p:cNvPr id="73" name="TextBox 71">
            <a:extLst>
              <a:ext uri="{FF2B5EF4-FFF2-40B4-BE49-F238E27FC236}">
                <a16:creationId xmlns:a16="http://schemas.microsoft.com/office/drawing/2014/main" id="{80FB486A-8997-DD48-1A8E-F05CCAE711D8}"/>
              </a:ext>
            </a:extLst>
          </p:cNvPr>
          <p:cNvSpPr txBox="1"/>
          <p:nvPr/>
        </p:nvSpPr>
        <p:spPr>
          <a:xfrm>
            <a:off x="5003999" y="4212723"/>
            <a:ext cx="4176000" cy="18169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Not guaranteed delivery, but requires no prior coordination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Can be used to set up private channels</a:t>
            </a:r>
          </a:p>
        </p:txBody>
      </p:sp>
      <p:sp>
        <p:nvSpPr>
          <p:cNvPr id="74" name="TextBox 72">
            <a:extLst>
              <a:ext uri="{FF2B5EF4-FFF2-40B4-BE49-F238E27FC236}">
                <a16:creationId xmlns:a16="http://schemas.microsoft.com/office/drawing/2014/main" id="{74A4144D-549D-0BE0-EEE9-59207ED6EB03}"/>
              </a:ext>
            </a:extLst>
          </p:cNvPr>
          <p:cNvSpPr txBox="1"/>
          <p:nvPr/>
        </p:nvSpPr>
        <p:spPr>
          <a:xfrm>
            <a:off x="2191679" y="3883319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Token Channel</a:t>
            </a:r>
          </a:p>
        </p:txBody>
      </p:sp>
      <p:sp>
        <p:nvSpPr>
          <p:cNvPr id="75" name="TextBox 73">
            <a:extLst>
              <a:ext uri="{FF2B5EF4-FFF2-40B4-BE49-F238E27FC236}">
                <a16:creationId xmlns:a16="http://schemas.microsoft.com/office/drawing/2014/main" id="{14989B26-1404-A7D2-9AF8-E041C62DF241}"/>
              </a:ext>
            </a:extLst>
          </p:cNvPr>
          <p:cNvSpPr txBox="1"/>
          <p:nvPr/>
        </p:nvSpPr>
        <p:spPr>
          <a:xfrm>
            <a:off x="5643000" y="3878637"/>
            <a:ext cx="2051995" cy="602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ID Channel</a:t>
            </a:r>
          </a:p>
        </p:txBody>
      </p:sp>
      <p:sp>
        <p:nvSpPr>
          <p:cNvPr id="76" name="TextBox 74">
            <a:extLst>
              <a:ext uri="{FF2B5EF4-FFF2-40B4-BE49-F238E27FC236}">
                <a16:creationId xmlns:a16="http://schemas.microsoft.com/office/drawing/2014/main" id="{6F4BF671-3C91-4C03-2E63-D01030FBB5D9}"/>
              </a:ext>
            </a:extLst>
          </p:cNvPr>
          <p:cNvSpPr txBox="1"/>
          <p:nvPr/>
        </p:nvSpPr>
        <p:spPr>
          <a:xfrm>
            <a:off x="864354" y="4207675"/>
            <a:ext cx="3816001" cy="18169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Guaranteed delivery, but senders selected in advance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Clients must have </a:t>
            </a:r>
            <a:r>
              <a:rPr lang="en-GB" sz="1800" b="0" i="1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tokens </a:t>
            </a: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for sending messages on this channel</a:t>
            </a:r>
          </a:p>
        </p:txBody>
      </p:sp>
      <p:sp>
        <p:nvSpPr>
          <p:cNvPr id="77" name="Freeform 75">
            <a:extLst>
              <a:ext uri="{FF2B5EF4-FFF2-40B4-BE49-F238E27FC236}">
                <a16:creationId xmlns:a16="http://schemas.microsoft.com/office/drawing/2014/main" id="{9CEBE2C8-A09D-BA5A-F5CF-B454811E7E71}"/>
              </a:ext>
            </a:extLst>
          </p:cNvPr>
          <p:cNvSpPr/>
          <p:nvPr/>
        </p:nvSpPr>
        <p:spPr>
          <a:xfrm>
            <a:off x="1224363" y="3487320"/>
            <a:ext cx="359999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78" name="TextBox 76">
            <a:extLst>
              <a:ext uri="{FF2B5EF4-FFF2-40B4-BE49-F238E27FC236}">
                <a16:creationId xmlns:a16="http://schemas.microsoft.com/office/drawing/2014/main" id="{334464FF-D266-4507-430C-B00BE539ADB9}"/>
              </a:ext>
            </a:extLst>
          </p:cNvPr>
          <p:cNvSpPr txBox="1"/>
          <p:nvPr/>
        </p:nvSpPr>
        <p:spPr>
          <a:xfrm>
            <a:off x="1296363" y="3487320"/>
            <a:ext cx="143999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1</a:t>
            </a:r>
          </a:p>
        </p:txBody>
      </p:sp>
      <p:sp>
        <p:nvSpPr>
          <p:cNvPr id="79" name="Freeform 77">
            <a:extLst>
              <a:ext uri="{FF2B5EF4-FFF2-40B4-BE49-F238E27FC236}">
                <a16:creationId xmlns:a16="http://schemas.microsoft.com/office/drawing/2014/main" id="{D9A2DF0B-11D5-DD27-9692-D6D068192E8D}"/>
              </a:ext>
            </a:extLst>
          </p:cNvPr>
          <p:cNvSpPr/>
          <p:nvPr/>
        </p:nvSpPr>
        <p:spPr>
          <a:xfrm>
            <a:off x="4608722" y="3194995"/>
            <a:ext cx="359999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80" name="TextBox 78">
            <a:extLst>
              <a:ext uri="{FF2B5EF4-FFF2-40B4-BE49-F238E27FC236}">
                <a16:creationId xmlns:a16="http://schemas.microsoft.com/office/drawing/2014/main" id="{CF2C7EDA-D9A5-AFB0-75F3-19680AA145CB}"/>
              </a:ext>
            </a:extLst>
          </p:cNvPr>
          <p:cNvSpPr txBox="1"/>
          <p:nvPr/>
        </p:nvSpPr>
        <p:spPr>
          <a:xfrm>
            <a:off x="4680722" y="3194995"/>
            <a:ext cx="143999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2</a:t>
            </a:r>
          </a:p>
        </p:txBody>
      </p:sp>
      <p:sp>
        <p:nvSpPr>
          <p:cNvPr id="81" name="Freeform 79">
            <a:extLst>
              <a:ext uri="{FF2B5EF4-FFF2-40B4-BE49-F238E27FC236}">
                <a16:creationId xmlns:a16="http://schemas.microsoft.com/office/drawing/2014/main" id="{5C469CB0-0144-B858-31D0-F086400F9B23}"/>
              </a:ext>
            </a:extLst>
          </p:cNvPr>
          <p:cNvSpPr/>
          <p:nvPr/>
        </p:nvSpPr>
        <p:spPr>
          <a:xfrm>
            <a:off x="792720" y="639001"/>
            <a:ext cx="359999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82" name="TextBox 80">
            <a:extLst>
              <a:ext uri="{FF2B5EF4-FFF2-40B4-BE49-F238E27FC236}">
                <a16:creationId xmlns:a16="http://schemas.microsoft.com/office/drawing/2014/main" id="{1C9F073D-9ED5-D873-4535-F459D6D1651A}"/>
              </a:ext>
            </a:extLst>
          </p:cNvPr>
          <p:cNvSpPr txBox="1"/>
          <p:nvPr/>
        </p:nvSpPr>
        <p:spPr>
          <a:xfrm>
            <a:off x="864720" y="639001"/>
            <a:ext cx="143999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3</a:t>
            </a:r>
          </a:p>
        </p:txBody>
      </p:sp>
      <p:sp>
        <p:nvSpPr>
          <p:cNvPr id="83" name="Freeform 81">
            <a:extLst>
              <a:ext uri="{FF2B5EF4-FFF2-40B4-BE49-F238E27FC236}">
                <a16:creationId xmlns:a16="http://schemas.microsoft.com/office/drawing/2014/main" id="{22EE2E50-EF1C-0C59-8FC9-AB9ADEA97DAC}"/>
              </a:ext>
            </a:extLst>
          </p:cNvPr>
          <p:cNvSpPr/>
          <p:nvPr/>
        </p:nvSpPr>
        <p:spPr>
          <a:xfrm>
            <a:off x="4681078" y="1138684"/>
            <a:ext cx="359999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19083" cap="flat">
            <a:solidFill>
              <a:srgbClr val="3465A4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84" name="TextBox 82">
            <a:extLst>
              <a:ext uri="{FF2B5EF4-FFF2-40B4-BE49-F238E27FC236}">
                <a16:creationId xmlns:a16="http://schemas.microsoft.com/office/drawing/2014/main" id="{EAF0B7C1-13B3-1618-18F2-3EC9F9625B90}"/>
              </a:ext>
            </a:extLst>
          </p:cNvPr>
          <p:cNvSpPr txBox="1"/>
          <p:nvPr/>
        </p:nvSpPr>
        <p:spPr>
          <a:xfrm>
            <a:off x="4753078" y="1138684"/>
            <a:ext cx="143999" cy="3693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Noto Sans Devanagari" pitchFamily="2"/>
              </a:rPr>
              <a:t>4</a:t>
            </a:r>
          </a:p>
        </p:txBody>
      </p:sp>
      <p:sp>
        <p:nvSpPr>
          <p:cNvPr id="85" name="Freeform 83">
            <a:extLst>
              <a:ext uri="{FF2B5EF4-FFF2-40B4-BE49-F238E27FC236}">
                <a16:creationId xmlns:a16="http://schemas.microsoft.com/office/drawing/2014/main" id="{E8C27A63-8255-E0AE-6CA2-5EB7E9698C7E}"/>
              </a:ext>
            </a:extLst>
          </p:cNvPr>
          <p:cNvSpPr/>
          <p:nvPr/>
        </p:nvSpPr>
        <p:spPr>
          <a:xfrm rot="1122596">
            <a:off x="1048395" y="3117373"/>
            <a:ext cx="1366918" cy="426960"/>
          </a:xfrm>
          <a:custGeom>
            <a:avLst/>
            <a:gdLst>
              <a:gd name="f0" fmla="val w"/>
              <a:gd name="f1" fmla="val h"/>
              <a:gd name="f2" fmla="val 0"/>
              <a:gd name="f3" fmla="val 3798"/>
              <a:gd name="f4" fmla="val 1187"/>
              <a:gd name="f5" fmla="val 18"/>
              <a:gd name="f6" fmla="val 2955"/>
              <a:gd name="f7" fmla="val 2658"/>
              <a:gd name="f8" fmla="*/ f0 1 3798"/>
              <a:gd name="f9" fmla="*/ f1 1 1187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3798"/>
              <a:gd name="f16" fmla="*/ f13 1 1187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3798" h="1187">
                <a:moveTo>
                  <a:pt x="f2" y="f5"/>
                </a:moveTo>
                <a:cubicBezTo>
                  <a:pt x="f6" y="f7"/>
                  <a:pt x="f3" y="f2"/>
                  <a:pt x="f3" y="f2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86" name="Freeform 84">
            <a:extLst>
              <a:ext uri="{FF2B5EF4-FFF2-40B4-BE49-F238E27FC236}">
                <a16:creationId xmlns:a16="http://schemas.microsoft.com/office/drawing/2014/main" id="{C13CB0E0-CDDB-DC31-7FE7-E0C815D88315}"/>
              </a:ext>
            </a:extLst>
          </p:cNvPr>
          <p:cNvSpPr/>
          <p:nvPr/>
        </p:nvSpPr>
        <p:spPr>
          <a:xfrm rot="9434415">
            <a:off x="877000" y="748280"/>
            <a:ext cx="1485003" cy="757799"/>
          </a:xfrm>
          <a:custGeom>
            <a:avLst/>
            <a:gdLst>
              <a:gd name="f0" fmla="val w"/>
              <a:gd name="f1" fmla="val h"/>
              <a:gd name="f2" fmla="val 0"/>
              <a:gd name="f3" fmla="val 4126"/>
              <a:gd name="f4" fmla="val 2106"/>
              <a:gd name="f5" fmla="val 34"/>
              <a:gd name="f6" fmla="val 3213"/>
              <a:gd name="f7" fmla="val 4716"/>
              <a:gd name="f8" fmla="*/ f0 1 4126"/>
              <a:gd name="f9" fmla="*/ f1 1 2106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4126"/>
              <a:gd name="f16" fmla="*/ f13 1 2106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4126" h="2106">
                <a:moveTo>
                  <a:pt x="f2" y="f5"/>
                </a:moveTo>
                <a:cubicBezTo>
                  <a:pt x="f6" y="f7"/>
                  <a:pt x="f3" y="f2"/>
                  <a:pt x="f3" y="f2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87" name="Freeform 85">
            <a:extLst>
              <a:ext uri="{FF2B5EF4-FFF2-40B4-BE49-F238E27FC236}">
                <a16:creationId xmlns:a16="http://schemas.microsoft.com/office/drawing/2014/main" id="{8DE4B0AE-7416-79B8-7489-04541A810655}"/>
              </a:ext>
            </a:extLst>
          </p:cNvPr>
          <p:cNvSpPr/>
          <p:nvPr/>
        </p:nvSpPr>
        <p:spPr>
          <a:xfrm rot="10339195">
            <a:off x="1077473" y="666141"/>
            <a:ext cx="4296601" cy="814318"/>
          </a:xfrm>
          <a:custGeom>
            <a:avLst/>
            <a:gdLst>
              <a:gd name="f0" fmla="val w"/>
              <a:gd name="f1" fmla="val h"/>
              <a:gd name="f2" fmla="val 0"/>
              <a:gd name="f3" fmla="val 11936"/>
              <a:gd name="f4" fmla="val 2263"/>
              <a:gd name="f5" fmla="val 37"/>
              <a:gd name="f6" fmla="val 9292"/>
              <a:gd name="f7" fmla="val 5068"/>
              <a:gd name="f8" fmla="*/ f0 1 11936"/>
              <a:gd name="f9" fmla="*/ f1 1 2263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11936"/>
              <a:gd name="f16" fmla="*/ f13 1 2263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11936" h="2263">
                <a:moveTo>
                  <a:pt x="f2" y="f5"/>
                </a:moveTo>
                <a:cubicBezTo>
                  <a:pt x="f6" y="f7"/>
                  <a:pt x="f3" y="f2"/>
                  <a:pt x="f3" y="f2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88" name="Freeform 86">
            <a:extLst>
              <a:ext uri="{FF2B5EF4-FFF2-40B4-BE49-F238E27FC236}">
                <a16:creationId xmlns:a16="http://schemas.microsoft.com/office/drawing/2014/main" id="{CC58F5A9-038C-DBA6-6C64-028EE46E76A3}"/>
              </a:ext>
            </a:extLst>
          </p:cNvPr>
          <p:cNvSpPr/>
          <p:nvPr/>
        </p:nvSpPr>
        <p:spPr>
          <a:xfrm rot="116402">
            <a:off x="1432527" y="3264920"/>
            <a:ext cx="3962515" cy="340202"/>
          </a:xfrm>
          <a:custGeom>
            <a:avLst/>
            <a:gdLst>
              <a:gd name="f0" fmla="val w"/>
              <a:gd name="f1" fmla="val h"/>
              <a:gd name="f2" fmla="val 0"/>
              <a:gd name="f3" fmla="val 11008"/>
              <a:gd name="f4" fmla="val 946"/>
              <a:gd name="f5" fmla="val 16"/>
              <a:gd name="f6" fmla="val 8569"/>
              <a:gd name="f7" fmla="val 2118"/>
              <a:gd name="f8" fmla="*/ f0 1 11008"/>
              <a:gd name="f9" fmla="*/ f1 1 946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11008"/>
              <a:gd name="f16" fmla="*/ f13 1 946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11008" h="946">
                <a:moveTo>
                  <a:pt x="f2" y="f5"/>
                </a:moveTo>
                <a:cubicBezTo>
                  <a:pt x="f6" y="f7"/>
                  <a:pt x="f3" y="f2"/>
                  <a:pt x="f3" y="f2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89" name="Freeform 69">
            <a:extLst>
              <a:ext uri="{FF2B5EF4-FFF2-40B4-BE49-F238E27FC236}">
                <a16:creationId xmlns:a16="http://schemas.microsoft.com/office/drawing/2014/main" id="{6D864622-7D99-EF07-3352-565FD4E7FF4A}"/>
              </a:ext>
            </a:extLst>
          </p:cNvPr>
          <p:cNvSpPr/>
          <p:nvPr/>
        </p:nvSpPr>
        <p:spPr>
          <a:xfrm rot="5399996" flipV="1">
            <a:off x="6277496" y="2656241"/>
            <a:ext cx="71999" cy="2087995"/>
          </a:xfrm>
          <a:custGeom>
            <a:avLst>
              <a:gd name="f0" fmla="val 18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21600"/>
              <a:gd name="f8" fmla="val 10800"/>
              <a:gd name="f9" fmla="val -2147483647"/>
              <a:gd name="f10" fmla="val 2147483647"/>
              <a:gd name="f11" fmla="+- 0 0 0"/>
              <a:gd name="f12" fmla="*/ f4 1 21600"/>
              <a:gd name="f13" fmla="*/ f5 1 21600"/>
              <a:gd name="f14" fmla="val f6"/>
              <a:gd name="f15" fmla="val f7"/>
              <a:gd name="f16" fmla="pin 0 f0 10800"/>
              <a:gd name="f17" fmla="*/ f11 f1 1"/>
              <a:gd name="f18" fmla="+- f15 0 f14"/>
              <a:gd name="f19" fmla="val f16"/>
              <a:gd name="f20" fmla="*/ 21600 f12 1"/>
              <a:gd name="f21" fmla="*/ f16 f13 1"/>
              <a:gd name="f22" fmla="*/ f17 1 f3"/>
              <a:gd name="f23" fmla="*/ f18 1 21600"/>
              <a:gd name="f24" fmla="*/ f19 1 2"/>
              <a:gd name="f25" fmla="+- f6 f19 0"/>
              <a:gd name="f26" fmla="+- f7 0 f19"/>
              <a:gd name="f27" fmla="+- f22 0 f2"/>
              <a:gd name="f28" fmla="*/ 0 f23 1"/>
              <a:gd name="f29" fmla="*/ 15150 f23 1"/>
              <a:gd name="f30" fmla="*/ 21600 f23 1"/>
              <a:gd name="f31" fmla="*/ 10800 f23 1"/>
              <a:gd name="f32" fmla="+- f6 f24 0"/>
              <a:gd name="f33" fmla="+- f7 0 f24"/>
              <a:gd name="f34" fmla="*/ f28 1 f23"/>
              <a:gd name="f35" fmla="*/ f30 1 f23"/>
              <a:gd name="f36" fmla="*/ f31 1 f23"/>
              <a:gd name="f37" fmla="*/ f29 1 f23"/>
              <a:gd name="f38" fmla="*/ f33 f13 1"/>
              <a:gd name="f39" fmla="*/ f32 f13 1"/>
              <a:gd name="f40" fmla="*/ f34 f12 1"/>
              <a:gd name="f41" fmla="*/ f37 f12 1"/>
              <a:gd name="f42" fmla="*/ f34 f13 1"/>
              <a:gd name="f43" fmla="*/ f35 f13 1"/>
              <a:gd name="f44" fmla="*/ f35 f12 1"/>
              <a:gd name="f45" fmla="*/ f36 f13 1"/>
            </a:gdLst>
            <a:ahLst>
              <a:ahXY gdRefY="f0" minY="f6" maxY="f8">
                <a:pos x="f20" y="f21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40" y="f42"/>
              </a:cxn>
              <a:cxn ang="f27">
                <a:pos x="f40" y="f43"/>
              </a:cxn>
              <a:cxn ang="f27">
                <a:pos x="f44" y="f45"/>
              </a:cxn>
            </a:cxnLst>
            <a:rect l="f40" t="f39" r="f41" b="f38"/>
            <a:pathLst>
              <a:path w="21600" h="21600">
                <a:moveTo>
                  <a:pt x="f6" y="f6"/>
                </a:moveTo>
                <a:cubicBezTo>
                  <a:pt x="f8" y="f6"/>
                  <a:pt x="f7" y="f32"/>
                  <a:pt x="f7" y="f25"/>
                </a:cubicBezTo>
                <a:lnTo>
                  <a:pt x="f7" y="f26"/>
                </a:lnTo>
                <a:cubicBezTo>
                  <a:pt x="f7" y="f33"/>
                  <a:pt x="f8" y="f7"/>
                  <a:pt x="f6" y="f7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DA7BCC6-6709-CC1E-5D14-1B76B1A8C70E}"/>
              </a:ext>
            </a:extLst>
          </p:cNvPr>
          <p:cNvCxnSpPr>
            <a:cxnSpLocks/>
            <a:stCxn id="89" idx="6"/>
          </p:cNvCxnSpPr>
          <p:nvPr/>
        </p:nvCxnSpPr>
        <p:spPr>
          <a:xfrm flipH="1">
            <a:off x="6312877" y="3736238"/>
            <a:ext cx="618" cy="142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Freeform 69">
            <a:extLst>
              <a:ext uri="{FF2B5EF4-FFF2-40B4-BE49-F238E27FC236}">
                <a16:creationId xmlns:a16="http://schemas.microsoft.com/office/drawing/2014/main" id="{515260AA-EF06-30C8-1D6A-30B7869B23DB}"/>
              </a:ext>
            </a:extLst>
          </p:cNvPr>
          <p:cNvSpPr/>
          <p:nvPr/>
        </p:nvSpPr>
        <p:spPr>
          <a:xfrm rot="5399996" flipV="1">
            <a:off x="3037493" y="2656240"/>
            <a:ext cx="71999" cy="2087995"/>
          </a:xfrm>
          <a:custGeom>
            <a:avLst>
              <a:gd name="f0" fmla="val 18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0"/>
              <a:gd name="f7" fmla="val 21600"/>
              <a:gd name="f8" fmla="val 10800"/>
              <a:gd name="f9" fmla="val -2147483647"/>
              <a:gd name="f10" fmla="val 2147483647"/>
              <a:gd name="f11" fmla="+- 0 0 0"/>
              <a:gd name="f12" fmla="*/ f4 1 21600"/>
              <a:gd name="f13" fmla="*/ f5 1 21600"/>
              <a:gd name="f14" fmla="val f6"/>
              <a:gd name="f15" fmla="val f7"/>
              <a:gd name="f16" fmla="pin 0 f0 10800"/>
              <a:gd name="f17" fmla="*/ f11 f1 1"/>
              <a:gd name="f18" fmla="+- f15 0 f14"/>
              <a:gd name="f19" fmla="val f16"/>
              <a:gd name="f20" fmla="*/ 21600 f12 1"/>
              <a:gd name="f21" fmla="*/ f16 f13 1"/>
              <a:gd name="f22" fmla="*/ f17 1 f3"/>
              <a:gd name="f23" fmla="*/ f18 1 21600"/>
              <a:gd name="f24" fmla="*/ f19 1 2"/>
              <a:gd name="f25" fmla="+- f6 f19 0"/>
              <a:gd name="f26" fmla="+- f7 0 f19"/>
              <a:gd name="f27" fmla="+- f22 0 f2"/>
              <a:gd name="f28" fmla="*/ 0 f23 1"/>
              <a:gd name="f29" fmla="*/ 15150 f23 1"/>
              <a:gd name="f30" fmla="*/ 21600 f23 1"/>
              <a:gd name="f31" fmla="*/ 10800 f23 1"/>
              <a:gd name="f32" fmla="+- f6 f24 0"/>
              <a:gd name="f33" fmla="+- f7 0 f24"/>
              <a:gd name="f34" fmla="*/ f28 1 f23"/>
              <a:gd name="f35" fmla="*/ f30 1 f23"/>
              <a:gd name="f36" fmla="*/ f31 1 f23"/>
              <a:gd name="f37" fmla="*/ f29 1 f23"/>
              <a:gd name="f38" fmla="*/ f33 f13 1"/>
              <a:gd name="f39" fmla="*/ f32 f13 1"/>
              <a:gd name="f40" fmla="*/ f34 f12 1"/>
              <a:gd name="f41" fmla="*/ f37 f12 1"/>
              <a:gd name="f42" fmla="*/ f34 f13 1"/>
              <a:gd name="f43" fmla="*/ f35 f13 1"/>
              <a:gd name="f44" fmla="*/ f35 f12 1"/>
              <a:gd name="f45" fmla="*/ f36 f13 1"/>
            </a:gdLst>
            <a:ahLst>
              <a:ahXY gdRefY="f0" minY="f6" maxY="f8">
                <a:pos x="f20" y="f21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40" y="f42"/>
              </a:cxn>
              <a:cxn ang="f27">
                <a:pos x="f40" y="f43"/>
              </a:cxn>
              <a:cxn ang="f27">
                <a:pos x="f44" y="f45"/>
              </a:cxn>
            </a:cxnLst>
            <a:rect l="f40" t="f39" r="f41" b="f38"/>
            <a:pathLst>
              <a:path w="21600" h="21600">
                <a:moveTo>
                  <a:pt x="f6" y="f6"/>
                </a:moveTo>
                <a:cubicBezTo>
                  <a:pt x="f8" y="f6"/>
                  <a:pt x="f7" y="f32"/>
                  <a:pt x="f7" y="f25"/>
                </a:cubicBezTo>
                <a:lnTo>
                  <a:pt x="f7" y="f26"/>
                </a:lnTo>
                <a:cubicBezTo>
                  <a:pt x="f7" y="f33"/>
                  <a:pt x="f8" y="f7"/>
                  <a:pt x="f6" y="f7"/>
                </a:cubicBezTo>
              </a:path>
            </a:pathLst>
          </a:custGeom>
          <a:noFill/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AB86634A-9C16-86AC-9E48-4FFC0E58EBE3}"/>
              </a:ext>
            </a:extLst>
          </p:cNvPr>
          <p:cNvCxnSpPr>
            <a:cxnSpLocks/>
            <a:stCxn id="91" idx="6"/>
          </p:cNvCxnSpPr>
          <p:nvPr/>
        </p:nvCxnSpPr>
        <p:spPr>
          <a:xfrm flipH="1">
            <a:off x="3072874" y="3736237"/>
            <a:ext cx="618" cy="142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6951E94-968C-4609-8E3C-271C6D4EEA25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9F4B815-A0B8-6446-9ECD-6FEA4D3F7B04}" type="slidenum"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30</a:t>
            </a:fld>
            <a:endParaRPr lang="en-CA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228051A-56E9-820A-409E-5351D80CF75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721" y="129597"/>
            <a:ext cx="8928357" cy="556924"/>
          </a:xfrm>
        </p:spPr>
        <p:txBody>
          <a:bodyPr/>
          <a:lstStyle/>
          <a:p>
            <a:pPr lvl="0"/>
            <a:r>
              <a:rPr lang="en-CA" sz="3600" b="1">
                <a:latin typeface="Cabin" pitchFamily="18"/>
              </a:rPr>
              <a:t>TEE Tools: Oblivious Algorithms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84A315BE-57DD-9EBD-7C6A-8E7E0E002ED9}"/>
              </a:ext>
            </a:extLst>
          </p:cNvPr>
          <p:cNvSpPr txBox="1"/>
          <p:nvPr/>
        </p:nvSpPr>
        <p:spPr>
          <a:xfrm>
            <a:off x="611998" y="848160"/>
            <a:ext cx="9072000" cy="46364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100" b="1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2100" b="1" i="0" u="none" strike="noStrike" kern="1200" cap="none" spc="0" baseline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2100" b="1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2100" b="1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Oblivious Shuffle / Sort [2]: O(n log n)   ( O(</a:t>
            </a:r>
            <a:r>
              <a:rPr lang="en-CA" sz="2100" b="1" i="0" u="none" strike="noStrike" kern="1200" cap="none" spc="0" baseline="0">
                <a:solidFill>
                  <a:srgbClr val="999999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n log</a:t>
            </a:r>
            <a:r>
              <a:rPr lang="en-CA" sz="2100" b="1" i="0" u="none" strike="noStrike" kern="1200" cap="none" spc="0" baseline="33000">
                <a:solidFill>
                  <a:srgbClr val="999999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3</a:t>
            </a:r>
            <a:r>
              <a:rPr lang="en-CA" sz="2100" b="1" i="0" u="none" strike="noStrike" kern="1200" cap="none" spc="0" baseline="0">
                <a:solidFill>
                  <a:srgbClr val="999999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n</a:t>
            </a:r>
            <a:r>
              <a:rPr lang="en-CA" sz="2100" b="1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+ </a:t>
            </a:r>
            <a:r>
              <a:rPr lang="en-CA" sz="21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n </a:t>
            </a:r>
            <a:r>
              <a:rPr lang="en-CA" sz="21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Cabin" pitchFamily="2"/>
                <a:cs typeface="Cabin" pitchFamily="2"/>
              </a:rPr>
              <a:t>ß </a:t>
            </a:r>
            <a:r>
              <a:rPr lang="en-CA" sz="2100" b="1" i="0" u="none" strike="noStrike" kern="1200" cap="none" spc="0" baseline="0">
                <a:solidFill>
                  <a:srgbClr val="2A6099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log n</a:t>
            </a:r>
            <a:r>
              <a:rPr lang="en-CA" sz="2100" b="1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) ) 	</a:t>
            </a:r>
            <a:br>
              <a:rPr lang="en-CA" sz="2100" b="1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endParaRPr lang="en-CA" sz="2100" b="1" i="0" u="none" strike="noStrike" kern="1200" cap="none" spc="0" baseline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2100" b="1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2100" b="1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Oblivious Tight Compaction [3]: O(n log n) </a:t>
            </a:r>
            <a:br>
              <a:rPr lang="en-CA" sz="2100" b="1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br>
              <a:rPr lang="en-CA" sz="2100" b="1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br>
              <a:rPr lang="en-CA" sz="2100" b="1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br>
              <a:rPr lang="en-CA" sz="2100" b="1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endParaRPr lang="en-CA" sz="2100" b="1" i="0" u="none" strike="noStrike" kern="1200" cap="none" spc="0" baseline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OpenSymbol"/>
              <a:buChar char="●"/>
              <a:tabLst/>
              <a:defRPr sz="2100" b="1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2100" b="1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Oblivious Reverse Compaction or Expansion: O(n log n) </a:t>
            </a:r>
            <a:br>
              <a:rPr lang="en-CA" sz="2100" b="1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br>
              <a:rPr lang="en-CA" sz="2100" b="1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br>
              <a:rPr lang="en-CA" sz="2100" b="1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</a:br>
            <a:endParaRPr lang="en-CA" sz="2100" b="1" i="0" u="none" strike="noStrike" kern="1200" cap="none" spc="0" baseline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375D3406-93ED-C69A-0098-3409AA7223A8}"/>
              </a:ext>
            </a:extLst>
          </p:cNvPr>
          <p:cNvSpPr txBox="1"/>
          <p:nvPr/>
        </p:nvSpPr>
        <p:spPr>
          <a:xfrm>
            <a:off x="-35999" y="4896721"/>
            <a:ext cx="10187997" cy="14554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[2] – Sasy et al.. “Waks-On/Waks-Off: Fast Oblivious Offline/Online Shuffling and Sorting with Waksman Networks”. ACM CCS, 2023.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AR PL SungtiL GB" pitchFamily="2"/>
                <a:cs typeface="Lohit Devanagari" pitchFamily="2"/>
              </a:rPr>
              <a:t>[3]</a:t>
            </a:r>
            <a:r>
              <a:rPr lang="en-CA" sz="1400" b="0" i="0" u="none" strike="noStrike" kern="1200" cap="none" spc="0" baseline="0">
                <a:solidFill>
                  <a:srgbClr val="000000"/>
                </a:solidFill>
                <a:uFillTx/>
                <a:latin typeface="Cabin" pitchFamily="18"/>
                <a:ea typeface="Noto Sans CJK SC" pitchFamily="2"/>
                <a:cs typeface="Lohit Devanagari" pitchFamily="2"/>
              </a:rPr>
              <a:t> – Sasy et al.. “Fast Fully Oblivious Shuffling and Sorting”. ACM CCS, 2022.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000" b="0" i="0" u="none" strike="noStrike" kern="1200" cap="none" spc="0" baseline="0">
              <a:solidFill>
                <a:srgbClr val="000000"/>
              </a:solidFill>
              <a:uFillTx/>
              <a:latin typeface="Cabin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91AFDCFB-4FD9-0CB2-AD01-10F114F0A475}"/>
              </a:ext>
            </a:extLst>
          </p:cNvPr>
          <p:cNvSpPr/>
          <p:nvPr/>
        </p:nvSpPr>
        <p:spPr>
          <a:xfrm rot="16200004">
            <a:off x="4912380" y="2503622"/>
            <a:ext cx="273241" cy="594003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val f4"/>
              <a:gd name="f10" fmla="val f5"/>
              <a:gd name="f11" fmla="pin 0 f1 10800"/>
              <a:gd name="f12" fmla="pin 0 f0 21600"/>
              <a:gd name="f13" fmla="+- f10 0 f9"/>
              <a:gd name="f14" fmla="val f11"/>
              <a:gd name="f15" fmla="val f12"/>
              <a:gd name="f16" fmla="*/ f11 f7 1"/>
              <a:gd name="f17" fmla="*/ f12 f8 1"/>
              <a:gd name="f18" fmla="*/ f13 1 21600"/>
              <a:gd name="f19" fmla="+- 21600 0 f14"/>
              <a:gd name="f20" fmla="+- 21600 0 f15"/>
              <a:gd name="f21" fmla="*/ f14 f7 1"/>
              <a:gd name="f22" fmla="*/ 0 f18 1"/>
              <a:gd name="f23" fmla="*/ f20 f14 1"/>
              <a:gd name="f24" fmla="*/ f19 f7 1"/>
              <a:gd name="f25" fmla="*/ f23 1 10800"/>
              <a:gd name="f26" fmla="*/ f22 1 f18"/>
              <a:gd name="f27" fmla="+- f15 f25 0"/>
              <a:gd name="f28" fmla="*/ f26 f8 1"/>
              <a:gd name="f29" fmla="*/ f27 f8 1"/>
            </a:gdLst>
            <a:ahLst>
              <a:ahXY gdRefX="f1" minX="f4" maxX="f6" gdRefY="f0" minY="f4" maxY="f5">
                <a:pos x="f16" y="f1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8" r="f24" b="f29"/>
            <a:pathLst>
              <a:path w="21600" h="21600">
                <a:moveTo>
                  <a:pt x="f14" y="f4"/>
                </a:moveTo>
                <a:lnTo>
                  <a:pt x="f14" y="f15"/>
                </a:lnTo>
                <a:lnTo>
                  <a:pt x="f4" y="f15"/>
                </a:lnTo>
                <a:lnTo>
                  <a:pt x="f6" y="f5"/>
                </a:lnTo>
                <a:lnTo>
                  <a:pt x="f5" y="f15"/>
                </a:lnTo>
                <a:lnTo>
                  <a:pt x="f19" y="f15"/>
                </a:lnTo>
                <a:lnTo>
                  <a:pt x="f19" y="f4"/>
                </a:lnTo>
                <a:close/>
              </a:path>
            </a:pathLst>
          </a:custGeom>
          <a:solidFill>
            <a:srgbClr val="407927"/>
          </a:solidFill>
          <a:ln w="29160" cap="flat">
            <a:solidFill>
              <a:srgbClr val="000000"/>
            </a:solidFill>
            <a:prstDash val="solid"/>
            <a:miter/>
          </a:ln>
        </p:spPr>
        <p:txBody>
          <a:bodyPr vert="horz" wrap="squar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E0552163-2AE4-8A3A-CA53-34EB8A401CD8}"/>
              </a:ext>
            </a:extLst>
          </p:cNvPr>
          <p:cNvGraphicFramePr>
            <a:graphicFrameLocks noGrp="1"/>
          </p:cNvGraphicFramePr>
          <p:nvPr/>
        </p:nvGraphicFramePr>
        <p:xfrm>
          <a:off x="1476362" y="2484004"/>
          <a:ext cx="2807627" cy="36576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51358">
                  <a:extLst>
                    <a:ext uri="{9D8B030D-6E8A-4147-A177-3AD203B41FA5}">
                      <a16:colId xmlns:a16="http://schemas.microsoft.com/office/drawing/2014/main" val="631221221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480606932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611516315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2592754285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3487346076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97106846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980724213"/>
                    </a:ext>
                  </a:extLst>
                </a:gridCol>
                <a:gridCol w="348121">
                  <a:extLst>
                    <a:ext uri="{9D8B030D-6E8A-4147-A177-3AD203B41FA5}">
                      <a16:colId xmlns:a16="http://schemas.microsoft.com/office/drawing/2014/main" val="3394315305"/>
                    </a:ext>
                  </a:extLst>
                </a:gridCol>
              </a:tblGrid>
              <a:tr h="328324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660050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6B691BDC-B5C0-C760-273D-B757073856A0}"/>
              </a:ext>
            </a:extLst>
          </p:cNvPr>
          <p:cNvGraphicFramePr>
            <a:graphicFrameLocks noGrp="1"/>
          </p:cNvGraphicFramePr>
          <p:nvPr/>
        </p:nvGraphicFramePr>
        <p:xfrm>
          <a:off x="1476719" y="2811962"/>
          <a:ext cx="2807261" cy="36576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51358">
                  <a:extLst>
                    <a:ext uri="{9D8B030D-6E8A-4147-A177-3AD203B41FA5}">
                      <a16:colId xmlns:a16="http://schemas.microsoft.com/office/drawing/2014/main" val="3305905949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1851138048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3489123394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3714171834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2442943240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2893782610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3392324016"/>
                    </a:ext>
                  </a:extLst>
                </a:gridCol>
                <a:gridCol w="347755">
                  <a:extLst>
                    <a:ext uri="{9D8B030D-6E8A-4147-A177-3AD203B41FA5}">
                      <a16:colId xmlns:a16="http://schemas.microsoft.com/office/drawing/2014/main" val="1885197984"/>
                    </a:ext>
                  </a:extLst>
                </a:gridCol>
              </a:tblGrid>
              <a:tr h="328324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778504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E9CFC801-24F2-EB95-9D94-826E12EE4B98}"/>
              </a:ext>
            </a:extLst>
          </p:cNvPr>
          <p:cNvGraphicFramePr>
            <a:graphicFrameLocks noGrp="1"/>
          </p:cNvGraphicFramePr>
          <p:nvPr/>
        </p:nvGraphicFramePr>
        <p:xfrm>
          <a:off x="5615997" y="2448004"/>
          <a:ext cx="2807983" cy="36576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51358">
                  <a:extLst>
                    <a:ext uri="{9D8B030D-6E8A-4147-A177-3AD203B41FA5}">
                      <a16:colId xmlns:a16="http://schemas.microsoft.com/office/drawing/2014/main" val="787219106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724913466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70495273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3412956271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2149193489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1994375389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1140564894"/>
                    </a:ext>
                  </a:extLst>
                </a:gridCol>
                <a:gridCol w="348477">
                  <a:extLst>
                    <a:ext uri="{9D8B030D-6E8A-4147-A177-3AD203B41FA5}">
                      <a16:colId xmlns:a16="http://schemas.microsoft.com/office/drawing/2014/main" val="214718636"/>
                    </a:ext>
                  </a:extLst>
                </a:gridCol>
              </a:tblGrid>
              <a:tr h="328324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435166"/>
                  </a:ext>
                </a:extLst>
              </a:tr>
            </a:tbl>
          </a:graphicData>
        </a:graphic>
      </p:graphicFrame>
      <p:graphicFrame>
        <p:nvGraphicFramePr>
          <p:cNvPr id="10" name="Table 8">
            <a:extLst>
              <a:ext uri="{FF2B5EF4-FFF2-40B4-BE49-F238E27FC236}">
                <a16:creationId xmlns:a16="http://schemas.microsoft.com/office/drawing/2014/main" id="{F72B1EC6-C306-C329-1348-BA6A86784CA0}"/>
              </a:ext>
            </a:extLst>
          </p:cNvPr>
          <p:cNvGraphicFramePr>
            <a:graphicFrameLocks noGrp="1"/>
          </p:cNvGraphicFramePr>
          <p:nvPr/>
        </p:nvGraphicFramePr>
        <p:xfrm>
          <a:off x="5616363" y="2776319"/>
          <a:ext cx="2807627" cy="36576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51358">
                  <a:extLst>
                    <a:ext uri="{9D8B030D-6E8A-4147-A177-3AD203B41FA5}">
                      <a16:colId xmlns:a16="http://schemas.microsoft.com/office/drawing/2014/main" val="364127209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2184571299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1656247639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1563351260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2745285655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2981398414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3406033170"/>
                    </a:ext>
                  </a:extLst>
                </a:gridCol>
                <a:gridCol w="348121">
                  <a:extLst>
                    <a:ext uri="{9D8B030D-6E8A-4147-A177-3AD203B41FA5}">
                      <a16:colId xmlns:a16="http://schemas.microsoft.com/office/drawing/2014/main" val="3529686287"/>
                    </a:ext>
                  </a:extLst>
                </a:gridCol>
              </a:tblGrid>
              <a:tr h="328324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542119"/>
                  </a:ext>
                </a:extLst>
              </a:tr>
            </a:tbl>
          </a:graphicData>
        </a:graphic>
      </p:graphicFrame>
      <p:sp>
        <p:nvSpPr>
          <p:cNvPr id="11" name="Freeform 9">
            <a:extLst>
              <a:ext uri="{FF2B5EF4-FFF2-40B4-BE49-F238E27FC236}">
                <a16:creationId xmlns:a16="http://schemas.microsoft.com/office/drawing/2014/main" id="{E8F27BCB-53F9-D83D-1B31-04F558D73BA2}"/>
              </a:ext>
            </a:extLst>
          </p:cNvPr>
          <p:cNvSpPr/>
          <p:nvPr/>
        </p:nvSpPr>
        <p:spPr>
          <a:xfrm>
            <a:off x="10223997" y="2055598"/>
            <a:ext cx="215999" cy="215999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rgbClr val="FFFFFF"/>
            </a:solidFill>
            <a:prstDash val="solid"/>
            <a:miter/>
          </a:ln>
        </p:spPr>
        <p:txBody>
          <a:bodyPr vert="horz" wrap="square" lIns="90004" tIns="44997" rIns="90004" bIns="44997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graphicFrame>
        <p:nvGraphicFramePr>
          <p:cNvPr id="12" name="Table 10">
            <a:extLst>
              <a:ext uri="{FF2B5EF4-FFF2-40B4-BE49-F238E27FC236}">
                <a16:creationId xmlns:a16="http://schemas.microsoft.com/office/drawing/2014/main" id="{4E8ECF39-10E0-4B46-CB2B-1A6B24C4058E}"/>
              </a:ext>
            </a:extLst>
          </p:cNvPr>
          <p:cNvGraphicFramePr>
            <a:graphicFrameLocks noGrp="1"/>
          </p:cNvGraphicFramePr>
          <p:nvPr/>
        </p:nvGraphicFramePr>
        <p:xfrm>
          <a:off x="1476362" y="3996357"/>
          <a:ext cx="2807983" cy="36576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51358">
                  <a:extLst>
                    <a:ext uri="{9D8B030D-6E8A-4147-A177-3AD203B41FA5}">
                      <a16:colId xmlns:a16="http://schemas.microsoft.com/office/drawing/2014/main" val="1639711279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4141336085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2263888767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1129192828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2004590321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2564160856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1094570288"/>
                    </a:ext>
                  </a:extLst>
                </a:gridCol>
                <a:gridCol w="348477">
                  <a:extLst>
                    <a:ext uri="{9D8B030D-6E8A-4147-A177-3AD203B41FA5}">
                      <a16:colId xmlns:a16="http://schemas.microsoft.com/office/drawing/2014/main" val="1829108373"/>
                    </a:ext>
                  </a:extLst>
                </a:gridCol>
              </a:tblGrid>
              <a:tr h="328324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890556"/>
                  </a:ext>
                </a:extLst>
              </a:tr>
            </a:tbl>
          </a:graphicData>
        </a:graphic>
      </p:graphicFrame>
      <p:graphicFrame>
        <p:nvGraphicFramePr>
          <p:cNvPr id="13" name="Table 11">
            <a:extLst>
              <a:ext uri="{FF2B5EF4-FFF2-40B4-BE49-F238E27FC236}">
                <a16:creationId xmlns:a16="http://schemas.microsoft.com/office/drawing/2014/main" id="{73FAC605-B20F-F7FB-F488-EFEE898122CD}"/>
              </a:ext>
            </a:extLst>
          </p:cNvPr>
          <p:cNvGraphicFramePr>
            <a:graphicFrameLocks noGrp="1"/>
          </p:cNvGraphicFramePr>
          <p:nvPr/>
        </p:nvGraphicFramePr>
        <p:xfrm>
          <a:off x="1476719" y="4324682"/>
          <a:ext cx="2807627" cy="36576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51358">
                  <a:extLst>
                    <a:ext uri="{9D8B030D-6E8A-4147-A177-3AD203B41FA5}">
                      <a16:colId xmlns:a16="http://schemas.microsoft.com/office/drawing/2014/main" val="3805514615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647119678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4276876179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550652621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3501577756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302372286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2359037761"/>
                    </a:ext>
                  </a:extLst>
                </a:gridCol>
                <a:gridCol w="348121">
                  <a:extLst>
                    <a:ext uri="{9D8B030D-6E8A-4147-A177-3AD203B41FA5}">
                      <a16:colId xmlns:a16="http://schemas.microsoft.com/office/drawing/2014/main" val="870464826"/>
                    </a:ext>
                  </a:extLst>
                </a:gridCol>
              </a:tblGrid>
              <a:tr h="328324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945568"/>
                  </a:ext>
                </a:extLst>
              </a:tr>
            </a:tbl>
          </a:graphicData>
        </a:graphic>
      </p:graphicFrame>
      <p:sp>
        <p:nvSpPr>
          <p:cNvPr id="14" name="Freeform 12">
            <a:extLst>
              <a:ext uri="{FF2B5EF4-FFF2-40B4-BE49-F238E27FC236}">
                <a16:creationId xmlns:a16="http://schemas.microsoft.com/office/drawing/2014/main" id="{3508A35E-2D49-FBB1-2A64-327BA8F94916}"/>
              </a:ext>
            </a:extLst>
          </p:cNvPr>
          <p:cNvSpPr/>
          <p:nvPr/>
        </p:nvSpPr>
        <p:spPr>
          <a:xfrm rot="16200004">
            <a:off x="4912746" y="4015619"/>
            <a:ext cx="273241" cy="594003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val f4"/>
              <a:gd name="f10" fmla="val f5"/>
              <a:gd name="f11" fmla="pin 0 f1 10800"/>
              <a:gd name="f12" fmla="pin 0 f0 21600"/>
              <a:gd name="f13" fmla="+- f10 0 f9"/>
              <a:gd name="f14" fmla="val f11"/>
              <a:gd name="f15" fmla="val f12"/>
              <a:gd name="f16" fmla="*/ f11 f7 1"/>
              <a:gd name="f17" fmla="*/ f12 f8 1"/>
              <a:gd name="f18" fmla="*/ f13 1 21600"/>
              <a:gd name="f19" fmla="+- 21600 0 f14"/>
              <a:gd name="f20" fmla="+- 21600 0 f15"/>
              <a:gd name="f21" fmla="*/ f14 f7 1"/>
              <a:gd name="f22" fmla="*/ 0 f18 1"/>
              <a:gd name="f23" fmla="*/ f20 f14 1"/>
              <a:gd name="f24" fmla="*/ f19 f7 1"/>
              <a:gd name="f25" fmla="*/ f23 1 10800"/>
              <a:gd name="f26" fmla="*/ f22 1 f18"/>
              <a:gd name="f27" fmla="+- f15 f25 0"/>
              <a:gd name="f28" fmla="*/ f26 f8 1"/>
              <a:gd name="f29" fmla="*/ f27 f8 1"/>
            </a:gdLst>
            <a:ahLst>
              <a:ahXY gdRefX="f1" minX="f4" maxX="f6" gdRefY="f0" minY="f4" maxY="f5">
                <a:pos x="f16" y="f1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8" r="f24" b="f29"/>
            <a:pathLst>
              <a:path w="21600" h="21600">
                <a:moveTo>
                  <a:pt x="f14" y="f4"/>
                </a:moveTo>
                <a:lnTo>
                  <a:pt x="f14" y="f15"/>
                </a:lnTo>
                <a:lnTo>
                  <a:pt x="f4" y="f15"/>
                </a:lnTo>
                <a:lnTo>
                  <a:pt x="f6" y="f5"/>
                </a:lnTo>
                <a:lnTo>
                  <a:pt x="f5" y="f15"/>
                </a:lnTo>
                <a:lnTo>
                  <a:pt x="f19" y="f15"/>
                </a:lnTo>
                <a:lnTo>
                  <a:pt x="f19" y="f4"/>
                </a:lnTo>
                <a:close/>
              </a:path>
            </a:pathLst>
          </a:custGeom>
          <a:solidFill>
            <a:srgbClr val="407927"/>
          </a:solidFill>
          <a:ln w="29160" cap="flat">
            <a:solidFill>
              <a:srgbClr val="000000"/>
            </a:solidFill>
            <a:prstDash val="solid"/>
            <a:miter/>
          </a:ln>
        </p:spPr>
        <p:txBody>
          <a:bodyPr vert="horz" wrap="square" lIns="104397" tIns="59399" rIns="104397" bIns="59399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graphicFrame>
        <p:nvGraphicFramePr>
          <p:cNvPr id="15" name="Table 13">
            <a:extLst>
              <a:ext uri="{FF2B5EF4-FFF2-40B4-BE49-F238E27FC236}">
                <a16:creationId xmlns:a16="http://schemas.microsoft.com/office/drawing/2014/main" id="{52525559-76F9-DD7F-4A43-883864B066BB}"/>
              </a:ext>
            </a:extLst>
          </p:cNvPr>
          <p:cNvGraphicFramePr>
            <a:graphicFrameLocks noGrp="1"/>
          </p:cNvGraphicFramePr>
          <p:nvPr/>
        </p:nvGraphicFramePr>
        <p:xfrm>
          <a:off x="5688720" y="3996723"/>
          <a:ext cx="2807983" cy="36576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51358">
                  <a:extLst>
                    <a:ext uri="{9D8B030D-6E8A-4147-A177-3AD203B41FA5}">
                      <a16:colId xmlns:a16="http://schemas.microsoft.com/office/drawing/2014/main" val="1924292201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4231307798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3909284315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4217056637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1600115704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3954587384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3567202586"/>
                    </a:ext>
                  </a:extLst>
                </a:gridCol>
                <a:gridCol w="348477">
                  <a:extLst>
                    <a:ext uri="{9D8B030D-6E8A-4147-A177-3AD203B41FA5}">
                      <a16:colId xmlns:a16="http://schemas.microsoft.com/office/drawing/2014/main" val="449740254"/>
                    </a:ext>
                  </a:extLst>
                </a:gridCol>
              </a:tblGrid>
              <a:tr h="328324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204930"/>
                  </a:ext>
                </a:extLst>
              </a:tr>
            </a:tbl>
          </a:graphicData>
        </a:graphic>
      </p:graphicFrame>
      <p:graphicFrame>
        <p:nvGraphicFramePr>
          <p:cNvPr id="16" name="Table 14">
            <a:extLst>
              <a:ext uri="{FF2B5EF4-FFF2-40B4-BE49-F238E27FC236}">
                <a16:creationId xmlns:a16="http://schemas.microsoft.com/office/drawing/2014/main" id="{E6427723-3E87-1170-8977-6A3186B703B5}"/>
              </a:ext>
            </a:extLst>
          </p:cNvPr>
          <p:cNvGraphicFramePr>
            <a:graphicFrameLocks noGrp="1"/>
          </p:cNvGraphicFramePr>
          <p:nvPr/>
        </p:nvGraphicFramePr>
        <p:xfrm>
          <a:off x="5689076" y="4325038"/>
          <a:ext cx="2807627" cy="36576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51358">
                  <a:extLst>
                    <a:ext uri="{9D8B030D-6E8A-4147-A177-3AD203B41FA5}">
                      <a16:colId xmlns:a16="http://schemas.microsoft.com/office/drawing/2014/main" val="1634896100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666675590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2052417297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2812194280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3547697226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2794085706"/>
                    </a:ext>
                  </a:extLst>
                </a:gridCol>
                <a:gridCol w="351358">
                  <a:extLst>
                    <a:ext uri="{9D8B030D-6E8A-4147-A177-3AD203B41FA5}">
                      <a16:colId xmlns:a16="http://schemas.microsoft.com/office/drawing/2014/main" val="1979947727"/>
                    </a:ext>
                  </a:extLst>
                </a:gridCol>
                <a:gridCol w="348121">
                  <a:extLst>
                    <a:ext uri="{9D8B030D-6E8A-4147-A177-3AD203B41FA5}">
                      <a16:colId xmlns:a16="http://schemas.microsoft.com/office/drawing/2014/main" val="715202290"/>
                    </a:ext>
                  </a:extLst>
                </a:gridCol>
              </a:tblGrid>
              <a:tr h="328324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/>
                      </a:pPr>
                      <a:r>
                        <a:rPr lang="en-CA" sz="1800" b="0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/>
                      </a:pPr>
                      <a:r>
                        <a:rPr lang="en-CA" sz="1800" b="1" i="0" u="none" strike="noStrike" kern="1200" cap="none">
                          <a:latin typeface="Liberation Sans" pitchFamily="18"/>
                          <a:ea typeface="Noto Sans CJK SC" pitchFamily="2"/>
                          <a:cs typeface="Lohit Devanagari" pitchFamily="2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1789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C3EABC7-DAAD-561E-9FB0-492E9C451ECE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E216D80-0716-BF45-94A2-3417F4ACDDB4}" type="slidenum">
              <a:t>31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4C0918-D51F-295E-96CE-E1E8CCC806A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364" y="73078"/>
            <a:ext cx="8928357" cy="524883"/>
          </a:xfrm>
        </p:spPr>
        <p:txBody>
          <a:bodyPr/>
          <a:lstStyle/>
          <a:p>
            <a:pPr lvl="0"/>
            <a:r>
              <a:rPr lang="en-GB" sz="3400" b="1">
                <a:latin typeface="Cabin" pitchFamily="18"/>
              </a:rPr>
              <a:t>Comparing Performance</a:t>
            </a:r>
          </a:p>
        </p:txBody>
      </p: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C8A822F7-1EF1-5039-F1DA-42A136F49193}"/>
              </a:ext>
            </a:extLst>
          </p:cNvPr>
          <p:cNvGraphicFramePr>
            <a:graphicFrameLocks noGrp="1"/>
          </p:cNvGraphicFramePr>
          <p:nvPr/>
        </p:nvGraphicFramePr>
        <p:xfrm>
          <a:off x="647998" y="865799"/>
          <a:ext cx="8675284" cy="4226410"/>
        </p:xfrm>
        <a:graphic>
          <a:graphicData uri="http://schemas.openxmlformats.org/drawingml/2006/table">
            <a:tbl>
              <a:tblPr firstRow="1">
                <a:effectLst/>
                <a:tableStyleId>{A0394F7C-B5A8-BB4F-95B3-94B9FB24CFE6}</a:tableStyleId>
              </a:tblPr>
              <a:tblGrid>
                <a:gridCol w="2194203">
                  <a:extLst>
                    <a:ext uri="{9D8B030D-6E8A-4147-A177-3AD203B41FA5}">
                      <a16:colId xmlns:a16="http://schemas.microsoft.com/office/drawing/2014/main" val="2994148323"/>
                    </a:ext>
                  </a:extLst>
                </a:gridCol>
                <a:gridCol w="1168923">
                  <a:extLst>
                    <a:ext uri="{9D8B030D-6E8A-4147-A177-3AD203B41FA5}">
                      <a16:colId xmlns:a16="http://schemas.microsoft.com/office/drawing/2014/main" val="1273410483"/>
                    </a:ext>
                  </a:extLst>
                </a:gridCol>
                <a:gridCol w="1480678">
                  <a:extLst>
                    <a:ext uri="{9D8B030D-6E8A-4147-A177-3AD203B41FA5}">
                      <a16:colId xmlns:a16="http://schemas.microsoft.com/office/drawing/2014/main" val="1607733525"/>
                    </a:ext>
                  </a:extLst>
                </a:gridCol>
                <a:gridCol w="1141198">
                  <a:extLst>
                    <a:ext uri="{9D8B030D-6E8A-4147-A177-3AD203B41FA5}">
                      <a16:colId xmlns:a16="http://schemas.microsoft.com/office/drawing/2014/main" val="3495389183"/>
                    </a:ext>
                  </a:extLst>
                </a:gridCol>
                <a:gridCol w="1202042">
                  <a:extLst>
                    <a:ext uri="{9D8B030D-6E8A-4147-A177-3AD203B41FA5}">
                      <a16:colId xmlns:a16="http://schemas.microsoft.com/office/drawing/2014/main" val="4141651937"/>
                    </a:ext>
                  </a:extLst>
                </a:gridCol>
                <a:gridCol w="1488240">
                  <a:extLst>
                    <a:ext uri="{9D8B030D-6E8A-4147-A177-3AD203B41FA5}">
                      <a16:colId xmlns:a16="http://schemas.microsoft.com/office/drawing/2014/main" val="1073025311"/>
                    </a:ext>
                  </a:extLst>
                </a:gridCol>
              </a:tblGrid>
              <a:tr h="653402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Family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Clients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Servers</a:t>
                      </a:r>
                      <a:br>
                        <a:rPr lang="en-GB" sz="1800" b="1" i="0" u="none" strike="noStrike" kern="1200" cap="none"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</a:br>
                      <a:r>
                        <a:rPr lang="en-GB" sz="1800" b="1" i="0" u="none" strike="noStrike" kern="1200" cap="none"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(Total cores)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Msg size</a:t>
                      </a:r>
                      <a:br>
                        <a:rPr lang="en-GB" sz="1800" b="1" i="0" u="none" strike="noStrike" kern="1200" cap="none"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</a:br>
                      <a:r>
                        <a:rPr lang="en-GB" sz="1800" b="1" i="0" u="none" strike="noStrike" kern="1200" cap="none"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(bytes)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Latency</a:t>
                      </a:r>
                      <a:br>
                        <a:rPr lang="en-GB" sz="1800" b="1" i="0" u="none" strike="noStrike" kern="1200" cap="none"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</a:br>
                      <a:r>
                        <a:rPr lang="en-GB" sz="1800" b="1" i="0" u="none" strike="noStrike" kern="1200" cap="none"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1"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Throughput</a:t>
                      </a:r>
                      <a:br>
                        <a:rPr lang="en-GB" sz="1800" b="1" i="0" u="none" strike="noStrike" kern="1200" cap="none"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</a:br>
                      <a:r>
                        <a:rPr lang="en-GB" sz="1800" b="1" i="0" u="none" strike="noStrike" kern="1200" cap="none"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(msgs/sec)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797725"/>
                  </a:ext>
                </a:extLst>
              </a:tr>
              <a:tr h="575642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Clarion (MPC, 2022)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10</a:t>
                      </a:r>
                      <a:r>
                        <a:rPr lang="en-GB" sz="1800" b="1" i="0" u="none" strike="noStrike" kern="1200" cap="none" baseline="33000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3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12.5 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147956"/>
                  </a:ext>
                </a:extLst>
              </a:tr>
              <a:tr h="582481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Karaoke (Mix/DP,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10</a:t>
                      </a:r>
                      <a:r>
                        <a:rPr lang="en-GB" sz="1800" b="1" i="0" u="none" strike="noStrike" kern="1200" cap="none" baseline="33000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100 (3600)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166 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415011"/>
                  </a:ext>
                </a:extLst>
              </a:tr>
              <a:tr h="573484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Sabre (DPF, 2022)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2</a:t>
                      </a:r>
                      <a:r>
                        <a:rPr lang="en-GB" sz="1800" b="1" i="0" u="none" strike="noStrike" kern="1200" cap="none" baseline="33000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3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437422"/>
                  </a:ext>
                </a:extLst>
              </a:tr>
              <a:tr h="573484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Boomerang (TEE, 2023)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2</a:t>
                      </a:r>
                      <a:r>
                        <a:rPr lang="en-GB" sz="1800" b="1" i="0" u="none" strike="noStrike" kern="1200" cap="none" baseline="33000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32 (256)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134 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457161"/>
                  </a:ext>
                </a:extLst>
              </a:tr>
              <a:tr h="573484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Sparta (TEE, 2025)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2</a:t>
                      </a:r>
                      <a:r>
                        <a:rPr lang="en-GB" sz="1800" b="1" i="0" u="none" strike="noStrike" kern="1200" cap="none" baseline="33000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1 (72)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25.9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41 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863287"/>
                  </a:ext>
                </a:extLst>
              </a:tr>
              <a:tr h="570238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69A2E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69A2E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TEEMS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69A2E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69A2E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2</a:t>
                      </a:r>
                      <a:r>
                        <a:rPr lang="en-GB" sz="1800" b="1" i="0" u="none" strike="noStrike" kern="1200" cap="none" baseline="33000">
                          <a:solidFill>
                            <a:srgbClr val="069A2E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69A2E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69A2E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64 (205)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69A2E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69A2E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69A2E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69A2E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0.98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69A2E"/>
                          </a:solidFill>
                          <a:latin typeface="Cabin" pitchFamily="2"/>
                        </a:defRPr>
                      </a:pPr>
                      <a:r>
                        <a:rPr lang="en-GB" sz="1800" b="1" i="0" u="none" strike="noStrike" kern="1200" cap="none">
                          <a:solidFill>
                            <a:srgbClr val="069A2E"/>
                          </a:solidFill>
                          <a:latin typeface="Cabin" pitchFamily="18"/>
                          <a:ea typeface="AR PL SungtiL GB" pitchFamily="2"/>
                          <a:cs typeface="Lohit Devanagari" pitchFamily="2"/>
                        </a:rPr>
                        <a:t>2.14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40007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9C76499-9FE0-C9AC-9E65-A98F12DC8DA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10079998" y="6639476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0F8F214-1CE1-E2CD-8290-BAFD5308EDE5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3C1BB86-7A1B-2349-BE51-AFB24EBC4D35}" type="slidenum">
              <a:t>32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7A3138A-6C00-E9F0-172A-A7DA88CBE9E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364" y="73078"/>
            <a:ext cx="8928357" cy="524883"/>
          </a:xfrm>
        </p:spPr>
        <p:txBody>
          <a:bodyPr/>
          <a:lstStyle/>
          <a:p>
            <a:pPr lvl="0"/>
            <a:r>
              <a:rPr lang="en-GB" sz="3400" b="1">
                <a:latin typeface="Cabin" pitchFamily="18"/>
              </a:rPr>
              <a:t>Comparing Properties</a:t>
            </a:r>
          </a:p>
        </p:txBody>
      </p: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21816939-82EA-A4AE-5F48-914534A8F045}"/>
              </a:ext>
            </a:extLst>
          </p:cNvPr>
          <p:cNvGraphicFramePr>
            <a:graphicFrameLocks noGrp="1"/>
          </p:cNvGraphicFramePr>
          <p:nvPr/>
        </p:nvGraphicFramePr>
        <p:xfrm>
          <a:off x="1223997" y="917636"/>
          <a:ext cx="7634881" cy="4543936"/>
        </p:xfrm>
        <a:graphic>
          <a:graphicData uri="http://schemas.openxmlformats.org/drawingml/2006/table">
            <a:tbl>
              <a:tblPr firstRow="1">
                <a:effectLst/>
                <a:tableStyleId>{A0394F7C-B5A8-BB4F-95B3-94B9FB24CFE6}</a:tableStyleId>
              </a:tblPr>
              <a:tblGrid>
                <a:gridCol w="2565001">
                  <a:extLst>
                    <a:ext uri="{9D8B030D-6E8A-4147-A177-3AD203B41FA5}">
                      <a16:colId xmlns:a16="http://schemas.microsoft.com/office/drawing/2014/main" val="4107784549"/>
                    </a:ext>
                  </a:extLst>
                </a:gridCol>
                <a:gridCol w="1138684">
                  <a:extLst>
                    <a:ext uri="{9D8B030D-6E8A-4147-A177-3AD203B41FA5}">
                      <a16:colId xmlns:a16="http://schemas.microsoft.com/office/drawing/2014/main" val="3629723444"/>
                    </a:ext>
                  </a:extLst>
                </a:gridCol>
                <a:gridCol w="1506958">
                  <a:extLst>
                    <a:ext uri="{9D8B030D-6E8A-4147-A177-3AD203B41FA5}">
                      <a16:colId xmlns:a16="http://schemas.microsoft.com/office/drawing/2014/main" val="741593535"/>
                    </a:ext>
                  </a:extLst>
                </a:gridCol>
                <a:gridCol w="1333798">
                  <a:extLst>
                    <a:ext uri="{9D8B030D-6E8A-4147-A177-3AD203B41FA5}">
                      <a16:colId xmlns:a16="http://schemas.microsoft.com/office/drawing/2014/main" val="583490717"/>
                    </a:ext>
                  </a:extLst>
                </a:gridCol>
                <a:gridCol w="1090440">
                  <a:extLst>
                    <a:ext uri="{9D8B030D-6E8A-4147-A177-3AD203B41FA5}">
                      <a16:colId xmlns:a16="http://schemas.microsoft.com/office/drawing/2014/main" val="4047345764"/>
                    </a:ext>
                  </a:extLst>
                </a:gridCol>
              </a:tblGrid>
              <a:tr h="694797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Low </a:t>
                      </a:r>
                      <a:b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</a:br>
                      <a: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Latency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High</a:t>
                      </a:r>
                      <a:b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</a:br>
                      <a: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Throughput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Horizontal</a:t>
                      </a:r>
                      <a:b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</a:br>
                      <a: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Scalability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Async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616450"/>
                  </a:ext>
                </a:extLst>
              </a:tr>
              <a:tr h="612364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Clarion (MPC, 2022)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989916"/>
                  </a:ext>
                </a:extLst>
              </a:tr>
              <a:tr h="619204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Karaoke (Mix/DP,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013323"/>
                  </a:ext>
                </a:extLst>
              </a:tr>
              <a:tr h="609484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Sabre (DPF, 2022)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215134"/>
                  </a:ext>
                </a:extLst>
              </a:tr>
              <a:tr h="609484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Boomerang (TEE, 2023)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710680"/>
                  </a:ext>
                </a:extLst>
              </a:tr>
              <a:tr h="609484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000" b="1">
                          <a:solidFill>
                            <a:srgbClr val="000000"/>
                          </a:solidFill>
                          <a:latin typeface="Cabin" pitchFamily="2"/>
                        </a:defRPr>
                      </a:pPr>
                      <a:r>
                        <a:rPr lang="en-GB" sz="2000" b="1" i="0" u="none" strike="noStrike" kern="1200" cap="none">
                          <a:solidFill>
                            <a:srgbClr val="000000"/>
                          </a:solidFill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Sparta (TEE, 2025)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173758"/>
                  </a:ext>
                </a:extLst>
              </a:tr>
              <a:tr h="609484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2200" b="1">
                          <a:solidFill>
                            <a:srgbClr val="3FAF46"/>
                          </a:solidFill>
                          <a:latin typeface="Cabin" pitchFamily="2"/>
                        </a:defRPr>
                      </a:pPr>
                      <a:r>
                        <a:rPr lang="en-GB" sz="2200" b="1" i="0" u="none" strike="noStrike" kern="1200" cap="none">
                          <a:solidFill>
                            <a:srgbClr val="3FAF46"/>
                          </a:solidFill>
                          <a:latin typeface="Cabin" pitchFamily="18"/>
                          <a:ea typeface="Noto Sans CJK SC" pitchFamily="2"/>
                          <a:cs typeface="Lohit Devanagari" pitchFamily="2"/>
                        </a:rPr>
                        <a:t>TEEMS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en-GB" sz="1800" b="0" i="0" u="none" strike="noStrike" kern="1200" cap="none">
                        <a:latin typeface="Liberation Sans" pitchFamily="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8789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9992B0F-428D-80D0-E8C2-96A5E16DBB1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10079998" y="6639476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02023A-8DFA-3F9B-76A5-E65A19B6DE2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115839" y="2340361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FB3DB6-CE35-1977-DC70-EBAFD63D5DD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487478" y="1727996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D1CD7D-A51B-F865-0F49-8B60D214167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819842" y="1728362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57D526-AA85-458F-6095-BFF4068D1AF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115839" y="1728362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D17CA6-7627-F154-A720-B7B1A47DD9B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509077" y="2341083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C025EE-29AB-50EE-0085-DE72049FC59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841440" y="2341440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2C3C7D-0B41-AF68-A50B-1676AC20614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841796" y="3565803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619778-F6C4-B301-5D80-AF503006CEC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509442" y="3565437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C361309-F8F9-033A-6791-8905FED3859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178515" y="3566516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F0FBD7-7473-0E1E-ECD4-B628B6DA259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176357" y="2340361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9353491-3605-1FC6-3281-BED75B22572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116196" y="3564715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8B55C54-A572-6B46-A79E-4498741DFD9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176723" y="1728718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29B326D-BA5C-EE6C-4BEF-3DF081AF7B3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136358" y="4752356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12B4414-6C1D-252F-B03E-833747740E52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178158" y="4754157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26F6C41-1953-7679-F253-42EBC0AA1CB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841796" y="4753801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FAF43E-D1E3-60C2-59B3-746A9970EF3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509442" y="4753444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D660069-EFBB-5CA1-70F7-A375B8F3C6F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136358" y="2952359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AF5EB94-C464-D737-8835-0CDD56323D6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178158" y="2954161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74CA547-5D49-7C2F-00CA-7107363E2F0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841796" y="2953795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B393ACD-8131-22D1-6AA7-27CCC81574C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510156" y="2954161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5D3B8E9-C5A9-57FF-3540-1A21F1BA9BB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820564" y="4141079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8C159EA-C681-58A0-9D7B-B4FC4463E6F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488923" y="4141436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4AD04F3-B0B2-5B60-2A17-85009BCBA7A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136724" y="4140723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834BE00-BAF1-2A8D-817B-8B4DAAD0E1A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177079" y="4141079"/>
            <a:ext cx="416518" cy="41651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CBF0CF8C-C648-9117-D82E-2D6A6D5457C1}"/>
              </a:ext>
            </a:extLst>
          </p:cNvPr>
          <p:cNvSpPr txBox="1"/>
          <p:nvPr/>
        </p:nvSpPr>
        <p:spPr>
          <a:xfrm>
            <a:off x="7227362" y="5165281"/>
            <a:ext cx="2348279" cy="3906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2660753-8C48-E443-ACF4-1A00FC00264D}" type="slidenum"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DejaVu Sans" pitchFamily="2"/>
                <a:cs typeface="Noto Sans" pitchFamily="2"/>
              </a:rPr>
              <a:t>33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Liberation Serif" pitchFamily="18"/>
              <a:ea typeface="DejaVu Sans" pitchFamily="2"/>
              <a:cs typeface="Noto Sans" pitchFamily="2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35913B4-4842-6798-4443-D18769CDE76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364" y="144722"/>
            <a:ext cx="8928357" cy="524883"/>
          </a:xfrm>
        </p:spPr>
        <p:txBody>
          <a:bodyPr/>
          <a:lstStyle/>
          <a:p>
            <a:pPr lvl="0"/>
            <a:r>
              <a:rPr lang="en-GB" sz="3400" b="1">
                <a:latin typeface="Cabin" pitchFamily="18"/>
              </a:rPr>
              <a:t>Summary</a:t>
            </a: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742712CB-C777-0B53-F6C2-36B51B3CD71D}"/>
              </a:ext>
            </a:extLst>
          </p:cNvPr>
          <p:cNvSpPr/>
          <p:nvPr/>
        </p:nvSpPr>
        <p:spPr>
          <a:xfrm>
            <a:off x="1295997" y="863998"/>
            <a:ext cx="3600001" cy="215999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729FCF">
              <a:alpha val="0"/>
            </a:srgbClr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1D950B-8316-3011-55FD-2A48EF976DE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367997" y="935998"/>
            <a:ext cx="3396959" cy="19799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Freeform 4">
            <a:extLst>
              <a:ext uri="{FF2B5EF4-FFF2-40B4-BE49-F238E27FC236}">
                <a16:creationId xmlns:a16="http://schemas.microsoft.com/office/drawing/2014/main" id="{D4E97247-83B9-CC9B-E908-207E6B01072C}"/>
              </a:ext>
            </a:extLst>
          </p:cNvPr>
          <p:cNvSpPr/>
          <p:nvPr/>
        </p:nvSpPr>
        <p:spPr>
          <a:xfrm>
            <a:off x="1295997" y="3276002"/>
            <a:ext cx="3600001" cy="212399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729FCF">
              <a:alpha val="0"/>
            </a:srgbClr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85A777B0-2493-53DD-7835-2D8C6550AE4A}"/>
              </a:ext>
            </a:extLst>
          </p:cNvPr>
          <p:cNvSpPr/>
          <p:nvPr/>
        </p:nvSpPr>
        <p:spPr>
          <a:xfrm>
            <a:off x="5255998" y="863998"/>
            <a:ext cx="3600001" cy="215999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729FCF">
              <a:alpha val="0"/>
            </a:srgbClr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01CC58C0-AC01-A964-8B38-E0E9149C2BB8}"/>
              </a:ext>
            </a:extLst>
          </p:cNvPr>
          <p:cNvSpPr/>
          <p:nvPr/>
        </p:nvSpPr>
        <p:spPr>
          <a:xfrm>
            <a:off x="5255998" y="3276002"/>
            <a:ext cx="3600001" cy="212399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729FCF">
              <a:alpha val="0"/>
            </a:srgbClr>
          </a:solidFill>
          <a:ln w="19083" cap="flat">
            <a:solidFill>
              <a:srgbClr val="000000"/>
            </a:solidFill>
            <a:prstDash val="solid"/>
            <a:miter/>
          </a:ln>
        </p:spPr>
        <p:txBody>
          <a:bodyPr vert="horz" wrap="square" lIns="99358" tIns="54361" rIns="99358" bIns="54361" anchor="ctr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Noto Sans CJK SC" pitchFamily="2"/>
              <a:cs typeface="Noto Sans Devanagari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B82CCC-0B78-663F-46A6-AAB0A0824B3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331997" y="3383636"/>
            <a:ext cx="3528002" cy="190836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925CB1-BF0F-EEE1-E5DC-8727EC1CE5D3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435998" y="3326038"/>
            <a:ext cx="3178436" cy="192996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1F3467-8571-4D74-CB68-60AADCCF48D9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327998" y="935998"/>
            <a:ext cx="3457437" cy="197999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itl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b27ac744-d744-4b94-baa9-948b89b4017a}" enabled="1" method="Standard" siteId="{e3333e00-c877-4b87-b6ad-45e942de175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1492</Words>
  <Application>Microsoft Macintosh PowerPoint</Application>
  <PresentationFormat>Custom</PresentationFormat>
  <Paragraphs>433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6" baseType="lpstr">
      <vt:lpstr>Amiri</vt:lpstr>
      <vt:lpstr>Aptos</vt:lpstr>
      <vt:lpstr>Arial</vt:lpstr>
      <vt:lpstr>Cabin</vt:lpstr>
      <vt:lpstr>Caladea</vt:lpstr>
      <vt:lpstr>Helvetica Neue</vt:lpstr>
      <vt:lpstr>Liberation Sans</vt:lpstr>
      <vt:lpstr>Liberation Serif</vt:lpstr>
      <vt:lpstr>OpenSymbol</vt:lpstr>
      <vt:lpstr>StarSymbol</vt:lpstr>
      <vt:lpstr>Terminal</vt:lpstr>
      <vt:lpstr>Default</vt:lpstr>
      <vt:lpstr>Title</vt:lpstr>
      <vt:lpstr>TEEMS: A Trusted Execution Environment based Metadata-protected Messaging System</vt:lpstr>
      <vt:lpstr>Communication Privacy</vt:lpstr>
      <vt:lpstr>Communication Privacy</vt:lpstr>
      <vt:lpstr>Is End-to-End encryption sufficient? No</vt:lpstr>
      <vt:lpstr>Is End-to-End encryption sufficient? No</vt:lpstr>
      <vt:lpstr>Is End-to-End encryption sufficient? No</vt:lpstr>
      <vt:lpstr>Is End-to-End encryption sufficient? No</vt:lpstr>
      <vt:lpstr>Is End-to-End encryption sufficient? No</vt:lpstr>
      <vt:lpstr>Is End-to-End encryption sufficient? No</vt:lpstr>
      <vt:lpstr>Protecting Communication Metadata</vt:lpstr>
      <vt:lpstr>Privacy Notions</vt:lpstr>
      <vt:lpstr>Current state of MPCS</vt:lpstr>
      <vt:lpstr>Our Contributions</vt:lpstr>
      <vt:lpstr>TEEMS</vt:lpstr>
      <vt:lpstr>TEE time</vt:lpstr>
      <vt:lpstr>TEE time</vt:lpstr>
      <vt:lpstr>TEE time</vt:lpstr>
      <vt:lpstr>TEE time</vt:lpstr>
      <vt:lpstr>TEE time</vt:lpstr>
      <vt:lpstr>The TEEMS Oblivous Mailbox Design</vt:lpstr>
      <vt:lpstr>The TEEMS Oblivous Mailbox Design</vt:lpstr>
      <vt:lpstr>The TEEMS Oblivous Mailbox Design</vt:lpstr>
      <vt:lpstr>The TEEMS Oblivous Mailbox Design</vt:lpstr>
      <vt:lpstr>TEEMS Architecture</vt:lpstr>
      <vt:lpstr>TEEMS Architecture</vt:lpstr>
      <vt:lpstr>TEEMS Architecture</vt:lpstr>
      <vt:lpstr>TEEMS Architecture</vt:lpstr>
      <vt:lpstr>TEEMS Architecture</vt:lpstr>
      <vt:lpstr>TEEMS Architecture</vt:lpstr>
      <vt:lpstr>TEE Tools: Oblivious Algorithms</vt:lpstr>
      <vt:lpstr>Comparing Performance</vt:lpstr>
      <vt:lpstr>Comparing Properties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Johnson, Aaron M CIV USN NRL WASHINGTON DC (USA)</cp:lastModifiedBy>
  <cp:revision>26</cp:revision>
  <cp:lastPrinted>2025-07-11T17:13:17Z</cp:lastPrinted>
  <dcterms:created xsi:type="dcterms:W3CDTF">2025-07-11T07:56:00Z</dcterms:created>
  <dcterms:modified xsi:type="dcterms:W3CDTF">2026-09-19T22:03:46Z</dcterms:modified>
</cp:coreProperties>
</file>