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media/image1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0058400" cy="7772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 b="def" i="def"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 b="def" i="def"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E8CA"/>
          </a:solidFill>
        </a:fill>
      </a:tcStyle>
    </a:wholeTbl>
    <a:band2H>
      <a:tcTxStyle b="def" i="def"/>
      <a:tcStyle>
        <a:tcBdr/>
        <a:fill>
          <a:solidFill>
            <a:srgbClr val="FFF4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CA"/>
          </a:solidFill>
        </a:fill>
      </a:tcStyle>
    </a:wholeTbl>
    <a:band2H>
      <a:tcTxStyle b="def" i="def"/>
      <a:tcStyle>
        <a:tcBdr/>
        <a:fill>
          <a:solidFill>
            <a:srgbClr val="FFFF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8F44A2F1-9E1F-4B54-A3A2-5F16C0AD49E2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BD1"/>
          </a:solidFill>
        </a:fill>
      </a:tcStyle>
    </a:wholeTbl>
    <a:band2H>
      <a:tcTxStyle b="def" i="def"/>
      <a:tcStyle>
        <a:tcBdr/>
        <a:fill>
          <a:solidFill>
            <a:srgbClr val="E6E7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9" name="Shape 8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r>
              <a:t> Short paper</a:t>
            </a:r>
          </a:p>
          <a:p>
            <a:pPr marL="120315" indent="-120315">
              <a:buSzPct val="100000"/>
              <a:buChar char="-"/>
            </a:pPr>
            <a:r>
              <a:t>Work in progress</a:t>
            </a:r>
          </a:p>
          <a:p>
            <a:pPr marL="120315" indent="-120315">
              <a:buSzPct val="100000"/>
              <a:buChar char="-"/>
            </a:pPr>
            <a:r>
              <a:t>Some details deviate from paper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7" name="Shape 20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20315" indent="-120315">
              <a:buSzPct val="100000"/>
              <a:buChar char="-"/>
            </a:pPr>
            <a:r>
              <a:t>No content</a:t>
            </a:r>
          </a:p>
          <a:p>
            <a:pPr marL="120315" indent="-120315">
              <a:buSzPct val="100000"/>
              <a:buChar char="-"/>
            </a:pPr>
            <a:r>
              <a:t>No metadata</a:t>
            </a:r>
          </a:p>
          <a:p>
            <a:pPr/>
            <a:r>
              <a:t>  - No observable length indicator</a:t>
            </a:r>
          </a:p>
          <a:p>
            <a:pPr/>
            <a:r>
              <a:t>  - No version indicator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7" b="0"/>
          <a:stretch>
            <a:fillRect/>
          </a:stretch>
        </p:blipFill>
        <p:spPr>
          <a:xfrm>
            <a:off x="0" y="0"/>
            <a:ext cx="10058401" cy="1234440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pic>
        <p:nvPicPr>
          <p:cNvPr id="15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234959"/>
            <a:ext cx="1143000" cy="764525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Body Level One…"/>
          <p:cNvSpPr txBox="1"/>
          <p:nvPr>
            <p:ph type="body" sz="half" idx="1"/>
          </p:nvPr>
        </p:nvSpPr>
        <p:spPr>
          <a:xfrm>
            <a:off x="457200" y="1763184"/>
            <a:ext cx="4343400" cy="525780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Start Blue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457200" y="3249890"/>
            <a:ext cx="9121141" cy="457202"/>
          </a:xfrm>
          <a:prstGeom prst="rect">
            <a:avLst/>
          </a:prstGeom>
        </p:spPr>
        <p:txBody>
          <a:bodyPr/>
          <a:lstStyle>
            <a:lvl1pPr>
              <a:defRPr sz="4600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half" idx="1"/>
          </p:nvPr>
        </p:nvSpPr>
        <p:spPr>
          <a:xfrm>
            <a:off x="457200" y="3882430"/>
            <a:ext cx="9121141" cy="29203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2pPr>
            <a:lvl3pPr marL="508951" indent="-281940"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3pPr>
            <a:lvl4pPr marL="741044" indent="-283844"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4pPr>
            <a:lvl5pPr marL="958531" indent="-264794">
              <a:lnSpc>
                <a:spcPts val="2000"/>
              </a:lnSpc>
              <a:defRPr b="1" sz="18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 St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xfrm>
            <a:off x="457200" y="3249890"/>
            <a:ext cx="9121141" cy="457202"/>
          </a:xfrm>
          <a:prstGeom prst="rect">
            <a:avLst/>
          </a:prstGeom>
        </p:spPr>
        <p:txBody>
          <a:bodyPr/>
          <a:lstStyle>
            <a:lvl1pPr>
              <a:defRPr sz="4600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3882430"/>
            <a:ext cx="9121141" cy="2920326"/>
          </a:xfrm>
          <a:prstGeom prst="rect">
            <a:avLst/>
          </a:prstGeom>
        </p:spPr>
        <p:txBody>
          <a:bodyPr/>
          <a:lstStyle>
            <a:lvl1pPr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1pPr>
            <a:lvl2pPr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2pPr>
            <a:lvl3pPr marL="508951" indent="-281940"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3pPr>
            <a:lvl4pPr marL="741044" indent="-283844"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4pPr>
            <a:lvl5pPr marL="958531" indent="-264794">
              <a:lnSpc>
                <a:spcPts val="2000"/>
              </a:lnSpc>
              <a:defRPr b="1" sz="1800">
                <a:solidFill>
                  <a:srgbClr val="0759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ver Blue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1"/>
          <p:cNvSpPr/>
          <p:nvPr/>
        </p:nvSpPr>
        <p:spPr>
          <a:xfrm>
            <a:off x="0" y="6238568"/>
            <a:ext cx="10058400" cy="1533834"/>
          </a:xfrm>
          <a:prstGeom prst="rect">
            <a:avLst/>
          </a:prstGeom>
          <a:solidFill>
            <a:srgbClr val="001236"/>
          </a:solidFill>
          <a:ln w="12700">
            <a:solidFill>
              <a:srgbClr val="001746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2" name="Title Text"/>
          <p:cNvSpPr txBox="1"/>
          <p:nvPr>
            <p:ph type="title"/>
          </p:nvPr>
        </p:nvSpPr>
        <p:spPr>
          <a:xfrm>
            <a:off x="457200" y="2743200"/>
            <a:ext cx="9144000" cy="27432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5100"/>
              </a:lnSpc>
              <a:defRPr sz="4600"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3" name="Body Level One…"/>
          <p:cNvSpPr txBox="1"/>
          <p:nvPr>
            <p:ph type="body" sz="quarter" idx="1"/>
          </p:nvPr>
        </p:nvSpPr>
        <p:spPr>
          <a:xfrm>
            <a:off x="457200" y="6515492"/>
            <a:ext cx="5257800" cy="952109"/>
          </a:xfrm>
          <a:prstGeom prst="rect">
            <a:avLst/>
          </a:prstGeom>
        </p:spPr>
        <p:txBody>
          <a:bodyPr anchor="b"/>
          <a:lstStyle>
            <a:lvl1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1pPr>
            <a:lvl2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2pPr>
            <a:lvl3pPr marL="0" indent="0">
              <a:lnSpc>
                <a:spcPts val="1900"/>
              </a:lnSpc>
              <a:spcBef>
                <a:spcPts val="0"/>
              </a:spcBef>
              <a:buSzTx/>
              <a:buNone/>
              <a:defRPr>
                <a:solidFill>
                  <a:srgbClr val="FFFFFF"/>
                </a:solidFill>
              </a:defRPr>
            </a:lvl3pPr>
            <a:lvl4pPr marL="618474" indent="-161274"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4pPr>
            <a:lvl5pPr>
              <a:lnSpc>
                <a:spcPts val="1900"/>
              </a:lnSpc>
              <a:spcBef>
                <a:spcPts val="0"/>
              </a:spcBef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54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457200"/>
            <a:ext cx="1367075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Cov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/>
          <p:nvPr>
            <p:ph type="title"/>
          </p:nvPr>
        </p:nvSpPr>
        <p:spPr>
          <a:xfrm>
            <a:off x="457200" y="1791092"/>
            <a:ext cx="5679650" cy="2601800"/>
          </a:xfrm>
          <a:prstGeom prst="rect">
            <a:avLst/>
          </a:prstGeom>
        </p:spPr>
        <p:txBody>
          <a:bodyPr anchor="b"/>
          <a:lstStyle>
            <a:lvl1pPr>
              <a:lnSpc>
                <a:spcPts val="3900"/>
              </a:lnSpc>
              <a:defRPr sz="3400">
                <a:solidFill>
                  <a:schemeClr val="accent1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3" name="Body Level One…"/>
          <p:cNvSpPr txBox="1"/>
          <p:nvPr>
            <p:ph type="body" sz="quarter" idx="1"/>
          </p:nvPr>
        </p:nvSpPr>
        <p:spPr>
          <a:xfrm>
            <a:off x="457200" y="4722831"/>
            <a:ext cx="5257800" cy="952109"/>
          </a:xfrm>
          <a:prstGeom prst="rect">
            <a:avLst/>
          </a:prstGeom>
        </p:spPr>
        <p:txBody>
          <a:bodyPr/>
          <a:lstStyle>
            <a:lvl1pPr>
              <a:lnSpc>
                <a:spcPts val="1900"/>
              </a:lnSpc>
              <a:spcBef>
                <a:spcPts val="0"/>
              </a:spcBef>
              <a:defRPr b="1"/>
            </a:lvl1pPr>
            <a:lvl2pPr>
              <a:lnSpc>
                <a:spcPts val="1900"/>
              </a:lnSpc>
              <a:spcBef>
                <a:spcPts val="0"/>
              </a:spcBef>
              <a:defRPr b="1"/>
            </a:lvl2pPr>
            <a:lvl3pPr marL="0" indent="0">
              <a:lnSpc>
                <a:spcPts val="1900"/>
              </a:lnSpc>
              <a:spcBef>
                <a:spcPts val="0"/>
              </a:spcBef>
              <a:buSzTx/>
              <a:buNone/>
              <a:defRPr b="1"/>
            </a:lvl3pPr>
            <a:lvl4pPr marL="618474" indent="-161274">
              <a:lnSpc>
                <a:spcPts val="1900"/>
              </a:lnSpc>
              <a:spcBef>
                <a:spcPts val="0"/>
              </a:spcBef>
              <a:defRPr b="1"/>
            </a:lvl4pPr>
            <a:lvl5pPr>
              <a:lnSpc>
                <a:spcPts val="1900"/>
              </a:lnSpc>
              <a:spcBef>
                <a:spcPts val="0"/>
              </a:spcBef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64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367075" cy="914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Picture Placeholder 2"/>
          <p:cNvSpPr/>
          <p:nvPr>
            <p:ph type="pic" idx="21"/>
          </p:nvPr>
        </p:nvSpPr>
        <p:spPr>
          <a:xfrm>
            <a:off x="4562571" y="-9427"/>
            <a:ext cx="5495829" cy="778182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Slide Number"/>
          <p:cNvSpPr txBox="1"/>
          <p:nvPr>
            <p:ph type="sldNum" sz="quarter" idx="2"/>
          </p:nvPr>
        </p:nvSpPr>
        <p:spPr>
          <a:xfrm>
            <a:off x="7068683" y="7140364"/>
            <a:ext cx="139837" cy="1270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"/>
          <p:cNvSpPr txBox="1"/>
          <p:nvPr>
            <p:ph type="sldNum" sz="quarter" idx="2"/>
          </p:nvPr>
        </p:nvSpPr>
        <p:spPr>
          <a:xfrm>
            <a:off x="9451340" y="6388379"/>
            <a:ext cx="127001" cy="127001"/>
          </a:xfrm>
          <a:prstGeom prst="rect">
            <a:avLst/>
          </a:prstGeom>
        </p:spPr>
        <p:txBody>
          <a:bodyPr/>
          <a:lstStyle>
            <a:lvl1pPr defTabSz="518159">
              <a:defRPr sz="700"/>
            </a:lvl1pPr>
          </a:lstStyle>
          <a:p>
            <a:pPr/>
            <a:fld id="{86CB4B4D-7CA3-9044-876B-883B54F8677D}" type="slidenum"/>
          </a:p>
        </p:txBody>
      </p:sp>
      <p:pic>
        <p:nvPicPr>
          <p:cNvPr id="7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8" b="0"/>
          <a:stretch>
            <a:fillRect/>
          </a:stretch>
        </p:blipFill>
        <p:spPr>
          <a:xfrm>
            <a:off x="0" y="1057275"/>
            <a:ext cx="10058400" cy="898600"/>
          </a:xfrm>
          <a:prstGeom prst="rect">
            <a:avLst/>
          </a:prstGeom>
          <a:ln w="12700">
            <a:miter lim="400000"/>
          </a:ln>
        </p:spPr>
      </p:pic>
      <p:sp>
        <p:nvSpPr>
          <p:cNvPr id="75" name="Title Text"/>
          <p:cNvSpPr txBox="1"/>
          <p:nvPr>
            <p:ph type="title"/>
          </p:nvPr>
        </p:nvSpPr>
        <p:spPr>
          <a:xfrm>
            <a:off x="2057400" y="1523215"/>
            <a:ext cx="7315201" cy="332816"/>
          </a:xfrm>
          <a:prstGeom prst="rect">
            <a:avLst/>
          </a:prstGeom>
        </p:spPr>
        <p:txBody>
          <a:bodyPr/>
          <a:lstStyle>
            <a:lvl1pPr defTabSz="1036344">
              <a:defRPr sz="2800"/>
            </a:lvl1pPr>
          </a:lstStyle>
          <a:p>
            <a:pPr/>
            <a:r>
              <a:t>Title Text</a:t>
            </a:r>
          </a:p>
        </p:txBody>
      </p:sp>
      <p:pic>
        <p:nvPicPr>
          <p:cNvPr id="76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1228312"/>
            <a:ext cx="1143001" cy="556529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Body Level One…"/>
          <p:cNvSpPr txBox="1"/>
          <p:nvPr>
            <p:ph type="body" idx="1"/>
          </p:nvPr>
        </p:nvSpPr>
        <p:spPr>
          <a:xfrm>
            <a:off x="457201" y="2340769"/>
            <a:ext cx="9121140" cy="3827370"/>
          </a:xfrm>
          <a:prstGeom prst="rect">
            <a:avLst/>
          </a:prstGeom>
        </p:spPr>
        <p:txBody>
          <a:bodyPr/>
          <a:lstStyle>
            <a:lvl1pPr defTabSz="1036344">
              <a:lnSpc>
                <a:spcPts val="1700"/>
              </a:lnSpc>
              <a:spcBef>
                <a:spcPts val="500"/>
              </a:spcBef>
              <a:defRPr sz="1400"/>
            </a:lvl1pPr>
            <a:lvl2pPr defTabSz="1036344">
              <a:lnSpc>
                <a:spcPts val="1700"/>
              </a:lnSpc>
              <a:spcBef>
                <a:spcPts val="500"/>
              </a:spcBef>
              <a:defRPr sz="1400"/>
            </a:lvl2pPr>
            <a:lvl3pPr marL="423583" indent="-223267" defTabSz="1036344">
              <a:lnSpc>
                <a:spcPts val="1700"/>
              </a:lnSpc>
              <a:spcBef>
                <a:spcPts val="500"/>
              </a:spcBef>
              <a:defRPr sz="1400"/>
            </a:lvl3pPr>
            <a:lvl4pPr marL="628209" indent="-224776" defTabSz="1036344">
              <a:lnSpc>
                <a:spcPts val="1700"/>
              </a:lnSpc>
              <a:spcBef>
                <a:spcPts val="500"/>
              </a:spcBef>
              <a:defRPr sz="1400"/>
            </a:lvl4pPr>
            <a:lvl5pPr marL="821844" indent="-209690" defTabSz="1036344">
              <a:lnSpc>
                <a:spcPts val="1700"/>
              </a:lnSpc>
              <a:spcBef>
                <a:spcPts val="500"/>
              </a:spcBef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rcRect l="0" t="0" r="1477" b="0"/>
          <a:stretch>
            <a:fillRect/>
          </a:stretch>
        </p:blipFill>
        <p:spPr>
          <a:xfrm>
            <a:off x="0" y="0"/>
            <a:ext cx="10058401" cy="123444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7" descr="Pictur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200" y="234959"/>
            <a:ext cx="1143000" cy="764525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2057400" y="640080"/>
            <a:ext cx="7315200" cy="457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763184"/>
            <a:ext cx="9121141" cy="5257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9438503" y="7347268"/>
            <a:ext cx="139838" cy="1270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ctr">
            <a:spAutoFit/>
          </a:bodyPr>
          <a:lstStyle>
            <a:lvl1pPr algn="r"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</p:sldLayoutIdLst>
  <p:transition xmlns:p14="http://schemas.microsoft.com/office/powerpoint/2010/main" spd="med" advClick="1"/>
  <p:txStyles>
    <p:titleStyle>
      <a:lvl1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103629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000" u="none">
          <a:solidFill>
            <a:srgbClr val="FABE07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2pPr>
      <a:lvl3pPr marL="461962" marR="0" indent="-234950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3pPr>
      <a:lvl4pPr marL="693737" marR="0" indent="-236537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−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4pPr>
      <a:lvl5pPr marL="914400" marR="0" indent="-220662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5pPr>
      <a:lvl6pPr marL="2785028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6pPr>
      <a:lvl7pPr marL="3303172" marR="0" indent="-194303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7pPr>
      <a:lvl8pPr marL="3821317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8pPr>
      <a:lvl9pPr marL="4339461" marR="0" indent="-194304" algn="l" defTabSz="1036290" rtl="0" latinLnBrk="0">
        <a:lnSpc>
          <a:spcPts val="18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1500" u="none">
          <a:solidFill>
            <a:schemeClr val="accent1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8" Type="http://schemas.openxmlformats.org/officeDocument/2006/relationships/image" Target="../media/image1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3"/>
          <p:cNvSpPr txBox="1"/>
          <p:nvPr>
            <p:ph type="title"/>
          </p:nvPr>
        </p:nvSpPr>
        <p:spPr>
          <a:xfrm>
            <a:off x="179880" y="2323475"/>
            <a:ext cx="9623688" cy="2743202"/>
          </a:xfrm>
          <a:prstGeom prst="rect">
            <a:avLst/>
          </a:prstGeom>
        </p:spPr>
        <p:txBody>
          <a:bodyPr/>
          <a:lstStyle/>
          <a:p>
            <a:pPr lvl="2" defTabSz="735765">
              <a:lnSpc>
                <a:spcPts val="3600"/>
              </a:lnSpc>
              <a:defRPr sz="2800">
                <a:solidFill>
                  <a:srgbClr val="FFFFFF"/>
                </a:solidFill>
              </a:defRPr>
            </a:pPr>
            <a:r>
              <a:t>Throwing Your Weight Around:</a:t>
            </a:r>
            <a:br/>
            <a:r>
              <a:t>Fixing Tor’s Positional Weighting</a:t>
            </a:r>
            <a:br>
              <a:rPr i="1" sz="1900"/>
            </a:br>
            <a:r>
              <a:rPr i="1" sz="1900">
                <a:solidFill>
                  <a:schemeClr val="accent3"/>
                </a:solidFill>
              </a:rPr>
              <a:t>Aaron Johnson (U.S. Naval Research Laboratory)</a:t>
            </a:r>
            <a:endParaRPr i="1" sz="1900">
              <a:solidFill>
                <a:schemeClr val="accent3"/>
              </a:solidFill>
            </a:endParaRPr>
          </a:p>
          <a:p>
            <a:pPr defTabSz="735765">
              <a:lnSpc>
                <a:spcPts val="3600"/>
              </a:lnSpc>
              <a:defRPr sz="2800"/>
            </a:pPr>
            <a:r>
              <a:rPr i="1" sz="1900"/>
              <a:t>Aaron D. Jaggard (U.S. Naval Research Laboratory)</a:t>
            </a:r>
            <a:endParaRPr i="1" sz="1900"/>
          </a:p>
          <a:p>
            <a:pPr defTabSz="735765">
              <a:lnSpc>
                <a:spcPts val="3600"/>
              </a:lnSpc>
              <a:defRPr sz="2800"/>
            </a:pPr>
            <a:r>
              <a:rPr i="1" sz="1900"/>
              <a:t>Paul Syverson (U.S. Naval Research Laboratory)</a:t>
            </a:r>
          </a:p>
        </p:txBody>
      </p:sp>
      <p:sp>
        <p:nvSpPr>
          <p:cNvPr id="87" name="Content Placeholder 4"/>
          <p:cNvSpPr txBox="1"/>
          <p:nvPr>
            <p:ph type="body" sz="quarter" idx="1"/>
          </p:nvPr>
        </p:nvSpPr>
        <p:spPr>
          <a:xfrm>
            <a:off x="179879" y="6515492"/>
            <a:ext cx="9878523" cy="952109"/>
          </a:xfrm>
          <a:prstGeom prst="rect">
            <a:avLst/>
          </a:prstGeom>
        </p:spPr>
        <p:txBody>
          <a:bodyPr/>
          <a:lstStyle/>
          <a:p>
            <a:pPr lvl="1" defTabSz="1025927">
              <a:lnSpc>
                <a:spcPts val="1800"/>
              </a:lnSpc>
              <a:defRPr b="1">
                <a:solidFill>
                  <a:schemeClr val="accent3"/>
                </a:solidFill>
              </a:defRPr>
            </a:pPr>
            <a:r>
              <a:t>July 12</a:t>
            </a:r>
            <a:r>
              <a:rPr baseline="29978"/>
              <a:t>th</a:t>
            </a:r>
            <a:r>
              <a:t>, 2023</a:t>
            </a:r>
          </a:p>
          <a:p>
            <a:pPr defTabSz="1025927">
              <a:lnSpc>
                <a:spcPts val="1800"/>
              </a:lnSpc>
              <a:defRPr b="1" sz="1400"/>
            </a:pPr>
            <a:r>
              <a:t>Privacy Enhancing Technologies Symposium (PETS ’23)</a:t>
            </a:r>
          </a:p>
          <a:p>
            <a:pPr defTabSz="1025927">
              <a:lnSpc>
                <a:spcPts val="1800"/>
              </a:lnSpc>
              <a:defRPr sz="1400"/>
            </a:pPr>
            <a:br>
              <a:rPr b="1"/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or Positional Weights Defici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 Positional Weights Deficiencies</a:t>
            </a:r>
          </a:p>
        </p:txBody>
      </p:sp>
      <p:sp>
        <p:nvSpPr>
          <p:cNvPr id="223" name="Deficiencies #1 and #2 can be resolved with simple fix:"/>
          <p:cNvSpPr txBox="1"/>
          <p:nvPr/>
        </p:nvSpPr>
        <p:spPr>
          <a:xfrm>
            <a:off x="421011" y="2217625"/>
            <a:ext cx="8722056" cy="486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Deficiencies #1 and #2 can be resolved with simple fix:</a:t>
            </a:r>
          </a:p>
        </p:txBody>
      </p:sp>
      <p:pic>
        <p:nvPicPr>
          <p:cNvPr id="22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84132" y="3091569"/>
            <a:ext cx="2463801" cy="65892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98457" y="3712270"/>
            <a:ext cx="2435151" cy="65892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9205" y="3788940"/>
            <a:ext cx="3128798" cy="73792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86801" y="3094413"/>
            <a:ext cx="3213605" cy="789308"/>
          </a:xfrm>
          <a:prstGeom prst="rect">
            <a:avLst/>
          </a:prstGeom>
          <a:ln w="12700">
            <a:miter lim="400000"/>
          </a:ln>
        </p:spPr>
      </p:pic>
      <p:sp>
        <p:nvSpPr>
          <p:cNvPr id="228" name="Arrow"/>
          <p:cNvSpPr/>
          <p:nvPr/>
        </p:nvSpPr>
        <p:spPr>
          <a:xfrm>
            <a:off x="4366414" y="3492008"/>
            <a:ext cx="1223631" cy="460806"/>
          </a:xfrm>
          <a:prstGeom prst="rightArrow">
            <a:avLst>
              <a:gd name="adj1" fmla="val 32000"/>
              <a:gd name="adj2" fmla="val 115450"/>
            </a:avLst>
          </a:prstGeom>
          <a:solidFill>
            <a:srgbClr val="FFFFFF"/>
          </a:solidFill>
          <a:ln w="25400">
            <a:solidFill>
              <a:schemeClr val="accent1"/>
            </a:solidFill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29" name="Does not resolve deficiency #3 (continuity issue).…"/>
          <p:cNvSpPr txBox="1"/>
          <p:nvPr/>
        </p:nvSpPr>
        <p:spPr>
          <a:xfrm>
            <a:off x="617201" y="5754780"/>
            <a:ext cx="9279095" cy="892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457200" indent="-457200" defTabSz="806866">
              <a:buSzPct val="100000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Does not resolve deficiency #3 (continuity issue).</a:t>
            </a:r>
          </a:p>
          <a:p>
            <a:pPr marL="457200" indent="-457200" defTabSz="806866">
              <a:buSzPct val="100000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Does not take advantage of multiple potential solutions.</a:t>
            </a:r>
          </a:p>
        </p:txBody>
      </p:sp>
      <p:sp>
        <p:nvSpPr>
          <p:cNvPr id="230" name="However, simple fix"/>
          <p:cNvSpPr txBox="1"/>
          <p:nvPr/>
        </p:nvSpPr>
        <p:spPr>
          <a:xfrm>
            <a:off x="446130" y="5288092"/>
            <a:ext cx="3167196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However, simple fix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Attacks on Positional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Attacks on Positional Weights</a:t>
            </a:r>
          </a:p>
        </p:txBody>
      </p:sp>
      <p:sp>
        <p:nvSpPr>
          <p:cNvPr id="233" name="Content Placeholder 2"/>
          <p:cNvSpPr txBox="1"/>
          <p:nvPr/>
        </p:nvSpPr>
        <p:spPr>
          <a:xfrm>
            <a:off x="53655" y="3020768"/>
            <a:ext cx="9951089" cy="2763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806866">
              <a:lnSpc>
                <a:spcPct val="9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Attack #1: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Reduce throughput by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adding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relays to induce positional-weight errors.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defTabSz="806866">
              <a:lnSpc>
                <a:spcPct val="9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Attack #2: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Reduce throughput by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shifting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relays across classes to induce positional-weight errors (faster, more surreptitious).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defTabSz="806866">
              <a:lnSpc>
                <a:spcPct val="9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Attack #3: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Exploit discontinuity by adding relay bandwidth, causing much of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D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to start/stop being used as guards.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Attacks on Positional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Attacks on Positional Weights</a:t>
            </a:r>
          </a:p>
        </p:txBody>
      </p:sp>
      <p:sp>
        <p:nvSpPr>
          <p:cNvPr id="236" name="Content Placeholder 2"/>
          <p:cNvSpPr txBox="1"/>
          <p:nvPr/>
        </p:nvSpPr>
        <p:spPr>
          <a:xfrm>
            <a:off x="391478" y="1436987"/>
            <a:ext cx="9127254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806866">
              <a:lnSpc>
                <a:spcPct val="9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Attack #1: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Add relays to induce positional-weight errors.</a:t>
            </a:r>
          </a:p>
        </p:txBody>
      </p:sp>
      <p:sp>
        <p:nvSpPr>
          <p:cNvPr id="237" name="Pre-attack:…"/>
          <p:cNvSpPr txBox="1"/>
          <p:nvPr/>
        </p:nvSpPr>
        <p:spPr>
          <a:xfrm>
            <a:off x="500411" y="2719825"/>
            <a:ext cx="7034172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i="1" sz="2400"/>
            </a:pPr>
            <a:r>
              <a:t>Pre-attack:</a:t>
            </a:r>
          </a:p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t>    </a:t>
            </a:r>
            <a:r>
              <a:rPr i="1"/>
              <a:t>G</a:t>
            </a:r>
            <a:r>
              <a:t>=98.75, </a:t>
            </a:r>
            <a:r>
              <a:rPr i="1"/>
              <a:t>M</a:t>
            </a:r>
            <a:r>
              <a:t>=103, </a:t>
            </a:r>
            <a:r>
              <a:rPr i="1"/>
              <a:t>E</a:t>
            </a:r>
            <a:r>
              <a:t>=0, and </a:t>
            </a:r>
            <a:r>
              <a:rPr i="1"/>
              <a:t>D</a:t>
            </a:r>
            <a:r>
              <a:t>=98.25 (Case 2.a.i)</a:t>
            </a:r>
            <a:br/>
            <a:r>
              <a:t>    Throughput: </a:t>
            </a:r>
            <a:r>
              <a:rPr b="1"/>
              <a:t>98.25</a:t>
            </a:r>
          </a:p>
        </p:txBody>
      </p:sp>
      <p:sp>
        <p:nvSpPr>
          <p:cNvPr id="238" name="Post-attack:…"/>
          <p:cNvSpPr txBox="1"/>
          <p:nvPr/>
        </p:nvSpPr>
        <p:spPr>
          <a:xfrm>
            <a:off x="509075" y="5159635"/>
            <a:ext cx="9417505" cy="1196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rPr i="1"/>
              <a:t>Post-attack:</a:t>
            </a:r>
            <a:endParaRPr i="1"/>
          </a:p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rPr i="1"/>
              <a:t>    G</a:t>
            </a:r>
            <a:r>
              <a:t>=98.75, </a:t>
            </a:r>
            <a:r>
              <a:rPr i="1"/>
              <a:t>M</a:t>
            </a:r>
            <a:r>
              <a:t>=103, </a:t>
            </a:r>
            <a:r>
              <a:rPr i="1"/>
              <a:t>E</a:t>
            </a:r>
            <a:r>
              <a:t>=0, and </a:t>
            </a:r>
            <a:r>
              <a:rPr i="1"/>
              <a:t>D</a:t>
            </a:r>
            <a:r>
              <a:t>=99.25 (Case 2.b.iii.B)</a:t>
            </a:r>
          </a:p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t>    Throughput: </a:t>
            </a:r>
            <a:r>
              <a:rPr i="1"/>
              <a:t>D</a:t>
            </a:r>
            <a:r>
              <a:t> bandwidth is consumed at </a:t>
            </a:r>
            <a:r>
              <a:rPr b="1">
                <a:solidFill>
                  <a:srgbClr val="FF2600"/>
                </a:solidFill>
              </a:rPr>
              <a:t>54.21</a:t>
            </a:r>
            <a:r>
              <a:t> (44.8% reduction).</a:t>
            </a:r>
          </a:p>
        </p:txBody>
      </p:sp>
      <p:sp>
        <p:nvSpPr>
          <p:cNvPr id="239" name="Attack: Attacker adds one relay to D of bandwidth 1."/>
          <p:cNvSpPr txBox="1"/>
          <p:nvPr/>
        </p:nvSpPr>
        <p:spPr>
          <a:xfrm>
            <a:off x="546745" y="4266562"/>
            <a:ext cx="7138649" cy="5740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rPr i="1"/>
              <a:t>Attack:</a:t>
            </a:r>
            <a:r>
              <a:t> Attacker adds one relay to </a:t>
            </a:r>
            <a:r>
              <a:rPr>
                <a:latin typeface="Apple Chancery"/>
                <a:ea typeface="Apple Chancery"/>
                <a:cs typeface="Apple Chancery"/>
                <a:sym typeface="Apple Chancery"/>
              </a:rPr>
              <a:t>D</a:t>
            </a:r>
            <a:r>
              <a:t> of bandwidth 1.</a:t>
            </a:r>
          </a:p>
        </p:txBody>
      </p:sp>
      <p:sp>
        <p:nvSpPr>
          <p:cNvPr id="240" name="Content Placeholder 2"/>
          <p:cNvSpPr txBox="1"/>
          <p:nvPr/>
        </p:nvSpPr>
        <p:spPr>
          <a:xfrm>
            <a:off x="3046971" y="2208494"/>
            <a:ext cx="3454317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806866">
              <a:lnSpc>
                <a:spcPct val="90000"/>
              </a:lnSpc>
              <a:buFont typeface="Arial"/>
              <a:defRPr b="1" i="1" sz="2800"/>
            </a:lvl1pPr>
          </a:lstStyle>
          <a:p>
            <a:pPr>
              <a:defRPr b="0" i="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 i="1">
                <a:latin typeface="+mj-lt"/>
                <a:ea typeface="+mj-ea"/>
                <a:cs typeface="+mj-cs"/>
                <a:sym typeface="Helvetica"/>
              </a:rPr>
              <a:t>Example attack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7857" y="3221818"/>
            <a:ext cx="8069057" cy="2248096"/>
          </a:xfrm>
          <a:prstGeom prst="rect">
            <a:avLst/>
          </a:prstGeom>
          <a:ln w="12700">
            <a:miter lim="400000"/>
          </a:ln>
        </p:spPr>
      </p:pic>
      <p:sp>
        <p:nvSpPr>
          <p:cNvPr id="243" name="Attacks on Positional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Attacks on Positional Weights</a:t>
            </a:r>
          </a:p>
        </p:txBody>
      </p:sp>
      <p:sp>
        <p:nvSpPr>
          <p:cNvPr id="244" name="Content Placeholder 2"/>
          <p:cNvSpPr txBox="1"/>
          <p:nvPr/>
        </p:nvSpPr>
        <p:spPr>
          <a:xfrm>
            <a:off x="1565320" y="2499822"/>
            <a:ext cx="7112759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ctr" defTabSz="806866">
              <a:lnSpc>
                <a:spcPct val="90000"/>
              </a:lnSpc>
              <a:buFont typeface="Arial"/>
              <a:defRPr b="1" i="1" sz="2800"/>
            </a:lvl1pPr>
          </a:lstStyle>
          <a:p>
            <a:pPr>
              <a:defRPr b="0" i="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 i="1">
                <a:latin typeface="+mj-lt"/>
                <a:ea typeface="+mj-ea"/>
                <a:cs typeface="+mj-cs"/>
                <a:sym typeface="Helvetica"/>
              </a:rPr>
              <a:t>Attack analysis of past Tor networks</a:t>
            </a:r>
          </a:p>
        </p:txBody>
      </p:sp>
      <p:sp>
        <p:nvSpPr>
          <p:cNvPr id="245" name="Content Placeholder 2"/>
          <p:cNvSpPr txBox="1"/>
          <p:nvPr/>
        </p:nvSpPr>
        <p:spPr>
          <a:xfrm>
            <a:off x="558073" y="5648967"/>
            <a:ext cx="9127253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defTabSz="806866">
              <a:lnSpc>
                <a:spcPct val="90000"/>
              </a:lnSpc>
              <a:buFont typeface="Arial"/>
              <a:defRPr sz="2800"/>
            </a:lvl1pPr>
          </a:lstStyle>
          <a:p>
            <a:pPr/>
            <a:r>
              <a:t>Adding relays to shift to Case 2.b.iii.B (invalid weights)</a:t>
            </a:r>
          </a:p>
        </p:txBody>
      </p:sp>
      <p:sp>
        <p:nvSpPr>
          <p:cNvPr id="246" name="Rectangle"/>
          <p:cNvSpPr/>
          <p:nvPr/>
        </p:nvSpPr>
        <p:spPr>
          <a:xfrm>
            <a:off x="750466" y="3073628"/>
            <a:ext cx="2056031" cy="568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47" name="Rectangle"/>
          <p:cNvSpPr/>
          <p:nvPr/>
        </p:nvSpPr>
        <p:spPr>
          <a:xfrm>
            <a:off x="8970684" y="3073628"/>
            <a:ext cx="733246" cy="238470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48" name="Rectangle"/>
          <p:cNvSpPr/>
          <p:nvPr/>
        </p:nvSpPr>
        <p:spPr>
          <a:xfrm>
            <a:off x="206280" y="3073628"/>
            <a:ext cx="733246" cy="238470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  <p:sp>
        <p:nvSpPr>
          <p:cNvPr id="249" name="Content Placeholder 2"/>
          <p:cNvSpPr txBox="1"/>
          <p:nvPr/>
        </p:nvSpPr>
        <p:spPr>
          <a:xfrm>
            <a:off x="391478" y="1436987"/>
            <a:ext cx="9127254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806866">
              <a:lnSpc>
                <a:spcPct val="9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Attack #1: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Add relays to induce positional-weight errors.</a:t>
            </a:r>
          </a:p>
        </p:txBody>
      </p:sp>
      <p:sp>
        <p:nvSpPr>
          <p:cNvPr id="250" name="Rectangle"/>
          <p:cNvSpPr/>
          <p:nvPr/>
        </p:nvSpPr>
        <p:spPr>
          <a:xfrm>
            <a:off x="4572956" y="3333720"/>
            <a:ext cx="1189502" cy="30870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Alternative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Alternative weights</a:t>
            </a:r>
          </a:p>
        </p:txBody>
      </p:sp>
      <p:sp>
        <p:nvSpPr>
          <p:cNvPr id="253" name="Content Placeholder 2"/>
          <p:cNvSpPr txBox="1"/>
          <p:nvPr/>
        </p:nvSpPr>
        <p:spPr>
          <a:xfrm>
            <a:off x="53655" y="3324974"/>
            <a:ext cx="9951090" cy="1957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t>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Maximize the smallest position bandwidth.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 Maximize the amount of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D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bandwidth put into exit position.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 Minimize the maximum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V</a:t>
            </a:r>
            <a:r>
              <a:rPr baseline="-29166" i="1">
                <a:latin typeface="+mj-lt"/>
                <a:ea typeface="+mj-ea"/>
                <a:cs typeface="+mj-cs"/>
                <a:sym typeface="Helvetica"/>
              </a:rPr>
              <a:t>C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value.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 Minimize the second-largest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V</a:t>
            </a:r>
            <a:r>
              <a:rPr baseline="-29166" i="1">
                <a:latin typeface="+mj-lt"/>
                <a:ea typeface="+mj-ea"/>
                <a:cs typeface="+mj-cs"/>
                <a:sym typeface="Helvetica"/>
              </a:rPr>
              <a:t>C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value.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 Maximize the second-smallest position bandwidth.</a:t>
            </a:r>
          </a:p>
        </p:txBody>
      </p:sp>
      <p:sp>
        <p:nvSpPr>
          <p:cNvPr id="254" name="Alt1 goals"/>
          <p:cNvSpPr txBox="1"/>
          <p:nvPr/>
        </p:nvSpPr>
        <p:spPr>
          <a:xfrm>
            <a:off x="118044" y="2985168"/>
            <a:ext cx="1560719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Alt1 goals</a:t>
            </a:r>
          </a:p>
        </p:txBody>
      </p:sp>
      <p:sp>
        <p:nvSpPr>
          <p:cNvPr id="255" name="VC: probability new relay added to C bandwidth is selected as guard or exit."/>
          <p:cNvSpPr txBox="1"/>
          <p:nvPr/>
        </p:nvSpPr>
        <p:spPr>
          <a:xfrm>
            <a:off x="137136" y="2166189"/>
            <a:ext cx="9469224" cy="510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defRPr sz="2200"/>
            </a:pPr>
            <a:r>
              <a:rPr i="1"/>
              <a:t>V</a:t>
            </a:r>
            <a:r>
              <a:rPr baseline="-31818" i="1"/>
              <a:t>C</a:t>
            </a:r>
            <a:r>
              <a:t>: probability new relay added to </a:t>
            </a:r>
            <a:r>
              <a:rPr i="1"/>
              <a:t>C</a:t>
            </a:r>
            <a:r>
              <a:t> bandwidth is selected as guard or exit.</a:t>
            </a:r>
          </a:p>
        </p:txBody>
      </p:sp>
      <p:sp>
        <p:nvSpPr>
          <p:cNvPr id="256" name="Content Placeholder 2"/>
          <p:cNvSpPr txBox="1"/>
          <p:nvPr/>
        </p:nvSpPr>
        <p:spPr>
          <a:xfrm>
            <a:off x="53655" y="5926332"/>
            <a:ext cx="9951090" cy="1214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t>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Maximize the smallest position bandwidth.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 Minimize the maximum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V</a:t>
            </a:r>
            <a:r>
              <a:rPr baseline="-29166" i="1">
                <a:latin typeface="+mj-lt"/>
                <a:ea typeface="+mj-ea"/>
                <a:cs typeface="+mj-cs"/>
                <a:sym typeface="Helvetica"/>
              </a:rPr>
              <a:t>C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value.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AutoNum type="arabicPeriod" startAt="1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 Maximize the second-smallest position bandwidth.</a:t>
            </a:r>
          </a:p>
        </p:txBody>
      </p:sp>
      <p:sp>
        <p:nvSpPr>
          <p:cNvPr id="257" name="Alt2 goals"/>
          <p:cNvSpPr txBox="1"/>
          <p:nvPr/>
        </p:nvSpPr>
        <p:spPr>
          <a:xfrm>
            <a:off x="118044" y="5544607"/>
            <a:ext cx="1560719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Alt2 goals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Alt1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Alt1 weights</a:t>
            </a:r>
          </a:p>
        </p:txBody>
      </p:sp>
      <p:sp>
        <p:nvSpPr>
          <p:cNvPr id="260" name="Content Placeholder 2"/>
          <p:cNvSpPr txBox="1"/>
          <p:nvPr/>
        </p:nvSpPr>
        <p:spPr>
          <a:xfrm>
            <a:off x="-20440" y="1873179"/>
            <a:ext cx="9951090" cy="1362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57200" indent="-228600" defTabSz="806866">
              <a:lnSpc>
                <a:spcPct val="90000"/>
              </a:lnSpc>
              <a:buSzPct val="100000"/>
              <a:buFont typeface="Arial"/>
              <a:buChar char="•"/>
              <a:defRPr sz="2400"/>
            </a:pPr>
            <a:r>
              <a:t>Given in 13 cases.</a:t>
            </a: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Char char="•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Proven to be unique solution satisfying Alt1 goals in order.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Char char="•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Same as current weights in most-common Case 3.a.ii.B.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457200" indent="-228600" defTabSz="806866">
              <a:lnSpc>
                <a:spcPct val="90000"/>
              </a:lnSpc>
              <a:buSzPct val="100000"/>
              <a:buFont typeface="Arial"/>
              <a:buChar char="•"/>
              <a:defRPr sz="24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Different from current weights in second-most-common Case 3.b.ii.  </a:t>
            </a:r>
          </a:p>
        </p:txBody>
      </p:sp>
      <p:sp>
        <p:nvSpPr>
          <p:cNvPr id="261" name="Alt1 weights"/>
          <p:cNvSpPr txBox="1"/>
          <p:nvPr/>
        </p:nvSpPr>
        <p:spPr>
          <a:xfrm>
            <a:off x="43949" y="1380311"/>
            <a:ext cx="1899303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400"/>
            </a:lvl1pPr>
          </a:lstStyle>
          <a:p>
            <a:pPr/>
            <a:r>
              <a:t>Alt1 weights</a:t>
            </a:r>
          </a:p>
        </p:txBody>
      </p:sp>
      <p:pic>
        <p:nvPicPr>
          <p:cNvPr id="26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9821" y="3909907"/>
            <a:ext cx="2907269" cy="37040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63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01086" y="4016967"/>
            <a:ext cx="2881824" cy="3564922"/>
          </a:xfrm>
          <a:prstGeom prst="rect">
            <a:avLst/>
          </a:prstGeom>
          <a:ln w="12700">
            <a:miter lim="400000"/>
          </a:ln>
        </p:spPr>
      </p:pic>
      <p:sp>
        <p:nvSpPr>
          <p:cNvPr id="264" name="Current Tor weights"/>
          <p:cNvSpPr txBox="1"/>
          <p:nvPr/>
        </p:nvSpPr>
        <p:spPr>
          <a:xfrm>
            <a:off x="3941321" y="3702717"/>
            <a:ext cx="2697363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lvl1pPr>
          </a:lstStyle>
          <a:p>
            <a:pPr/>
            <a:r>
              <a:t>Current Tor weights</a:t>
            </a:r>
          </a:p>
        </p:txBody>
      </p:sp>
      <p:sp>
        <p:nvSpPr>
          <p:cNvPr id="265" name="Alt1 weights"/>
          <p:cNvSpPr txBox="1"/>
          <p:nvPr/>
        </p:nvSpPr>
        <p:spPr>
          <a:xfrm>
            <a:off x="6930242" y="3711978"/>
            <a:ext cx="2697363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lvl1pPr>
          </a:lstStyle>
          <a:p>
            <a:pPr/>
            <a:r>
              <a:t>Alt1 weights</a:t>
            </a:r>
          </a:p>
        </p:txBody>
      </p:sp>
      <p:pic>
        <p:nvPicPr>
          <p:cNvPr id="26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-254590" y="4020432"/>
            <a:ext cx="3582908" cy="3388654"/>
          </a:xfrm>
          <a:prstGeom prst="rect">
            <a:avLst/>
          </a:prstGeom>
          <a:ln w="12700">
            <a:miter lim="400000"/>
          </a:ln>
        </p:spPr>
      </p:pic>
      <p:sp>
        <p:nvSpPr>
          <p:cNvPr id="267" name="Example class bandwidths (Case 3.b.ii)"/>
          <p:cNvSpPr txBox="1"/>
          <p:nvPr/>
        </p:nvSpPr>
        <p:spPr>
          <a:xfrm>
            <a:off x="364346" y="3711978"/>
            <a:ext cx="3237068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lvl1pPr>
          </a:lstStyle>
          <a:p>
            <a:pPr/>
            <a:r>
              <a:t>Example class bandwidths (Case 3.b.ii)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lide Number Placeholder 1"/>
          <p:cNvSpPr txBox="1"/>
          <p:nvPr>
            <p:ph type="sldNum" sz="quarter" idx="4294967295"/>
          </p:nvPr>
        </p:nvSpPr>
        <p:spPr>
          <a:xfrm>
            <a:off x="9438503" y="7347267"/>
            <a:ext cx="139838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270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Discussion</a:t>
            </a:r>
          </a:p>
        </p:txBody>
      </p:sp>
      <p:sp>
        <p:nvSpPr>
          <p:cNvPr id="271" name="Content Placeholder 2"/>
          <p:cNvSpPr txBox="1"/>
          <p:nvPr/>
        </p:nvSpPr>
        <p:spPr>
          <a:xfrm>
            <a:off x="-20440" y="1873179"/>
            <a:ext cx="9951090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57200" indent="-228600" defTabSz="806866">
              <a:buSzPct val="100000"/>
              <a:buFont typeface="Arial"/>
              <a:buChar char="•"/>
              <a:defRPr sz="2400"/>
            </a:pPr>
            <a:r>
              <a:t>Disclosed weight deficiencies to Tor in April 2022 (they had already observed a failing test case).</a:t>
            </a:r>
          </a:p>
          <a:p>
            <a:pPr marL="457200" indent="-228600" defTabSz="806866">
              <a:buSzPct val="100000"/>
              <a:buFont typeface="Arial"/>
              <a:buChar char="•"/>
              <a:defRPr sz="2400"/>
            </a:pPr>
            <a:r>
              <a:t>We recommend Tor adopt Alt1 weights.</a:t>
            </a:r>
          </a:p>
          <a:p>
            <a:pPr marL="457200" indent="-228600" defTabSz="806866">
              <a:buSzPct val="100000"/>
              <a:buFont typeface="Arial"/>
              <a:buChar char="•"/>
              <a:defRPr sz="2400"/>
            </a:pPr>
            <a:r>
              <a:t>Changing positional weights requires a new consensus version.</a:t>
            </a:r>
          </a:p>
          <a:p>
            <a:pPr marL="457200" indent="-228600" defTabSz="806866">
              <a:buSzPct val="100000"/>
              <a:buFont typeface="Arial"/>
              <a:buChar char="•"/>
              <a:defRPr sz="2400"/>
            </a:pPr>
            <a:r>
              <a:t>Our goal-based approach is compatible with planned “overhead” design (Tor Proposal 265).</a:t>
            </a:r>
          </a:p>
          <a:p>
            <a:pPr marL="457200" indent="-228600" defTabSz="806866">
              <a:buSzPct val="100000"/>
              <a:buFont typeface="Arial"/>
              <a:buChar char="•"/>
              <a:defRPr sz="2400"/>
            </a:pPr>
            <a:r>
              <a:t>Similar anonymity systems (Loki, Orchid, I2P) would have similar issues if they attempted to load balance across positions.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or Positional Weights Defici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 Positional Weights Deficiencies</a:t>
            </a:r>
          </a:p>
        </p:txBody>
      </p:sp>
      <p:sp>
        <p:nvSpPr>
          <p:cNvPr id="274" name="Deficiency #1: Case 2.b.iii.A does not maximize throughput."/>
          <p:cNvSpPr txBox="1"/>
          <p:nvPr/>
        </p:nvSpPr>
        <p:spPr>
          <a:xfrm>
            <a:off x="226511" y="1393318"/>
            <a:ext cx="9631545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Deficiency #1:</a:t>
            </a:r>
            <a:r>
              <a:t>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Case 2.b.iii.A does not maximize throughput.</a:t>
            </a:r>
          </a:p>
        </p:txBody>
      </p:sp>
      <p:sp>
        <p:nvSpPr>
          <p:cNvPr id="275" name="Case 2.b.iii.A:   2. (𝐸 &lt; 𝑇/3) ∧ (𝐺 &lt; 𝑇/3)   b. min(𝐺,𝐸)+𝐷 ≥ max(𝐺,𝐸)   iii. 𝑀 &gt; 𝑇/3   A. 𝑇/3 − 𝐸 ≤ 𝐷"/>
          <p:cNvSpPr txBox="1"/>
          <p:nvPr/>
        </p:nvSpPr>
        <p:spPr>
          <a:xfrm>
            <a:off x="418563" y="2310391"/>
            <a:ext cx="3782508" cy="2174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457200">
              <a:defRPr sz="2400"/>
            </a:pPr>
            <a:r>
              <a:rPr b="1"/>
              <a:t>Case 2.b.iii.A:</a:t>
            </a:r>
            <a:br/>
            <a:r>
              <a:t>  2. (𝐸 &lt; 𝑇/3) ∧ (𝐺 &lt; 𝑇/3)</a:t>
            </a:r>
            <a:br/>
            <a:r>
              <a:t>  b. min(𝐺,𝐸)+𝐷 ≥ max(𝐺,𝐸)</a:t>
            </a:r>
            <a:br/>
            <a:r>
              <a:t>  iii. 𝑀 &gt; 𝑇/3</a:t>
            </a:r>
            <a:br/>
            <a:r>
              <a:t>  A. 𝑇/3 − 𝐸 ≤ 𝐷</a:t>
            </a:r>
          </a:p>
        </p:txBody>
      </p:sp>
      <p:pic>
        <p:nvPicPr>
          <p:cNvPr id="2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621" y="5100628"/>
            <a:ext cx="3868392" cy="148049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03022" y="4983579"/>
            <a:ext cx="2120901" cy="2763598"/>
          </a:xfrm>
          <a:prstGeom prst="rect">
            <a:avLst/>
          </a:prstGeom>
          <a:ln w="12700">
            <a:miter lim="400000"/>
          </a:ln>
        </p:spPr>
      </p:pic>
      <p:sp>
        <p:nvSpPr>
          <p:cNvPr id="278" name="Positional bandwidth allocation"/>
          <p:cNvSpPr txBox="1"/>
          <p:nvPr/>
        </p:nvSpPr>
        <p:spPr>
          <a:xfrm>
            <a:off x="5728863" y="4689126"/>
            <a:ext cx="2611474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lvl1pPr>
          </a:lstStyle>
          <a:p>
            <a:pPr/>
            <a:r>
              <a:t>Positional bandwidth allocation</a:t>
            </a:r>
          </a:p>
        </p:txBody>
      </p:sp>
      <p:pic>
        <p:nvPicPr>
          <p:cNvPr id="27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48474" y="2260913"/>
            <a:ext cx="2611474" cy="2392548"/>
          </a:xfrm>
          <a:prstGeom prst="rect">
            <a:avLst/>
          </a:prstGeom>
          <a:ln w="12700">
            <a:miter lim="400000"/>
          </a:ln>
        </p:spPr>
      </p:pic>
      <p:sp>
        <p:nvSpPr>
          <p:cNvPr id="280" name="Relay-class bandwidths"/>
          <p:cNvSpPr txBox="1"/>
          <p:nvPr/>
        </p:nvSpPr>
        <p:spPr>
          <a:xfrm>
            <a:off x="5719602" y="1952222"/>
            <a:ext cx="2611474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lvl1pPr>
          </a:lstStyle>
          <a:p>
            <a:pPr/>
            <a:r>
              <a:t>Relay-class bandwidths</a:t>
            </a:r>
          </a:p>
        </p:txBody>
      </p:sp>
      <p:sp>
        <p:nvSpPr>
          <p:cNvPr id="281" name="Line"/>
          <p:cNvSpPr/>
          <p:nvPr/>
        </p:nvSpPr>
        <p:spPr>
          <a:xfrm>
            <a:off x="6296187" y="5692792"/>
            <a:ext cx="1582326" cy="1"/>
          </a:xfrm>
          <a:prstGeom prst="line">
            <a:avLst/>
          </a:prstGeom>
          <a:ln w="25400">
            <a:solidFill>
              <a:srgbClr val="FF26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82" name="Bottleneck should be at 90 instead of 80"/>
          <p:cNvSpPr txBox="1"/>
          <p:nvPr/>
        </p:nvSpPr>
        <p:spPr>
          <a:xfrm>
            <a:off x="7856501" y="5539123"/>
            <a:ext cx="2206130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>
                <a:solidFill>
                  <a:srgbClr val="FF2600"/>
                </a:solidFill>
              </a:defRPr>
            </a:lvl1pPr>
          </a:lstStyle>
          <a:p>
            <a:pPr/>
            <a:r>
              <a:t>Bottleneck should be at 90 instead of 80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"/>
          <p:cNvSpPr/>
          <p:nvPr/>
        </p:nvSpPr>
        <p:spPr>
          <a:xfrm flipV="1">
            <a:off x="6791749" y="4451536"/>
            <a:ext cx="1700337" cy="658076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2" name="Line"/>
          <p:cNvSpPr/>
          <p:nvPr/>
        </p:nvSpPr>
        <p:spPr>
          <a:xfrm>
            <a:off x="6794633" y="3103145"/>
            <a:ext cx="1798200" cy="407596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Line"/>
          <p:cNvSpPr/>
          <p:nvPr/>
        </p:nvSpPr>
        <p:spPr>
          <a:xfrm flipV="1">
            <a:off x="1124035" y="4334356"/>
            <a:ext cx="1384246" cy="121942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4" name="Line"/>
          <p:cNvSpPr/>
          <p:nvPr/>
        </p:nvSpPr>
        <p:spPr>
          <a:xfrm>
            <a:off x="2641349" y="4276172"/>
            <a:ext cx="3749671" cy="81265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5" name="Line"/>
          <p:cNvSpPr/>
          <p:nvPr/>
        </p:nvSpPr>
        <p:spPr>
          <a:xfrm>
            <a:off x="5763122" y="4240725"/>
            <a:ext cx="763061" cy="883993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6" name="Line"/>
          <p:cNvSpPr/>
          <p:nvPr/>
        </p:nvSpPr>
        <p:spPr>
          <a:xfrm>
            <a:off x="4230215" y="4220195"/>
            <a:ext cx="154992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7" name="Line"/>
          <p:cNvSpPr/>
          <p:nvPr/>
        </p:nvSpPr>
        <p:spPr>
          <a:xfrm flipV="1">
            <a:off x="6694121" y="3098326"/>
            <a:ext cx="1" cy="201532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8" name="Line"/>
          <p:cNvSpPr/>
          <p:nvPr/>
        </p:nvSpPr>
        <p:spPr>
          <a:xfrm>
            <a:off x="1131144" y="3698050"/>
            <a:ext cx="3070980" cy="526429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9" name="The Tor Netwo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Tor Network</a:t>
            </a:r>
          </a:p>
        </p:txBody>
      </p:sp>
      <p:pic>
        <p:nvPicPr>
          <p:cNvPr id="100" name="Picture 31" descr="Picture 3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7883" y="3187489"/>
            <a:ext cx="462466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Picture 32" descr="Picture 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59919" y="3187489"/>
            <a:ext cx="850959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Picture 31" descr="Picture 3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7883" y="4042545"/>
            <a:ext cx="462466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Picture 32" descr="Picture 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59919" y="4194430"/>
            <a:ext cx="850959" cy="705562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Clients"/>
          <p:cNvSpPr txBox="1"/>
          <p:nvPr/>
        </p:nvSpPr>
        <p:spPr>
          <a:xfrm>
            <a:off x="655972" y="5467015"/>
            <a:ext cx="86628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/>
            </a:lvl1pPr>
          </a:lstStyle>
          <a:p>
            <a:pPr/>
            <a:r>
              <a:t>Clients</a:t>
            </a:r>
          </a:p>
        </p:txBody>
      </p:sp>
      <p:sp>
        <p:nvSpPr>
          <p:cNvPr id="105" name="Destination…"/>
          <p:cNvSpPr txBox="1"/>
          <p:nvPr/>
        </p:nvSpPr>
        <p:spPr>
          <a:xfrm>
            <a:off x="8010985" y="5327315"/>
            <a:ext cx="1348826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defRPr b="1"/>
            </a:pPr>
            <a:r>
              <a:t>Destination</a:t>
            </a:r>
          </a:p>
          <a:p>
            <a:pPr algn="ctr">
              <a:defRPr b="1"/>
            </a:pPr>
            <a:r>
              <a:t>Servers</a:t>
            </a:r>
          </a:p>
        </p:txBody>
      </p:sp>
      <p:sp>
        <p:nvSpPr>
          <p:cNvPr id="106" name="Content Placeholder 2"/>
          <p:cNvSpPr txBox="1"/>
          <p:nvPr/>
        </p:nvSpPr>
        <p:spPr>
          <a:xfrm>
            <a:off x="433500" y="6012997"/>
            <a:ext cx="9364479" cy="1613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Tor clients create </a:t>
            </a:r>
            <a:r>
              <a:rPr i="1"/>
              <a:t>circuits</a:t>
            </a:r>
            <a:r>
              <a:t> to anonymize connections</a:t>
            </a:r>
          </a:p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Circuits typically use 3 relays: </a:t>
            </a:r>
            <a:r>
              <a:rPr i="1"/>
              <a:t>guard</a:t>
            </a:r>
            <a:r>
              <a:t>, </a:t>
            </a:r>
            <a:r>
              <a:rPr i="1"/>
              <a:t>middle</a:t>
            </a:r>
            <a:r>
              <a:t>, then </a:t>
            </a:r>
            <a:r>
              <a:rPr i="1"/>
              <a:t>exit</a:t>
            </a:r>
          </a:p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Relays need high uptime and bandwidth to be guards</a:t>
            </a:r>
          </a:p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Relays need to allow connections outside Tor to be exits</a:t>
            </a:r>
          </a:p>
        </p:txBody>
      </p:sp>
      <p:pic>
        <p:nvPicPr>
          <p:cNvPr id="107" name="Picture 25" descr="Picture 2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41379" y="3583654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Picture 23" descr="Picture 2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34779" y="2413855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95985" y="3519983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82787" y="3519983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Picture 5" descr="Pictur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57191" y="4474177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24571" y="2591459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Picture 24" descr="Picture 2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98053" y="4443786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Picture 26" descr="Picture 2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190024" y="4474177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Picture 27" descr="Picture 2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51229" y="3497002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Picture 28" descr="Pictur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96393" y="2413855"/>
            <a:ext cx="761207" cy="928525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Line"/>
          <p:cNvSpPr/>
          <p:nvPr/>
        </p:nvSpPr>
        <p:spPr>
          <a:xfrm>
            <a:off x="194775" y="1920687"/>
            <a:ext cx="544824" cy="1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8" name="Line"/>
          <p:cNvSpPr/>
          <p:nvPr/>
        </p:nvSpPr>
        <p:spPr>
          <a:xfrm>
            <a:off x="202500" y="1520223"/>
            <a:ext cx="544824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19" name="Encrypted connection"/>
          <p:cNvSpPr txBox="1"/>
          <p:nvPr/>
        </p:nvSpPr>
        <p:spPr>
          <a:xfrm>
            <a:off x="831384" y="1334804"/>
            <a:ext cx="230262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Encrypted connection</a:t>
            </a:r>
          </a:p>
        </p:txBody>
      </p:sp>
      <p:sp>
        <p:nvSpPr>
          <p:cNvPr id="120" name="Unencrypted connection"/>
          <p:cNvSpPr txBox="1"/>
          <p:nvPr/>
        </p:nvSpPr>
        <p:spPr>
          <a:xfrm>
            <a:off x="827388" y="1735268"/>
            <a:ext cx="2569514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Unencrypted connection</a:t>
            </a:r>
          </a:p>
        </p:txBody>
      </p:sp>
      <p:pic>
        <p:nvPicPr>
          <p:cNvPr id="121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47080" y="4078247"/>
            <a:ext cx="312041" cy="457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97758" y="3991595"/>
            <a:ext cx="312041" cy="457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28612" y="2649516"/>
            <a:ext cx="312040" cy="457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330390" y="2692698"/>
            <a:ext cx="370839" cy="3708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23963" y="4749196"/>
            <a:ext cx="370838" cy="3708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14551" y="3798826"/>
            <a:ext cx="370839" cy="370839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Relays"/>
          <p:cNvSpPr txBox="1"/>
          <p:nvPr/>
        </p:nvSpPr>
        <p:spPr>
          <a:xfrm>
            <a:off x="4517152" y="5522430"/>
            <a:ext cx="841285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/>
            </a:lvl1pPr>
          </a:lstStyle>
          <a:p>
            <a:pPr/>
            <a:r>
              <a:t>Relays</a:t>
            </a:r>
          </a:p>
        </p:txBody>
      </p:sp>
      <p:pic>
        <p:nvPicPr>
          <p:cNvPr id="128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3542" y="2146709"/>
            <a:ext cx="312041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Can be a guard"/>
          <p:cNvSpPr txBox="1"/>
          <p:nvPr/>
        </p:nvSpPr>
        <p:spPr>
          <a:xfrm>
            <a:off x="828197" y="2177003"/>
            <a:ext cx="168011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Can be a guard</a:t>
            </a:r>
          </a:p>
        </p:txBody>
      </p:sp>
      <p:pic>
        <p:nvPicPr>
          <p:cNvPr id="130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4143" y="2703167"/>
            <a:ext cx="370839" cy="370839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Can be an exit"/>
          <p:cNvSpPr txBox="1"/>
          <p:nvPr/>
        </p:nvSpPr>
        <p:spPr>
          <a:xfrm>
            <a:off x="832243" y="2682246"/>
            <a:ext cx="1578319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Can be an exit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Line"/>
          <p:cNvSpPr/>
          <p:nvPr/>
        </p:nvSpPr>
        <p:spPr>
          <a:xfrm>
            <a:off x="2641349" y="4276172"/>
            <a:ext cx="3749671" cy="81265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4" name="Line"/>
          <p:cNvSpPr/>
          <p:nvPr/>
        </p:nvSpPr>
        <p:spPr>
          <a:xfrm flipV="1">
            <a:off x="6694121" y="3098326"/>
            <a:ext cx="1" cy="201532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5" name="Line"/>
          <p:cNvSpPr/>
          <p:nvPr/>
        </p:nvSpPr>
        <p:spPr>
          <a:xfrm flipV="1">
            <a:off x="6791749" y="4451536"/>
            <a:ext cx="1700337" cy="658076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Line"/>
          <p:cNvSpPr/>
          <p:nvPr/>
        </p:nvSpPr>
        <p:spPr>
          <a:xfrm>
            <a:off x="6794633" y="3103145"/>
            <a:ext cx="1798200" cy="407596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7" name="Line"/>
          <p:cNvSpPr/>
          <p:nvPr/>
        </p:nvSpPr>
        <p:spPr>
          <a:xfrm flipV="1">
            <a:off x="1124035" y="4334356"/>
            <a:ext cx="1384246" cy="121942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8" name="Line"/>
          <p:cNvSpPr/>
          <p:nvPr/>
        </p:nvSpPr>
        <p:spPr>
          <a:xfrm>
            <a:off x="5763122" y="4240725"/>
            <a:ext cx="763061" cy="883993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9" name="Line"/>
          <p:cNvSpPr/>
          <p:nvPr/>
        </p:nvSpPr>
        <p:spPr>
          <a:xfrm>
            <a:off x="4230215" y="4220195"/>
            <a:ext cx="154992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0" name="Line"/>
          <p:cNvSpPr/>
          <p:nvPr/>
        </p:nvSpPr>
        <p:spPr>
          <a:xfrm>
            <a:off x="1131144" y="3698050"/>
            <a:ext cx="3070980" cy="526429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1" name="The Tor Networ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Tor Network</a:t>
            </a:r>
          </a:p>
        </p:txBody>
      </p:sp>
      <p:pic>
        <p:nvPicPr>
          <p:cNvPr id="142" name="Picture 31" descr="Picture 3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7883" y="3187489"/>
            <a:ext cx="462466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Picture 32" descr="Picture 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59919" y="3187489"/>
            <a:ext cx="850959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Picture 31" descr="Picture 3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57883" y="4042545"/>
            <a:ext cx="462466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Picture 32" descr="Picture 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59919" y="4194430"/>
            <a:ext cx="850959" cy="705562"/>
          </a:xfrm>
          <a:prstGeom prst="rect">
            <a:avLst/>
          </a:prstGeom>
          <a:ln w="12700">
            <a:miter lim="400000"/>
          </a:ln>
        </p:spPr>
      </p:pic>
      <p:sp>
        <p:nvSpPr>
          <p:cNvPr id="146" name="Clients"/>
          <p:cNvSpPr txBox="1"/>
          <p:nvPr/>
        </p:nvSpPr>
        <p:spPr>
          <a:xfrm>
            <a:off x="655972" y="5467015"/>
            <a:ext cx="86628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/>
            </a:lvl1pPr>
          </a:lstStyle>
          <a:p>
            <a:pPr/>
            <a:r>
              <a:t>Clients</a:t>
            </a:r>
          </a:p>
        </p:txBody>
      </p:sp>
      <p:sp>
        <p:nvSpPr>
          <p:cNvPr id="147" name="Destination…"/>
          <p:cNvSpPr txBox="1"/>
          <p:nvPr/>
        </p:nvSpPr>
        <p:spPr>
          <a:xfrm>
            <a:off x="8010985" y="5327315"/>
            <a:ext cx="1348826" cy="650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>
              <a:defRPr b="1"/>
            </a:pPr>
            <a:r>
              <a:t>Destination</a:t>
            </a:r>
          </a:p>
          <a:p>
            <a:pPr algn="ctr">
              <a:defRPr b="1"/>
            </a:pPr>
            <a:r>
              <a:t>Servers</a:t>
            </a:r>
          </a:p>
        </p:txBody>
      </p:sp>
      <p:sp>
        <p:nvSpPr>
          <p:cNvPr id="148" name="Content Placeholder 2"/>
          <p:cNvSpPr txBox="1"/>
          <p:nvPr/>
        </p:nvSpPr>
        <p:spPr>
          <a:xfrm>
            <a:off x="433500" y="6012997"/>
            <a:ext cx="9364479" cy="1613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Relay have different bandwidths</a:t>
            </a:r>
          </a:p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Clients choose relays randomly proportional to bandwidths to </a:t>
            </a:r>
            <a:r>
              <a:rPr i="1"/>
              <a:t>load-balance </a:t>
            </a:r>
            <a:r>
              <a:t>traffic (in expectation)</a:t>
            </a:r>
          </a:p>
          <a:p>
            <a:pPr marL="302574" indent="-302574" defTabSz="806866">
              <a:buSzPct val="100000"/>
              <a:buFont typeface="Arial"/>
              <a:buChar char="•"/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Clients must also balance load </a:t>
            </a:r>
            <a:r>
              <a:rPr i="1"/>
              <a:t>across positions</a:t>
            </a:r>
          </a:p>
        </p:txBody>
      </p:sp>
      <p:pic>
        <p:nvPicPr>
          <p:cNvPr id="149" name="Picture 23" descr="Picture 2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929698" y="2413855"/>
            <a:ext cx="866288" cy="10567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icture 3" descr="Picture 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95985" y="3519983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72213" y="3516338"/>
            <a:ext cx="774769" cy="9450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Picture 5" descr="Pictur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57191" y="4474177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Picture 8" descr="Pictur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78971" y="2413855"/>
            <a:ext cx="954857" cy="1164741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icture 24" descr="Picture 2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038534" y="4611459"/>
            <a:ext cx="578422" cy="7055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 26" descr="Picture 2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21938" y="4513105"/>
            <a:ext cx="697379" cy="8506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icture 27" descr="Picture 2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51229" y="3497002"/>
            <a:ext cx="761207" cy="92852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Picture 28" descr="Pictur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91506" y="2469672"/>
            <a:ext cx="774770" cy="945069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Line"/>
          <p:cNvSpPr/>
          <p:nvPr/>
        </p:nvSpPr>
        <p:spPr>
          <a:xfrm>
            <a:off x="194775" y="1920687"/>
            <a:ext cx="544824" cy="1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9" name="Line"/>
          <p:cNvSpPr/>
          <p:nvPr/>
        </p:nvSpPr>
        <p:spPr>
          <a:xfrm>
            <a:off x="202500" y="1520223"/>
            <a:ext cx="544824" cy="1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60" name="Encrypted connection"/>
          <p:cNvSpPr txBox="1"/>
          <p:nvPr/>
        </p:nvSpPr>
        <p:spPr>
          <a:xfrm>
            <a:off x="831384" y="1334804"/>
            <a:ext cx="230262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Encrypted connection</a:t>
            </a:r>
          </a:p>
        </p:txBody>
      </p:sp>
      <p:sp>
        <p:nvSpPr>
          <p:cNvPr id="161" name="Unencrypted connection"/>
          <p:cNvSpPr txBox="1"/>
          <p:nvPr/>
        </p:nvSpPr>
        <p:spPr>
          <a:xfrm>
            <a:off x="827388" y="1735268"/>
            <a:ext cx="2569514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Unencrypted connection</a:t>
            </a:r>
          </a:p>
        </p:txBody>
      </p:sp>
      <p:pic>
        <p:nvPicPr>
          <p:cNvPr id="162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97758" y="3991595"/>
            <a:ext cx="312041" cy="4572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628612" y="2628613"/>
            <a:ext cx="326307" cy="47810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361026" y="2748642"/>
            <a:ext cx="340850" cy="3408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5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182676" y="4742928"/>
            <a:ext cx="326308" cy="32630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714551" y="3798826"/>
            <a:ext cx="370839" cy="370839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Relays"/>
          <p:cNvSpPr txBox="1"/>
          <p:nvPr/>
        </p:nvSpPr>
        <p:spPr>
          <a:xfrm>
            <a:off x="4517152" y="5522430"/>
            <a:ext cx="841285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b="1"/>
            </a:lvl1pPr>
          </a:lstStyle>
          <a:p>
            <a:pPr/>
            <a:r>
              <a:t>Relays</a:t>
            </a:r>
          </a:p>
        </p:txBody>
      </p:sp>
      <p:pic>
        <p:nvPicPr>
          <p:cNvPr id="168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13542" y="2146709"/>
            <a:ext cx="312041" cy="457202"/>
          </a:xfrm>
          <a:prstGeom prst="rect">
            <a:avLst/>
          </a:prstGeom>
          <a:ln w="12700">
            <a:miter lim="400000"/>
          </a:ln>
        </p:spPr>
      </p:pic>
      <p:sp>
        <p:nvSpPr>
          <p:cNvPr id="169" name="Can be a guard"/>
          <p:cNvSpPr txBox="1"/>
          <p:nvPr/>
        </p:nvSpPr>
        <p:spPr>
          <a:xfrm>
            <a:off x="828197" y="2177003"/>
            <a:ext cx="168011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Can be a guard</a:t>
            </a:r>
          </a:p>
        </p:txBody>
      </p:sp>
      <p:pic>
        <p:nvPicPr>
          <p:cNvPr id="170" name="exit-symbol.png" descr="exit-symbol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4143" y="2703167"/>
            <a:ext cx="370839" cy="370839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Can be an exit"/>
          <p:cNvSpPr txBox="1"/>
          <p:nvPr/>
        </p:nvSpPr>
        <p:spPr>
          <a:xfrm>
            <a:off x="832243" y="2682246"/>
            <a:ext cx="1578319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Can be an exit</a:t>
            </a:r>
          </a:p>
        </p:txBody>
      </p:sp>
      <p:pic>
        <p:nvPicPr>
          <p:cNvPr id="172" name="Picture 25" descr="Picture 2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086268" y="3527487"/>
            <a:ext cx="862364" cy="105191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shield.png" descr="shield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747080" y="3992096"/>
            <a:ext cx="370839" cy="5433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or Positional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 Positional Weights</a:t>
            </a:r>
          </a:p>
        </p:txBody>
      </p:sp>
      <p:sp>
        <p:nvSpPr>
          <p:cNvPr id="176" name="Content Placeholder 2"/>
          <p:cNvSpPr txBox="1"/>
          <p:nvPr/>
        </p:nvSpPr>
        <p:spPr>
          <a:xfrm>
            <a:off x="346960" y="1197157"/>
            <a:ext cx="9364480" cy="1899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Class </a:t>
            </a:r>
            <a:r>
              <a:t>G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Relays that can be guards but not exits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Class </a:t>
            </a:r>
            <a:r>
              <a:t>M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Relays that cannot be guards or exits</a:t>
            </a: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Class </a:t>
            </a:r>
            <a:r>
              <a:t>E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Relays that can be exits but not guards</a:t>
            </a: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>
                <a:latin typeface="+mj-lt"/>
                <a:ea typeface="+mj-ea"/>
                <a:cs typeface="+mj-cs"/>
                <a:sym typeface="Helvetica"/>
              </a:rPr>
              <a:t>Class </a:t>
            </a:r>
            <a:r>
              <a:t>D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Relays that can be guards and exits</a:t>
            </a:r>
          </a:p>
        </p:txBody>
      </p:sp>
      <p:graphicFrame>
        <p:nvGraphicFramePr>
          <p:cNvPr id="177" name="Table 1"/>
          <p:cNvGraphicFramePr/>
          <p:nvPr/>
        </p:nvGraphicFramePr>
        <p:xfrm>
          <a:off x="2236926" y="3759138"/>
          <a:ext cx="5584548" cy="254000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1396136"/>
                <a:gridCol w="1396136"/>
                <a:gridCol w="1396136"/>
                <a:gridCol w="1396136"/>
              </a:tblGrid>
              <a:tr h="508000">
                <a:tc>
                  <a:txBody>
                    <a:bodyPr/>
                    <a:lstStyle/>
                    <a:p>
                      <a:pPr algn="ctr" defTabSz="457200">
                        <a:def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sym typeface="Helvetica"/>
                        </a:rPr>
                        <a:t>Guard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sym typeface="Helvetica"/>
                        </a:rPr>
                        <a:t>Middle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sym typeface="Helvetica"/>
                        </a:rPr>
                        <a:t>Exit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G</a:t>
                      </a: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g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G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m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G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M</a:t>
                      </a: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defRPr>
                      </a:pP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m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M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defRPr>
                      </a:pP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E</a:t>
                      </a: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defTabSz="457200">
                        <a:def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defRPr>
                      </a:pP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m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E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e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E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 defTabSz="457200">
                        <a:defRPr sz="1800"/>
                      </a:pPr>
                      <a:r>
                        <a:rPr sz="24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D</a:t>
                      </a: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g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D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m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D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1" algn="ctr" defTabSz="457200">
                        <a:defRPr sz="2400">
                          <a:sym typeface="Helvetica"/>
                        </a:defRPr>
                      </a:pPr>
                      <a:r>
                        <a:rPr i="1"/>
                        <a:t>W</a:t>
                      </a:r>
                      <a:r>
                        <a:rPr baseline="-38888" sz="1800"/>
                        <a:t>e</a:t>
                      </a:r>
                      <a:r>
                        <a:rPr baseline="-38888" sz="1800">
                          <a:latin typeface="Apple Chancery"/>
                          <a:ea typeface="Apple Chancery"/>
                          <a:cs typeface="Apple Chancery"/>
                          <a:sym typeface="Apple Chancery"/>
                        </a:rPr>
                        <a:t>D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78" name="Positional weights Wxy balance load across positions:"/>
          <p:cNvSpPr txBox="1"/>
          <p:nvPr/>
        </p:nvSpPr>
        <p:spPr>
          <a:xfrm>
            <a:off x="998144" y="3118996"/>
            <a:ext cx="8441007" cy="60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Positional weights W</a:t>
            </a:r>
            <a:r>
              <a:rPr baseline="-38888" i="1" sz="1800"/>
              <a:t>xy</a:t>
            </a:r>
            <a:r>
              <a:rPr baseline="-38888" sz="1800">
                <a:latin typeface="Apple Chancery"/>
                <a:ea typeface="Apple Chancery"/>
                <a:cs typeface="Apple Chancery"/>
                <a:sym typeface="Apple Chancery"/>
              </a:rPr>
              <a:t> </a:t>
            </a:r>
            <a:r>
              <a:t>balance load across positions:</a:t>
            </a:r>
          </a:p>
        </p:txBody>
      </p:sp>
      <p:sp>
        <p:nvSpPr>
          <p:cNvPr id="179" name="Relay r in class x with bandwidth br is chosen for position y with probability proportional to Wxybr ."/>
          <p:cNvSpPr txBox="1"/>
          <p:nvPr/>
        </p:nvSpPr>
        <p:spPr>
          <a:xfrm>
            <a:off x="309868" y="6507804"/>
            <a:ext cx="9438664" cy="9349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Relay </a:t>
            </a:r>
            <a:r>
              <a:rPr i="1"/>
              <a:t>r</a:t>
            </a:r>
            <a:r>
              <a:t> in class </a:t>
            </a:r>
            <a:r>
              <a:rPr i="1"/>
              <a:t>x</a:t>
            </a:r>
            <a:r>
              <a:t> with bandwidth </a:t>
            </a:r>
            <a:r>
              <a:rPr i="1"/>
              <a:t>b</a:t>
            </a:r>
            <a:r>
              <a:rPr baseline="-34999" i="1" sz="2000"/>
              <a:t>r</a:t>
            </a:r>
            <a:r>
              <a:t> is chosen for position </a:t>
            </a:r>
            <a:r>
              <a:rPr i="1"/>
              <a:t>y</a:t>
            </a:r>
            <a:r>
              <a:t> with probability proportional to </a:t>
            </a:r>
            <a:r>
              <a:rPr i="1"/>
              <a:t>W</a:t>
            </a:r>
            <a:r>
              <a:rPr baseline="-38888" i="1" sz="1800"/>
              <a:t>xy</a:t>
            </a:r>
            <a:r>
              <a:rPr i="1"/>
              <a:t>b</a:t>
            </a:r>
            <a:r>
              <a:rPr baseline="-34999" i="1" sz="2000"/>
              <a:t>r 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or Positional Weigh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 Positional Weights</a:t>
            </a:r>
          </a:p>
        </p:txBody>
      </p:sp>
      <p:sp>
        <p:nvSpPr>
          <p:cNvPr id="182" name="Content Placeholder 2"/>
          <p:cNvSpPr txBox="1"/>
          <p:nvPr/>
        </p:nvSpPr>
        <p:spPr>
          <a:xfrm>
            <a:off x="346960" y="1197157"/>
            <a:ext cx="9364480" cy="2006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5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i="1">
                <a:latin typeface="+mj-lt"/>
                <a:ea typeface="+mj-ea"/>
                <a:cs typeface="+mj-cs"/>
                <a:sym typeface="Helvetica"/>
              </a:rPr>
              <a:t>G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Total bandwidth of class </a:t>
            </a:r>
            <a:r>
              <a:t>G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5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i="1">
                <a:latin typeface="+mj-lt"/>
                <a:ea typeface="+mj-ea"/>
                <a:cs typeface="+mj-cs"/>
                <a:sym typeface="Helvetica"/>
              </a:rPr>
              <a:t>M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Total bandwidth of class </a:t>
            </a:r>
            <a:r>
              <a:t>M</a:t>
            </a: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5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i="1">
                <a:latin typeface="+mj-lt"/>
                <a:ea typeface="+mj-ea"/>
                <a:cs typeface="+mj-cs"/>
                <a:sym typeface="Helvetica"/>
              </a:rPr>
              <a:t>E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Total bandwidth of class </a:t>
            </a:r>
            <a:r>
              <a:t>E</a:t>
            </a: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5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i="1">
                <a:latin typeface="+mj-lt"/>
                <a:ea typeface="+mj-ea"/>
                <a:cs typeface="+mj-cs"/>
                <a:sym typeface="Helvetica"/>
              </a:rPr>
              <a:t>D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: Total bandwidth of class </a:t>
            </a:r>
            <a:r>
              <a:t>D</a:t>
            </a:r>
          </a:p>
          <a:p>
            <a:pPr marL="302574" indent="-302574" defTabSz="806866">
              <a:lnSpc>
                <a:spcPct val="80000"/>
              </a:lnSpc>
              <a:buSzPct val="100000"/>
              <a:buFont typeface="Arial"/>
              <a:buChar char="•"/>
              <a:defRPr sz="25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i="1">
                <a:latin typeface="+mj-lt"/>
                <a:ea typeface="+mj-ea"/>
                <a:cs typeface="+mj-cs"/>
                <a:sym typeface="Helvetica"/>
              </a:rPr>
              <a:t>T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=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G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+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M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+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E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+ 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D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(</a:t>
            </a:r>
            <a:r>
              <a:rPr i="1">
                <a:latin typeface="+mj-lt"/>
                <a:ea typeface="+mj-ea"/>
                <a:cs typeface="+mj-cs"/>
                <a:sym typeface="Helvetica"/>
              </a:rPr>
              <a:t>T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/3 is maximum throughput)</a:t>
            </a:r>
          </a:p>
        </p:txBody>
      </p:sp>
      <p:sp>
        <p:nvSpPr>
          <p:cNvPr id="183" name="E≥T/3 ∧ G≥T/3…"/>
          <p:cNvSpPr txBox="1"/>
          <p:nvPr/>
        </p:nvSpPr>
        <p:spPr>
          <a:xfrm>
            <a:off x="364541" y="3583061"/>
            <a:ext cx="5273890" cy="42530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374315" indent="-374315" defTabSz="806866">
              <a:lnSpc>
                <a:spcPct val="90000"/>
              </a:lnSpc>
              <a:buSzPct val="100000"/>
              <a:buAutoNum type="arabicPeriod" startAt="1"/>
              <a:defRPr b="1" sz="2700"/>
            </a:pPr>
            <a:r>
              <a:rPr i="1"/>
              <a:t>E</a:t>
            </a:r>
            <a:r>
              <a:t>≥</a:t>
            </a:r>
            <a:r>
              <a:rPr i="1"/>
              <a:t>T</a:t>
            </a:r>
            <a:r>
              <a:t>/3 ∧ </a:t>
            </a:r>
            <a:r>
              <a:rPr i="1"/>
              <a:t>G</a:t>
            </a:r>
            <a:r>
              <a:t>≥</a:t>
            </a:r>
            <a:r>
              <a:rPr i="1"/>
              <a:t>T</a:t>
            </a:r>
            <a:r>
              <a:t>/3</a:t>
            </a:r>
          </a:p>
          <a:p>
            <a:pPr marL="374315" indent="-374315" defTabSz="806866">
              <a:lnSpc>
                <a:spcPct val="90000"/>
              </a:lnSpc>
              <a:buSzPct val="100000"/>
              <a:buAutoNum type="arabicPeriod" startAt="1"/>
              <a:defRPr sz="2700"/>
            </a:pPr>
            <a:r>
              <a:rPr i="1"/>
              <a:t>E</a:t>
            </a:r>
            <a:r>
              <a:t>&lt;</a:t>
            </a:r>
            <a:r>
              <a:rPr i="1"/>
              <a:t>T</a:t>
            </a:r>
            <a:r>
              <a:t>/3 ∧ </a:t>
            </a:r>
            <a:r>
              <a:rPr i="1"/>
              <a:t>G</a:t>
            </a:r>
            <a:r>
              <a:t>&lt;</a:t>
            </a:r>
            <a:r>
              <a:rPr i="1"/>
              <a:t>T</a:t>
            </a:r>
            <a:r>
              <a:t>/3</a:t>
            </a:r>
          </a:p>
          <a:p>
            <a:pPr lvl="1" marL="882315" indent="-374315" defTabSz="806866">
              <a:lnSpc>
                <a:spcPct val="90000"/>
              </a:lnSpc>
              <a:buSzPct val="100000"/>
              <a:buAutoNum type="alphaLcPeriod" startAt="1"/>
              <a:defRPr sz="2700"/>
            </a:pPr>
            <a:r>
              <a:t>min(</a:t>
            </a:r>
            <a:r>
              <a:rPr i="1"/>
              <a:t>G</a:t>
            </a:r>
            <a:r>
              <a:t>,</a:t>
            </a:r>
            <a:r>
              <a:rPr i="1"/>
              <a:t>E</a:t>
            </a:r>
            <a:r>
              <a:t>)+</a:t>
            </a:r>
            <a:r>
              <a:rPr i="1"/>
              <a:t>D</a:t>
            </a:r>
            <a:r>
              <a:t> &lt; max(</a:t>
            </a:r>
            <a:r>
              <a:rPr i="1"/>
              <a:t>G</a:t>
            </a:r>
            <a:r>
              <a:t>,</a:t>
            </a:r>
            <a:r>
              <a:rPr i="1"/>
              <a:t>E</a:t>
            </a:r>
            <a:r>
              <a:t>)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&gt; </a:t>
            </a:r>
            <a:r>
              <a:rPr i="1"/>
              <a:t>E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b="1" sz="2700"/>
            </a:pPr>
            <a:r>
              <a:rPr i="1"/>
              <a:t>G</a:t>
            </a:r>
            <a:r>
              <a:t> ≤ </a:t>
            </a:r>
            <a:r>
              <a:rPr i="1"/>
              <a:t>E</a:t>
            </a:r>
          </a:p>
          <a:p>
            <a:pPr lvl="1" marL="882315" indent="-374315" defTabSz="806866">
              <a:lnSpc>
                <a:spcPct val="90000"/>
              </a:lnSpc>
              <a:buSzPct val="100000"/>
              <a:buAutoNum type="alphaLcPeriod" startAt="1"/>
              <a:defRPr sz="2700"/>
            </a:pPr>
            <a:r>
              <a:t>min(</a:t>
            </a:r>
            <a:r>
              <a:rPr i="1"/>
              <a:t>G</a:t>
            </a:r>
            <a:r>
              <a:t>,</a:t>
            </a:r>
            <a:r>
              <a:rPr i="1"/>
              <a:t>E</a:t>
            </a:r>
            <a:r>
              <a:t>)+</a:t>
            </a:r>
            <a:r>
              <a:rPr i="1"/>
              <a:t>D</a:t>
            </a:r>
            <a:r>
              <a:t> ≥ max(</a:t>
            </a:r>
            <a:r>
              <a:rPr i="1"/>
              <a:t>G</a:t>
            </a:r>
            <a:r>
              <a:t>,</a:t>
            </a:r>
            <a:r>
              <a:rPr i="1"/>
              <a:t>E</a:t>
            </a:r>
            <a:r>
              <a:t>)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≥</a:t>
            </a:r>
            <a:r>
              <a:rPr i="1"/>
              <a:t>M</a:t>
            </a:r>
            <a:r>
              <a:t> ∧ E≥</a:t>
            </a:r>
            <a:r>
              <a:rPr i="1"/>
              <a:t>G</a:t>
            </a:r>
            <a:r>
              <a:t>−</a:t>
            </a:r>
            <a:r>
              <a:rPr i="1"/>
              <a:t>M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b="1" sz="2700"/>
            </a:pPr>
            <a:r>
              <a:t>(</a:t>
            </a:r>
            <a:r>
              <a:rPr i="1"/>
              <a:t>G</a:t>
            </a:r>
            <a:r>
              <a:t>&lt;</a:t>
            </a:r>
            <a:r>
              <a:rPr i="1"/>
              <a:t>M</a:t>
            </a:r>
            <a:r>
              <a:t>∨</a:t>
            </a:r>
            <a:r>
              <a:rPr i="1"/>
              <a:t>E</a:t>
            </a:r>
            <a:r>
              <a:t>&lt;</a:t>
            </a:r>
            <a:r>
              <a:rPr i="1"/>
              <a:t>G</a:t>
            </a:r>
            <a:r>
              <a:t>−</a:t>
            </a:r>
            <a:r>
              <a:rPr i="1"/>
              <a:t>M</a:t>
            </a:r>
            <a:r>
              <a:t>)∧(</a:t>
            </a:r>
            <a:r>
              <a:rPr i="1"/>
              <a:t>M</a:t>
            </a:r>
            <a:r>
              <a:t>≤</a:t>
            </a:r>
            <a:r>
              <a:rPr i="1"/>
              <a:t>T</a:t>
            </a:r>
            <a:r>
              <a:t>/3)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sz="2700">
                <a:latin typeface="Arial"/>
                <a:ea typeface="Arial"/>
                <a:cs typeface="Arial"/>
                <a:sym typeface="Arial"/>
              </a:defRPr>
            </a:pPr>
            <a:r>
              <a:t>(</a:t>
            </a:r>
            <a:r>
              <a:rPr i="1"/>
              <a:t>G</a:t>
            </a:r>
            <a:r>
              <a:t>&lt;</a:t>
            </a:r>
            <a:r>
              <a:rPr i="1"/>
              <a:t>M</a:t>
            </a:r>
            <a:r>
              <a:t>∨</a:t>
            </a:r>
            <a:r>
              <a:rPr i="1"/>
              <a:t>E</a:t>
            </a:r>
            <a:r>
              <a:t>&lt;</a:t>
            </a:r>
            <a:r>
              <a:rPr i="1"/>
              <a:t>G</a:t>
            </a:r>
            <a:r>
              <a:t>−</a:t>
            </a:r>
            <a:r>
              <a:rPr i="1"/>
              <a:t>M</a:t>
            </a:r>
            <a:r>
              <a:t>)∧(</a:t>
            </a:r>
            <a:r>
              <a:rPr i="1"/>
              <a:t>M</a:t>
            </a:r>
            <a:r>
              <a:t>&gt;</a:t>
            </a:r>
            <a:r>
              <a:rPr i="1"/>
              <a:t>T</a:t>
            </a:r>
            <a:r>
              <a:t>/3)</a:t>
            </a:r>
          </a:p>
          <a:p>
            <a:pPr lvl="3" marL="1898315" indent="-374315" defTabSz="806866">
              <a:lnSpc>
                <a:spcPct val="90000"/>
              </a:lnSpc>
              <a:buSzPct val="100000"/>
              <a:buAutoNum type="alphaU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T</a:t>
            </a:r>
            <a:r>
              <a:t>/3−</a:t>
            </a:r>
            <a:r>
              <a:rPr i="1"/>
              <a:t>E</a:t>
            </a:r>
            <a:r>
              <a:t> ≤ </a:t>
            </a:r>
            <a:r>
              <a:rPr i="1"/>
              <a:t>D</a:t>
            </a:r>
          </a:p>
          <a:p>
            <a:pPr lvl="3" marL="1898315" indent="-374315" defTabSz="806866">
              <a:lnSpc>
                <a:spcPct val="90000"/>
              </a:lnSpc>
              <a:buSzPct val="100000"/>
              <a:buAutoNum type="alphaU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T</a:t>
            </a:r>
            <a:r>
              <a:t>/3−</a:t>
            </a:r>
            <a:r>
              <a:rPr i="1"/>
              <a:t>E</a:t>
            </a:r>
            <a:r>
              <a:t> &gt; </a:t>
            </a:r>
            <a:r>
              <a:rPr i="1"/>
              <a:t>D</a:t>
            </a:r>
          </a:p>
        </p:txBody>
      </p:sp>
      <p:sp>
        <p:nvSpPr>
          <p:cNvPr id="184" name="Positional weight equations given for 13 possible cases (bold):"/>
          <p:cNvSpPr txBox="1"/>
          <p:nvPr/>
        </p:nvSpPr>
        <p:spPr>
          <a:xfrm>
            <a:off x="139702" y="3143950"/>
            <a:ext cx="9558501" cy="473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defTabSz="806866">
              <a:lnSpc>
                <a:spcPct val="80000"/>
              </a:lnSpc>
              <a:defRPr sz="2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Positional weight equations given for 13 possible cases (bold):</a:t>
            </a:r>
          </a:p>
        </p:txBody>
      </p:sp>
      <p:sp>
        <p:nvSpPr>
          <p:cNvPr id="185" name="E&lt;T/3 ⊕ G&lt;T/3…"/>
          <p:cNvSpPr txBox="1"/>
          <p:nvPr/>
        </p:nvSpPr>
        <p:spPr>
          <a:xfrm>
            <a:off x="5774741" y="3572901"/>
            <a:ext cx="3692150" cy="4073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L="374315" indent="-374315" defTabSz="806866">
              <a:lnSpc>
                <a:spcPct val="90000"/>
              </a:lnSpc>
              <a:buSzPct val="100000"/>
              <a:buAutoNum type="arabicPeriod" startAt="3"/>
              <a:defRPr sz="2700"/>
            </a:pPr>
            <a:r>
              <a:rPr i="1"/>
              <a:t>E</a:t>
            </a:r>
            <a:r>
              <a:t>&lt;</a:t>
            </a:r>
            <a:r>
              <a:rPr i="1"/>
              <a:t>T</a:t>
            </a:r>
            <a:r>
              <a:t>/3 ⊕ </a:t>
            </a:r>
            <a:r>
              <a:rPr i="1"/>
              <a:t>G</a:t>
            </a:r>
            <a:r>
              <a:t>&lt;</a:t>
            </a:r>
            <a:r>
              <a:rPr i="1"/>
              <a:t>T</a:t>
            </a:r>
            <a:r>
              <a:t>/3</a:t>
            </a:r>
          </a:p>
          <a:p>
            <a:pPr lvl="1" marL="882315" indent="-374315" defTabSz="806866">
              <a:lnSpc>
                <a:spcPct val="90000"/>
              </a:lnSpc>
              <a:buSzPct val="100000"/>
              <a:buAutoNum type="alphaLcPeriod" startAt="1"/>
              <a:defRPr sz="2700">
                <a:latin typeface="Arial"/>
                <a:ea typeface="Arial"/>
                <a:cs typeface="Arial"/>
                <a:sym typeface="Arial"/>
              </a:defRPr>
            </a:pPr>
            <a:r>
              <a:t>min(</a:t>
            </a:r>
            <a:r>
              <a:rPr i="1"/>
              <a:t>G</a:t>
            </a:r>
            <a:r>
              <a:t>,</a:t>
            </a:r>
            <a:r>
              <a:rPr i="1"/>
              <a:t>E</a:t>
            </a:r>
            <a:r>
              <a:t>)+</a:t>
            </a:r>
            <a:r>
              <a:rPr i="1"/>
              <a:t>D</a:t>
            </a:r>
            <a:r>
              <a:t> &lt; </a:t>
            </a:r>
            <a:r>
              <a:rPr i="1"/>
              <a:t>T</a:t>
            </a:r>
            <a:r>
              <a:t>/3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&lt; </a:t>
            </a:r>
            <a:r>
              <a:rPr i="1"/>
              <a:t>E</a:t>
            </a:r>
          </a:p>
          <a:p>
            <a:pPr lvl="3" marL="1898315" indent="-374315" defTabSz="806866">
              <a:lnSpc>
                <a:spcPct val="90000"/>
              </a:lnSpc>
              <a:buSzPct val="100000"/>
              <a:buAutoNum type="alphaU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E</a:t>
            </a:r>
            <a:r>
              <a:t> &lt; </a:t>
            </a:r>
            <a:r>
              <a:rPr i="1"/>
              <a:t>M</a:t>
            </a:r>
          </a:p>
          <a:p>
            <a:pPr lvl="3" marL="1898315" indent="-374315" defTabSz="806866">
              <a:lnSpc>
                <a:spcPct val="90000"/>
              </a:lnSpc>
              <a:buSzPct val="100000"/>
              <a:buAutoNum type="alphaU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E</a:t>
            </a:r>
            <a:r>
              <a:t> ≥ </a:t>
            </a:r>
            <a:r>
              <a:rPr i="1"/>
              <a:t>M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≥ </a:t>
            </a:r>
            <a:r>
              <a:rPr i="1"/>
              <a:t>E</a:t>
            </a:r>
          </a:p>
          <a:p>
            <a:pPr lvl="3" marL="1898315" indent="-374315" defTabSz="806866">
              <a:lnSpc>
                <a:spcPct val="90000"/>
              </a:lnSpc>
              <a:buSzPct val="100000"/>
              <a:buAutoNum type="alphaU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&lt; </a:t>
            </a:r>
            <a:r>
              <a:rPr i="1"/>
              <a:t>M</a:t>
            </a:r>
          </a:p>
          <a:p>
            <a:pPr lvl="3" marL="1898315" indent="-374315" defTabSz="806866">
              <a:lnSpc>
                <a:spcPct val="90000"/>
              </a:lnSpc>
              <a:buSzPct val="100000"/>
              <a:buAutoNum type="alphaU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≥ </a:t>
            </a:r>
            <a:r>
              <a:rPr i="1"/>
              <a:t>M</a:t>
            </a:r>
          </a:p>
          <a:p>
            <a:pPr lvl="1" marL="882315" indent="-374315" defTabSz="806866">
              <a:lnSpc>
                <a:spcPct val="90000"/>
              </a:lnSpc>
              <a:buSzPct val="100000"/>
              <a:buAutoNum type="alphaLcPeriod" startAt="1"/>
              <a:defRPr sz="2700">
                <a:latin typeface="Arial"/>
                <a:ea typeface="Arial"/>
                <a:cs typeface="Arial"/>
                <a:sym typeface="Arial"/>
              </a:defRPr>
            </a:pPr>
            <a:r>
              <a:t>min(</a:t>
            </a:r>
            <a:r>
              <a:rPr i="1"/>
              <a:t>G</a:t>
            </a:r>
            <a:r>
              <a:t>,</a:t>
            </a:r>
            <a:r>
              <a:rPr i="1"/>
              <a:t>E</a:t>
            </a:r>
            <a:r>
              <a:t>)+</a:t>
            </a:r>
            <a:r>
              <a:rPr i="1"/>
              <a:t>D</a:t>
            </a:r>
            <a:r>
              <a:t> ≥ </a:t>
            </a:r>
            <a:r>
              <a:rPr i="1"/>
              <a:t>T</a:t>
            </a:r>
            <a:r>
              <a:t>/3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&lt; </a:t>
            </a:r>
            <a:r>
              <a:rPr i="1"/>
              <a:t>E</a:t>
            </a:r>
          </a:p>
          <a:p>
            <a:pPr lvl="2" marL="1390315" indent="-374315" defTabSz="806866">
              <a:lnSpc>
                <a:spcPct val="90000"/>
              </a:lnSpc>
              <a:buSzPct val="100000"/>
              <a:buAutoNum type="romanLcPeriod" startAt="1"/>
              <a:defRPr b="1" sz="2700">
                <a:latin typeface="Arial"/>
                <a:ea typeface="Arial"/>
                <a:cs typeface="Arial"/>
                <a:sym typeface="Arial"/>
              </a:defRPr>
            </a:pPr>
            <a:r>
              <a:rPr i="1"/>
              <a:t>G</a:t>
            </a:r>
            <a:r>
              <a:t> ≥ </a:t>
            </a:r>
            <a:r>
              <a:rPr i="1"/>
              <a:t>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ast Tor network stat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Past Tor network states</a:t>
            </a:r>
          </a:p>
        </p:txBody>
      </p:sp>
      <p:graphicFrame>
        <p:nvGraphicFramePr>
          <p:cNvPr id="188" name="Table 1"/>
          <p:cNvGraphicFramePr/>
          <p:nvPr/>
        </p:nvGraphicFramePr>
        <p:xfrm>
          <a:off x="409526" y="2133663"/>
          <a:ext cx="9252048" cy="5381176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1" rtl="0">
                <a:tableStyleId>{4C3C2611-4C71-4FC5-86AE-919BDF0F9419}</a:tableStyleId>
              </a:tblPr>
              <a:tblGrid>
                <a:gridCol w="573000"/>
                <a:gridCol w="453070"/>
                <a:gridCol w="537582"/>
                <a:gridCol w="587980"/>
                <a:gridCol w="537582"/>
                <a:gridCol w="586326"/>
                <a:gridCol w="856771"/>
                <a:gridCol w="856771"/>
                <a:gridCol w="755975"/>
                <a:gridCol w="755975"/>
                <a:gridCol w="806373"/>
                <a:gridCol w="806373"/>
                <a:gridCol w="537582"/>
                <a:gridCol w="587980"/>
              </a:tblGrid>
              <a:tr h="629931">
                <a:tc>
                  <a:txBody>
                    <a:bodyPr/>
                    <a:lstStyle/>
                    <a:p>
                      <a:pPr indent="457200">
                        <a:defRPr b="1"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2.a.i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2.a.ii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2.b.i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2.b.ii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2.b.iii.A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2.b.iii.B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3.a.i.A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3.a.i.B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3.a.ii.A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3.a.ii.B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3.b.i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b="1" sz="1600">
                          <a:latin typeface="Arial"/>
                          <a:ea typeface="Arial"/>
                          <a:cs typeface="Arial"/>
                        </a:rPr>
                        <a:t>3.b.ii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2021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8369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353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2020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8465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315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8754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2018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8760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2017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8756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2016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8773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2015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8632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119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2014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467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8281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739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561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12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7424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2012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993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1379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6336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1182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1149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36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7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6332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2010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430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701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83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40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1912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5448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  <a:tr h="364503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2009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167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63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3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5956</a:t>
                      </a: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indent="457200">
                        <a:defRPr sz="1600">
                          <a:sym typeface="Helvetica"/>
                        </a:defRPr>
                      </a:pPr>
                    </a:p>
                  </a:txBody>
                  <a:tcPr marL="38100" marR="38100" marT="25400" marB="25400" anchor="b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600">
                          <a:latin typeface="Arial"/>
                          <a:ea typeface="Arial"/>
                          <a:cs typeface="Arial"/>
                        </a:rPr>
                        <a:t>2561</a:t>
                      </a:r>
                    </a:p>
                  </a:txBody>
                  <a:tcPr marL="38100" marR="38100" marT="25400" marB="25400" anchor="b" anchorCtr="0" horzOverflow="overflow"/>
                </a:tc>
              </a:tr>
            </a:tbl>
          </a:graphicData>
        </a:graphic>
      </p:graphicFrame>
      <p:sp>
        <p:nvSpPr>
          <p:cNvPr id="189" name="# of consensuses in Tor network state cases, 2009–2021"/>
          <p:cNvSpPr txBox="1"/>
          <p:nvPr/>
        </p:nvSpPr>
        <p:spPr>
          <a:xfrm>
            <a:off x="502960" y="1578973"/>
            <a:ext cx="9052480" cy="486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# of consensuses in Tor network state cases, 2009–2021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lide Number Placeholder 1"/>
          <p:cNvSpPr txBox="1"/>
          <p:nvPr>
            <p:ph type="sldNum" sz="quarter" idx="4294967295"/>
          </p:nvPr>
        </p:nvSpPr>
        <p:spPr>
          <a:xfrm>
            <a:off x="9451339" y="7347267"/>
            <a:ext cx="127001" cy="1270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  <p:sp>
        <p:nvSpPr>
          <p:cNvPr id="192" name="Title 3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Tor’s current positional weights</a:t>
            </a:r>
          </a:p>
        </p:txBody>
      </p:sp>
      <p:sp>
        <p:nvSpPr>
          <p:cNvPr id="193" name="Case 3.a.ii.B:   3. 𝐸 &lt; 𝑇/3 ⊕ 𝐺 &lt; 𝑇/3   a. min(𝐺, 𝐸) + 𝐷 &lt; 𝑇/3   ii. 𝐺 ≥ 𝐸   B. 𝐺 ≥ 𝑀"/>
          <p:cNvSpPr txBox="1"/>
          <p:nvPr/>
        </p:nvSpPr>
        <p:spPr>
          <a:xfrm>
            <a:off x="438188" y="1398158"/>
            <a:ext cx="1924237" cy="1312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457200">
              <a:defRPr sz="1400"/>
            </a:pPr>
            <a:r>
              <a:rPr b="1"/>
              <a:t>Case 3.a.ii.B:</a:t>
            </a:r>
            <a:br/>
            <a:r>
              <a:t>  3. 𝐸 &lt; 𝑇/3 ⊕ 𝐺 &lt; 𝑇/3</a:t>
            </a:r>
            <a:br/>
            <a:r>
              <a:t>  a. min(𝐺, 𝐸) + 𝐷 &lt; 𝑇/3</a:t>
            </a:r>
            <a:br/>
            <a:r>
              <a:t>  ii. 𝐺 ≥ 𝐸</a:t>
            </a:r>
            <a:br/>
            <a:r>
              <a:t>  B. 𝐺 ≥ 𝑀</a:t>
            </a:r>
          </a:p>
        </p:txBody>
      </p:sp>
      <p:pic>
        <p:nvPicPr>
          <p:cNvPr id="19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7404" y="2857609"/>
            <a:ext cx="2198183" cy="1218993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Case 3.b.ii:   3. 𝐸 &lt; 𝑇 /3 ⊕ 𝐺 &lt; 𝑇/3   b. min(𝐺, 𝐸) + 𝐷 ≥ 𝑇/3   ii. 𝐺 ≥ 𝐸"/>
          <p:cNvSpPr txBox="1"/>
          <p:nvPr/>
        </p:nvSpPr>
        <p:spPr>
          <a:xfrm>
            <a:off x="333482" y="4603504"/>
            <a:ext cx="2115125" cy="1050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1400"/>
            </a:pPr>
            <a:r>
              <a:rPr b="1"/>
              <a:t>Case 3.b.ii:</a:t>
            </a:r>
            <a:br/>
            <a:r>
              <a:t>  3. 𝐸 &lt; 𝑇 /3 ⊕ 𝐺 &lt; 𝑇/3</a:t>
            </a:r>
            <a:br/>
            <a:r>
              <a:t>  b. min(𝐺, 𝐸) + 𝐷 ≥ 𝑇/3</a:t>
            </a:r>
            <a:br/>
            <a:r>
              <a:t>  ii. 𝐺 ≥ 𝐸</a:t>
            </a:r>
          </a:p>
        </p:txBody>
      </p:sp>
      <p:pic>
        <p:nvPicPr>
          <p:cNvPr id="19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0890" y="5853155"/>
            <a:ext cx="3814104" cy="1271368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Relay-class bandwidths 2021-12-05 19:00"/>
          <p:cNvSpPr txBox="1"/>
          <p:nvPr/>
        </p:nvSpPr>
        <p:spPr>
          <a:xfrm>
            <a:off x="4938384" y="4473477"/>
            <a:ext cx="1971907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  <a:r>
              <a:t>Relay-class bandwidths</a:t>
            </a:r>
            <a:br/>
            <a:r>
              <a:t>2021-12-05 19:00</a:t>
            </a:r>
          </a:p>
        </p:txBody>
      </p:sp>
      <p:pic>
        <p:nvPicPr>
          <p:cNvPr id="198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314779" y="1689019"/>
            <a:ext cx="2688457" cy="25708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346043" y="4967773"/>
            <a:ext cx="2688457" cy="2538171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Relay-class bandwidths 2021-12-31 23:00"/>
          <p:cNvSpPr txBox="1"/>
          <p:nvPr/>
        </p:nvSpPr>
        <p:spPr>
          <a:xfrm>
            <a:off x="4932969" y="1202155"/>
            <a:ext cx="1971907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  <a:r>
              <a:t>Relay-class bandwidths</a:t>
            </a:r>
            <a:br/>
            <a:r>
              <a:t>2021-12-31 23:00</a:t>
            </a:r>
          </a:p>
        </p:txBody>
      </p:sp>
      <p:pic>
        <p:nvPicPr>
          <p:cNvPr id="201" name="Image" descr="Image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997360" y="1670496"/>
            <a:ext cx="2198183" cy="2859290"/>
          </a:xfrm>
          <a:prstGeom prst="rect">
            <a:avLst/>
          </a:prstGeom>
          <a:ln w="12700">
            <a:miter lim="400000"/>
          </a:ln>
        </p:spPr>
      </p:pic>
      <p:sp>
        <p:nvSpPr>
          <p:cNvPr id="202" name="Positional bandwidth allocation 2021-12-31 23:00"/>
          <p:cNvSpPr txBox="1"/>
          <p:nvPr/>
        </p:nvSpPr>
        <p:spPr>
          <a:xfrm>
            <a:off x="6942290" y="1183632"/>
            <a:ext cx="2535693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  <a:r>
              <a:t>Positional bandwidth allocation</a:t>
            </a:r>
            <a:br/>
            <a:r>
              <a:t>2021-12-31 23:00</a:t>
            </a:r>
          </a:p>
        </p:txBody>
      </p:sp>
      <p:pic>
        <p:nvPicPr>
          <p:cNvPr id="203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002247" y="4967773"/>
            <a:ext cx="2169886" cy="2827427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Positional bandwidth allocation…"/>
          <p:cNvSpPr txBox="1"/>
          <p:nvPr/>
        </p:nvSpPr>
        <p:spPr>
          <a:xfrm>
            <a:off x="7030442" y="4473477"/>
            <a:ext cx="2535693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  <a:r>
              <a:t>Positional bandwidth allocation</a:t>
            </a:r>
          </a:p>
          <a:p>
            <a: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pPr>
            <a:r>
              <a:t>2021-12-05 19:00</a:t>
            </a:r>
          </a:p>
        </p:txBody>
      </p:sp>
      <p:sp>
        <p:nvSpPr>
          <p:cNvPr id="205" name="Line"/>
          <p:cNvSpPr/>
          <p:nvPr/>
        </p:nvSpPr>
        <p:spPr>
          <a:xfrm>
            <a:off x="211376" y="4523435"/>
            <a:ext cx="9635648" cy="1"/>
          </a:xfrm>
          <a:prstGeom prst="line">
            <a:avLst/>
          </a:prstGeom>
          <a:ln w="12700">
            <a:solidFill>
              <a:schemeClr val="accent1"/>
            </a:solidFill>
            <a:custDash>
              <a:ds d="200000" sp="200000"/>
            </a:custDash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or Positional Weights Defici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 Positional Weights Deficiencies</a:t>
            </a:r>
          </a:p>
        </p:txBody>
      </p:sp>
      <p:sp>
        <p:nvSpPr>
          <p:cNvPr id="210" name="Content Placeholder 2"/>
          <p:cNvSpPr txBox="1"/>
          <p:nvPr/>
        </p:nvSpPr>
        <p:spPr>
          <a:xfrm>
            <a:off x="115414" y="3299603"/>
            <a:ext cx="9827572" cy="1468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defTabSz="806866">
              <a:lnSpc>
                <a:spcPct val="12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Deficiency #1: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Case 2.b.iii.A does not maximize throughput.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defTabSz="806866">
              <a:lnSpc>
                <a:spcPct val="12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Deficiency #2: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Case 2.b.iii.B yields invalid weights.</a:t>
            </a:r>
            <a:endParaRPr>
              <a:latin typeface="+mj-lt"/>
              <a:ea typeface="+mj-ea"/>
              <a:cs typeface="+mj-cs"/>
              <a:sym typeface="Helvetica"/>
            </a:endParaRPr>
          </a:p>
          <a:p>
            <a:pPr defTabSz="806866">
              <a:lnSpc>
                <a:spcPct val="120000"/>
              </a:lnSpc>
              <a:buFont typeface="Arial"/>
              <a:defRPr sz="2800">
                <a:latin typeface="Apple Chancery"/>
                <a:ea typeface="Apple Chancery"/>
                <a:cs typeface="Apple Chancery"/>
                <a:sym typeface="Apple Chancery"/>
              </a:defRPr>
            </a:pPr>
            <a:r>
              <a:rPr b="1">
                <a:latin typeface="+mj-lt"/>
                <a:ea typeface="+mj-ea"/>
                <a:cs typeface="+mj-cs"/>
                <a:sym typeface="Helvetica"/>
              </a:rPr>
              <a:t>Deficiency #3: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 Weights are discontinuous.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or Positional Weights Deficienc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Tor Positional Weights Deficiencies</a:t>
            </a:r>
          </a:p>
        </p:txBody>
      </p:sp>
      <p:sp>
        <p:nvSpPr>
          <p:cNvPr id="213" name="Deficiency #2: Case 2.b.iii.B yields invalid weights."/>
          <p:cNvSpPr txBox="1"/>
          <p:nvPr/>
        </p:nvSpPr>
        <p:spPr>
          <a:xfrm>
            <a:off x="226511" y="1393318"/>
            <a:ext cx="8207756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rPr b="1"/>
              <a:t>Deficiency #2:</a:t>
            </a:r>
            <a:r>
              <a:t> </a:t>
            </a:r>
            <a:r>
              <a:rPr>
                <a:latin typeface="+mj-lt"/>
                <a:ea typeface="+mj-ea"/>
                <a:cs typeface="+mj-cs"/>
                <a:sym typeface="Helvetica"/>
              </a:rPr>
              <a:t>Case 2.b.iii.B yields invalid weights.</a:t>
            </a:r>
          </a:p>
        </p:txBody>
      </p:sp>
      <p:pic>
        <p:nvPicPr>
          <p:cNvPr id="21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5621" y="4882401"/>
            <a:ext cx="3868392" cy="1480496"/>
          </a:xfrm>
          <a:prstGeom prst="rect">
            <a:avLst/>
          </a:prstGeom>
          <a:ln w="12700">
            <a:miter lim="400000"/>
          </a:ln>
        </p:spPr>
      </p:pic>
      <p:sp>
        <p:nvSpPr>
          <p:cNvPr id="215" name="Case 2.b.iii.B:   2. (𝐸 &lt; 𝑇/3) ∧ (𝐺 &lt; 𝑇/3)   b. min(𝐺,𝐸)+𝐷 ≥ max(𝐺,𝐸)   iii. 𝑀 &gt; 𝑇/3   A. 𝑇/3 − 𝐸 &gt; 𝐷"/>
          <p:cNvSpPr txBox="1"/>
          <p:nvPr/>
        </p:nvSpPr>
        <p:spPr>
          <a:xfrm>
            <a:off x="418563" y="2310391"/>
            <a:ext cx="3782508" cy="2174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defRPr sz="2400"/>
            </a:pPr>
            <a:r>
              <a:rPr b="1"/>
              <a:t>Case 2.b.iii.B:</a:t>
            </a:r>
            <a:br/>
            <a:r>
              <a:t>  2. (𝐸 &lt; 𝑇/3) ∧ (𝐺 &lt; 𝑇/3)</a:t>
            </a:r>
            <a:br/>
            <a:r>
              <a:t>  b. min(𝐺,𝐸)+𝐷 ≥ max(𝐺,𝐸)</a:t>
            </a:r>
            <a:br/>
            <a:r>
              <a:t>  iii. 𝑀 &gt; 𝑇/3</a:t>
            </a:r>
            <a:br/>
            <a:r>
              <a:t>  A. 𝑇/3 − 𝐸 &gt; 𝐷</a:t>
            </a:r>
          </a:p>
        </p:txBody>
      </p:sp>
      <p:sp>
        <p:nvSpPr>
          <p:cNvPr id="216" name="WgD = -0.2"/>
          <p:cNvSpPr txBox="1"/>
          <p:nvPr/>
        </p:nvSpPr>
        <p:spPr>
          <a:xfrm>
            <a:off x="5691523" y="4863605"/>
            <a:ext cx="1584309" cy="584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rPr i="1"/>
              <a:t>W</a:t>
            </a:r>
            <a:r>
              <a:rPr baseline="-38888" sz="1800"/>
              <a:t>g</a:t>
            </a:r>
            <a:r>
              <a:rPr baseline="-38888" sz="1800">
                <a:latin typeface="Apple Chancery"/>
                <a:ea typeface="Apple Chancery"/>
                <a:cs typeface="Apple Chancery"/>
                <a:sym typeface="Apple Chancery"/>
              </a:rPr>
              <a:t>D</a:t>
            </a:r>
            <a:r>
              <a:t> = -0.2</a:t>
            </a:r>
          </a:p>
        </p:txBody>
      </p:sp>
      <p:sp>
        <p:nvSpPr>
          <p:cNvPr id="217" name="Relay-class bandwidths"/>
          <p:cNvSpPr txBox="1"/>
          <p:nvPr/>
        </p:nvSpPr>
        <p:spPr>
          <a:xfrm>
            <a:off x="5840006" y="1959804"/>
            <a:ext cx="2611474" cy="307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1400"/>
            </a:lvl1pPr>
          </a:lstStyle>
          <a:p>
            <a:pPr/>
            <a:r>
              <a:t>Relay-class bandwidths</a:t>
            </a:r>
          </a:p>
        </p:txBody>
      </p:sp>
      <p:pic>
        <p:nvPicPr>
          <p:cNvPr id="21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90104" y="2268869"/>
            <a:ext cx="2595647" cy="243737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WeD = 1.2"/>
          <p:cNvSpPr txBox="1"/>
          <p:nvPr/>
        </p:nvSpPr>
        <p:spPr>
          <a:xfrm>
            <a:off x="5742273" y="5353522"/>
            <a:ext cx="1482809" cy="584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defTabSz="12700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400"/>
            </a:pPr>
            <a:r>
              <a:rPr i="1"/>
              <a:t>W</a:t>
            </a:r>
            <a:r>
              <a:rPr baseline="-38888" sz="1800"/>
              <a:t>e</a:t>
            </a:r>
            <a:r>
              <a:rPr baseline="-38888" sz="1800">
                <a:latin typeface="Apple Chancery"/>
                <a:ea typeface="Apple Chancery"/>
                <a:cs typeface="Apple Chancery"/>
                <a:sym typeface="Apple Chancery"/>
              </a:rPr>
              <a:t>D</a:t>
            </a:r>
            <a:r>
              <a:t> = 1.2</a:t>
            </a:r>
          </a:p>
        </p:txBody>
      </p:sp>
      <p:sp>
        <p:nvSpPr>
          <p:cNvPr id="220" name="DirAuths check that 0≤Wxy≤1.…"/>
          <p:cNvSpPr txBox="1"/>
          <p:nvPr/>
        </p:nvSpPr>
        <p:spPr>
          <a:xfrm>
            <a:off x="4447623" y="5796273"/>
            <a:ext cx="5495252" cy="1567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DirAuths check that 0≤</a:t>
            </a:r>
            <a:r>
              <a:rPr i="1"/>
              <a:t>W</a:t>
            </a:r>
            <a:r>
              <a:rPr baseline="-38888" i="1" sz="1800"/>
              <a:t>xy</a:t>
            </a:r>
            <a:r>
              <a:t>≤1.</a:t>
            </a:r>
          </a:p>
          <a:p>
            <a:pPr defTabSz="806866">
              <a:lnSpc>
                <a:spcPct val="80000"/>
              </a:lnSpc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When check fails, set all </a:t>
            </a:r>
            <a:r>
              <a:rPr i="1"/>
              <a:t>W</a:t>
            </a:r>
            <a:r>
              <a:rPr baseline="-38888" i="1" sz="1800"/>
              <a:t>xy</a:t>
            </a:r>
            <a:r>
              <a:t>=1.</a:t>
            </a:r>
          </a:p>
          <a:p>
            <a:pPr defTabSz="806866">
              <a:lnSpc>
                <a:spcPct val="80000"/>
              </a:lnSpc>
              <a:defRPr sz="28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 bandwidth is consumed at 46.3.</a:t>
            </a:r>
          </a:p>
          <a:p>
            <a:pPr defTabSz="806866">
              <a:lnSpc>
                <a:spcPct val="80000"/>
              </a:lnSpc>
              <a:defRPr sz="2800">
                <a:solidFill>
                  <a:srgbClr val="FF26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Optimal is 90.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NRL_PPT_M10_052616">
  <a:themeElements>
    <a:clrScheme name="NRL_PPT_M10_0526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00FF"/>
      </a:hlink>
      <a:folHlink>
        <a:srgbClr val="FF00FF"/>
      </a:folHlink>
    </a:clrScheme>
    <a:fontScheme name="NRL_PPT_M10_0526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NRL_PPT_M10_0526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RL_PPT_M10_052616">
  <a:themeElements>
    <a:clrScheme name="NRL_PPT_M10_052616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2060"/>
      </a:accent1>
      <a:accent2>
        <a:srgbClr val="0070C0"/>
      </a:accent2>
      <a:accent3>
        <a:srgbClr val="FFC000"/>
      </a:accent3>
      <a:accent4>
        <a:srgbClr val="A5A5A5"/>
      </a:accent4>
      <a:accent5>
        <a:srgbClr val="5B9BD5"/>
      </a:accent5>
      <a:accent6>
        <a:srgbClr val="FFFF00"/>
      </a:accent6>
      <a:hlink>
        <a:srgbClr val="0000FF"/>
      </a:hlink>
      <a:folHlink>
        <a:srgbClr val="FF00FF"/>
      </a:folHlink>
    </a:clrScheme>
    <a:fontScheme name="NRL_PPT_M10_052616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NRL_PPT_M10_0526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