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42" r:id="rId2"/>
    <p:sldMasterId id="2147483749" r:id="rId3"/>
    <p:sldMasterId id="2147483756" r:id="rId4"/>
    <p:sldMasterId id="2147483763" r:id="rId5"/>
    <p:sldMasterId id="2147483770" r:id="rId6"/>
    <p:sldMasterId id="2147483777" r:id="rId7"/>
  </p:sldMasterIdLst>
  <p:notesMasterIdLst>
    <p:notesMasterId r:id="rId102"/>
  </p:notesMasterIdLst>
  <p:sldIdLst>
    <p:sldId id="258" r:id="rId8"/>
    <p:sldId id="466" r:id="rId9"/>
    <p:sldId id="279" r:id="rId10"/>
    <p:sldId id="415" r:id="rId11"/>
    <p:sldId id="416" r:id="rId12"/>
    <p:sldId id="418" r:id="rId13"/>
    <p:sldId id="419" r:id="rId14"/>
    <p:sldId id="420" r:id="rId15"/>
    <p:sldId id="421" r:id="rId16"/>
    <p:sldId id="422" r:id="rId17"/>
    <p:sldId id="423" r:id="rId18"/>
    <p:sldId id="424" r:id="rId19"/>
    <p:sldId id="425" r:id="rId20"/>
    <p:sldId id="426" r:id="rId21"/>
    <p:sldId id="427" r:id="rId22"/>
    <p:sldId id="428" r:id="rId23"/>
    <p:sldId id="429" r:id="rId24"/>
    <p:sldId id="430" r:id="rId25"/>
    <p:sldId id="431" r:id="rId26"/>
    <p:sldId id="432" r:id="rId27"/>
    <p:sldId id="433" r:id="rId28"/>
    <p:sldId id="434" r:id="rId29"/>
    <p:sldId id="435" r:id="rId30"/>
    <p:sldId id="436" r:id="rId31"/>
    <p:sldId id="438" r:id="rId32"/>
    <p:sldId id="439" r:id="rId33"/>
    <p:sldId id="440" r:id="rId34"/>
    <p:sldId id="441" r:id="rId35"/>
    <p:sldId id="445" r:id="rId36"/>
    <p:sldId id="442" r:id="rId37"/>
    <p:sldId id="443" r:id="rId38"/>
    <p:sldId id="444" r:id="rId39"/>
    <p:sldId id="467" r:id="rId40"/>
    <p:sldId id="446" r:id="rId41"/>
    <p:sldId id="309" r:id="rId42"/>
    <p:sldId id="310" r:id="rId43"/>
    <p:sldId id="311" r:id="rId44"/>
    <p:sldId id="312" r:id="rId45"/>
    <p:sldId id="315" r:id="rId46"/>
    <p:sldId id="449" r:id="rId47"/>
    <p:sldId id="450" r:id="rId48"/>
    <p:sldId id="451" r:id="rId49"/>
    <p:sldId id="455" r:id="rId50"/>
    <p:sldId id="456" r:id="rId51"/>
    <p:sldId id="457" r:id="rId52"/>
    <p:sldId id="316" r:id="rId53"/>
    <p:sldId id="468" r:id="rId54"/>
    <p:sldId id="458" r:id="rId55"/>
    <p:sldId id="459" r:id="rId56"/>
    <p:sldId id="460" r:id="rId57"/>
    <p:sldId id="461" r:id="rId58"/>
    <p:sldId id="462" r:id="rId59"/>
    <p:sldId id="463" r:id="rId60"/>
    <p:sldId id="464" r:id="rId61"/>
    <p:sldId id="469" r:id="rId62"/>
    <p:sldId id="317" r:id="rId63"/>
    <p:sldId id="318" r:id="rId64"/>
    <p:sldId id="320" r:id="rId65"/>
    <p:sldId id="465" r:id="rId66"/>
    <p:sldId id="323" r:id="rId67"/>
    <p:sldId id="327" r:id="rId68"/>
    <p:sldId id="477" r:id="rId69"/>
    <p:sldId id="470" r:id="rId70"/>
    <p:sldId id="475" r:id="rId71"/>
    <p:sldId id="476" r:id="rId72"/>
    <p:sldId id="333" r:id="rId73"/>
    <p:sldId id="478" r:id="rId74"/>
    <p:sldId id="345" r:id="rId75"/>
    <p:sldId id="503" r:id="rId76"/>
    <p:sldId id="504" r:id="rId77"/>
    <p:sldId id="369" r:id="rId78"/>
    <p:sldId id="484" r:id="rId79"/>
    <p:sldId id="491" r:id="rId80"/>
    <p:sldId id="493" r:id="rId81"/>
    <p:sldId id="492" r:id="rId82"/>
    <p:sldId id="494" r:id="rId83"/>
    <p:sldId id="497" r:id="rId84"/>
    <p:sldId id="496" r:id="rId85"/>
    <p:sldId id="498" r:id="rId86"/>
    <p:sldId id="499" r:id="rId87"/>
    <p:sldId id="500" r:id="rId88"/>
    <p:sldId id="501" r:id="rId89"/>
    <p:sldId id="502" r:id="rId90"/>
    <p:sldId id="506" r:id="rId91"/>
    <p:sldId id="511" r:id="rId92"/>
    <p:sldId id="514" r:id="rId93"/>
    <p:sldId id="407" r:id="rId94"/>
    <p:sldId id="406" r:id="rId95"/>
    <p:sldId id="409" r:id="rId96"/>
    <p:sldId id="515" r:id="rId97"/>
    <p:sldId id="516" r:id="rId98"/>
    <p:sldId id="517" r:id="rId99"/>
    <p:sldId id="518" r:id="rId100"/>
    <p:sldId id="519" r:id="rId101"/>
  </p:sldIdLst>
  <p:sldSz cx="10058400" cy="7772400"/>
  <p:notesSz cx="7010400" cy="9296400"/>
  <p:defaultTextStyle>
    <a:defPPr>
      <a:defRPr lang="en-US"/>
    </a:defPPr>
    <a:lvl1pPr marL="0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86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73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58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44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30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18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03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889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74C5"/>
    <a:srgbClr val="001236"/>
    <a:srgbClr val="000E2A"/>
    <a:srgbClr val="FAB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89" autoAdjust="0"/>
    <p:restoredTop sz="94660"/>
  </p:normalViewPr>
  <p:slideViewPr>
    <p:cSldViewPr snapToGrid="0">
      <p:cViewPr varScale="1">
        <p:scale>
          <a:sx n="83" d="100"/>
          <a:sy n="83" d="100"/>
        </p:scale>
        <p:origin x="-832" y="-120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8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94.xml"/><Relationship Id="rId102" Type="http://schemas.openxmlformats.org/officeDocument/2006/relationships/notesMaster" Target="notesMasters/notesMaster1.xml"/><Relationship Id="rId103" Type="http://schemas.openxmlformats.org/officeDocument/2006/relationships/printerSettings" Target="printerSettings/printerSettings1.bin"/><Relationship Id="rId104" Type="http://schemas.openxmlformats.org/officeDocument/2006/relationships/presProps" Target="presProps.xml"/><Relationship Id="rId105" Type="http://schemas.openxmlformats.org/officeDocument/2006/relationships/viewProps" Target="viewProps.xml"/><Relationship Id="rId106" Type="http://schemas.openxmlformats.org/officeDocument/2006/relationships/theme" Target="theme/theme1.xml"/><Relationship Id="rId10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97" Type="http://schemas.openxmlformats.org/officeDocument/2006/relationships/slide" Target="slides/slide90.xml"/><Relationship Id="rId98" Type="http://schemas.openxmlformats.org/officeDocument/2006/relationships/slide" Target="slides/slide91.xml"/><Relationship Id="rId99" Type="http://schemas.openxmlformats.org/officeDocument/2006/relationships/slide" Target="slides/slide9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100" Type="http://schemas.openxmlformats.org/officeDocument/2006/relationships/slide" Target="slides/slide93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82F392-DB49-4AA4-8FE8-68E7A20DFD49}" type="datetimeFigureOut">
              <a:rPr lang="en-US" smtClean="0"/>
              <a:t>1/30/17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53BEB2-B6BD-4FBB-B32D-280A8B85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7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86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73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58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44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30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18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03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889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Relationship Id="rId3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g"/><Relationship Id="rId3" Type="http://schemas.openxmlformats.org/officeDocument/2006/relationships/image" Target="../media/image2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jpg"/><Relationship Id="rId3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jpg"/><Relationship Id="rId3" Type="http://schemas.openxmlformats.org/officeDocument/2006/relationships/image" Target="../media/image2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jpg"/><Relationship Id="rId3" Type="http://schemas.openxmlformats.org/officeDocument/2006/relationships/image" Target="../media/image2.e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Presentation Title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U.S. Naval Research Laboratory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3"/>
            <a:ext cx="100584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315200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66"/>
            <a:ext cx="1143000" cy="7645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5" y="1763186"/>
            <a:ext cx="4343400" cy="5257800"/>
          </a:xfrm>
        </p:spPr>
        <p:txBody>
          <a:bodyPr/>
          <a:lstStyle>
            <a:lvl1pPr>
              <a:lnSpc>
                <a:spcPts val="1798"/>
              </a:lnSpc>
              <a:spcAft>
                <a:spcPts val="599"/>
              </a:spcAft>
              <a:defRPr sz="1400"/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/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 marL="913973" indent="-220560"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234945" y="1763186"/>
            <a:ext cx="4343400" cy="5257800"/>
          </a:xfrm>
        </p:spPr>
        <p:txBody>
          <a:bodyPr/>
          <a:lstStyle>
            <a:lvl1pPr>
              <a:lnSpc>
                <a:spcPts val="1798"/>
              </a:lnSpc>
              <a:spcAft>
                <a:spcPts val="599"/>
              </a:spcAft>
              <a:defRPr sz="1400"/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/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59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3249892"/>
            <a:ext cx="9121140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2" y="3882436"/>
            <a:ext cx="9121140" cy="2920323"/>
          </a:xfrm>
        </p:spPr>
        <p:txBody>
          <a:bodyPr/>
          <a:lstStyle>
            <a:lvl1pPr>
              <a:lnSpc>
                <a:spcPts val="2000"/>
              </a:lnSpc>
              <a:spcAft>
                <a:spcPts val="599"/>
              </a:spcAft>
              <a:defRPr sz="1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49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blipFill dpi="0" rotWithShape="1">
          <a:blip r:embed="rId2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38572"/>
            <a:ext cx="10058400" cy="1533832"/>
          </a:xfrm>
          <a:prstGeom prst="rect">
            <a:avLst/>
          </a:prstGeom>
          <a:solidFill>
            <a:srgbClr val="0012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2743200"/>
            <a:ext cx="9144000" cy="2743200"/>
          </a:xfrm>
        </p:spPr>
        <p:txBody>
          <a:bodyPr anchor="t">
            <a:noAutofit/>
          </a:bodyPr>
          <a:lstStyle>
            <a:lvl1pPr>
              <a:lnSpc>
                <a:spcPts val="51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6515496"/>
            <a:ext cx="5257800" cy="952107"/>
          </a:xfrm>
        </p:spPr>
        <p:txBody>
          <a:bodyPr anchor="b"/>
          <a:lstStyle>
            <a:lvl1pPr>
              <a:lnSpc>
                <a:spcPts val="1900"/>
              </a:lnSpc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400">
                <a:solidFill>
                  <a:schemeClr val="accent3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798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6" y="457200"/>
            <a:ext cx="1367075" cy="914401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5943603" y="6515496"/>
            <a:ext cx="3657600" cy="952107"/>
          </a:xfrm>
        </p:spPr>
        <p:txBody>
          <a:bodyPr anchor="b"/>
          <a:lstStyle>
            <a:lvl1pPr algn="r">
              <a:lnSpc>
                <a:spcPts val="19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 algn="r">
              <a:lnSpc>
                <a:spcPts val="1900"/>
              </a:lnSpc>
              <a:spcAft>
                <a:spcPts val="0"/>
              </a:spcAft>
              <a:defRPr sz="1400">
                <a:solidFill>
                  <a:schemeClr val="accent3"/>
                </a:solidFill>
              </a:defRPr>
            </a:lvl2pPr>
            <a:lvl3pPr marL="0" indent="0" algn="r">
              <a:lnSpc>
                <a:spcPts val="1900"/>
              </a:lnSpc>
              <a:spcAft>
                <a:spcPts val="0"/>
              </a:spcAft>
              <a:buFontTx/>
              <a:buNone/>
              <a:defRPr sz="1400" b="0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798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25639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4" y="1791097"/>
            <a:ext cx="5679649" cy="2601798"/>
          </a:xfrm>
        </p:spPr>
        <p:txBody>
          <a:bodyPr anchor="b">
            <a:noAutofit/>
          </a:bodyPr>
          <a:lstStyle>
            <a:lvl1pPr>
              <a:lnSpc>
                <a:spcPts val="3900"/>
              </a:lnSpc>
              <a:defRPr sz="3500" b="1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4722835"/>
            <a:ext cx="5257800" cy="952107"/>
          </a:xfrm>
        </p:spPr>
        <p:txBody>
          <a:bodyPr anchor="t"/>
          <a:lstStyle>
            <a:lvl1pPr>
              <a:lnSpc>
                <a:spcPts val="1900"/>
              </a:lnSpc>
              <a:spcAft>
                <a:spcPts val="0"/>
              </a:spcAft>
              <a:defRPr sz="1400" b="1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400" b="1">
                <a:solidFill>
                  <a:schemeClr val="tx2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3pPr>
            <a:lvl4pPr>
              <a:lnSpc>
                <a:spcPts val="2640"/>
              </a:lnSpc>
              <a:spcAft>
                <a:spcPts val="1798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5" y="457200"/>
            <a:ext cx="1367073" cy="914401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62575" y="-9422"/>
            <a:ext cx="5495827" cy="7781826"/>
          </a:xfrm>
          <a:custGeom>
            <a:avLst/>
            <a:gdLst>
              <a:gd name="connsiteX0" fmla="*/ 0 w 3657600"/>
              <a:gd name="connsiteY0" fmla="*/ 0 h 7772400"/>
              <a:gd name="connsiteX1" fmla="*/ 3657600 w 3657600"/>
              <a:gd name="connsiteY1" fmla="*/ 0 h 7772400"/>
              <a:gd name="connsiteX2" fmla="*/ 3657600 w 3657600"/>
              <a:gd name="connsiteY2" fmla="*/ 7772400 h 7772400"/>
              <a:gd name="connsiteX3" fmla="*/ 0 w 3657600"/>
              <a:gd name="connsiteY3" fmla="*/ 7772400 h 7772400"/>
              <a:gd name="connsiteX4" fmla="*/ 0 w 3657600"/>
              <a:gd name="connsiteY4" fmla="*/ 0 h 7772400"/>
              <a:gd name="connsiteX0" fmla="*/ 0 w 5495827"/>
              <a:gd name="connsiteY0" fmla="*/ 0 h 7781826"/>
              <a:gd name="connsiteX1" fmla="*/ 5495827 w 5495827"/>
              <a:gd name="connsiteY1" fmla="*/ 9426 h 7781826"/>
              <a:gd name="connsiteX2" fmla="*/ 5495827 w 5495827"/>
              <a:gd name="connsiteY2" fmla="*/ 7781826 h 7781826"/>
              <a:gd name="connsiteX3" fmla="*/ 1838227 w 5495827"/>
              <a:gd name="connsiteY3" fmla="*/ 7781826 h 7781826"/>
              <a:gd name="connsiteX4" fmla="*/ 0 w 5495827"/>
              <a:gd name="connsiteY4" fmla="*/ 0 h 778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5827" h="7781826">
                <a:moveTo>
                  <a:pt x="0" y="0"/>
                </a:moveTo>
                <a:lnTo>
                  <a:pt x="5495827" y="9426"/>
                </a:lnTo>
                <a:lnTo>
                  <a:pt x="5495827" y="7781826"/>
                </a:lnTo>
                <a:lnTo>
                  <a:pt x="1838227" y="778182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x-none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7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t>Presentation Title  |  </a:t>
            </a:r>
            <a:fld id="{EC78876D-F60F-416A-9AB8-0484C938732F}" type="slidenum">
              <a:rPr lang="en-US" b="1" smtClean="0">
                <a:solidFill>
                  <a:srgbClr val="002060"/>
                </a:solidFill>
                <a:latin typeface="Arial"/>
              </a:rPr>
              <a:pPr/>
              <a:t>‹#›</a:t>
            </a:fld>
            <a:endParaRPr lang="en-US" b="1" dirty="0" smtClean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U.S. Naval Research Laboratory</a:t>
            </a:r>
            <a:endParaRPr lang="en-US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3"/>
            <a:ext cx="100584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315200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66"/>
            <a:ext cx="1143000" cy="7645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5" y="1763186"/>
            <a:ext cx="4343400" cy="5257800"/>
          </a:xfrm>
        </p:spPr>
        <p:txBody>
          <a:bodyPr/>
          <a:lstStyle>
            <a:lvl1pPr>
              <a:lnSpc>
                <a:spcPts val="1798"/>
              </a:lnSpc>
              <a:spcAft>
                <a:spcPts val="599"/>
              </a:spcAft>
              <a:defRPr sz="1400"/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/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 marL="913973" indent="-220560"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234945" y="1763186"/>
            <a:ext cx="4343400" cy="5257800"/>
          </a:xfrm>
        </p:spPr>
        <p:txBody>
          <a:bodyPr/>
          <a:lstStyle>
            <a:lvl1pPr>
              <a:lnSpc>
                <a:spcPts val="1798"/>
              </a:lnSpc>
              <a:spcAft>
                <a:spcPts val="599"/>
              </a:spcAft>
              <a:defRPr sz="1400"/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/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908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t>Presentation Title  |  </a:t>
            </a:r>
            <a:fld id="{EC78876D-F60F-416A-9AB8-0484C938732F}" type="slidenum">
              <a:rPr lang="en-US" b="1" smtClean="0">
                <a:solidFill>
                  <a:srgbClr val="002060"/>
                </a:solidFill>
                <a:latin typeface="Arial"/>
              </a:rPr>
              <a:pPr/>
              <a:t>‹#›</a:t>
            </a:fld>
            <a:endParaRPr lang="en-US" b="1" dirty="0" smtClean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U.S. Naval Research Laboratory</a:t>
            </a:r>
            <a:endParaRPr lang="en-US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3"/>
            <a:ext cx="100584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315200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66"/>
            <a:ext cx="1143000" cy="7645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2" y="1763186"/>
            <a:ext cx="9121140" cy="5257800"/>
          </a:xfrm>
        </p:spPr>
        <p:txBody>
          <a:bodyPr/>
          <a:lstStyle>
            <a:lvl1pPr>
              <a:lnSpc>
                <a:spcPts val="1798"/>
              </a:lnSpc>
              <a:spcAft>
                <a:spcPts val="599"/>
              </a:spcAft>
              <a:defRPr sz="1400"/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/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>
              <a:defRPr u="none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59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62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3249892"/>
            <a:ext cx="9121140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rgbClr val="FABE07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2" y="3882436"/>
            <a:ext cx="9121140" cy="2920323"/>
          </a:xfrm>
        </p:spPr>
        <p:txBody>
          <a:bodyPr/>
          <a:lstStyle>
            <a:lvl1pPr>
              <a:lnSpc>
                <a:spcPts val="2000"/>
              </a:lnSpc>
              <a:spcAft>
                <a:spcPts val="599"/>
              </a:spcAft>
              <a:defRPr sz="1800" b="1">
                <a:solidFill>
                  <a:schemeClr val="bg1"/>
                </a:solidFill>
              </a:defRPr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80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3249892"/>
            <a:ext cx="9121140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2" y="3882436"/>
            <a:ext cx="9121140" cy="2920323"/>
          </a:xfrm>
        </p:spPr>
        <p:txBody>
          <a:bodyPr/>
          <a:lstStyle>
            <a:lvl1pPr>
              <a:lnSpc>
                <a:spcPts val="2000"/>
              </a:lnSpc>
              <a:spcAft>
                <a:spcPts val="599"/>
              </a:spcAft>
              <a:defRPr sz="1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449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blipFill dpi="0" rotWithShape="1">
          <a:blip r:embed="rId2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38572"/>
            <a:ext cx="10058400" cy="1533832"/>
          </a:xfrm>
          <a:prstGeom prst="rect">
            <a:avLst/>
          </a:prstGeom>
          <a:solidFill>
            <a:srgbClr val="0012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2743200"/>
            <a:ext cx="9144000" cy="2743200"/>
          </a:xfrm>
        </p:spPr>
        <p:txBody>
          <a:bodyPr anchor="t">
            <a:noAutofit/>
          </a:bodyPr>
          <a:lstStyle>
            <a:lvl1pPr>
              <a:lnSpc>
                <a:spcPts val="51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6515496"/>
            <a:ext cx="5257800" cy="952107"/>
          </a:xfrm>
        </p:spPr>
        <p:txBody>
          <a:bodyPr anchor="b"/>
          <a:lstStyle>
            <a:lvl1pPr>
              <a:lnSpc>
                <a:spcPts val="1900"/>
              </a:lnSpc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400">
                <a:solidFill>
                  <a:schemeClr val="accent3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798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6" y="457200"/>
            <a:ext cx="1367075" cy="914401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5943603" y="6515496"/>
            <a:ext cx="3657600" cy="952107"/>
          </a:xfrm>
        </p:spPr>
        <p:txBody>
          <a:bodyPr anchor="b"/>
          <a:lstStyle>
            <a:lvl1pPr algn="r">
              <a:lnSpc>
                <a:spcPts val="19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 algn="r">
              <a:lnSpc>
                <a:spcPts val="1900"/>
              </a:lnSpc>
              <a:spcAft>
                <a:spcPts val="0"/>
              </a:spcAft>
              <a:defRPr sz="1400">
                <a:solidFill>
                  <a:schemeClr val="accent3"/>
                </a:solidFill>
              </a:defRPr>
            </a:lvl2pPr>
            <a:lvl3pPr marL="0" indent="0" algn="r">
              <a:lnSpc>
                <a:spcPts val="1900"/>
              </a:lnSpc>
              <a:spcAft>
                <a:spcPts val="0"/>
              </a:spcAft>
              <a:buFontTx/>
              <a:buNone/>
              <a:defRPr sz="1400" b="0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798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5060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4" y="1791097"/>
            <a:ext cx="5679649" cy="2601798"/>
          </a:xfrm>
        </p:spPr>
        <p:txBody>
          <a:bodyPr anchor="b">
            <a:noAutofit/>
          </a:bodyPr>
          <a:lstStyle>
            <a:lvl1pPr>
              <a:lnSpc>
                <a:spcPts val="3900"/>
              </a:lnSpc>
              <a:defRPr sz="3500" b="1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4722835"/>
            <a:ext cx="5257800" cy="952107"/>
          </a:xfrm>
        </p:spPr>
        <p:txBody>
          <a:bodyPr anchor="t"/>
          <a:lstStyle>
            <a:lvl1pPr>
              <a:lnSpc>
                <a:spcPts val="1900"/>
              </a:lnSpc>
              <a:spcAft>
                <a:spcPts val="0"/>
              </a:spcAft>
              <a:defRPr sz="1400" b="1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400" b="1">
                <a:solidFill>
                  <a:schemeClr val="tx2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3pPr>
            <a:lvl4pPr>
              <a:lnSpc>
                <a:spcPts val="2640"/>
              </a:lnSpc>
              <a:spcAft>
                <a:spcPts val="1798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5" y="457200"/>
            <a:ext cx="1367073" cy="914401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62575" y="-9422"/>
            <a:ext cx="5495827" cy="7781826"/>
          </a:xfrm>
          <a:custGeom>
            <a:avLst/>
            <a:gdLst>
              <a:gd name="connsiteX0" fmla="*/ 0 w 3657600"/>
              <a:gd name="connsiteY0" fmla="*/ 0 h 7772400"/>
              <a:gd name="connsiteX1" fmla="*/ 3657600 w 3657600"/>
              <a:gd name="connsiteY1" fmla="*/ 0 h 7772400"/>
              <a:gd name="connsiteX2" fmla="*/ 3657600 w 3657600"/>
              <a:gd name="connsiteY2" fmla="*/ 7772400 h 7772400"/>
              <a:gd name="connsiteX3" fmla="*/ 0 w 3657600"/>
              <a:gd name="connsiteY3" fmla="*/ 7772400 h 7772400"/>
              <a:gd name="connsiteX4" fmla="*/ 0 w 3657600"/>
              <a:gd name="connsiteY4" fmla="*/ 0 h 7772400"/>
              <a:gd name="connsiteX0" fmla="*/ 0 w 5495827"/>
              <a:gd name="connsiteY0" fmla="*/ 0 h 7781826"/>
              <a:gd name="connsiteX1" fmla="*/ 5495827 w 5495827"/>
              <a:gd name="connsiteY1" fmla="*/ 9426 h 7781826"/>
              <a:gd name="connsiteX2" fmla="*/ 5495827 w 5495827"/>
              <a:gd name="connsiteY2" fmla="*/ 7781826 h 7781826"/>
              <a:gd name="connsiteX3" fmla="*/ 1838227 w 5495827"/>
              <a:gd name="connsiteY3" fmla="*/ 7781826 h 7781826"/>
              <a:gd name="connsiteX4" fmla="*/ 0 w 5495827"/>
              <a:gd name="connsiteY4" fmla="*/ 0 h 778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5827" h="7781826">
                <a:moveTo>
                  <a:pt x="0" y="0"/>
                </a:moveTo>
                <a:lnTo>
                  <a:pt x="5495827" y="9426"/>
                </a:lnTo>
                <a:lnTo>
                  <a:pt x="5495827" y="7781826"/>
                </a:lnTo>
                <a:lnTo>
                  <a:pt x="1838227" y="778182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x-none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7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t>Presentation Title  |  </a:t>
            </a:r>
            <a:fld id="{EC78876D-F60F-416A-9AB8-0484C938732F}" type="slidenum">
              <a:rPr lang="en-US" b="1" smtClean="0">
                <a:solidFill>
                  <a:srgbClr val="002060"/>
                </a:solidFill>
                <a:latin typeface="Arial"/>
              </a:rPr>
              <a:pPr/>
              <a:t>‹#›</a:t>
            </a:fld>
            <a:endParaRPr lang="en-US" b="1" dirty="0" smtClean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U.S. Naval Research Laboratory</a:t>
            </a:r>
            <a:endParaRPr lang="en-US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3"/>
            <a:ext cx="100584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315200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66"/>
            <a:ext cx="1143000" cy="7645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5" y="1763186"/>
            <a:ext cx="4343400" cy="5257800"/>
          </a:xfrm>
        </p:spPr>
        <p:txBody>
          <a:bodyPr/>
          <a:lstStyle>
            <a:lvl1pPr>
              <a:lnSpc>
                <a:spcPts val="1798"/>
              </a:lnSpc>
              <a:spcAft>
                <a:spcPts val="599"/>
              </a:spcAft>
              <a:defRPr sz="1400"/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/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 marL="913973" indent="-220560"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234945" y="1763186"/>
            <a:ext cx="4343400" cy="5257800"/>
          </a:xfrm>
        </p:spPr>
        <p:txBody>
          <a:bodyPr/>
          <a:lstStyle>
            <a:lvl1pPr>
              <a:lnSpc>
                <a:spcPts val="1798"/>
              </a:lnSpc>
              <a:spcAft>
                <a:spcPts val="599"/>
              </a:spcAft>
              <a:defRPr sz="1400"/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/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591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Presentation Title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U.S. Naval Research Laboratory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3"/>
            <a:ext cx="100584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315200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66"/>
            <a:ext cx="1143000" cy="7645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2" y="1763186"/>
            <a:ext cx="9121140" cy="5257800"/>
          </a:xfrm>
        </p:spPr>
        <p:txBody>
          <a:bodyPr/>
          <a:lstStyle>
            <a:lvl1pPr>
              <a:lnSpc>
                <a:spcPts val="1798"/>
              </a:lnSpc>
              <a:spcAft>
                <a:spcPts val="599"/>
              </a:spcAft>
              <a:defRPr sz="1400"/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/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>
              <a:defRPr u="none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7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62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t>Presentation Title  |  </a:t>
            </a:r>
            <a:fld id="{EC78876D-F60F-416A-9AB8-0484C938732F}" type="slidenum">
              <a:rPr lang="en-US" b="1" smtClean="0">
                <a:solidFill>
                  <a:srgbClr val="002060"/>
                </a:solidFill>
                <a:latin typeface="Arial"/>
              </a:rPr>
              <a:pPr/>
              <a:t>‹#›</a:t>
            </a:fld>
            <a:endParaRPr lang="en-US" b="1" dirty="0" smtClean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U.S. Naval Research Laboratory</a:t>
            </a:r>
            <a:endParaRPr lang="en-US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3"/>
            <a:ext cx="100584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315200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66"/>
            <a:ext cx="1143000" cy="7645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2" y="1763186"/>
            <a:ext cx="9121140" cy="5257800"/>
          </a:xfrm>
        </p:spPr>
        <p:txBody>
          <a:bodyPr/>
          <a:lstStyle>
            <a:lvl1pPr>
              <a:lnSpc>
                <a:spcPts val="1798"/>
              </a:lnSpc>
              <a:spcAft>
                <a:spcPts val="599"/>
              </a:spcAft>
              <a:defRPr sz="1400"/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/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>
              <a:defRPr u="none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810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62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3249892"/>
            <a:ext cx="9121140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rgbClr val="FABE07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2" y="3882436"/>
            <a:ext cx="9121140" cy="2920323"/>
          </a:xfrm>
        </p:spPr>
        <p:txBody>
          <a:bodyPr/>
          <a:lstStyle>
            <a:lvl1pPr>
              <a:lnSpc>
                <a:spcPts val="2000"/>
              </a:lnSpc>
              <a:spcAft>
                <a:spcPts val="599"/>
              </a:spcAft>
              <a:defRPr sz="1800" b="1">
                <a:solidFill>
                  <a:schemeClr val="bg1"/>
                </a:solidFill>
              </a:defRPr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240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3249892"/>
            <a:ext cx="9121140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2" y="3882436"/>
            <a:ext cx="9121140" cy="2920323"/>
          </a:xfrm>
        </p:spPr>
        <p:txBody>
          <a:bodyPr/>
          <a:lstStyle>
            <a:lvl1pPr>
              <a:lnSpc>
                <a:spcPts val="2000"/>
              </a:lnSpc>
              <a:spcAft>
                <a:spcPts val="599"/>
              </a:spcAft>
              <a:defRPr sz="1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9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blipFill dpi="0" rotWithShape="1">
          <a:blip r:embed="rId2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38572"/>
            <a:ext cx="10058400" cy="1533832"/>
          </a:xfrm>
          <a:prstGeom prst="rect">
            <a:avLst/>
          </a:prstGeom>
          <a:solidFill>
            <a:srgbClr val="0012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2743200"/>
            <a:ext cx="9144000" cy="2743200"/>
          </a:xfrm>
        </p:spPr>
        <p:txBody>
          <a:bodyPr anchor="t">
            <a:noAutofit/>
          </a:bodyPr>
          <a:lstStyle>
            <a:lvl1pPr>
              <a:lnSpc>
                <a:spcPts val="51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6515496"/>
            <a:ext cx="5257800" cy="952107"/>
          </a:xfrm>
        </p:spPr>
        <p:txBody>
          <a:bodyPr anchor="b"/>
          <a:lstStyle>
            <a:lvl1pPr>
              <a:lnSpc>
                <a:spcPts val="1900"/>
              </a:lnSpc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400">
                <a:solidFill>
                  <a:schemeClr val="accent3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798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6" y="457200"/>
            <a:ext cx="1367075" cy="914401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5943603" y="6515496"/>
            <a:ext cx="3657600" cy="952107"/>
          </a:xfrm>
        </p:spPr>
        <p:txBody>
          <a:bodyPr anchor="b"/>
          <a:lstStyle>
            <a:lvl1pPr algn="r">
              <a:lnSpc>
                <a:spcPts val="19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 algn="r">
              <a:lnSpc>
                <a:spcPts val="1900"/>
              </a:lnSpc>
              <a:spcAft>
                <a:spcPts val="0"/>
              </a:spcAft>
              <a:defRPr sz="1400">
                <a:solidFill>
                  <a:schemeClr val="accent3"/>
                </a:solidFill>
              </a:defRPr>
            </a:lvl2pPr>
            <a:lvl3pPr marL="0" indent="0" algn="r">
              <a:lnSpc>
                <a:spcPts val="1900"/>
              </a:lnSpc>
              <a:spcAft>
                <a:spcPts val="0"/>
              </a:spcAft>
              <a:buFontTx/>
              <a:buNone/>
              <a:defRPr sz="1400" b="0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798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54956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4" y="1791097"/>
            <a:ext cx="5679649" cy="2601798"/>
          </a:xfrm>
        </p:spPr>
        <p:txBody>
          <a:bodyPr anchor="b">
            <a:noAutofit/>
          </a:bodyPr>
          <a:lstStyle>
            <a:lvl1pPr>
              <a:lnSpc>
                <a:spcPts val="3900"/>
              </a:lnSpc>
              <a:defRPr sz="3500" b="1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4722835"/>
            <a:ext cx="5257800" cy="952107"/>
          </a:xfrm>
        </p:spPr>
        <p:txBody>
          <a:bodyPr anchor="t"/>
          <a:lstStyle>
            <a:lvl1pPr>
              <a:lnSpc>
                <a:spcPts val="1900"/>
              </a:lnSpc>
              <a:spcAft>
                <a:spcPts val="0"/>
              </a:spcAft>
              <a:defRPr sz="1400" b="1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400" b="1">
                <a:solidFill>
                  <a:schemeClr val="tx2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3pPr>
            <a:lvl4pPr>
              <a:lnSpc>
                <a:spcPts val="2640"/>
              </a:lnSpc>
              <a:spcAft>
                <a:spcPts val="1798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5" y="457200"/>
            <a:ext cx="1367073" cy="914401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62575" y="-9422"/>
            <a:ext cx="5495827" cy="7781826"/>
          </a:xfrm>
          <a:custGeom>
            <a:avLst/>
            <a:gdLst>
              <a:gd name="connsiteX0" fmla="*/ 0 w 3657600"/>
              <a:gd name="connsiteY0" fmla="*/ 0 h 7772400"/>
              <a:gd name="connsiteX1" fmla="*/ 3657600 w 3657600"/>
              <a:gd name="connsiteY1" fmla="*/ 0 h 7772400"/>
              <a:gd name="connsiteX2" fmla="*/ 3657600 w 3657600"/>
              <a:gd name="connsiteY2" fmla="*/ 7772400 h 7772400"/>
              <a:gd name="connsiteX3" fmla="*/ 0 w 3657600"/>
              <a:gd name="connsiteY3" fmla="*/ 7772400 h 7772400"/>
              <a:gd name="connsiteX4" fmla="*/ 0 w 3657600"/>
              <a:gd name="connsiteY4" fmla="*/ 0 h 7772400"/>
              <a:gd name="connsiteX0" fmla="*/ 0 w 5495827"/>
              <a:gd name="connsiteY0" fmla="*/ 0 h 7781826"/>
              <a:gd name="connsiteX1" fmla="*/ 5495827 w 5495827"/>
              <a:gd name="connsiteY1" fmla="*/ 9426 h 7781826"/>
              <a:gd name="connsiteX2" fmla="*/ 5495827 w 5495827"/>
              <a:gd name="connsiteY2" fmla="*/ 7781826 h 7781826"/>
              <a:gd name="connsiteX3" fmla="*/ 1838227 w 5495827"/>
              <a:gd name="connsiteY3" fmla="*/ 7781826 h 7781826"/>
              <a:gd name="connsiteX4" fmla="*/ 0 w 5495827"/>
              <a:gd name="connsiteY4" fmla="*/ 0 h 778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5827" h="7781826">
                <a:moveTo>
                  <a:pt x="0" y="0"/>
                </a:moveTo>
                <a:lnTo>
                  <a:pt x="5495827" y="9426"/>
                </a:lnTo>
                <a:lnTo>
                  <a:pt x="5495827" y="7781826"/>
                </a:lnTo>
                <a:lnTo>
                  <a:pt x="1838227" y="778182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x-none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07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t>Presentation Title  |  </a:t>
            </a:r>
            <a:fld id="{EC78876D-F60F-416A-9AB8-0484C938732F}" type="slidenum">
              <a:rPr lang="en-US" b="1" smtClean="0">
                <a:solidFill>
                  <a:srgbClr val="002060"/>
                </a:solidFill>
                <a:latin typeface="Arial"/>
              </a:rPr>
              <a:pPr/>
              <a:t>‹#›</a:t>
            </a:fld>
            <a:endParaRPr lang="en-US" b="1" dirty="0" smtClean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U.S. Naval Research Laboratory</a:t>
            </a:r>
            <a:endParaRPr lang="en-US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3"/>
            <a:ext cx="100584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315200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66"/>
            <a:ext cx="1143000" cy="7645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5" y="1763186"/>
            <a:ext cx="4343400" cy="5257800"/>
          </a:xfrm>
        </p:spPr>
        <p:txBody>
          <a:bodyPr/>
          <a:lstStyle>
            <a:lvl1pPr>
              <a:lnSpc>
                <a:spcPts val="1798"/>
              </a:lnSpc>
              <a:spcAft>
                <a:spcPts val="599"/>
              </a:spcAft>
              <a:defRPr sz="1400"/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/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 marL="913973" indent="-220560"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234945" y="1763186"/>
            <a:ext cx="4343400" cy="5257800"/>
          </a:xfrm>
        </p:spPr>
        <p:txBody>
          <a:bodyPr/>
          <a:lstStyle>
            <a:lvl1pPr>
              <a:lnSpc>
                <a:spcPts val="1798"/>
              </a:lnSpc>
              <a:spcAft>
                <a:spcPts val="599"/>
              </a:spcAft>
              <a:defRPr sz="1400"/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/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211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t>Presentation Title  |  </a:t>
            </a:r>
            <a:fld id="{EC78876D-F60F-416A-9AB8-0484C938732F}" type="slidenum">
              <a:rPr lang="en-US" b="1" smtClean="0">
                <a:solidFill>
                  <a:srgbClr val="002060"/>
                </a:solidFill>
                <a:latin typeface="Arial"/>
              </a:rPr>
              <a:pPr/>
              <a:t>‹#›</a:t>
            </a:fld>
            <a:endParaRPr lang="en-US" b="1" dirty="0" smtClean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U.S. Naval Research Laboratory</a:t>
            </a:r>
            <a:endParaRPr lang="en-US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3"/>
            <a:ext cx="100584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315200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66"/>
            <a:ext cx="1143000" cy="7645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2" y="1763186"/>
            <a:ext cx="9121140" cy="5257800"/>
          </a:xfrm>
        </p:spPr>
        <p:txBody>
          <a:bodyPr/>
          <a:lstStyle>
            <a:lvl1pPr>
              <a:lnSpc>
                <a:spcPts val="1798"/>
              </a:lnSpc>
              <a:spcAft>
                <a:spcPts val="599"/>
              </a:spcAft>
              <a:defRPr sz="1400"/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/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>
              <a:defRPr u="none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362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62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3249892"/>
            <a:ext cx="9121140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rgbClr val="FABE07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2" y="3882436"/>
            <a:ext cx="9121140" cy="2920323"/>
          </a:xfrm>
        </p:spPr>
        <p:txBody>
          <a:bodyPr/>
          <a:lstStyle>
            <a:lvl1pPr>
              <a:lnSpc>
                <a:spcPts val="2000"/>
              </a:lnSpc>
              <a:spcAft>
                <a:spcPts val="599"/>
              </a:spcAft>
              <a:defRPr sz="1800" b="1">
                <a:solidFill>
                  <a:schemeClr val="bg1"/>
                </a:solidFill>
              </a:defRPr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77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3249892"/>
            <a:ext cx="9121140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2" y="3882436"/>
            <a:ext cx="9121140" cy="2920323"/>
          </a:xfrm>
        </p:spPr>
        <p:txBody>
          <a:bodyPr/>
          <a:lstStyle>
            <a:lvl1pPr>
              <a:lnSpc>
                <a:spcPts val="2000"/>
              </a:lnSpc>
              <a:spcAft>
                <a:spcPts val="599"/>
              </a:spcAft>
              <a:defRPr sz="1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664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blipFill dpi="0" rotWithShape="1">
          <a:blip r:embed="rId2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38572"/>
            <a:ext cx="10058400" cy="1533832"/>
          </a:xfrm>
          <a:prstGeom prst="rect">
            <a:avLst/>
          </a:prstGeom>
          <a:solidFill>
            <a:srgbClr val="0012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2743200"/>
            <a:ext cx="9144000" cy="2743200"/>
          </a:xfrm>
        </p:spPr>
        <p:txBody>
          <a:bodyPr anchor="t">
            <a:noAutofit/>
          </a:bodyPr>
          <a:lstStyle>
            <a:lvl1pPr>
              <a:lnSpc>
                <a:spcPts val="51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6515496"/>
            <a:ext cx="5257800" cy="952107"/>
          </a:xfrm>
        </p:spPr>
        <p:txBody>
          <a:bodyPr anchor="b"/>
          <a:lstStyle>
            <a:lvl1pPr>
              <a:lnSpc>
                <a:spcPts val="1900"/>
              </a:lnSpc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400">
                <a:solidFill>
                  <a:schemeClr val="accent3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798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6" y="457200"/>
            <a:ext cx="1367075" cy="914401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5943603" y="6515496"/>
            <a:ext cx="3657600" cy="952107"/>
          </a:xfrm>
        </p:spPr>
        <p:txBody>
          <a:bodyPr anchor="b"/>
          <a:lstStyle>
            <a:lvl1pPr algn="r">
              <a:lnSpc>
                <a:spcPts val="19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 algn="r">
              <a:lnSpc>
                <a:spcPts val="1900"/>
              </a:lnSpc>
              <a:spcAft>
                <a:spcPts val="0"/>
              </a:spcAft>
              <a:defRPr sz="1400">
                <a:solidFill>
                  <a:schemeClr val="accent3"/>
                </a:solidFill>
              </a:defRPr>
            </a:lvl2pPr>
            <a:lvl3pPr marL="0" indent="0" algn="r">
              <a:lnSpc>
                <a:spcPts val="1900"/>
              </a:lnSpc>
              <a:spcAft>
                <a:spcPts val="0"/>
              </a:spcAft>
              <a:buFontTx/>
              <a:buNone/>
              <a:defRPr sz="1400" b="0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798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58459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3249892"/>
            <a:ext cx="9121140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rgbClr val="FABE07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2" y="3882436"/>
            <a:ext cx="9121140" cy="2920323"/>
          </a:xfrm>
        </p:spPr>
        <p:txBody>
          <a:bodyPr/>
          <a:lstStyle>
            <a:lvl1pPr>
              <a:lnSpc>
                <a:spcPts val="2000"/>
              </a:lnSpc>
              <a:spcAft>
                <a:spcPts val="599"/>
              </a:spcAft>
              <a:defRPr sz="1800" b="1">
                <a:solidFill>
                  <a:schemeClr val="bg1"/>
                </a:solidFill>
              </a:defRPr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2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4" y="1791097"/>
            <a:ext cx="5679649" cy="2601798"/>
          </a:xfrm>
        </p:spPr>
        <p:txBody>
          <a:bodyPr anchor="b">
            <a:noAutofit/>
          </a:bodyPr>
          <a:lstStyle>
            <a:lvl1pPr>
              <a:lnSpc>
                <a:spcPts val="3900"/>
              </a:lnSpc>
              <a:defRPr sz="3500" b="1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4722835"/>
            <a:ext cx="5257800" cy="952107"/>
          </a:xfrm>
        </p:spPr>
        <p:txBody>
          <a:bodyPr anchor="t"/>
          <a:lstStyle>
            <a:lvl1pPr>
              <a:lnSpc>
                <a:spcPts val="1900"/>
              </a:lnSpc>
              <a:spcAft>
                <a:spcPts val="0"/>
              </a:spcAft>
              <a:defRPr sz="1400" b="1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400" b="1">
                <a:solidFill>
                  <a:schemeClr val="tx2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3pPr>
            <a:lvl4pPr>
              <a:lnSpc>
                <a:spcPts val="2640"/>
              </a:lnSpc>
              <a:spcAft>
                <a:spcPts val="1798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5" y="457200"/>
            <a:ext cx="1367073" cy="914401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62575" y="-9422"/>
            <a:ext cx="5495827" cy="7781826"/>
          </a:xfrm>
          <a:custGeom>
            <a:avLst/>
            <a:gdLst>
              <a:gd name="connsiteX0" fmla="*/ 0 w 3657600"/>
              <a:gd name="connsiteY0" fmla="*/ 0 h 7772400"/>
              <a:gd name="connsiteX1" fmla="*/ 3657600 w 3657600"/>
              <a:gd name="connsiteY1" fmla="*/ 0 h 7772400"/>
              <a:gd name="connsiteX2" fmla="*/ 3657600 w 3657600"/>
              <a:gd name="connsiteY2" fmla="*/ 7772400 h 7772400"/>
              <a:gd name="connsiteX3" fmla="*/ 0 w 3657600"/>
              <a:gd name="connsiteY3" fmla="*/ 7772400 h 7772400"/>
              <a:gd name="connsiteX4" fmla="*/ 0 w 3657600"/>
              <a:gd name="connsiteY4" fmla="*/ 0 h 7772400"/>
              <a:gd name="connsiteX0" fmla="*/ 0 w 5495827"/>
              <a:gd name="connsiteY0" fmla="*/ 0 h 7781826"/>
              <a:gd name="connsiteX1" fmla="*/ 5495827 w 5495827"/>
              <a:gd name="connsiteY1" fmla="*/ 9426 h 7781826"/>
              <a:gd name="connsiteX2" fmla="*/ 5495827 w 5495827"/>
              <a:gd name="connsiteY2" fmla="*/ 7781826 h 7781826"/>
              <a:gd name="connsiteX3" fmla="*/ 1838227 w 5495827"/>
              <a:gd name="connsiteY3" fmla="*/ 7781826 h 7781826"/>
              <a:gd name="connsiteX4" fmla="*/ 0 w 5495827"/>
              <a:gd name="connsiteY4" fmla="*/ 0 h 778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5827" h="7781826">
                <a:moveTo>
                  <a:pt x="0" y="0"/>
                </a:moveTo>
                <a:lnTo>
                  <a:pt x="5495827" y="9426"/>
                </a:lnTo>
                <a:lnTo>
                  <a:pt x="5495827" y="7781826"/>
                </a:lnTo>
                <a:lnTo>
                  <a:pt x="1838227" y="778182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x-none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5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t>Presentation Title  |  </a:t>
            </a:r>
            <a:fld id="{EC78876D-F60F-416A-9AB8-0484C938732F}" type="slidenum">
              <a:rPr lang="en-US" b="1" smtClean="0">
                <a:solidFill>
                  <a:srgbClr val="002060"/>
                </a:solidFill>
                <a:latin typeface="Arial"/>
              </a:rPr>
              <a:pPr/>
              <a:t>‹#›</a:t>
            </a:fld>
            <a:endParaRPr lang="en-US" b="1" dirty="0" smtClean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U.S. Naval Research Laboratory</a:t>
            </a:r>
            <a:endParaRPr lang="en-US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3"/>
            <a:ext cx="100584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315200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66"/>
            <a:ext cx="1143000" cy="7645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5" y="1763186"/>
            <a:ext cx="4343400" cy="5257800"/>
          </a:xfrm>
        </p:spPr>
        <p:txBody>
          <a:bodyPr/>
          <a:lstStyle>
            <a:lvl1pPr>
              <a:lnSpc>
                <a:spcPts val="1798"/>
              </a:lnSpc>
              <a:spcAft>
                <a:spcPts val="599"/>
              </a:spcAft>
              <a:defRPr sz="1400"/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/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 marL="913973" indent="-220560"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234945" y="1763186"/>
            <a:ext cx="4343400" cy="5257800"/>
          </a:xfrm>
        </p:spPr>
        <p:txBody>
          <a:bodyPr/>
          <a:lstStyle>
            <a:lvl1pPr>
              <a:lnSpc>
                <a:spcPts val="1798"/>
              </a:lnSpc>
              <a:spcAft>
                <a:spcPts val="599"/>
              </a:spcAft>
              <a:defRPr sz="1400"/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/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211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t>Presentation Title  |  </a:t>
            </a:r>
            <a:fld id="{EC78876D-F60F-416A-9AB8-0484C938732F}" type="slidenum">
              <a:rPr lang="en-US" b="1" smtClean="0">
                <a:solidFill>
                  <a:srgbClr val="002060"/>
                </a:solidFill>
                <a:latin typeface="Arial"/>
              </a:rPr>
              <a:pPr/>
              <a:t>‹#›</a:t>
            </a:fld>
            <a:endParaRPr lang="en-US" b="1" dirty="0" smtClean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U.S. Naval Research Laboratory</a:t>
            </a:r>
            <a:endParaRPr lang="en-US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3"/>
            <a:ext cx="100584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315200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66"/>
            <a:ext cx="1143000" cy="7645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2" y="1763186"/>
            <a:ext cx="9121140" cy="5257800"/>
          </a:xfrm>
        </p:spPr>
        <p:txBody>
          <a:bodyPr/>
          <a:lstStyle>
            <a:lvl1pPr>
              <a:lnSpc>
                <a:spcPts val="1798"/>
              </a:lnSpc>
              <a:spcAft>
                <a:spcPts val="599"/>
              </a:spcAft>
              <a:defRPr sz="1400"/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/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>
              <a:defRPr u="none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362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62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3249892"/>
            <a:ext cx="9121140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rgbClr val="FABE07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2" y="3882436"/>
            <a:ext cx="9121140" cy="2920323"/>
          </a:xfrm>
        </p:spPr>
        <p:txBody>
          <a:bodyPr/>
          <a:lstStyle>
            <a:lvl1pPr>
              <a:lnSpc>
                <a:spcPts val="2000"/>
              </a:lnSpc>
              <a:spcAft>
                <a:spcPts val="599"/>
              </a:spcAft>
              <a:defRPr sz="1800" b="1">
                <a:solidFill>
                  <a:schemeClr val="bg1"/>
                </a:solidFill>
              </a:defRPr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77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3249892"/>
            <a:ext cx="9121140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2" y="3882436"/>
            <a:ext cx="9121140" cy="2920323"/>
          </a:xfrm>
        </p:spPr>
        <p:txBody>
          <a:bodyPr/>
          <a:lstStyle>
            <a:lvl1pPr>
              <a:lnSpc>
                <a:spcPts val="2000"/>
              </a:lnSpc>
              <a:spcAft>
                <a:spcPts val="599"/>
              </a:spcAft>
              <a:defRPr sz="1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664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blipFill dpi="0" rotWithShape="1">
          <a:blip r:embed="rId2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38572"/>
            <a:ext cx="10058400" cy="1533832"/>
          </a:xfrm>
          <a:prstGeom prst="rect">
            <a:avLst/>
          </a:prstGeom>
          <a:solidFill>
            <a:srgbClr val="0012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2743200"/>
            <a:ext cx="9144000" cy="2743200"/>
          </a:xfrm>
        </p:spPr>
        <p:txBody>
          <a:bodyPr anchor="t">
            <a:noAutofit/>
          </a:bodyPr>
          <a:lstStyle>
            <a:lvl1pPr>
              <a:lnSpc>
                <a:spcPts val="51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6515496"/>
            <a:ext cx="5257800" cy="952107"/>
          </a:xfrm>
        </p:spPr>
        <p:txBody>
          <a:bodyPr anchor="b"/>
          <a:lstStyle>
            <a:lvl1pPr>
              <a:lnSpc>
                <a:spcPts val="1900"/>
              </a:lnSpc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400">
                <a:solidFill>
                  <a:schemeClr val="accent3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798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6" y="457200"/>
            <a:ext cx="1367075" cy="914401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5943603" y="6515496"/>
            <a:ext cx="3657600" cy="952107"/>
          </a:xfrm>
        </p:spPr>
        <p:txBody>
          <a:bodyPr anchor="b"/>
          <a:lstStyle>
            <a:lvl1pPr algn="r">
              <a:lnSpc>
                <a:spcPts val="19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 algn="r">
              <a:lnSpc>
                <a:spcPts val="1900"/>
              </a:lnSpc>
              <a:spcAft>
                <a:spcPts val="0"/>
              </a:spcAft>
              <a:defRPr sz="1400">
                <a:solidFill>
                  <a:schemeClr val="accent3"/>
                </a:solidFill>
              </a:defRPr>
            </a:lvl2pPr>
            <a:lvl3pPr marL="0" indent="0" algn="r">
              <a:lnSpc>
                <a:spcPts val="1900"/>
              </a:lnSpc>
              <a:spcAft>
                <a:spcPts val="0"/>
              </a:spcAft>
              <a:buFontTx/>
              <a:buNone/>
              <a:defRPr sz="1400" b="0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798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58459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4" y="1791097"/>
            <a:ext cx="5679649" cy="2601798"/>
          </a:xfrm>
        </p:spPr>
        <p:txBody>
          <a:bodyPr anchor="b">
            <a:noAutofit/>
          </a:bodyPr>
          <a:lstStyle>
            <a:lvl1pPr>
              <a:lnSpc>
                <a:spcPts val="3900"/>
              </a:lnSpc>
              <a:defRPr sz="3500" b="1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4722835"/>
            <a:ext cx="5257800" cy="952107"/>
          </a:xfrm>
        </p:spPr>
        <p:txBody>
          <a:bodyPr anchor="t"/>
          <a:lstStyle>
            <a:lvl1pPr>
              <a:lnSpc>
                <a:spcPts val="1900"/>
              </a:lnSpc>
              <a:spcAft>
                <a:spcPts val="0"/>
              </a:spcAft>
              <a:defRPr sz="1400" b="1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400" b="1">
                <a:solidFill>
                  <a:schemeClr val="tx2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3pPr>
            <a:lvl4pPr>
              <a:lnSpc>
                <a:spcPts val="2640"/>
              </a:lnSpc>
              <a:spcAft>
                <a:spcPts val="1798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5" y="457200"/>
            <a:ext cx="1367073" cy="914401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62575" y="-9422"/>
            <a:ext cx="5495827" cy="7781826"/>
          </a:xfrm>
          <a:custGeom>
            <a:avLst/>
            <a:gdLst>
              <a:gd name="connsiteX0" fmla="*/ 0 w 3657600"/>
              <a:gd name="connsiteY0" fmla="*/ 0 h 7772400"/>
              <a:gd name="connsiteX1" fmla="*/ 3657600 w 3657600"/>
              <a:gd name="connsiteY1" fmla="*/ 0 h 7772400"/>
              <a:gd name="connsiteX2" fmla="*/ 3657600 w 3657600"/>
              <a:gd name="connsiteY2" fmla="*/ 7772400 h 7772400"/>
              <a:gd name="connsiteX3" fmla="*/ 0 w 3657600"/>
              <a:gd name="connsiteY3" fmla="*/ 7772400 h 7772400"/>
              <a:gd name="connsiteX4" fmla="*/ 0 w 3657600"/>
              <a:gd name="connsiteY4" fmla="*/ 0 h 7772400"/>
              <a:gd name="connsiteX0" fmla="*/ 0 w 5495827"/>
              <a:gd name="connsiteY0" fmla="*/ 0 h 7781826"/>
              <a:gd name="connsiteX1" fmla="*/ 5495827 w 5495827"/>
              <a:gd name="connsiteY1" fmla="*/ 9426 h 7781826"/>
              <a:gd name="connsiteX2" fmla="*/ 5495827 w 5495827"/>
              <a:gd name="connsiteY2" fmla="*/ 7781826 h 7781826"/>
              <a:gd name="connsiteX3" fmla="*/ 1838227 w 5495827"/>
              <a:gd name="connsiteY3" fmla="*/ 7781826 h 7781826"/>
              <a:gd name="connsiteX4" fmla="*/ 0 w 5495827"/>
              <a:gd name="connsiteY4" fmla="*/ 0 h 778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5827" h="7781826">
                <a:moveTo>
                  <a:pt x="0" y="0"/>
                </a:moveTo>
                <a:lnTo>
                  <a:pt x="5495827" y="9426"/>
                </a:lnTo>
                <a:lnTo>
                  <a:pt x="5495827" y="7781826"/>
                </a:lnTo>
                <a:lnTo>
                  <a:pt x="1838227" y="778182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x-none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5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t>Presentation Title  |  </a:t>
            </a:r>
            <a:fld id="{EC78876D-F60F-416A-9AB8-0484C938732F}" type="slidenum">
              <a:rPr lang="en-US" b="1" smtClean="0">
                <a:solidFill>
                  <a:srgbClr val="002060"/>
                </a:solidFill>
                <a:latin typeface="Arial"/>
              </a:rPr>
              <a:pPr/>
              <a:t>‹#›</a:t>
            </a:fld>
            <a:endParaRPr lang="en-US" b="1" dirty="0" smtClean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U.S. Naval Research Laboratory</a:t>
            </a:r>
            <a:endParaRPr lang="en-US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3"/>
            <a:ext cx="100584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315200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66"/>
            <a:ext cx="1143000" cy="7645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5" y="1763186"/>
            <a:ext cx="4343400" cy="5257800"/>
          </a:xfrm>
        </p:spPr>
        <p:txBody>
          <a:bodyPr/>
          <a:lstStyle>
            <a:lvl1pPr>
              <a:lnSpc>
                <a:spcPts val="1798"/>
              </a:lnSpc>
              <a:spcAft>
                <a:spcPts val="599"/>
              </a:spcAft>
              <a:defRPr sz="1400"/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/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 marL="913973" indent="-220560"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234945" y="1763186"/>
            <a:ext cx="4343400" cy="5257800"/>
          </a:xfrm>
        </p:spPr>
        <p:txBody>
          <a:bodyPr/>
          <a:lstStyle>
            <a:lvl1pPr>
              <a:lnSpc>
                <a:spcPts val="1798"/>
              </a:lnSpc>
              <a:spcAft>
                <a:spcPts val="599"/>
              </a:spcAft>
              <a:defRPr sz="1400"/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/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247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t>Presentation Title  |  </a:t>
            </a:r>
            <a:fld id="{EC78876D-F60F-416A-9AB8-0484C938732F}" type="slidenum">
              <a:rPr lang="en-US" b="1" smtClean="0">
                <a:solidFill>
                  <a:srgbClr val="002060"/>
                </a:solidFill>
                <a:latin typeface="Arial"/>
              </a:rPr>
              <a:pPr/>
              <a:t>‹#›</a:t>
            </a:fld>
            <a:endParaRPr lang="en-US" b="1" dirty="0" smtClean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U.S. Naval Research Laboratory</a:t>
            </a:r>
            <a:endParaRPr lang="en-US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3"/>
            <a:ext cx="100584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315200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66"/>
            <a:ext cx="1143000" cy="7645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2" y="1763186"/>
            <a:ext cx="9121140" cy="5257800"/>
          </a:xfrm>
        </p:spPr>
        <p:txBody>
          <a:bodyPr/>
          <a:lstStyle>
            <a:lvl1pPr>
              <a:lnSpc>
                <a:spcPts val="1798"/>
              </a:lnSpc>
              <a:spcAft>
                <a:spcPts val="599"/>
              </a:spcAft>
              <a:defRPr sz="1400"/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/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>
              <a:defRPr u="none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2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62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3249892"/>
            <a:ext cx="9121140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rgbClr val="FABE07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2" y="3882436"/>
            <a:ext cx="9121140" cy="2920323"/>
          </a:xfrm>
        </p:spPr>
        <p:txBody>
          <a:bodyPr/>
          <a:lstStyle>
            <a:lvl1pPr>
              <a:lnSpc>
                <a:spcPts val="2000"/>
              </a:lnSpc>
              <a:spcAft>
                <a:spcPts val="599"/>
              </a:spcAft>
              <a:defRPr sz="1800" b="1">
                <a:solidFill>
                  <a:schemeClr val="bg1"/>
                </a:solidFill>
              </a:defRPr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38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3249892"/>
            <a:ext cx="9121140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2" y="3882436"/>
            <a:ext cx="9121140" cy="2920323"/>
          </a:xfrm>
        </p:spPr>
        <p:txBody>
          <a:bodyPr/>
          <a:lstStyle>
            <a:lvl1pPr>
              <a:lnSpc>
                <a:spcPts val="2000"/>
              </a:lnSpc>
              <a:spcAft>
                <a:spcPts val="599"/>
              </a:spcAft>
              <a:defRPr sz="1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1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3249892"/>
            <a:ext cx="9121140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2" y="3882436"/>
            <a:ext cx="9121140" cy="2920323"/>
          </a:xfrm>
        </p:spPr>
        <p:txBody>
          <a:bodyPr/>
          <a:lstStyle>
            <a:lvl1pPr>
              <a:lnSpc>
                <a:spcPts val="2000"/>
              </a:lnSpc>
              <a:spcAft>
                <a:spcPts val="599"/>
              </a:spcAft>
              <a:defRPr sz="1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20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blipFill dpi="0" rotWithShape="1">
          <a:blip r:embed="rId2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38572"/>
            <a:ext cx="10058400" cy="1533832"/>
          </a:xfrm>
          <a:prstGeom prst="rect">
            <a:avLst/>
          </a:prstGeom>
          <a:solidFill>
            <a:srgbClr val="0012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2743200"/>
            <a:ext cx="9144000" cy="2743200"/>
          </a:xfrm>
        </p:spPr>
        <p:txBody>
          <a:bodyPr anchor="t">
            <a:noAutofit/>
          </a:bodyPr>
          <a:lstStyle>
            <a:lvl1pPr>
              <a:lnSpc>
                <a:spcPts val="51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6515496"/>
            <a:ext cx="5257800" cy="952107"/>
          </a:xfrm>
        </p:spPr>
        <p:txBody>
          <a:bodyPr anchor="b"/>
          <a:lstStyle>
            <a:lvl1pPr>
              <a:lnSpc>
                <a:spcPts val="1900"/>
              </a:lnSpc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400">
                <a:solidFill>
                  <a:schemeClr val="accent3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798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6" y="457200"/>
            <a:ext cx="1367075" cy="914401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5943603" y="6515496"/>
            <a:ext cx="3657600" cy="952107"/>
          </a:xfrm>
        </p:spPr>
        <p:txBody>
          <a:bodyPr anchor="b"/>
          <a:lstStyle>
            <a:lvl1pPr algn="r">
              <a:lnSpc>
                <a:spcPts val="19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 algn="r">
              <a:lnSpc>
                <a:spcPts val="1900"/>
              </a:lnSpc>
              <a:spcAft>
                <a:spcPts val="0"/>
              </a:spcAft>
              <a:defRPr sz="1400">
                <a:solidFill>
                  <a:schemeClr val="accent3"/>
                </a:solidFill>
              </a:defRPr>
            </a:lvl2pPr>
            <a:lvl3pPr marL="0" indent="0" algn="r">
              <a:lnSpc>
                <a:spcPts val="1900"/>
              </a:lnSpc>
              <a:spcAft>
                <a:spcPts val="0"/>
              </a:spcAft>
              <a:buFontTx/>
              <a:buNone/>
              <a:defRPr sz="1400" b="0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798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594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4" y="1791097"/>
            <a:ext cx="5679649" cy="2601798"/>
          </a:xfrm>
        </p:spPr>
        <p:txBody>
          <a:bodyPr anchor="b">
            <a:noAutofit/>
          </a:bodyPr>
          <a:lstStyle>
            <a:lvl1pPr>
              <a:lnSpc>
                <a:spcPts val="3900"/>
              </a:lnSpc>
              <a:defRPr sz="3500" b="1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4722835"/>
            <a:ext cx="5257800" cy="952107"/>
          </a:xfrm>
        </p:spPr>
        <p:txBody>
          <a:bodyPr anchor="t"/>
          <a:lstStyle>
            <a:lvl1pPr>
              <a:lnSpc>
                <a:spcPts val="1900"/>
              </a:lnSpc>
              <a:spcAft>
                <a:spcPts val="0"/>
              </a:spcAft>
              <a:defRPr sz="1400" b="1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400" b="1">
                <a:solidFill>
                  <a:schemeClr val="tx2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3pPr>
            <a:lvl4pPr>
              <a:lnSpc>
                <a:spcPts val="2640"/>
              </a:lnSpc>
              <a:spcAft>
                <a:spcPts val="1798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5" y="457200"/>
            <a:ext cx="1367073" cy="914401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62575" y="-9422"/>
            <a:ext cx="5495827" cy="7781826"/>
          </a:xfrm>
          <a:custGeom>
            <a:avLst/>
            <a:gdLst>
              <a:gd name="connsiteX0" fmla="*/ 0 w 3657600"/>
              <a:gd name="connsiteY0" fmla="*/ 0 h 7772400"/>
              <a:gd name="connsiteX1" fmla="*/ 3657600 w 3657600"/>
              <a:gd name="connsiteY1" fmla="*/ 0 h 7772400"/>
              <a:gd name="connsiteX2" fmla="*/ 3657600 w 3657600"/>
              <a:gd name="connsiteY2" fmla="*/ 7772400 h 7772400"/>
              <a:gd name="connsiteX3" fmla="*/ 0 w 3657600"/>
              <a:gd name="connsiteY3" fmla="*/ 7772400 h 7772400"/>
              <a:gd name="connsiteX4" fmla="*/ 0 w 3657600"/>
              <a:gd name="connsiteY4" fmla="*/ 0 h 7772400"/>
              <a:gd name="connsiteX0" fmla="*/ 0 w 5495827"/>
              <a:gd name="connsiteY0" fmla="*/ 0 h 7781826"/>
              <a:gd name="connsiteX1" fmla="*/ 5495827 w 5495827"/>
              <a:gd name="connsiteY1" fmla="*/ 9426 h 7781826"/>
              <a:gd name="connsiteX2" fmla="*/ 5495827 w 5495827"/>
              <a:gd name="connsiteY2" fmla="*/ 7781826 h 7781826"/>
              <a:gd name="connsiteX3" fmla="*/ 1838227 w 5495827"/>
              <a:gd name="connsiteY3" fmla="*/ 7781826 h 7781826"/>
              <a:gd name="connsiteX4" fmla="*/ 0 w 5495827"/>
              <a:gd name="connsiteY4" fmla="*/ 0 h 778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5827" h="7781826">
                <a:moveTo>
                  <a:pt x="0" y="0"/>
                </a:moveTo>
                <a:lnTo>
                  <a:pt x="5495827" y="9426"/>
                </a:lnTo>
                <a:lnTo>
                  <a:pt x="5495827" y="7781826"/>
                </a:lnTo>
                <a:lnTo>
                  <a:pt x="1838227" y="778182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x-none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64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blipFill dpi="0" rotWithShape="1">
          <a:blip r:embed="rId2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38572"/>
            <a:ext cx="10058400" cy="1533832"/>
          </a:xfrm>
          <a:prstGeom prst="rect">
            <a:avLst/>
          </a:prstGeom>
          <a:solidFill>
            <a:srgbClr val="0012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2743200"/>
            <a:ext cx="9144000" cy="2743200"/>
          </a:xfrm>
        </p:spPr>
        <p:txBody>
          <a:bodyPr anchor="t">
            <a:noAutofit/>
          </a:bodyPr>
          <a:lstStyle>
            <a:lvl1pPr>
              <a:lnSpc>
                <a:spcPts val="51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6515496"/>
            <a:ext cx="5257800" cy="952107"/>
          </a:xfrm>
        </p:spPr>
        <p:txBody>
          <a:bodyPr anchor="b"/>
          <a:lstStyle>
            <a:lvl1pPr>
              <a:lnSpc>
                <a:spcPts val="1900"/>
              </a:lnSpc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400">
                <a:solidFill>
                  <a:schemeClr val="accent3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798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6" y="457200"/>
            <a:ext cx="1367075" cy="914401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5943603" y="6515496"/>
            <a:ext cx="3657600" cy="952107"/>
          </a:xfrm>
        </p:spPr>
        <p:txBody>
          <a:bodyPr anchor="b"/>
          <a:lstStyle>
            <a:lvl1pPr algn="r">
              <a:lnSpc>
                <a:spcPts val="19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 algn="r">
              <a:lnSpc>
                <a:spcPts val="1900"/>
              </a:lnSpc>
              <a:spcAft>
                <a:spcPts val="0"/>
              </a:spcAft>
              <a:defRPr sz="1400">
                <a:solidFill>
                  <a:schemeClr val="accent3"/>
                </a:solidFill>
              </a:defRPr>
            </a:lvl2pPr>
            <a:lvl3pPr marL="0" indent="0" algn="r">
              <a:lnSpc>
                <a:spcPts val="1900"/>
              </a:lnSpc>
              <a:spcAft>
                <a:spcPts val="0"/>
              </a:spcAft>
              <a:buFontTx/>
              <a:buNone/>
              <a:defRPr sz="1400" b="0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798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74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4" y="1791097"/>
            <a:ext cx="5679649" cy="2601798"/>
          </a:xfrm>
        </p:spPr>
        <p:txBody>
          <a:bodyPr anchor="b">
            <a:noAutofit/>
          </a:bodyPr>
          <a:lstStyle>
            <a:lvl1pPr>
              <a:lnSpc>
                <a:spcPts val="3900"/>
              </a:lnSpc>
              <a:defRPr sz="3500" b="1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4722835"/>
            <a:ext cx="5257800" cy="952107"/>
          </a:xfrm>
        </p:spPr>
        <p:txBody>
          <a:bodyPr anchor="t"/>
          <a:lstStyle>
            <a:lvl1pPr>
              <a:lnSpc>
                <a:spcPts val="1900"/>
              </a:lnSpc>
              <a:spcAft>
                <a:spcPts val="0"/>
              </a:spcAft>
              <a:defRPr sz="1400" b="1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400" b="1">
                <a:solidFill>
                  <a:schemeClr val="tx2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3pPr>
            <a:lvl4pPr>
              <a:lnSpc>
                <a:spcPts val="2640"/>
              </a:lnSpc>
              <a:spcAft>
                <a:spcPts val="1798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5" y="457200"/>
            <a:ext cx="1367073" cy="914401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62575" y="-9422"/>
            <a:ext cx="5495827" cy="7781826"/>
          </a:xfrm>
          <a:custGeom>
            <a:avLst/>
            <a:gdLst>
              <a:gd name="connsiteX0" fmla="*/ 0 w 3657600"/>
              <a:gd name="connsiteY0" fmla="*/ 0 h 7772400"/>
              <a:gd name="connsiteX1" fmla="*/ 3657600 w 3657600"/>
              <a:gd name="connsiteY1" fmla="*/ 0 h 7772400"/>
              <a:gd name="connsiteX2" fmla="*/ 3657600 w 3657600"/>
              <a:gd name="connsiteY2" fmla="*/ 7772400 h 7772400"/>
              <a:gd name="connsiteX3" fmla="*/ 0 w 3657600"/>
              <a:gd name="connsiteY3" fmla="*/ 7772400 h 7772400"/>
              <a:gd name="connsiteX4" fmla="*/ 0 w 3657600"/>
              <a:gd name="connsiteY4" fmla="*/ 0 h 7772400"/>
              <a:gd name="connsiteX0" fmla="*/ 0 w 5495827"/>
              <a:gd name="connsiteY0" fmla="*/ 0 h 7781826"/>
              <a:gd name="connsiteX1" fmla="*/ 5495827 w 5495827"/>
              <a:gd name="connsiteY1" fmla="*/ 9426 h 7781826"/>
              <a:gd name="connsiteX2" fmla="*/ 5495827 w 5495827"/>
              <a:gd name="connsiteY2" fmla="*/ 7781826 h 7781826"/>
              <a:gd name="connsiteX3" fmla="*/ 1838227 w 5495827"/>
              <a:gd name="connsiteY3" fmla="*/ 7781826 h 7781826"/>
              <a:gd name="connsiteX4" fmla="*/ 0 w 5495827"/>
              <a:gd name="connsiteY4" fmla="*/ 0 h 778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5827" h="7781826">
                <a:moveTo>
                  <a:pt x="0" y="0"/>
                </a:moveTo>
                <a:lnTo>
                  <a:pt x="5495827" y="9426"/>
                </a:lnTo>
                <a:lnTo>
                  <a:pt x="5495827" y="7781826"/>
                </a:lnTo>
                <a:lnTo>
                  <a:pt x="1838227" y="778182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x-none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49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t>Presentation Title  |  </a:t>
            </a:r>
            <a:fld id="{EC78876D-F60F-416A-9AB8-0484C938732F}" type="slidenum">
              <a:rPr lang="en-US" b="1" smtClean="0">
                <a:solidFill>
                  <a:srgbClr val="002060"/>
                </a:solidFill>
                <a:latin typeface="Arial"/>
              </a:rPr>
              <a:pPr/>
              <a:t>‹#›</a:t>
            </a:fld>
            <a:endParaRPr lang="en-US" b="1" dirty="0" smtClean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U.S. Naval Research Laboratory</a:t>
            </a:r>
            <a:endParaRPr lang="en-US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3"/>
            <a:ext cx="100584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315200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66"/>
            <a:ext cx="1143000" cy="7645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5" y="1763186"/>
            <a:ext cx="4343400" cy="5257800"/>
          </a:xfrm>
        </p:spPr>
        <p:txBody>
          <a:bodyPr/>
          <a:lstStyle>
            <a:lvl1pPr>
              <a:lnSpc>
                <a:spcPts val="1798"/>
              </a:lnSpc>
              <a:spcAft>
                <a:spcPts val="599"/>
              </a:spcAft>
              <a:defRPr sz="1400"/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/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 marL="913973" indent="-220560"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234945" y="1763186"/>
            <a:ext cx="4343400" cy="5257800"/>
          </a:xfrm>
        </p:spPr>
        <p:txBody>
          <a:bodyPr/>
          <a:lstStyle>
            <a:lvl1pPr>
              <a:lnSpc>
                <a:spcPts val="1798"/>
              </a:lnSpc>
              <a:spcAft>
                <a:spcPts val="599"/>
              </a:spcAft>
              <a:defRPr sz="1400"/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/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472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t>Presentation Title  |  </a:t>
            </a:r>
            <a:fld id="{EC78876D-F60F-416A-9AB8-0484C938732F}" type="slidenum">
              <a:rPr lang="en-US" b="1" smtClean="0">
                <a:solidFill>
                  <a:srgbClr val="002060"/>
                </a:solidFill>
                <a:latin typeface="Arial"/>
              </a:rPr>
              <a:pPr/>
              <a:t>‹#›</a:t>
            </a:fld>
            <a:endParaRPr lang="en-US" b="1" dirty="0" smtClean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U.S. Naval Research Laboratory</a:t>
            </a:r>
            <a:endParaRPr lang="en-US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3"/>
            <a:ext cx="100584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315200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66"/>
            <a:ext cx="1143000" cy="7645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2" y="1763186"/>
            <a:ext cx="9121140" cy="5257800"/>
          </a:xfrm>
        </p:spPr>
        <p:txBody>
          <a:bodyPr/>
          <a:lstStyle>
            <a:lvl1pPr>
              <a:lnSpc>
                <a:spcPts val="1798"/>
              </a:lnSpc>
              <a:spcAft>
                <a:spcPts val="599"/>
              </a:spcAft>
              <a:defRPr sz="1400"/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/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>
              <a:defRPr u="none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229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62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3249892"/>
            <a:ext cx="9121140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rgbClr val="FABE07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2" y="3882436"/>
            <a:ext cx="9121140" cy="2920323"/>
          </a:xfrm>
        </p:spPr>
        <p:txBody>
          <a:bodyPr/>
          <a:lstStyle>
            <a:lvl1pPr>
              <a:lnSpc>
                <a:spcPts val="2000"/>
              </a:lnSpc>
              <a:spcAft>
                <a:spcPts val="599"/>
              </a:spcAft>
              <a:defRPr sz="1800" b="1">
                <a:solidFill>
                  <a:schemeClr val="bg1"/>
                </a:solidFill>
              </a:defRPr>
            </a:lvl1pPr>
            <a:lvl2pPr>
              <a:lnSpc>
                <a:spcPts val="1798"/>
              </a:lnSpc>
              <a:spcAft>
                <a:spcPts val="599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798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ts val="1798"/>
              </a:lnSpc>
              <a:spcAft>
                <a:spcPts val="300"/>
              </a:spcAft>
              <a:defRPr sz="14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596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theme" Target="../theme/theme4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theme" Target="../theme/theme5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theme" Target="../theme/theme6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theme" Target="../theme/theme7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6"/>
            <a:ext cx="8675370" cy="15023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2057403"/>
            <a:ext cx="9144000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7203864"/>
            <a:ext cx="2263140" cy="4138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Presentation Title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7203864"/>
            <a:ext cx="3394710" cy="413808"/>
          </a:xfrm>
          <a:prstGeom prst="rect">
            <a:avLst/>
          </a:prstGeom>
        </p:spPr>
        <p:txBody>
          <a:bodyPr lIns="91398" tIns="45699" rIns="91398" bIns="45699"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U.S. Naval Research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9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5" r:id="rId5"/>
    <p:sldLayoutId id="2147483667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1035805" rtl="0" eaLnBrk="1" latinLnBrk="0" hangingPunct="1">
        <a:lnSpc>
          <a:spcPct val="90000"/>
        </a:lnSpc>
        <a:spcBef>
          <a:spcPct val="0"/>
        </a:spcBef>
        <a:buNone/>
        <a:defRPr sz="4600" kern="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Tx/>
        <a:buNone/>
        <a:defRPr sz="1400" kern="1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Tx/>
        <a:buNone/>
        <a:defRPr sz="1400" b="1" kern="100">
          <a:solidFill>
            <a:schemeClr val="tx2"/>
          </a:solidFill>
          <a:latin typeface="+mn-lt"/>
          <a:ea typeface="+mn-ea"/>
          <a:cs typeface="+mn-cs"/>
        </a:defRPr>
      </a:lvl2pPr>
      <a:lvl3pPr marL="461747" indent="-234841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693413" indent="-236427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−"/>
        <a:defRPr sz="1400" b="0" kern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913973" indent="-220560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b="0" kern="100">
          <a:solidFill>
            <a:schemeClr val="tx1"/>
          </a:solidFill>
          <a:latin typeface="+mn-lt"/>
          <a:ea typeface="+mn-ea"/>
          <a:cs typeface="+mn-cs"/>
        </a:defRPr>
      </a:lvl5pPr>
      <a:lvl6pPr marL="2848463" indent="-258950" algn="l" defTabSz="103580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66366" indent="-258950" algn="l" defTabSz="103580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84269" indent="-258950" algn="l" defTabSz="103580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402171" indent="-258950" algn="l" defTabSz="103580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7904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805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3707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1608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9512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07415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25317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43220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6"/>
            <a:ext cx="8675370" cy="15023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2057403"/>
            <a:ext cx="9144000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7203864"/>
            <a:ext cx="2263140" cy="4138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t>Presentation Title  |  </a:t>
            </a:r>
            <a:fld id="{EC78876D-F60F-416A-9AB8-0484C938732F}" type="slidenum">
              <a:rPr lang="en-US" b="1" smtClean="0">
                <a:solidFill>
                  <a:srgbClr val="002060"/>
                </a:solidFill>
                <a:latin typeface="Arial"/>
              </a:rPr>
              <a:pPr/>
              <a:t>‹#›</a:t>
            </a:fld>
            <a:endParaRPr lang="en-US" b="1" dirty="0" smtClean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7203864"/>
            <a:ext cx="3394710" cy="413808"/>
          </a:xfrm>
          <a:prstGeom prst="rect">
            <a:avLst/>
          </a:prstGeom>
        </p:spPr>
        <p:txBody>
          <a:bodyPr lIns="91398" tIns="45699" rIns="91398" bIns="45699"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U.S. Naval Research Laboratory</a:t>
            </a:r>
            <a:endParaRPr lang="en-US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81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1035805" rtl="0" eaLnBrk="1" latinLnBrk="0" hangingPunct="1">
        <a:lnSpc>
          <a:spcPct val="90000"/>
        </a:lnSpc>
        <a:spcBef>
          <a:spcPct val="0"/>
        </a:spcBef>
        <a:buNone/>
        <a:defRPr sz="4600" kern="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Tx/>
        <a:buNone/>
        <a:defRPr sz="1400" kern="1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Tx/>
        <a:buNone/>
        <a:defRPr sz="1400" b="1" kern="100">
          <a:solidFill>
            <a:schemeClr val="tx2"/>
          </a:solidFill>
          <a:latin typeface="+mn-lt"/>
          <a:ea typeface="+mn-ea"/>
          <a:cs typeface="+mn-cs"/>
        </a:defRPr>
      </a:lvl2pPr>
      <a:lvl3pPr marL="461747" indent="-234841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693413" indent="-236427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−"/>
        <a:defRPr sz="1400" b="0" kern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913973" indent="-220560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b="0" kern="100">
          <a:solidFill>
            <a:schemeClr val="tx1"/>
          </a:solidFill>
          <a:latin typeface="+mn-lt"/>
          <a:ea typeface="+mn-ea"/>
          <a:cs typeface="+mn-cs"/>
        </a:defRPr>
      </a:lvl5pPr>
      <a:lvl6pPr marL="2848463" indent="-258950" algn="l" defTabSz="103580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66366" indent="-258950" algn="l" defTabSz="103580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84269" indent="-258950" algn="l" defTabSz="103580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402171" indent="-258950" algn="l" defTabSz="103580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7904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805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3707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1608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9512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07415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25317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43220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6"/>
            <a:ext cx="8675370" cy="15023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2057403"/>
            <a:ext cx="9144000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7203864"/>
            <a:ext cx="2263140" cy="4138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t>Presentation Title  |  </a:t>
            </a:r>
            <a:fld id="{EC78876D-F60F-416A-9AB8-0484C938732F}" type="slidenum">
              <a:rPr lang="en-US" b="1" smtClean="0">
                <a:solidFill>
                  <a:srgbClr val="002060"/>
                </a:solidFill>
                <a:latin typeface="Arial"/>
              </a:rPr>
              <a:pPr/>
              <a:t>‹#›</a:t>
            </a:fld>
            <a:endParaRPr lang="en-US" b="1" dirty="0" smtClean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7203864"/>
            <a:ext cx="3394710" cy="413808"/>
          </a:xfrm>
          <a:prstGeom prst="rect">
            <a:avLst/>
          </a:prstGeom>
        </p:spPr>
        <p:txBody>
          <a:bodyPr lIns="91398" tIns="45699" rIns="91398" bIns="45699"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U.S. Naval Research Laboratory</a:t>
            </a:r>
            <a:endParaRPr lang="en-US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961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1035805" rtl="0" eaLnBrk="1" latinLnBrk="0" hangingPunct="1">
        <a:lnSpc>
          <a:spcPct val="90000"/>
        </a:lnSpc>
        <a:spcBef>
          <a:spcPct val="0"/>
        </a:spcBef>
        <a:buNone/>
        <a:defRPr sz="4600" kern="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Tx/>
        <a:buNone/>
        <a:defRPr sz="1400" kern="1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Tx/>
        <a:buNone/>
        <a:defRPr sz="1400" b="1" kern="100">
          <a:solidFill>
            <a:schemeClr val="tx2"/>
          </a:solidFill>
          <a:latin typeface="+mn-lt"/>
          <a:ea typeface="+mn-ea"/>
          <a:cs typeface="+mn-cs"/>
        </a:defRPr>
      </a:lvl2pPr>
      <a:lvl3pPr marL="461747" indent="-234841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693413" indent="-236427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−"/>
        <a:defRPr sz="1400" b="0" kern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913973" indent="-220560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b="0" kern="100">
          <a:solidFill>
            <a:schemeClr val="tx1"/>
          </a:solidFill>
          <a:latin typeface="+mn-lt"/>
          <a:ea typeface="+mn-ea"/>
          <a:cs typeface="+mn-cs"/>
        </a:defRPr>
      </a:lvl5pPr>
      <a:lvl6pPr marL="2848463" indent="-258950" algn="l" defTabSz="103580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66366" indent="-258950" algn="l" defTabSz="103580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84269" indent="-258950" algn="l" defTabSz="103580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402171" indent="-258950" algn="l" defTabSz="103580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7904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805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3707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1608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9512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07415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25317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43220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6"/>
            <a:ext cx="8675370" cy="15023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2057403"/>
            <a:ext cx="9144000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7203864"/>
            <a:ext cx="2263140" cy="4138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t>Presentation Title  |  </a:t>
            </a:r>
            <a:fld id="{EC78876D-F60F-416A-9AB8-0484C938732F}" type="slidenum">
              <a:rPr lang="en-US" b="1" smtClean="0">
                <a:solidFill>
                  <a:srgbClr val="002060"/>
                </a:solidFill>
                <a:latin typeface="Arial"/>
              </a:rPr>
              <a:pPr/>
              <a:t>‹#›</a:t>
            </a:fld>
            <a:endParaRPr lang="en-US" b="1" dirty="0" smtClean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7203864"/>
            <a:ext cx="3394710" cy="413808"/>
          </a:xfrm>
          <a:prstGeom prst="rect">
            <a:avLst/>
          </a:prstGeom>
        </p:spPr>
        <p:txBody>
          <a:bodyPr lIns="91398" tIns="45699" rIns="91398" bIns="45699"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U.S. Naval Research Laboratory</a:t>
            </a:r>
            <a:endParaRPr lang="en-US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679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1035805" rtl="0" eaLnBrk="1" latinLnBrk="0" hangingPunct="1">
        <a:lnSpc>
          <a:spcPct val="90000"/>
        </a:lnSpc>
        <a:spcBef>
          <a:spcPct val="0"/>
        </a:spcBef>
        <a:buNone/>
        <a:defRPr sz="4600" kern="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Tx/>
        <a:buNone/>
        <a:defRPr sz="1400" kern="1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Tx/>
        <a:buNone/>
        <a:defRPr sz="1400" b="1" kern="100">
          <a:solidFill>
            <a:schemeClr val="tx2"/>
          </a:solidFill>
          <a:latin typeface="+mn-lt"/>
          <a:ea typeface="+mn-ea"/>
          <a:cs typeface="+mn-cs"/>
        </a:defRPr>
      </a:lvl2pPr>
      <a:lvl3pPr marL="461747" indent="-234841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693413" indent="-236427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−"/>
        <a:defRPr sz="1400" b="0" kern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913973" indent="-220560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b="0" kern="100">
          <a:solidFill>
            <a:schemeClr val="tx1"/>
          </a:solidFill>
          <a:latin typeface="+mn-lt"/>
          <a:ea typeface="+mn-ea"/>
          <a:cs typeface="+mn-cs"/>
        </a:defRPr>
      </a:lvl5pPr>
      <a:lvl6pPr marL="2848463" indent="-258950" algn="l" defTabSz="103580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66366" indent="-258950" algn="l" defTabSz="103580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84269" indent="-258950" algn="l" defTabSz="103580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402171" indent="-258950" algn="l" defTabSz="103580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7904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805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3707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1608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9512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07415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25317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43220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6"/>
            <a:ext cx="8675370" cy="15023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2057403"/>
            <a:ext cx="9144000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7203864"/>
            <a:ext cx="2263140" cy="4138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t>Presentation Title  |  </a:t>
            </a:r>
            <a:fld id="{EC78876D-F60F-416A-9AB8-0484C938732F}" type="slidenum">
              <a:rPr lang="en-US" b="1" smtClean="0">
                <a:solidFill>
                  <a:srgbClr val="002060"/>
                </a:solidFill>
                <a:latin typeface="Arial"/>
              </a:rPr>
              <a:pPr/>
              <a:t>‹#›</a:t>
            </a:fld>
            <a:endParaRPr lang="en-US" b="1" dirty="0" smtClean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7203864"/>
            <a:ext cx="3394710" cy="413808"/>
          </a:xfrm>
          <a:prstGeom prst="rect">
            <a:avLst/>
          </a:prstGeom>
        </p:spPr>
        <p:txBody>
          <a:bodyPr lIns="91398" tIns="45699" rIns="91398" bIns="45699"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U.S. Naval Research Laboratory</a:t>
            </a:r>
            <a:endParaRPr lang="en-US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534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1035805" rtl="0" eaLnBrk="1" latinLnBrk="0" hangingPunct="1">
        <a:lnSpc>
          <a:spcPct val="90000"/>
        </a:lnSpc>
        <a:spcBef>
          <a:spcPct val="0"/>
        </a:spcBef>
        <a:buNone/>
        <a:defRPr sz="4600" kern="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Tx/>
        <a:buNone/>
        <a:defRPr sz="1400" kern="1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Tx/>
        <a:buNone/>
        <a:defRPr sz="1400" b="1" kern="100">
          <a:solidFill>
            <a:schemeClr val="tx2"/>
          </a:solidFill>
          <a:latin typeface="+mn-lt"/>
          <a:ea typeface="+mn-ea"/>
          <a:cs typeface="+mn-cs"/>
        </a:defRPr>
      </a:lvl2pPr>
      <a:lvl3pPr marL="461747" indent="-234841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693413" indent="-236427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−"/>
        <a:defRPr sz="1400" b="0" kern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913973" indent="-220560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b="0" kern="100">
          <a:solidFill>
            <a:schemeClr val="tx1"/>
          </a:solidFill>
          <a:latin typeface="+mn-lt"/>
          <a:ea typeface="+mn-ea"/>
          <a:cs typeface="+mn-cs"/>
        </a:defRPr>
      </a:lvl5pPr>
      <a:lvl6pPr marL="2848463" indent="-258950" algn="l" defTabSz="103580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66366" indent="-258950" algn="l" defTabSz="103580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84269" indent="-258950" algn="l" defTabSz="103580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402171" indent="-258950" algn="l" defTabSz="103580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7904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805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3707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1608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9512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07415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25317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43220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6"/>
            <a:ext cx="8675370" cy="15023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2057403"/>
            <a:ext cx="9144000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7203864"/>
            <a:ext cx="2263140" cy="4138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t>Presentation Title  |  </a:t>
            </a:r>
            <a:fld id="{EC78876D-F60F-416A-9AB8-0484C938732F}" type="slidenum">
              <a:rPr lang="en-US" b="1" smtClean="0">
                <a:solidFill>
                  <a:srgbClr val="002060"/>
                </a:solidFill>
                <a:latin typeface="Arial"/>
              </a:rPr>
              <a:pPr/>
              <a:t>‹#›</a:t>
            </a:fld>
            <a:endParaRPr lang="en-US" b="1" dirty="0" smtClean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7203864"/>
            <a:ext cx="3394710" cy="413808"/>
          </a:xfrm>
          <a:prstGeom prst="rect">
            <a:avLst/>
          </a:prstGeom>
        </p:spPr>
        <p:txBody>
          <a:bodyPr lIns="91398" tIns="45699" rIns="91398" bIns="45699"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U.S. Naval Research Laboratory</a:t>
            </a:r>
            <a:endParaRPr lang="en-US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534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1035805" rtl="0" eaLnBrk="1" latinLnBrk="0" hangingPunct="1">
        <a:lnSpc>
          <a:spcPct val="90000"/>
        </a:lnSpc>
        <a:spcBef>
          <a:spcPct val="0"/>
        </a:spcBef>
        <a:buNone/>
        <a:defRPr sz="4600" kern="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Tx/>
        <a:buNone/>
        <a:defRPr sz="1400" kern="1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Tx/>
        <a:buNone/>
        <a:defRPr sz="1400" b="1" kern="100">
          <a:solidFill>
            <a:schemeClr val="tx2"/>
          </a:solidFill>
          <a:latin typeface="+mn-lt"/>
          <a:ea typeface="+mn-ea"/>
          <a:cs typeface="+mn-cs"/>
        </a:defRPr>
      </a:lvl2pPr>
      <a:lvl3pPr marL="461747" indent="-234841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693413" indent="-236427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−"/>
        <a:defRPr sz="1400" b="0" kern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913973" indent="-220560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b="0" kern="100">
          <a:solidFill>
            <a:schemeClr val="tx1"/>
          </a:solidFill>
          <a:latin typeface="+mn-lt"/>
          <a:ea typeface="+mn-ea"/>
          <a:cs typeface="+mn-cs"/>
        </a:defRPr>
      </a:lvl5pPr>
      <a:lvl6pPr marL="2848463" indent="-258950" algn="l" defTabSz="103580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66366" indent="-258950" algn="l" defTabSz="103580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84269" indent="-258950" algn="l" defTabSz="103580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402171" indent="-258950" algn="l" defTabSz="103580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7904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805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3707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1608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9512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07415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25317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43220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6"/>
            <a:ext cx="8675370" cy="15023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2057403"/>
            <a:ext cx="9144000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7203864"/>
            <a:ext cx="2263140" cy="4138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t>Presentation Title  |  </a:t>
            </a:r>
            <a:fld id="{EC78876D-F60F-416A-9AB8-0484C938732F}" type="slidenum">
              <a:rPr lang="en-US" b="1" smtClean="0">
                <a:solidFill>
                  <a:srgbClr val="002060"/>
                </a:solidFill>
                <a:latin typeface="Arial"/>
              </a:rPr>
              <a:pPr/>
              <a:t>‹#›</a:t>
            </a:fld>
            <a:endParaRPr lang="en-US" b="1" dirty="0" smtClean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7203864"/>
            <a:ext cx="3394710" cy="413808"/>
          </a:xfrm>
          <a:prstGeom prst="rect">
            <a:avLst/>
          </a:prstGeom>
        </p:spPr>
        <p:txBody>
          <a:bodyPr lIns="91398" tIns="45699" rIns="91398" bIns="45699"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U.S. Naval Research Laboratory</a:t>
            </a:r>
            <a:endParaRPr lang="en-US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595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1035805" rtl="0" eaLnBrk="1" latinLnBrk="0" hangingPunct="1">
        <a:lnSpc>
          <a:spcPct val="90000"/>
        </a:lnSpc>
        <a:spcBef>
          <a:spcPct val="0"/>
        </a:spcBef>
        <a:buNone/>
        <a:defRPr sz="4600" kern="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Tx/>
        <a:buNone/>
        <a:defRPr sz="1400" kern="1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Tx/>
        <a:buNone/>
        <a:defRPr sz="1400" b="1" kern="100">
          <a:solidFill>
            <a:schemeClr val="tx2"/>
          </a:solidFill>
          <a:latin typeface="+mn-lt"/>
          <a:ea typeface="+mn-ea"/>
          <a:cs typeface="+mn-cs"/>
        </a:defRPr>
      </a:lvl2pPr>
      <a:lvl3pPr marL="461747" indent="-234841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693413" indent="-236427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−"/>
        <a:defRPr sz="1400" b="0" kern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913973" indent="-220560" algn="l" defTabSz="1035805" rtl="0" eaLnBrk="1" latinLnBrk="0" hangingPunct="1">
        <a:lnSpc>
          <a:spcPts val="1798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b="0" kern="100">
          <a:solidFill>
            <a:schemeClr val="tx1"/>
          </a:solidFill>
          <a:latin typeface="+mn-lt"/>
          <a:ea typeface="+mn-ea"/>
          <a:cs typeface="+mn-cs"/>
        </a:defRPr>
      </a:lvl5pPr>
      <a:lvl6pPr marL="2848463" indent="-258950" algn="l" defTabSz="103580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66366" indent="-258950" algn="l" defTabSz="103580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84269" indent="-258950" algn="l" defTabSz="103580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402171" indent="-258950" algn="l" defTabSz="1035805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7904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805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3707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1608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9512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07415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25317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43220" algn="l" defTabSz="10358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6.png"/><Relationship Id="rId7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7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12.jp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12.jpg"/><Relationship Id="rId6" Type="http://schemas.openxmlformats.org/officeDocument/2006/relationships/image" Target="../media/image6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9.png"/><Relationship Id="rId5" Type="http://schemas.openxmlformats.org/officeDocument/2006/relationships/image" Target="../media/image12.jpg"/><Relationship Id="rId6" Type="http://schemas.openxmlformats.org/officeDocument/2006/relationships/image" Target="../media/image7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6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6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7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6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png"/><Relationship Id="rId3" Type="http://schemas.openxmlformats.org/officeDocument/2006/relationships/image" Target="../media/image6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6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6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png"/><Relationship Id="rId3" Type="http://schemas.openxmlformats.org/officeDocument/2006/relationships/image" Target="../media/image6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2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2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22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22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2.jp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Tor’s Security with Trust-Aware Path Selection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i="1" dirty="0"/>
              <a:t>Aaron Johnson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en-US" sz="1600" dirty="0"/>
              <a:t>January 30</a:t>
            </a:r>
            <a:r>
              <a:rPr lang="en-US" sz="1600" baseline="30000" dirty="0"/>
              <a:t>th</a:t>
            </a:r>
            <a:r>
              <a:rPr lang="en-US" sz="1600" dirty="0"/>
              <a:t>, 2017</a:t>
            </a:r>
          </a:p>
          <a:p>
            <a:r>
              <a:rPr lang="en-US" sz="1600" dirty="0"/>
              <a:t>Computer Science Colloquium, Tulane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57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1395206" y="2793852"/>
            <a:ext cx="1569962" cy="1405073"/>
          </a:xfrm>
          <a:prstGeom prst="line">
            <a:avLst/>
          </a:prstGeom>
          <a:ln w="3048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69" y="2464995"/>
            <a:ext cx="837327" cy="1052327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31" y="2464995"/>
            <a:ext cx="837327" cy="105232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130448" y="3346281"/>
            <a:ext cx="508712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3261107"/>
            <a:ext cx="936054" cy="799636"/>
          </a:xfrm>
          <a:prstGeom prst="rect">
            <a:avLst/>
          </a:prstGeom>
        </p:spPr>
      </p:pic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73" y="3546415"/>
            <a:ext cx="837327" cy="10523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Onion Routing</a:t>
            </a:r>
            <a:endParaRPr lang="en-US" dirty="0"/>
          </a:p>
        </p:txBody>
      </p:sp>
      <p:pic>
        <p:nvPicPr>
          <p:cNvPr id="23" name="Picture 22"/>
          <p:cNvPicPr/>
          <p:nvPr/>
        </p:nvPicPr>
        <p:blipFill>
          <a:blip r:embed="rId3"/>
          <a:stretch>
            <a:fillRect/>
          </a:stretch>
        </p:blipFill>
        <p:spPr>
          <a:xfrm>
            <a:off x="1121197" y="4198924"/>
            <a:ext cx="508712" cy="799636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2323481"/>
            <a:ext cx="936054" cy="799636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4145918"/>
            <a:ext cx="936054" cy="799636"/>
          </a:xfrm>
          <a:prstGeom prst="rect">
            <a:avLst/>
          </a:prstGeom>
        </p:spPr>
      </p:pic>
      <p:pic>
        <p:nvPicPr>
          <p:cNvPr id="17" name="Picture 16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5" y="2465000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>
          <a:xfrm>
            <a:off x="1121197" y="2522060"/>
            <a:ext cx="508712" cy="799636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39" y="3546415"/>
            <a:ext cx="837327" cy="1052327"/>
          </a:xfrm>
          <a:prstGeom prst="rect">
            <a:avLst/>
          </a:prstGeom>
        </p:spPr>
      </p:pic>
      <p:pic>
        <p:nvPicPr>
          <p:cNvPr id="27" name="Picture 26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67" y="4281388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421" y="3660927"/>
            <a:ext cx="837327" cy="105232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81584" y="5050045"/>
            <a:ext cx="1387939" cy="610410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Users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28001" y="5050037"/>
            <a:ext cx="2724146" cy="675025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Destinations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35532" y="5050037"/>
            <a:ext cx="4192473" cy="675025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Relays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38479" y="6062213"/>
            <a:ext cx="2963467" cy="1375713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574550" y="7090213"/>
            <a:ext cx="105838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877244" y="6124621"/>
            <a:ext cx="1387939" cy="610410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Circuit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77237" y="6789801"/>
            <a:ext cx="1615422" cy="610410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Stream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544307" y="6409922"/>
            <a:ext cx="1103744" cy="15119"/>
            <a:chOff x="544307" y="6409916"/>
            <a:chExt cx="1103744" cy="15119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549704" y="6423324"/>
              <a:ext cx="1098347" cy="1709"/>
            </a:xfrm>
            <a:prstGeom prst="line">
              <a:avLst/>
            </a:prstGeom>
            <a:ln w="3048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544307" y="6409916"/>
              <a:ext cx="1103741" cy="15117"/>
            </a:xfrm>
            <a:prstGeom prst="line">
              <a:avLst/>
            </a:prstGeom>
            <a:ln w="1524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44311" y="6409916"/>
              <a:ext cx="1088621" cy="15119"/>
            </a:xfrm>
            <a:prstGeom prst="line">
              <a:avLst/>
            </a:prstGeom>
            <a:ln w="57150">
              <a:solidFill>
                <a:srgbClr val="B874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0181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1395206" y="2793852"/>
            <a:ext cx="1569962" cy="1405073"/>
          </a:xfrm>
          <a:prstGeom prst="line">
            <a:avLst/>
          </a:prstGeom>
          <a:ln w="3048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395206" y="2793852"/>
            <a:ext cx="1569962" cy="1405073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69" y="2464995"/>
            <a:ext cx="837327" cy="1052327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31" y="2464995"/>
            <a:ext cx="837327" cy="105232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130448" y="3346281"/>
            <a:ext cx="508712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3261107"/>
            <a:ext cx="936054" cy="799636"/>
          </a:xfrm>
          <a:prstGeom prst="rect">
            <a:avLst/>
          </a:prstGeom>
        </p:spPr>
      </p:pic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73" y="3546415"/>
            <a:ext cx="837327" cy="10523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Onion Routing</a:t>
            </a:r>
            <a:endParaRPr lang="en-US" dirty="0"/>
          </a:p>
        </p:txBody>
      </p:sp>
      <p:pic>
        <p:nvPicPr>
          <p:cNvPr id="23" name="Picture 22"/>
          <p:cNvPicPr/>
          <p:nvPr/>
        </p:nvPicPr>
        <p:blipFill>
          <a:blip r:embed="rId3"/>
          <a:stretch>
            <a:fillRect/>
          </a:stretch>
        </p:blipFill>
        <p:spPr>
          <a:xfrm>
            <a:off x="1121197" y="4198924"/>
            <a:ext cx="508712" cy="799636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2323481"/>
            <a:ext cx="936054" cy="799636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4145918"/>
            <a:ext cx="936054" cy="799636"/>
          </a:xfrm>
          <a:prstGeom prst="rect">
            <a:avLst/>
          </a:prstGeom>
        </p:spPr>
      </p:pic>
      <p:pic>
        <p:nvPicPr>
          <p:cNvPr id="17" name="Picture 16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5" y="2465000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22" name="Picture 21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50" y="2829242"/>
            <a:ext cx="838333" cy="431869"/>
          </a:xfrm>
          <a:prstGeom prst="rect">
            <a:avLst/>
          </a:prstGeom>
          <a:ln>
            <a:noFill/>
          </a:ln>
        </p:spPr>
      </p:pic>
      <p:cxnSp>
        <p:nvCxnSpPr>
          <p:cNvPr id="29" name="Straight Connector 28"/>
          <p:cNvCxnSpPr/>
          <p:nvPr/>
        </p:nvCxnSpPr>
        <p:spPr>
          <a:xfrm flipH="1" flipV="1">
            <a:off x="3231263" y="4072581"/>
            <a:ext cx="1703097" cy="208805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>
          <a:xfrm>
            <a:off x="1121197" y="2522060"/>
            <a:ext cx="508712" cy="799636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39" y="3546415"/>
            <a:ext cx="837327" cy="1052327"/>
          </a:xfrm>
          <a:prstGeom prst="rect">
            <a:avLst/>
          </a:prstGeom>
        </p:spPr>
      </p:pic>
      <p:pic>
        <p:nvPicPr>
          <p:cNvPr id="27" name="Picture 26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67" y="4281388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421" y="3660927"/>
            <a:ext cx="837327" cy="1052327"/>
          </a:xfrm>
          <a:prstGeom prst="rect">
            <a:avLst/>
          </a:prstGeom>
        </p:spPr>
      </p:pic>
      <p:pic>
        <p:nvPicPr>
          <p:cNvPr id="30" name="Picture 29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031" y="4382812"/>
            <a:ext cx="838333" cy="431869"/>
          </a:xfrm>
          <a:prstGeom prst="rect">
            <a:avLst/>
          </a:prstGeom>
          <a:ln>
            <a:noFill/>
          </a:ln>
        </p:spPr>
      </p:pic>
      <p:sp>
        <p:nvSpPr>
          <p:cNvPr id="37" name="TextBox 36"/>
          <p:cNvSpPr txBox="1"/>
          <p:nvPr/>
        </p:nvSpPr>
        <p:spPr>
          <a:xfrm>
            <a:off x="681584" y="5050045"/>
            <a:ext cx="1387939" cy="610410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Users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28001" y="5050037"/>
            <a:ext cx="2724146" cy="675025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Destinations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35532" y="5050037"/>
            <a:ext cx="4192473" cy="675025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Relays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38479" y="6062213"/>
            <a:ext cx="2963467" cy="1375713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574550" y="7090213"/>
            <a:ext cx="105838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877244" y="6124621"/>
            <a:ext cx="1387939" cy="610410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Circuit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77237" y="6789801"/>
            <a:ext cx="1615422" cy="610410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Stream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544307" y="6409922"/>
            <a:ext cx="1103744" cy="15119"/>
            <a:chOff x="544307" y="6409916"/>
            <a:chExt cx="1103744" cy="15119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549704" y="6423324"/>
              <a:ext cx="1098347" cy="1709"/>
            </a:xfrm>
            <a:prstGeom prst="line">
              <a:avLst/>
            </a:prstGeom>
            <a:ln w="3048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544307" y="6409916"/>
              <a:ext cx="1103741" cy="15117"/>
            </a:xfrm>
            <a:prstGeom prst="line">
              <a:avLst/>
            </a:prstGeom>
            <a:ln w="1524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44311" y="6409916"/>
              <a:ext cx="1088621" cy="15119"/>
            </a:xfrm>
            <a:prstGeom prst="line">
              <a:avLst/>
            </a:prstGeom>
            <a:ln w="57150">
              <a:solidFill>
                <a:srgbClr val="B874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0129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1395206" y="2793852"/>
            <a:ext cx="1569962" cy="1405073"/>
          </a:xfrm>
          <a:prstGeom prst="line">
            <a:avLst/>
          </a:prstGeom>
          <a:ln w="3048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395206" y="2793852"/>
            <a:ext cx="1569962" cy="1405073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69" y="2464995"/>
            <a:ext cx="837327" cy="1052327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31" y="2464995"/>
            <a:ext cx="837327" cy="105232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130448" y="3346281"/>
            <a:ext cx="508712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3261107"/>
            <a:ext cx="936054" cy="799636"/>
          </a:xfrm>
          <a:prstGeom prst="rect">
            <a:avLst/>
          </a:prstGeom>
        </p:spPr>
      </p:pic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73" y="3546415"/>
            <a:ext cx="837327" cy="10523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Onion Routing</a:t>
            </a:r>
            <a:endParaRPr lang="en-US" dirty="0"/>
          </a:p>
        </p:txBody>
      </p:sp>
      <p:pic>
        <p:nvPicPr>
          <p:cNvPr id="23" name="Picture 22"/>
          <p:cNvPicPr/>
          <p:nvPr/>
        </p:nvPicPr>
        <p:blipFill>
          <a:blip r:embed="rId3"/>
          <a:stretch>
            <a:fillRect/>
          </a:stretch>
        </p:blipFill>
        <p:spPr>
          <a:xfrm>
            <a:off x="1121197" y="4198924"/>
            <a:ext cx="508712" cy="799636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2323481"/>
            <a:ext cx="936054" cy="799636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4145918"/>
            <a:ext cx="936054" cy="799636"/>
          </a:xfrm>
          <a:prstGeom prst="rect">
            <a:avLst/>
          </a:prstGeom>
        </p:spPr>
      </p:pic>
      <p:pic>
        <p:nvPicPr>
          <p:cNvPr id="17" name="Picture 16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5" y="2465000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22" name="Picture 21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50" y="2829242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25" name="Picture 24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38" y="3130351"/>
            <a:ext cx="838333" cy="431869"/>
          </a:xfrm>
          <a:prstGeom prst="rect">
            <a:avLst/>
          </a:prstGeom>
          <a:ln>
            <a:noFill/>
          </a:ln>
        </p:spPr>
      </p:pic>
      <p:cxnSp>
        <p:nvCxnSpPr>
          <p:cNvPr id="29" name="Straight Connector 28"/>
          <p:cNvCxnSpPr/>
          <p:nvPr/>
        </p:nvCxnSpPr>
        <p:spPr>
          <a:xfrm flipH="1" flipV="1">
            <a:off x="3231263" y="4072581"/>
            <a:ext cx="1703097" cy="208805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45656" y="2736309"/>
            <a:ext cx="1619512" cy="1450778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231271" y="4072581"/>
            <a:ext cx="1703096" cy="208805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9" idx="3"/>
            <a:endCxn id="7" idx="2"/>
          </p:cNvCxnSpPr>
          <p:nvPr/>
        </p:nvCxnSpPr>
        <p:spPr>
          <a:xfrm flipV="1">
            <a:off x="5320752" y="3517319"/>
            <a:ext cx="631645" cy="669766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>
          <a:xfrm>
            <a:off x="1121197" y="2522060"/>
            <a:ext cx="508712" cy="799636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39" y="3546415"/>
            <a:ext cx="837327" cy="1052327"/>
          </a:xfrm>
          <a:prstGeom prst="rect">
            <a:avLst/>
          </a:prstGeom>
        </p:spPr>
      </p:pic>
      <p:pic>
        <p:nvPicPr>
          <p:cNvPr id="27" name="Picture 26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67" y="4281388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421" y="3660927"/>
            <a:ext cx="837327" cy="1052327"/>
          </a:xfrm>
          <a:prstGeom prst="rect">
            <a:avLst/>
          </a:prstGeom>
        </p:spPr>
      </p:pic>
      <p:pic>
        <p:nvPicPr>
          <p:cNvPr id="30" name="Picture 29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031" y="4382812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59" name="Picture 58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50" y="3220707"/>
            <a:ext cx="838333" cy="431869"/>
          </a:xfrm>
          <a:prstGeom prst="rect">
            <a:avLst/>
          </a:prstGeom>
          <a:ln>
            <a:noFill/>
          </a:ln>
        </p:spPr>
      </p:pic>
      <p:sp>
        <p:nvSpPr>
          <p:cNvPr id="37" name="TextBox 36"/>
          <p:cNvSpPr txBox="1"/>
          <p:nvPr/>
        </p:nvSpPr>
        <p:spPr>
          <a:xfrm>
            <a:off x="681584" y="5050045"/>
            <a:ext cx="1387939" cy="610410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Users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28001" y="5050037"/>
            <a:ext cx="2724146" cy="675025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Destinations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35532" y="5050037"/>
            <a:ext cx="4192473" cy="675025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Relays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38479" y="6062213"/>
            <a:ext cx="2963467" cy="1375713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574550" y="7090213"/>
            <a:ext cx="105838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877244" y="6124621"/>
            <a:ext cx="1387939" cy="610410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Circuit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77237" y="6789801"/>
            <a:ext cx="1615422" cy="610410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Stream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544307" y="6409922"/>
            <a:ext cx="1103744" cy="15119"/>
            <a:chOff x="544307" y="6409916"/>
            <a:chExt cx="1103744" cy="15119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549704" y="6423324"/>
              <a:ext cx="1098347" cy="1709"/>
            </a:xfrm>
            <a:prstGeom prst="line">
              <a:avLst/>
            </a:prstGeom>
            <a:ln w="3048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544307" y="6409916"/>
              <a:ext cx="1103741" cy="15117"/>
            </a:xfrm>
            <a:prstGeom prst="line">
              <a:avLst/>
            </a:prstGeom>
            <a:ln w="1524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44311" y="6409916"/>
              <a:ext cx="1088621" cy="15119"/>
            </a:xfrm>
            <a:prstGeom prst="line">
              <a:avLst/>
            </a:prstGeom>
            <a:ln w="57150">
              <a:solidFill>
                <a:srgbClr val="B874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1898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1395206" y="2793852"/>
            <a:ext cx="1569962" cy="1405073"/>
          </a:xfrm>
          <a:prstGeom prst="line">
            <a:avLst/>
          </a:prstGeom>
          <a:ln w="3048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395206" y="2793852"/>
            <a:ext cx="1569962" cy="1405073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69" y="2464995"/>
            <a:ext cx="837327" cy="1052327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31" y="2464995"/>
            <a:ext cx="837327" cy="105232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130448" y="3346281"/>
            <a:ext cx="508712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3261107"/>
            <a:ext cx="936054" cy="799636"/>
          </a:xfrm>
          <a:prstGeom prst="rect">
            <a:avLst/>
          </a:prstGeom>
        </p:spPr>
      </p:pic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73" y="3546415"/>
            <a:ext cx="837327" cy="10523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Onion Routing</a:t>
            </a:r>
            <a:endParaRPr lang="en-US" dirty="0"/>
          </a:p>
        </p:txBody>
      </p:sp>
      <p:pic>
        <p:nvPicPr>
          <p:cNvPr id="23" name="Picture 22"/>
          <p:cNvPicPr/>
          <p:nvPr/>
        </p:nvPicPr>
        <p:blipFill>
          <a:blip r:embed="rId3"/>
          <a:stretch>
            <a:fillRect/>
          </a:stretch>
        </p:blipFill>
        <p:spPr>
          <a:xfrm>
            <a:off x="1121197" y="4198924"/>
            <a:ext cx="508712" cy="799636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2323481"/>
            <a:ext cx="936054" cy="799636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4145918"/>
            <a:ext cx="936054" cy="799636"/>
          </a:xfrm>
          <a:prstGeom prst="rect">
            <a:avLst/>
          </a:prstGeom>
        </p:spPr>
      </p:pic>
      <p:pic>
        <p:nvPicPr>
          <p:cNvPr id="17" name="Picture 16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5" y="2465000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22" name="Picture 21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50" y="2829242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25" name="Picture 24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38" y="3130351"/>
            <a:ext cx="838333" cy="431869"/>
          </a:xfrm>
          <a:prstGeom prst="rect">
            <a:avLst/>
          </a:prstGeom>
          <a:ln>
            <a:noFill/>
          </a:ln>
        </p:spPr>
      </p:pic>
      <p:cxnSp>
        <p:nvCxnSpPr>
          <p:cNvPr id="29" name="Straight Connector 28"/>
          <p:cNvCxnSpPr/>
          <p:nvPr/>
        </p:nvCxnSpPr>
        <p:spPr>
          <a:xfrm flipH="1" flipV="1">
            <a:off x="3231263" y="4072581"/>
            <a:ext cx="1703097" cy="208805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45656" y="2736309"/>
            <a:ext cx="1619512" cy="1450778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231271" y="4072581"/>
            <a:ext cx="1703096" cy="208805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9" idx="3"/>
            <a:endCxn id="7" idx="2"/>
          </p:cNvCxnSpPr>
          <p:nvPr/>
        </p:nvCxnSpPr>
        <p:spPr>
          <a:xfrm flipV="1">
            <a:off x="5320752" y="3517319"/>
            <a:ext cx="631645" cy="669766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39" y="3546415"/>
            <a:ext cx="837327" cy="1052327"/>
          </a:xfrm>
          <a:prstGeom prst="rect">
            <a:avLst/>
          </a:prstGeom>
        </p:spPr>
      </p:pic>
      <p:pic>
        <p:nvPicPr>
          <p:cNvPr id="27" name="Picture 26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67" y="4281388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421" y="3660927"/>
            <a:ext cx="837327" cy="1052327"/>
          </a:xfrm>
          <a:prstGeom prst="rect">
            <a:avLst/>
          </a:prstGeom>
        </p:spPr>
      </p:pic>
      <p:pic>
        <p:nvPicPr>
          <p:cNvPr id="30" name="Picture 29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031" y="4382812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59" name="Picture 58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50" y="3220707"/>
            <a:ext cx="838333" cy="431869"/>
          </a:xfrm>
          <a:prstGeom prst="rect">
            <a:avLst/>
          </a:prstGeom>
          <a:ln>
            <a:noFill/>
          </a:ln>
        </p:spPr>
      </p:pic>
      <p:sp>
        <p:nvSpPr>
          <p:cNvPr id="37" name="TextBox 36"/>
          <p:cNvSpPr txBox="1"/>
          <p:nvPr/>
        </p:nvSpPr>
        <p:spPr>
          <a:xfrm>
            <a:off x="681584" y="5050045"/>
            <a:ext cx="1387939" cy="610410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Users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28001" y="5050037"/>
            <a:ext cx="2724146" cy="675025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Destinations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35532" y="5050037"/>
            <a:ext cx="4192473" cy="675025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Relays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6371054" y="2991159"/>
            <a:ext cx="1598254" cy="66976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9" idx="3"/>
          </p:cNvCxnSpPr>
          <p:nvPr/>
        </p:nvCxnSpPr>
        <p:spPr>
          <a:xfrm flipV="1">
            <a:off x="5320752" y="3522431"/>
            <a:ext cx="636428" cy="66465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8" idx="3"/>
          </p:cNvCxnSpPr>
          <p:nvPr/>
        </p:nvCxnSpPr>
        <p:spPr>
          <a:xfrm>
            <a:off x="3375371" y="4072577"/>
            <a:ext cx="1523429" cy="20574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330541" y="2736311"/>
            <a:ext cx="1738769" cy="155712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38479" y="6062213"/>
            <a:ext cx="2963467" cy="1375713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574550" y="7090213"/>
            <a:ext cx="105838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877244" y="6124621"/>
            <a:ext cx="1387939" cy="610410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Circuit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877237" y="6789801"/>
            <a:ext cx="1615422" cy="610410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Stream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544307" y="6409922"/>
            <a:ext cx="1103744" cy="15119"/>
            <a:chOff x="544307" y="6409916"/>
            <a:chExt cx="1103744" cy="15119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549704" y="6423324"/>
              <a:ext cx="1098347" cy="1709"/>
            </a:xfrm>
            <a:prstGeom prst="line">
              <a:avLst/>
            </a:prstGeom>
            <a:ln w="3048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 flipV="1">
              <a:off x="544307" y="6409916"/>
              <a:ext cx="1103741" cy="15117"/>
            </a:xfrm>
            <a:prstGeom prst="line">
              <a:avLst/>
            </a:prstGeom>
            <a:ln w="1524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44311" y="6409916"/>
              <a:ext cx="1088621" cy="15119"/>
            </a:xfrm>
            <a:prstGeom prst="line">
              <a:avLst/>
            </a:prstGeom>
            <a:ln w="57150">
              <a:solidFill>
                <a:srgbClr val="B874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>
          <a:xfrm>
            <a:off x="1121197" y="2522060"/>
            <a:ext cx="508712" cy="79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2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</a:t>
            </a:r>
            <a:r>
              <a:rPr lang="en-US" smtClean="0"/>
              <a:t>Using Circuits</a:t>
            </a:r>
            <a:endParaRPr lang="en-US" dirty="0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01" y="2669538"/>
            <a:ext cx="837327" cy="1052327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82" y="2669538"/>
            <a:ext cx="837327" cy="1052327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31" y="3750959"/>
            <a:ext cx="837327" cy="1052327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7" y="2951317"/>
            <a:ext cx="508712" cy="799636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9" y="2951317"/>
            <a:ext cx="936054" cy="799636"/>
          </a:xfrm>
          <a:prstGeom prst="rect">
            <a:avLst/>
          </a:prstGeom>
        </p:spPr>
      </p:pic>
      <p:pic>
        <p:nvPicPr>
          <p:cNvPr id="34" name="Picture 3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3750959"/>
            <a:ext cx="837327" cy="1052327"/>
          </a:xfrm>
          <a:prstGeom prst="rect">
            <a:avLst/>
          </a:prstGeom>
        </p:spPr>
      </p:pic>
      <p:pic>
        <p:nvPicPr>
          <p:cNvPr id="21" name="Picture 2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78" y="2667073"/>
            <a:ext cx="837327" cy="1052327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50" y="1617212"/>
            <a:ext cx="837327" cy="1052327"/>
          </a:xfrm>
          <a:prstGeom prst="rect">
            <a:avLst/>
          </a:prstGeom>
        </p:spPr>
      </p:pic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30" y="1617212"/>
            <a:ext cx="837327" cy="1052327"/>
          </a:xfrm>
          <a:prstGeom prst="rect">
            <a:avLst/>
          </a:prstGeom>
        </p:spPr>
      </p:pic>
      <p:pic>
        <p:nvPicPr>
          <p:cNvPr id="20" name="Picture 1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48" y="2667073"/>
            <a:ext cx="837327" cy="1052327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78" y="1591163"/>
            <a:ext cx="837327" cy="1052327"/>
          </a:xfrm>
          <a:prstGeom prst="rect">
            <a:avLst/>
          </a:prstGeom>
        </p:spPr>
      </p:pic>
      <p:pic>
        <p:nvPicPr>
          <p:cNvPr id="27" name="Picture 2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78" y="3756306"/>
            <a:ext cx="837327" cy="10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43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</a:t>
            </a:r>
            <a:r>
              <a:rPr lang="en-US" smtClean="0"/>
              <a:t>Using Circuits</a:t>
            </a:r>
            <a:endParaRPr lang="en-US" dirty="0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01" y="2669538"/>
            <a:ext cx="837327" cy="1052327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82" y="2669538"/>
            <a:ext cx="837327" cy="1052327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31" y="3750959"/>
            <a:ext cx="837327" cy="1052327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7" y="2951317"/>
            <a:ext cx="508712" cy="799636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9" y="2951317"/>
            <a:ext cx="936054" cy="799636"/>
          </a:xfrm>
          <a:prstGeom prst="rect">
            <a:avLst/>
          </a:prstGeom>
        </p:spPr>
      </p:pic>
      <p:pic>
        <p:nvPicPr>
          <p:cNvPr id="34" name="Picture 3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3750959"/>
            <a:ext cx="837327" cy="1052327"/>
          </a:xfrm>
          <a:prstGeom prst="rect">
            <a:avLst/>
          </a:prstGeom>
        </p:spPr>
      </p:pic>
      <p:pic>
        <p:nvPicPr>
          <p:cNvPr id="21" name="Picture 2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78" y="2667073"/>
            <a:ext cx="837327" cy="1052327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50" y="1617212"/>
            <a:ext cx="837327" cy="1052327"/>
          </a:xfrm>
          <a:prstGeom prst="rect">
            <a:avLst/>
          </a:prstGeom>
        </p:spPr>
      </p:pic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30" y="1617212"/>
            <a:ext cx="837327" cy="1052327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2429840" y="1596516"/>
            <a:ext cx="837327" cy="1046977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878" y="3756308"/>
            <a:ext cx="837327" cy="1046977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5"/>
          <a:stretch>
            <a:fillRect/>
          </a:stretch>
        </p:blipFill>
        <p:spPr>
          <a:xfrm>
            <a:off x="1576548" y="2669538"/>
            <a:ext cx="837327" cy="1046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619" y="5113060"/>
            <a:ext cx="9393162" cy="592983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pPr marL="572821" indent="-572821">
              <a:buAutoNum type="arabicPeriod"/>
            </a:pPr>
            <a:r>
              <a:rPr lang="en-US" sz="3100" dirty="0"/>
              <a:t>Clients begin all circuits with a selected </a:t>
            </a:r>
            <a:r>
              <a:rPr lang="en-US" sz="3100" i="1" dirty="0"/>
              <a:t>guard</a:t>
            </a:r>
            <a:r>
              <a:rPr lang="en-US" sz="3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0732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</a:t>
            </a:r>
            <a:r>
              <a:rPr lang="en-US" smtClean="0"/>
              <a:t>Using Circuits</a:t>
            </a:r>
            <a:endParaRPr lang="en-US" dirty="0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01" y="2669538"/>
            <a:ext cx="837327" cy="1052327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82" y="2669538"/>
            <a:ext cx="837327" cy="1052327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31" y="3750959"/>
            <a:ext cx="837327" cy="1052327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7" y="2951317"/>
            <a:ext cx="508712" cy="799636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9" y="2951317"/>
            <a:ext cx="936054" cy="799636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50" y="1617212"/>
            <a:ext cx="837327" cy="1052327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2429840" y="1596516"/>
            <a:ext cx="837327" cy="1046977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878" y="3756308"/>
            <a:ext cx="837327" cy="1046977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5"/>
          <a:stretch>
            <a:fillRect/>
          </a:stretch>
        </p:blipFill>
        <p:spPr>
          <a:xfrm>
            <a:off x="1576548" y="2669538"/>
            <a:ext cx="837327" cy="1046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619" y="5113066"/>
            <a:ext cx="9393162" cy="1081321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pPr marL="572821" indent="-572821">
              <a:buAutoNum type="arabicPeriod"/>
            </a:pPr>
            <a:r>
              <a:rPr lang="en-US" sz="3100" dirty="0"/>
              <a:t>Clients begin all circuits with a selected </a:t>
            </a:r>
            <a:r>
              <a:rPr lang="en-US" sz="3100" i="1" dirty="0"/>
              <a:t>guard</a:t>
            </a:r>
            <a:r>
              <a:rPr lang="en-US" sz="3100" dirty="0"/>
              <a:t>.</a:t>
            </a:r>
          </a:p>
          <a:p>
            <a:pPr marL="572821" indent="-572821">
              <a:buAutoNum type="arabicPeriod"/>
            </a:pPr>
            <a:r>
              <a:rPr lang="en-US" sz="3100" dirty="0"/>
              <a:t>Relays define individual </a:t>
            </a:r>
            <a:r>
              <a:rPr lang="en-US" sz="3100" i="1" dirty="0"/>
              <a:t>exit policies</a:t>
            </a:r>
            <a:r>
              <a:rPr lang="en-US" sz="3100" dirty="0"/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35040" y="1617212"/>
            <a:ext cx="970812" cy="1052327"/>
            <a:chOff x="5486400" y="1426946"/>
            <a:chExt cx="882556" cy="928524"/>
          </a:xfrm>
        </p:grpSpPr>
        <p:pic>
          <p:nvPicPr>
            <p:cNvPr id="26" name="Picture 25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" name="Picture 3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906357" y="2669538"/>
            <a:ext cx="970812" cy="1052327"/>
            <a:chOff x="5486400" y="1426946"/>
            <a:chExt cx="882556" cy="928524"/>
          </a:xfrm>
        </p:grpSpPr>
        <p:pic>
          <p:nvPicPr>
            <p:cNvPr id="23" name="Picture 2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7" name="Picture 26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963631" y="3756306"/>
            <a:ext cx="970812" cy="1052327"/>
            <a:chOff x="5486400" y="1426946"/>
            <a:chExt cx="882556" cy="928524"/>
          </a:xfrm>
        </p:grpSpPr>
        <p:pic>
          <p:nvPicPr>
            <p:cNvPr id="33" name="Picture 3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35" name="Picture 34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9704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Connector 83"/>
          <p:cNvCxnSpPr/>
          <p:nvPr/>
        </p:nvCxnSpPr>
        <p:spPr>
          <a:xfrm flipV="1">
            <a:off x="7609017" y="2001829"/>
            <a:ext cx="1132236" cy="146126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7621435" y="3549457"/>
            <a:ext cx="1244889" cy="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963636" y="3495533"/>
            <a:ext cx="1244889" cy="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898027" y="3454879"/>
            <a:ext cx="1257300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5910440" y="3541230"/>
            <a:ext cx="1244889" cy="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073401" y="3495528"/>
            <a:ext cx="2381553" cy="784267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3048149" y="3495997"/>
            <a:ext cx="2260479" cy="73611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3048148" y="3541235"/>
            <a:ext cx="2353613" cy="7772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64817" y="3495535"/>
            <a:ext cx="1729619" cy="89425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53083" y="3496003"/>
            <a:ext cx="1854248" cy="100067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68824" y="3541229"/>
            <a:ext cx="2095500" cy="11226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</a:t>
            </a:r>
            <a:r>
              <a:rPr lang="en-US" smtClean="0"/>
              <a:t>Using Circuits</a:t>
            </a:r>
            <a:endParaRPr lang="en-US" dirty="0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01" y="2669538"/>
            <a:ext cx="837327" cy="1052327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82" y="2669538"/>
            <a:ext cx="837327" cy="1052327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31" y="3750959"/>
            <a:ext cx="837327" cy="1052327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7" y="2951317"/>
            <a:ext cx="508712" cy="799636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9" y="2951317"/>
            <a:ext cx="936054" cy="799636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50" y="1617212"/>
            <a:ext cx="837327" cy="1052327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2429840" y="1596516"/>
            <a:ext cx="837327" cy="1046977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878" y="3756308"/>
            <a:ext cx="837327" cy="1046977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5"/>
          <a:stretch>
            <a:fillRect/>
          </a:stretch>
        </p:blipFill>
        <p:spPr>
          <a:xfrm>
            <a:off x="1576548" y="2669538"/>
            <a:ext cx="837327" cy="1046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619" y="5113066"/>
            <a:ext cx="9393162" cy="1569661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pPr marL="572821" indent="-572821">
              <a:buAutoNum type="arabicPeriod"/>
            </a:pPr>
            <a:r>
              <a:rPr lang="en-US" sz="3100" dirty="0"/>
              <a:t>Clients begin all circuits with a selected </a:t>
            </a:r>
            <a:r>
              <a:rPr lang="en-US" sz="3100" i="1" dirty="0"/>
              <a:t>guard</a:t>
            </a:r>
            <a:r>
              <a:rPr lang="en-US" sz="3100" dirty="0"/>
              <a:t>.</a:t>
            </a:r>
          </a:p>
          <a:p>
            <a:pPr marL="572821" indent="-572821">
              <a:buAutoNum type="arabicPeriod"/>
            </a:pPr>
            <a:r>
              <a:rPr lang="en-US" sz="3100" dirty="0"/>
              <a:t>Relays define individual </a:t>
            </a:r>
            <a:r>
              <a:rPr lang="en-US" sz="3100" i="1" dirty="0"/>
              <a:t>exit policies</a:t>
            </a:r>
            <a:r>
              <a:rPr lang="en-US" sz="3100" dirty="0"/>
              <a:t>.</a:t>
            </a:r>
          </a:p>
          <a:p>
            <a:pPr marL="572821" indent="-572821">
              <a:buAutoNum type="arabicPeriod"/>
            </a:pPr>
            <a:r>
              <a:rPr lang="en-US" sz="3100" dirty="0"/>
              <a:t>Clients multiplex </a:t>
            </a:r>
            <a:r>
              <a:rPr lang="en-US" sz="3100" i="1" dirty="0"/>
              <a:t>streams</a:t>
            </a:r>
            <a:r>
              <a:rPr lang="en-US" sz="3100" dirty="0"/>
              <a:t> over a circuit.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35040" y="1617212"/>
            <a:ext cx="970812" cy="1052327"/>
            <a:chOff x="5486400" y="1426946"/>
            <a:chExt cx="882556" cy="928524"/>
          </a:xfrm>
        </p:grpSpPr>
        <p:pic>
          <p:nvPicPr>
            <p:cNvPr id="26" name="Picture 25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" name="Picture 3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906357" y="2669538"/>
            <a:ext cx="970812" cy="1052327"/>
            <a:chOff x="5486400" y="1426946"/>
            <a:chExt cx="882556" cy="928524"/>
          </a:xfrm>
        </p:grpSpPr>
        <p:pic>
          <p:nvPicPr>
            <p:cNvPr id="23" name="Picture 2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7" name="Picture 26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963631" y="3756306"/>
            <a:ext cx="970812" cy="1052327"/>
            <a:chOff x="5486400" y="1426946"/>
            <a:chExt cx="882556" cy="928524"/>
          </a:xfrm>
        </p:grpSpPr>
        <p:pic>
          <p:nvPicPr>
            <p:cNvPr id="33" name="Picture 3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35" name="Picture 34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37" name="Picture 36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9" y="1617210"/>
            <a:ext cx="936054" cy="79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64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4803027" y="2416841"/>
            <a:ext cx="1728288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155380" y="2416841"/>
            <a:ext cx="2527905" cy="1078684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64817" y="3495533"/>
            <a:ext cx="1170819" cy="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</a:t>
            </a:r>
            <a:r>
              <a:rPr lang="en-US" smtClean="0"/>
              <a:t>Using Circuits</a:t>
            </a:r>
            <a:endParaRPr lang="en-US" dirty="0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01" y="2669538"/>
            <a:ext cx="837327" cy="1052327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82" y="2669538"/>
            <a:ext cx="837327" cy="1052327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31" y="3750959"/>
            <a:ext cx="837327" cy="1052327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7" y="2951317"/>
            <a:ext cx="508712" cy="799636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9" y="2951317"/>
            <a:ext cx="936054" cy="799636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50" y="1617212"/>
            <a:ext cx="837327" cy="1052327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2429840" y="1596516"/>
            <a:ext cx="837327" cy="1046977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878" y="3756308"/>
            <a:ext cx="837327" cy="1046977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5"/>
          <a:stretch>
            <a:fillRect/>
          </a:stretch>
        </p:blipFill>
        <p:spPr>
          <a:xfrm>
            <a:off x="1576548" y="2669538"/>
            <a:ext cx="837327" cy="1046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619" y="5113063"/>
            <a:ext cx="9393162" cy="2058000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pPr marL="572821" indent="-572821">
              <a:buAutoNum type="arabicPeriod"/>
            </a:pPr>
            <a:r>
              <a:rPr lang="en-US" sz="3100" dirty="0"/>
              <a:t>Clients begin all circuits with a selected </a:t>
            </a:r>
            <a:r>
              <a:rPr lang="en-US" sz="3100" i="1" dirty="0"/>
              <a:t>guard</a:t>
            </a:r>
            <a:r>
              <a:rPr lang="en-US" sz="3100" dirty="0"/>
              <a:t>.</a:t>
            </a:r>
          </a:p>
          <a:p>
            <a:pPr marL="572821" indent="-572821">
              <a:buAutoNum type="arabicPeriod"/>
            </a:pPr>
            <a:r>
              <a:rPr lang="en-US" sz="3100" dirty="0"/>
              <a:t>Relays define individual </a:t>
            </a:r>
            <a:r>
              <a:rPr lang="en-US" sz="3100" i="1" dirty="0"/>
              <a:t>exit policies</a:t>
            </a:r>
            <a:r>
              <a:rPr lang="en-US" sz="3100" dirty="0"/>
              <a:t>.</a:t>
            </a:r>
          </a:p>
          <a:p>
            <a:pPr marL="572821" indent="-572821">
              <a:buAutoNum type="arabicPeriod"/>
            </a:pPr>
            <a:r>
              <a:rPr lang="en-US" sz="3100" dirty="0"/>
              <a:t>Clients multiplex </a:t>
            </a:r>
            <a:r>
              <a:rPr lang="en-US" sz="3100" i="1" dirty="0"/>
              <a:t>streams</a:t>
            </a:r>
            <a:r>
              <a:rPr lang="en-US" sz="3100" dirty="0"/>
              <a:t> over a circuit.</a:t>
            </a:r>
          </a:p>
          <a:p>
            <a:pPr marL="572821" indent="-572821">
              <a:buAutoNum type="arabicPeriod"/>
            </a:pPr>
            <a:r>
              <a:rPr lang="en-US" sz="3100" dirty="0"/>
              <a:t>New circuits replace existing ones periodically.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35040" y="1617212"/>
            <a:ext cx="970812" cy="1052327"/>
            <a:chOff x="5486400" y="1426946"/>
            <a:chExt cx="882556" cy="928524"/>
          </a:xfrm>
        </p:grpSpPr>
        <p:pic>
          <p:nvPicPr>
            <p:cNvPr id="26" name="Picture 25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" name="Picture 3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906357" y="2669538"/>
            <a:ext cx="970812" cy="1052327"/>
            <a:chOff x="5486400" y="1426946"/>
            <a:chExt cx="882556" cy="928524"/>
          </a:xfrm>
        </p:grpSpPr>
        <p:pic>
          <p:nvPicPr>
            <p:cNvPr id="23" name="Picture 2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7" name="Picture 26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963631" y="3756306"/>
            <a:ext cx="970812" cy="1052327"/>
            <a:chOff x="5486400" y="1426946"/>
            <a:chExt cx="882556" cy="928524"/>
          </a:xfrm>
        </p:grpSpPr>
        <p:pic>
          <p:nvPicPr>
            <p:cNvPr id="33" name="Picture 3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35" name="Picture 34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37" name="Picture 36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9" y="1617210"/>
            <a:ext cx="936054" cy="79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1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4803027" y="2416841"/>
            <a:ext cx="1728288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155380" y="2416841"/>
            <a:ext cx="2527905" cy="1078684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64817" y="3495533"/>
            <a:ext cx="1170819" cy="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</a:t>
            </a:r>
            <a:r>
              <a:rPr lang="en-US" smtClean="0"/>
              <a:t>Using Circuits</a:t>
            </a:r>
            <a:endParaRPr lang="en-US" dirty="0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01" y="2669538"/>
            <a:ext cx="837327" cy="1052327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82" y="2669538"/>
            <a:ext cx="837327" cy="1052327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31" y="3750959"/>
            <a:ext cx="837327" cy="1052327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7" y="2951317"/>
            <a:ext cx="508712" cy="799636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9" y="2951317"/>
            <a:ext cx="936054" cy="799636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50" y="1617212"/>
            <a:ext cx="837327" cy="1052327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2429840" y="1596516"/>
            <a:ext cx="837327" cy="1046977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878" y="3756308"/>
            <a:ext cx="837327" cy="1046977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5"/>
          <a:stretch>
            <a:fillRect/>
          </a:stretch>
        </p:blipFill>
        <p:spPr>
          <a:xfrm>
            <a:off x="1576548" y="2669538"/>
            <a:ext cx="837327" cy="1046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626" y="5113064"/>
            <a:ext cx="9725781" cy="2546325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pPr marL="572821" indent="-572821">
              <a:buAutoNum type="arabicPeriod"/>
            </a:pPr>
            <a:r>
              <a:rPr lang="en-US" sz="3100" dirty="0"/>
              <a:t>Clients begin all circuits with a selected </a:t>
            </a:r>
            <a:r>
              <a:rPr lang="en-US" sz="3100" i="1" dirty="0"/>
              <a:t>guard</a:t>
            </a:r>
            <a:r>
              <a:rPr lang="en-US" sz="3100" dirty="0"/>
              <a:t>.</a:t>
            </a:r>
          </a:p>
          <a:p>
            <a:pPr marL="572821" indent="-572821">
              <a:buAutoNum type="arabicPeriod"/>
            </a:pPr>
            <a:r>
              <a:rPr lang="en-US" sz="3100" dirty="0"/>
              <a:t>Relays define individual </a:t>
            </a:r>
            <a:r>
              <a:rPr lang="en-US" sz="3100" i="1" dirty="0"/>
              <a:t>exit policies</a:t>
            </a:r>
            <a:r>
              <a:rPr lang="en-US" sz="3100" dirty="0"/>
              <a:t>.</a:t>
            </a:r>
          </a:p>
          <a:p>
            <a:pPr marL="572821" indent="-572821">
              <a:buAutoNum type="arabicPeriod"/>
            </a:pPr>
            <a:r>
              <a:rPr lang="en-US" sz="3100" dirty="0"/>
              <a:t>Clients multiplex </a:t>
            </a:r>
            <a:r>
              <a:rPr lang="en-US" sz="3100" i="1" dirty="0"/>
              <a:t>streams</a:t>
            </a:r>
            <a:r>
              <a:rPr lang="en-US" sz="3100" dirty="0"/>
              <a:t> over a circuit.</a:t>
            </a:r>
          </a:p>
          <a:p>
            <a:pPr marL="572821" indent="-572821">
              <a:buAutoNum type="arabicPeriod"/>
            </a:pPr>
            <a:r>
              <a:rPr lang="en-US" sz="3100" dirty="0"/>
              <a:t>New circuits replace existing ones periodically.</a:t>
            </a:r>
          </a:p>
          <a:p>
            <a:pPr marL="572821" indent="-572821">
              <a:buAutoNum type="arabicPeriod"/>
            </a:pPr>
            <a:r>
              <a:rPr lang="en-US" sz="3100" dirty="0"/>
              <a:t>Clients randomly choose proportional to bandwidth.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35040" y="1617212"/>
            <a:ext cx="970812" cy="1052327"/>
            <a:chOff x="5486400" y="1426946"/>
            <a:chExt cx="882556" cy="928524"/>
          </a:xfrm>
        </p:grpSpPr>
        <p:pic>
          <p:nvPicPr>
            <p:cNvPr id="26" name="Picture 25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" name="Picture 3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906357" y="2669538"/>
            <a:ext cx="970812" cy="1052327"/>
            <a:chOff x="5486400" y="1426946"/>
            <a:chExt cx="882556" cy="928524"/>
          </a:xfrm>
        </p:grpSpPr>
        <p:pic>
          <p:nvPicPr>
            <p:cNvPr id="23" name="Picture 2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7" name="Picture 26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963631" y="3756306"/>
            <a:ext cx="970812" cy="1052327"/>
            <a:chOff x="5486400" y="1426946"/>
            <a:chExt cx="882556" cy="928524"/>
          </a:xfrm>
        </p:grpSpPr>
        <p:pic>
          <p:nvPicPr>
            <p:cNvPr id="33" name="Picture 3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35" name="Picture 34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37" name="Picture 36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9" y="1617210"/>
            <a:ext cx="936054" cy="79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67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Presentation Title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>
                <a:solidFill>
                  <a:srgbClr val="FABE07"/>
                </a:solidFill>
              </a:rPr>
              <a:t>Background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Tor’s Big Problem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Attacks on Prior Approach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Solution 1: Use Trust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Solution 2: Cluster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Trust-Aware Path Selection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Future Work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779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Onion Services</a:t>
            </a:r>
            <a:endParaRPr lang="en-US" dirty="0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01" y="2669538"/>
            <a:ext cx="837327" cy="1052327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82" y="2669538"/>
            <a:ext cx="837327" cy="1052327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31" y="3750959"/>
            <a:ext cx="837327" cy="1052327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7" y="2951317"/>
            <a:ext cx="508712" cy="799636"/>
          </a:xfrm>
          <a:prstGeom prst="rect">
            <a:avLst/>
          </a:prstGeom>
        </p:spPr>
      </p:pic>
      <p:pic>
        <p:nvPicPr>
          <p:cNvPr id="34" name="Picture 3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3750959"/>
            <a:ext cx="837327" cy="1052327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50" y="1617212"/>
            <a:ext cx="837327" cy="1052327"/>
          </a:xfrm>
          <a:prstGeom prst="rect">
            <a:avLst/>
          </a:prstGeom>
        </p:spPr>
      </p:pic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30" y="1617212"/>
            <a:ext cx="837327" cy="1052327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4"/>
          <a:stretch>
            <a:fillRect/>
          </a:stretch>
        </p:blipFill>
        <p:spPr>
          <a:xfrm>
            <a:off x="2429840" y="1596516"/>
            <a:ext cx="837327" cy="1046977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4"/>
          <a:stretch>
            <a:fillRect/>
          </a:stretch>
        </p:blipFill>
        <p:spPr>
          <a:xfrm>
            <a:off x="2413878" y="3756308"/>
            <a:ext cx="837327" cy="1046977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4"/>
          <a:stretch>
            <a:fillRect/>
          </a:stretch>
        </p:blipFill>
        <p:spPr>
          <a:xfrm>
            <a:off x="1576548" y="2669538"/>
            <a:ext cx="837327" cy="104697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619433" y="2951317"/>
            <a:ext cx="1080305" cy="799636"/>
            <a:chOff x="8619426" y="2951317"/>
            <a:chExt cx="1080304" cy="799636"/>
          </a:xfrm>
        </p:grpSpPr>
        <p:pic>
          <p:nvPicPr>
            <p:cNvPr id="30" name="Picture 29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8619426" y="2951317"/>
              <a:ext cx="936054" cy="799636"/>
            </a:xfrm>
            <a:prstGeom prst="rect">
              <a:avLst/>
            </a:prstGeom>
          </p:spPr>
        </p:pic>
        <p:pic>
          <p:nvPicPr>
            <p:cNvPr id="4" name="Picture 3" descr="tor-onion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7840" y="3053780"/>
              <a:ext cx="501890" cy="694799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8380192" y="3719684"/>
            <a:ext cx="1572373" cy="1116189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Onion Service</a:t>
            </a:r>
          </a:p>
        </p:txBody>
      </p:sp>
      <p:pic>
        <p:nvPicPr>
          <p:cNvPr id="23" name="Picture 22"/>
          <p:cNvPicPr/>
          <p:nvPr/>
        </p:nvPicPr>
        <p:blipFill>
          <a:blip r:embed="rId4"/>
          <a:stretch>
            <a:fillRect/>
          </a:stretch>
        </p:blipFill>
        <p:spPr>
          <a:xfrm>
            <a:off x="7042560" y="2671096"/>
            <a:ext cx="837327" cy="104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7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/>
          <p:cNvCxnSpPr/>
          <p:nvPr/>
        </p:nvCxnSpPr>
        <p:spPr>
          <a:xfrm flipV="1">
            <a:off x="4808077" y="4595788"/>
            <a:ext cx="1769008" cy="15118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607322" y="3507312"/>
            <a:ext cx="876944" cy="107336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484266" y="3507312"/>
            <a:ext cx="1406136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Onion Services</a:t>
            </a:r>
            <a:endParaRPr lang="en-US" dirty="0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01" y="2669538"/>
            <a:ext cx="837327" cy="1052327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82" y="2669538"/>
            <a:ext cx="837327" cy="1052327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31" y="3750959"/>
            <a:ext cx="837327" cy="1052327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7" y="2951317"/>
            <a:ext cx="508712" cy="799636"/>
          </a:xfrm>
          <a:prstGeom prst="rect">
            <a:avLst/>
          </a:prstGeom>
        </p:spPr>
      </p:pic>
      <p:pic>
        <p:nvPicPr>
          <p:cNvPr id="34" name="Picture 3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3750959"/>
            <a:ext cx="837327" cy="1052327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50" y="1617212"/>
            <a:ext cx="837327" cy="1052327"/>
          </a:xfrm>
          <a:prstGeom prst="rect">
            <a:avLst/>
          </a:prstGeom>
        </p:spPr>
      </p:pic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30" y="1617212"/>
            <a:ext cx="837327" cy="1052327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4"/>
          <a:stretch>
            <a:fillRect/>
          </a:stretch>
        </p:blipFill>
        <p:spPr>
          <a:xfrm>
            <a:off x="2429840" y="1596516"/>
            <a:ext cx="837327" cy="1046977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4"/>
          <a:stretch>
            <a:fillRect/>
          </a:stretch>
        </p:blipFill>
        <p:spPr>
          <a:xfrm>
            <a:off x="2413878" y="3756308"/>
            <a:ext cx="837327" cy="1046977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4"/>
          <a:stretch>
            <a:fillRect/>
          </a:stretch>
        </p:blipFill>
        <p:spPr>
          <a:xfrm>
            <a:off x="1576548" y="2669538"/>
            <a:ext cx="837327" cy="1046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619" y="5113065"/>
            <a:ext cx="9393162" cy="1081308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pPr marL="572821" indent="-572821">
              <a:buAutoNum type="arabicPeriod"/>
            </a:pPr>
            <a:r>
              <a:rPr lang="en-US" sz="3100" dirty="0"/>
              <a:t>Onion services maintain circuits to </a:t>
            </a:r>
            <a:r>
              <a:rPr lang="en-US" sz="3100" i="1" dirty="0"/>
              <a:t>Introduction Points</a:t>
            </a:r>
            <a:r>
              <a:rPr lang="en-US" sz="3100" dirty="0"/>
              <a:t> (IPs).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619433" y="2951317"/>
            <a:ext cx="1080305" cy="799636"/>
            <a:chOff x="8619426" y="2951317"/>
            <a:chExt cx="1080304" cy="799636"/>
          </a:xfrm>
        </p:grpSpPr>
        <p:pic>
          <p:nvPicPr>
            <p:cNvPr id="30" name="Picture 29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8619426" y="2951317"/>
              <a:ext cx="936054" cy="799636"/>
            </a:xfrm>
            <a:prstGeom prst="rect">
              <a:avLst/>
            </a:prstGeom>
          </p:spPr>
        </p:pic>
        <p:pic>
          <p:nvPicPr>
            <p:cNvPr id="4" name="Picture 3" descr="tor-onion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7840" y="3053780"/>
              <a:ext cx="501890" cy="694799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8380192" y="3719684"/>
            <a:ext cx="1572373" cy="1116189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Onion Service</a:t>
            </a:r>
          </a:p>
        </p:txBody>
      </p:sp>
      <p:pic>
        <p:nvPicPr>
          <p:cNvPr id="33" name="Picture 32"/>
          <p:cNvPicPr/>
          <p:nvPr/>
        </p:nvPicPr>
        <p:blipFill>
          <a:blip r:embed="rId4"/>
          <a:stretch>
            <a:fillRect/>
          </a:stretch>
        </p:blipFill>
        <p:spPr>
          <a:xfrm>
            <a:off x="7042560" y="2671096"/>
            <a:ext cx="837327" cy="104697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347559" y="4792323"/>
            <a:ext cx="702184" cy="49022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2500" dirty="0"/>
              <a:t>IP</a:t>
            </a:r>
          </a:p>
        </p:txBody>
      </p:sp>
    </p:spTree>
    <p:extLst>
      <p:ext uri="{BB962C8B-B14F-4D97-AF65-F5344CB8AC3E}">
        <p14:creationId xmlns:p14="http://schemas.microsoft.com/office/powerpoint/2010/main" val="29296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Connector 63"/>
          <p:cNvCxnSpPr/>
          <p:nvPr/>
        </p:nvCxnSpPr>
        <p:spPr>
          <a:xfrm>
            <a:off x="757189" y="3387594"/>
            <a:ext cx="1314214" cy="29012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963470" y="2449071"/>
            <a:ext cx="1829487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116766" y="2494433"/>
            <a:ext cx="786226" cy="816359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31585" y="3552671"/>
            <a:ext cx="1224698" cy="30235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177245" y="3492196"/>
            <a:ext cx="1648051" cy="7559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961370" y="3431729"/>
            <a:ext cx="695508" cy="1118712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607322" y="3507312"/>
            <a:ext cx="876944" cy="107336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808077" y="4595788"/>
            <a:ext cx="1769008" cy="15118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484266" y="3507312"/>
            <a:ext cx="1406136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Onion Services</a:t>
            </a:r>
            <a:endParaRPr lang="en-US" dirty="0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01" y="2669538"/>
            <a:ext cx="837327" cy="1052327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82" y="2669538"/>
            <a:ext cx="837327" cy="1052327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31" y="3750959"/>
            <a:ext cx="837327" cy="1052327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7" y="2951317"/>
            <a:ext cx="508712" cy="799636"/>
          </a:xfrm>
          <a:prstGeom prst="rect">
            <a:avLst/>
          </a:prstGeom>
        </p:spPr>
      </p:pic>
      <p:pic>
        <p:nvPicPr>
          <p:cNvPr id="34" name="Picture 3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3750959"/>
            <a:ext cx="837327" cy="1052327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50" y="1617212"/>
            <a:ext cx="837327" cy="1052327"/>
          </a:xfrm>
          <a:prstGeom prst="rect">
            <a:avLst/>
          </a:prstGeom>
        </p:spPr>
      </p:pic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30" y="1617212"/>
            <a:ext cx="837327" cy="1052327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4"/>
          <a:stretch>
            <a:fillRect/>
          </a:stretch>
        </p:blipFill>
        <p:spPr>
          <a:xfrm>
            <a:off x="2429840" y="1596516"/>
            <a:ext cx="837327" cy="1046977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4"/>
          <a:stretch>
            <a:fillRect/>
          </a:stretch>
        </p:blipFill>
        <p:spPr>
          <a:xfrm>
            <a:off x="2413878" y="3756308"/>
            <a:ext cx="837327" cy="1046977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4"/>
          <a:stretch>
            <a:fillRect/>
          </a:stretch>
        </p:blipFill>
        <p:spPr>
          <a:xfrm>
            <a:off x="1576548" y="2669538"/>
            <a:ext cx="837327" cy="1046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619" y="5113064"/>
            <a:ext cx="9393162" cy="2057985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pPr marL="572821" indent="-572821">
              <a:buAutoNum type="arabicPeriod"/>
            </a:pPr>
            <a:r>
              <a:rPr lang="en-US" sz="3100" dirty="0"/>
              <a:t>Onion services maintain circuits to </a:t>
            </a:r>
            <a:r>
              <a:rPr lang="en-US" sz="3100" i="1" dirty="0"/>
              <a:t>Introduction Points</a:t>
            </a:r>
            <a:r>
              <a:rPr lang="en-US" sz="3100" dirty="0"/>
              <a:t> (IPs).</a:t>
            </a:r>
          </a:p>
          <a:p>
            <a:pPr marL="572821" indent="-572821">
              <a:buAutoNum type="arabicPeriod"/>
            </a:pPr>
            <a:r>
              <a:rPr lang="en-US" sz="3100" dirty="0"/>
              <a:t>User creates circuit to Rendezvous Point (RP) and IP and requests connection to RP.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619433" y="2951317"/>
            <a:ext cx="1080305" cy="799636"/>
            <a:chOff x="8619426" y="2951317"/>
            <a:chExt cx="1080304" cy="799636"/>
          </a:xfrm>
        </p:grpSpPr>
        <p:pic>
          <p:nvPicPr>
            <p:cNvPr id="30" name="Picture 29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8619426" y="2951317"/>
              <a:ext cx="936054" cy="799636"/>
            </a:xfrm>
            <a:prstGeom prst="rect">
              <a:avLst/>
            </a:prstGeom>
          </p:spPr>
        </p:pic>
        <p:pic>
          <p:nvPicPr>
            <p:cNvPr id="4" name="Picture 3" descr="tor-onion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7840" y="3053780"/>
              <a:ext cx="501890" cy="694799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8380192" y="3719684"/>
            <a:ext cx="1572373" cy="1116189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Onion Service</a:t>
            </a:r>
          </a:p>
        </p:txBody>
      </p:sp>
      <p:pic>
        <p:nvPicPr>
          <p:cNvPr id="33" name="Picture 32"/>
          <p:cNvPicPr/>
          <p:nvPr/>
        </p:nvPicPr>
        <p:blipFill>
          <a:blip r:embed="rId4"/>
          <a:stretch>
            <a:fillRect/>
          </a:stretch>
        </p:blipFill>
        <p:spPr>
          <a:xfrm>
            <a:off x="7042560" y="2671096"/>
            <a:ext cx="837327" cy="104697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362501" y="4792323"/>
            <a:ext cx="657361" cy="49022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2500" dirty="0"/>
              <a:t>IP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377442" y="2617817"/>
            <a:ext cx="776882" cy="49022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2500" dirty="0"/>
              <a:t>RP</a:t>
            </a:r>
          </a:p>
        </p:txBody>
      </p:sp>
    </p:spTree>
    <p:extLst>
      <p:ext uri="{BB962C8B-B14F-4D97-AF65-F5344CB8AC3E}">
        <p14:creationId xmlns:p14="http://schemas.microsoft.com/office/powerpoint/2010/main" val="1054756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 flipV="1">
            <a:off x="4808077" y="4595788"/>
            <a:ext cx="1769008" cy="15118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650583" y="3310782"/>
            <a:ext cx="1224698" cy="15118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57189" y="3387594"/>
            <a:ext cx="1314214" cy="29012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963470" y="2449071"/>
            <a:ext cx="1829487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116766" y="2494433"/>
            <a:ext cx="786226" cy="816359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762718" y="2464198"/>
            <a:ext cx="952543" cy="98265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5775740" y="3310783"/>
            <a:ext cx="1723649" cy="15116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607322" y="3507312"/>
            <a:ext cx="876944" cy="107336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484266" y="3507312"/>
            <a:ext cx="1406136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Onion Services</a:t>
            </a:r>
            <a:endParaRPr lang="en-US" dirty="0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01" y="2669538"/>
            <a:ext cx="837327" cy="1052327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82" y="2669538"/>
            <a:ext cx="837327" cy="1052327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31" y="3750959"/>
            <a:ext cx="837327" cy="1052327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7" y="2951317"/>
            <a:ext cx="508712" cy="799636"/>
          </a:xfrm>
          <a:prstGeom prst="rect">
            <a:avLst/>
          </a:prstGeom>
        </p:spPr>
      </p:pic>
      <p:pic>
        <p:nvPicPr>
          <p:cNvPr id="34" name="Picture 3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3750959"/>
            <a:ext cx="837327" cy="1052327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50" y="1617212"/>
            <a:ext cx="837327" cy="1052327"/>
          </a:xfrm>
          <a:prstGeom prst="rect">
            <a:avLst/>
          </a:prstGeom>
        </p:spPr>
      </p:pic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30" y="1617212"/>
            <a:ext cx="837327" cy="1052327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4"/>
          <a:stretch>
            <a:fillRect/>
          </a:stretch>
        </p:blipFill>
        <p:spPr>
          <a:xfrm>
            <a:off x="2429840" y="1596516"/>
            <a:ext cx="837327" cy="1046977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4"/>
          <a:stretch>
            <a:fillRect/>
          </a:stretch>
        </p:blipFill>
        <p:spPr>
          <a:xfrm>
            <a:off x="2413878" y="3756308"/>
            <a:ext cx="837327" cy="1046977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4"/>
          <a:stretch>
            <a:fillRect/>
          </a:stretch>
        </p:blipFill>
        <p:spPr>
          <a:xfrm>
            <a:off x="1576548" y="2669538"/>
            <a:ext cx="837327" cy="1046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619" y="5113064"/>
            <a:ext cx="9393162" cy="2546325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pPr marL="572821" indent="-572821">
              <a:buAutoNum type="arabicPeriod"/>
            </a:pPr>
            <a:r>
              <a:rPr lang="en-US" sz="3100" dirty="0"/>
              <a:t>Onion services maintain circuits to </a:t>
            </a:r>
            <a:r>
              <a:rPr lang="en-US" sz="3100" i="1" dirty="0"/>
              <a:t>Introduction Points</a:t>
            </a:r>
            <a:r>
              <a:rPr lang="en-US" sz="3100" dirty="0"/>
              <a:t> (IPs).</a:t>
            </a:r>
          </a:p>
          <a:p>
            <a:pPr marL="572821" indent="-572821">
              <a:buAutoNum type="arabicPeriod"/>
            </a:pPr>
            <a:r>
              <a:rPr lang="en-US" sz="3100" dirty="0"/>
              <a:t>User creates circuit to Rendezvous Point (RP) and IP and requests connection to RP.</a:t>
            </a:r>
          </a:p>
          <a:p>
            <a:pPr marL="572821" indent="-572821">
              <a:buAutoNum type="arabicPeriod"/>
            </a:pPr>
            <a:r>
              <a:rPr lang="en-US" sz="3100" dirty="0"/>
              <a:t>Onion service connects to RP.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619433" y="2951317"/>
            <a:ext cx="1080305" cy="799636"/>
            <a:chOff x="8619426" y="2951317"/>
            <a:chExt cx="1080304" cy="799636"/>
          </a:xfrm>
        </p:grpSpPr>
        <p:pic>
          <p:nvPicPr>
            <p:cNvPr id="30" name="Picture 29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8619426" y="2951317"/>
              <a:ext cx="936054" cy="799636"/>
            </a:xfrm>
            <a:prstGeom prst="rect">
              <a:avLst/>
            </a:prstGeom>
          </p:spPr>
        </p:pic>
        <p:pic>
          <p:nvPicPr>
            <p:cNvPr id="4" name="Picture 3" descr="tor-onion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7840" y="3053780"/>
              <a:ext cx="501890" cy="694799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8380192" y="3719684"/>
            <a:ext cx="1572373" cy="1116189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Onion Service</a:t>
            </a:r>
          </a:p>
        </p:txBody>
      </p:sp>
      <p:pic>
        <p:nvPicPr>
          <p:cNvPr id="33" name="Picture 32"/>
          <p:cNvPicPr/>
          <p:nvPr/>
        </p:nvPicPr>
        <p:blipFill>
          <a:blip r:embed="rId4"/>
          <a:stretch>
            <a:fillRect/>
          </a:stretch>
        </p:blipFill>
        <p:spPr>
          <a:xfrm>
            <a:off x="7042560" y="2671096"/>
            <a:ext cx="837327" cy="104697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377441" y="4792323"/>
            <a:ext cx="582661" cy="49022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2500" dirty="0"/>
              <a:t>IP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392381" y="2617817"/>
            <a:ext cx="732062" cy="49022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2500" dirty="0"/>
              <a:t>RP</a:t>
            </a:r>
          </a:p>
        </p:txBody>
      </p:sp>
    </p:spTree>
    <p:extLst>
      <p:ext uri="{BB962C8B-B14F-4D97-AF65-F5344CB8AC3E}">
        <p14:creationId xmlns:p14="http://schemas.microsoft.com/office/powerpoint/2010/main" val="3153675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Directory Authorities</a:t>
            </a:r>
            <a:endParaRPr lang="en-US" dirty="0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964" y="5708197"/>
            <a:ext cx="837327" cy="1052327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445" y="5708197"/>
            <a:ext cx="837327" cy="1052327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888" y="6517499"/>
            <a:ext cx="837327" cy="1052327"/>
          </a:xfrm>
          <a:prstGeom prst="rect">
            <a:avLst/>
          </a:prstGeom>
        </p:spPr>
      </p:pic>
      <p:pic>
        <p:nvPicPr>
          <p:cNvPr id="34" name="Picture 3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368" y="6517499"/>
            <a:ext cx="837327" cy="1052327"/>
          </a:xfrm>
          <a:prstGeom prst="rect">
            <a:avLst/>
          </a:prstGeom>
        </p:spPr>
      </p:pic>
      <p:pic>
        <p:nvPicPr>
          <p:cNvPr id="21" name="Picture 2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534" y="5705737"/>
            <a:ext cx="837327" cy="1052327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006" y="4882640"/>
            <a:ext cx="837327" cy="1052327"/>
          </a:xfrm>
          <a:prstGeom prst="rect">
            <a:avLst/>
          </a:prstGeom>
        </p:spPr>
      </p:pic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487" y="4882640"/>
            <a:ext cx="837327" cy="1052327"/>
          </a:xfrm>
          <a:prstGeom prst="rect">
            <a:avLst/>
          </a:prstGeom>
        </p:spPr>
      </p:pic>
      <p:pic>
        <p:nvPicPr>
          <p:cNvPr id="20" name="Picture 1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11" y="5705737"/>
            <a:ext cx="837327" cy="1052327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34" y="4856590"/>
            <a:ext cx="837327" cy="1052327"/>
          </a:xfrm>
          <a:prstGeom prst="rect">
            <a:avLst/>
          </a:prstGeom>
        </p:spPr>
      </p:pic>
      <p:pic>
        <p:nvPicPr>
          <p:cNvPr id="27" name="Picture 2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34" y="6522851"/>
            <a:ext cx="837327" cy="105232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40856" y="1939654"/>
            <a:ext cx="1024040" cy="813662"/>
            <a:chOff x="2361061" y="2075712"/>
            <a:chExt cx="1024039" cy="813662"/>
          </a:xfrm>
        </p:grpSpPr>
        <p:pic>
          <p:nvPicPr>
            <p:cNvPr id="19" name="Picture 1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3" name="Picture 2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1439964" y="1925758"/>
            <a:ext cx="1024040" cy="813662"/>
            <a:chOff x="2361061" y="2075712"/>
            <a:chExt cx="1024039" cy="813662"/>
          </a:xfrm>
        </p:grpSpPr>
        <p:pic>
          <p:nvPicPr>
            <p:cNvPr id="35" name="Picture 3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36" name="Picture 35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2452985" y="1910647"/>
            <a:ext cx="1024040" cy="813662"/>
            <a:chOff x="2361061" y="2075712"/>
            <a:chExt cx="1024039" cy="813662"/>
          </a:xfrm>
        </p:grpSpPr>
        <p:pic>
          <p:nvPicPr>
            <p:cNvPr id="38" name="Picture 3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39" name="Picture 38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3466008" y="1940878"/>
            <a:ext cx="1024040" cy="813662"/>
            <a:chOff x="2361061" y="2075712"/>
            <a:chExt cx="1024039" cy="813662"/>
          </a:xfrm>
        </p:grpSpPr>
        <p:pic>
          <p:nvPicPr>
            <p:cNvPr id="42" name="Picture 4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43" name="Picture 42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4465110" y="1926981"/>
            <a:ext cx="1024040" cy="813662"/>
            <a:chOff x="2361061" y="2075712"/>
            <a:chExt cx="1024039" cy="813662"/>
          </a:xfrm>
        </p:grpSpPr>
        <p:pic>
          <p:nvPicPr>
            <p:cNvPr id="45" name="Picture 4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46" name="Picture 45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5478130" y="1926981"/>
            <a:ext cx="1024040" cy="813662"/>
            <a:chOff x="2361061" y="2075712"/>
            <a:chExt cx="1024039" cy="813662"/>
          </a:xfrm>
        </p:grpSpPr>
        <p:pic>
          <p:nvPicPr>
            <p:cNvPr id="48" name="Picture 4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49" name="Picture 48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6473630" y="1939654"/>
            <a:ext cx="1024040" cy="813662"/>
            <a:chOff x="2361061" y="2075712"/>
            <a:chExt cx="1024039" cy="813662"/>
          </a:xfrm>
        </p:grpSpPr>
        <p:pic>
          <p:nvPicPr>
            <p:cNvPr id="51" name="Picture 5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52" name="Picture 51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7472737" y="1925757"/>
            <a:ext cx="1024040" cy="813662"/>
            <a:chOff x="2361061" y="2075712"/>
            <a:chExt cx="1024039" cy="813662"/>
          </a:xfrm>
        </p:grpSpPr>
        <p:pic>
          <p:nvPicPr>
            <p:cNvPr id="54" name="Picture 5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55" name="Picture 54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8485753" y="1925758"/>
            <a:ext cx="1024040" cy="813662"/>
            <a:chOff x="2361061" y="2075712"/>
            <a:chExt cx="1024039" cy="813662"/>
          </a:xfrm>
        </p:grpSpPr>
        <p:pic>
          <p:nvPicPr>
            <p:cNvPr id="57" name="Picture 5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58" name="Picture 57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706439" y="1300124"/>
            <a:ext cx="5170947" cy="599686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Directory Authorities</a:t>
            </a:r>
          </a:p>
        </p:txBody>
      </p:sp>
      <p:pic>
        <p:nvPicPr>
          <p:cNvPr id="6" name="Picture 5" descr="documen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147" y="3356143"/>
            <a:ext cx="795683" cy="1075246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 rot="16200000">
            <a:off x="4717374" y="-1618221"/>
            <a:ext cx="498922" cy="9238155"/>
          </a:xfrm>
          <a:prstGeom prst="leftBrace">
            <a:avLst>
              <a:gd name="adj1" fmla="val 8333"/>
              <a:gd name="adj2" fmla="val 32160"/>
            </a:avLst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40415" y="3204962"/>
            <a:ext cx="6217989" cy="1676369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en-US" sz="2500" dirty="0"/>
              <a:t>Hourly network consensus by majority vote</a:t>
            </a:r>
          </a:p>
          <a:p>
            <a:pPr marL="285616" indent="-285616">
              <a:buFontTx/>
              <a:buChar char="-"/>
            </a:pPr>
            <a:r>
              <a:rPr lang="en-US" sz="2500" dirty="0"/>
              <a:t>Relays </a:t>
            </a:r>
            <a:r>
              <a:rPr lang="en-US" sz="2500" dirty="0" smtClean="0"/>
              <a:t>(IPs</a:t>
            </a:r>
            <a:r>
              <a:rPr lang="en-US" sz="2500" dirty="0"/>
              <a:t>, public keys, </a:t>
            </a:r>
            <a:r>
              <a:rPr lang="en-US" sz="2500" dirty="0" smtClean="0"/>
              <a:t>bandwidths</a:t>
            </a:r>
            <a:r>
              <a:rPr lang="is-IS" sz="2500" dirty="0" smtClean="0"/>
              <a:t>…</a:t>
            </a:r>
            <a:r>
              <a:rPr lang="en-US" sz="2500" dirty="0" smtClean="0"/>
              <a:t>)</a:t>
            </a:r>
            <a:endParaRPr lang="en-US" sz="2500" dirty="0"/>
          </a:p>
          <a:p>
            <a:pPr marL="285616" indent="-285616">
              <a:buFontTx/>
              <a:buChar char="-"/>
            </a:pPr>
            <a:r>
              <a:rPr lang="en-US" sz="2500" dirty="0"/>
              <a:t>Parameters (performance </a:t>
            </a:r>
            <a:r>
              <a:rPr lang="en-US" sz="2500" dirty="0" smtClean="0"/>
              <a:t>thresholds</a:t>
            </a:r>
            <a:r>
              <a:rPr lang="is-IS" sz="2500" dirty="0" smtClean="0"/>
              <a:t>…</a:t>
            </a:r>
            <a:r>
              <a:rPr lang="en-US" sz="2500" dirty="0" smtClean="0"/>
              <a:t>)</a:t>
            </a:r>
            <a:endParaRPr lang="en-US" sz="2500" dirty="0"/>
          </a:p>
          <a:p>
            <a:endParaRPr lang="en-US" sz="2500" dirty="0"/>
          </a:p>
        </p:txBody>
      </p:sp>
      <p:sp>
        <p:nvSpPr>
          <p:cNvPr id="59" name="Left Brace 58"/>
          <p:cNvSpPr/>
          <p:nvPr/>
        </p:nvSpPr>
        <p:spPr>
          <a:xfrm rot="5400000">
            <a:off x="4603975" y="1580594"/>
            <a:ext cx="498922" cy="6320047"/>
          </a:xfrm>
          <a:prstGeom prst="leftBrace">
            <a:avLst>
              <a:gd name="adj1" fmla="val 8333"/>
              <a:gd name="adj2" fmla="val 74878"/>
            </a:avLst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53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Threat Model</a:t>
            </a:r>
            <a:endParaRPr lang="en-US" dirty="0"/>
          </a:p>
        </p:txBody>
      </p:sp>
      <p:pic>
        <p:nvPicPr>
          <p:cNvPr id="106" name="Picture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527447" y="2966257"/>
            <a:ext cx="508712" cy="799636"/>
          </a:xfrm>
          <a:prstGeom prst="rect">
            <a:avLst/>
          </a:prstGeom>
        </p:spPr>
      </p:pic>
      <p:pic>
        <p:nvPicPr>
          <p:cNvPr id="107" name="Picture 106"/>
          <p:cNvPicPr/>
          <p:nvPr/>
        </p:nvPicPr>
        <p:blipFill>
          <a:blip r:embed="rId3"/>
          <a:stretch>
            <a:fillRect/>
          </a:stretch>
        </p:blipFill>
        <p:spPr>
          <a:xfrm>
            <a:off x="8649309" y="2966257"/>
            <a:ext cx="936054" cy="799636"/>
          </a:xfrm>
          <a:prstGeom prst="rect">
            <a:avLst/>
          </a:prstGeom>
        </p:spPr>
      </p:pic>
      <p:sp>
        <p:nvSpPr>
          <p:cNvPr id="113" name="Content Placeholder 2"/>
          <p:cNvSpPr txBox="1">
            <a:spLocks/>
          </p:cNvSpPr>
          <p:nvPr/>
        </p:nvSpPr>
        <p:spPr>
          <a:xfrm>
            <a:off x="465674" y="5220794"/>
            <a:ext cx="9052560" cy="936535"/>
          </a:xfrm>
          <a:prstGeom prst="rect">
            <a:avLst/>
          </a:prstGeom>
        </p:spPr>
        <p:txBody>
          <a:bodyPr vert="horz" lIns="101846" tIns="50923" rIns="101846" bIns="5092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mtClean="0"/>
              <a:t>Adversary is </a:t>
            </a:r>
            <a:r>
              <a:rPr lang="en-US" smtClean="0">
                <a:solidFill>
                  <a:srgbClr val="FF0000"/>
                </a:solidFill>
              </a:rPr>
              <a:t>local</a:t>
            </a:r>
            <a:r>
              <a:rPr lang="en-US" smtClean="0"/>
              <a:t> and </a:t>
            </a:r>
            <a:r>
              <a:rPr lang="en-US" smtClean="0">
                <a:solidFill>
                  <a:srgbClr val="FF0000"/>
                </a:solidFill>
              </a:rPr>
              <a:t>active</a:t>
            </a:r>
            <a:r>
              <a:rPr lang="en-US" smtClean="0"/>
              <a:t>.</a:t>
            </a:r>
            <a:endParaRPr lang="en-US" dirty="0"/>
          </a:p>
        </p:txBody>
      </p:sp>
      <p:pic>
        <p:nvPicPr>
          <p:cNvPr id="33" name="Picture 32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01" y="2669538"/>
            <a:ext cx="837327" cy="1052327"/>
          </a:xfrm>
          <a:prstGeom prst="rect">
            <a:avLst/>
          </a:prstGeom>
        </p:spPr>
      </p:pic>
      <p:pic>
        <p:nvPicPr>
          <p:cNvPr id="34" name="Picture 33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82" y="2669538"/>
            <a:ext cx="837327" cy="1052327"/>
          </a:xfrm>
          <a:prstGeom prst="rect">
            <a:avLst/>
          </a:prstGeom>
        </p:spPr>
      </p:pic>
      <p:pic>
        <p:nvPicPr>
          <p:cNvPr id="35" name="Picture 34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31" y="3750959"/>
            <a:ext cx="837327" cy="1052327"/>
          </a:xfrm>
          <a:prstGeom prst="rect">
            <a:avLst/>
          </a:prstGeom>
        </p:spPr>
      </p:pic>
      <p:pic>
        <p:nvPicPr>
          <p:cNvPr id="36" name="Picture 35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50" y="1617212"/>
            <a:ext cx="837327" cy="1052327"/>
          </a:xfrm>
          <a:prstGeom prst="rect">
            <a:avLst/>
          </a:prstGeom>
        </p:spPr>
      </p:pic>
      <p:pic>
        <p:nvPicPr>
          <p:cNvPr id="37" name="Picture 36"/>
          <p:cNvPicPr/>
          <p:nvPr/>
        </p:nvPicPr>
        <p:blipFill>
          <a:blip r:embed="rId5"/>
          <a:stretch>
            <a:fillRect/>
          </a:stretch>
        </p:blipFill>
        <p:spPr>
          <a:xfrm>
            <a:off x="2429840" y="1596516"/>
            <a:ext cx="837327" cy="1046977"/>
          </a:xfrm>
          <a:prstGeom prst="rect">
            <a:avLst/>
          </a:prstGeom>
        </p:spPr>
      </p:pic>
      <p:pic>
        <p:nvPicPr>
          <p:cNvPr id="38" name="Picture 37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878" y="3756308"/>
            <a:ext cx="837327" cy="1046977"/>
          </a:xfrm>
          <a:prstGeom prst="rect">
            <a:avLst/>
          </a:prstGeom>
        </p:spPr>
      </p:pic>
      <p:pic>
        <p:nvPicPr>
          <p:cNvPr id="39" name="Picture 38"/>
          <p:cNvPicPr/>
          <p:nvPr/>
        </p:nvPicPr>
        <p:blipFill>
          <a:blip r:embed="rId5"/>
          <a:stretch>
            <a:fillRect/>
          </a:stretch>
        </p:blipFill>
        <p:spPr>
          <a:xfrm>
            <a:off x="1576548" y="2669538"/>
            <a:ext cx="837327" cy="1046977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6035040" y="1617212"/>
            <a:ext cx="970812" cy="1052327"/>
            <a:chOff x="5486400" y="1426946"/>
            <a:chExt cx="882556" cy="928524"/>
          </a:xfrm>
        </p:grpSpPr>
        <p:pic>
          <p:nvPicPr>
            <p:cNvPr id="42" name="Picture 41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3" name="Picture 42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6906357" y="2669538"/>
            <a:ext cx="970812" cy="1052327"/>
            <a:chOff x="5486400" y="1426946"/>
            <a:chExt cx="882556" cy="928524"/>
          </a:xfrm>
        </p:grpSpPr>
        <p:pic>
          <p:nvPicPr>
            <p:cNvPr id="45" name="Picture 44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6" name="Picture 45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5963631" y="3756306"/>
            <a:ext cx="970812" cy="1052327"/>
            <a:chOff x="5486400" y="1426946"/>
            <a:chExt cx="882556" cy="928524"/>
          </a:xfrm>
        </p:grpSpPr>
        <p:pic>
          <p:nvPicPr>
            <p:cNvPr id="48" name="Picture 47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9" name="Picture 48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227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82" y="2669538"/>
            <a:ext cx="837327" cy="1052327"/>
          </a:xfrm>
          <a:prstGeom prst="rect">
            <a:avLst/>
          </a:prstGeom>
        </p:spPr>
      </p:pic>
      <p:pic>
        <p:nvPicPr>
          <p:cNvPr id="36" name="Picture 35"/>
          <p:cNvPicPr/>
          <p:nvPr/>
        </p:nvPicPr>
        <p:blipFill>
          <a:blip r:embed="rId3"/>
          <a:stretch>
            <a:fillRect/>
          </a:stretch>
        </p:blipFill>
        <p:spPr>
          <a:xfrm>
            <a:off x="2429840" y="1596516"/>
            <a:ext cx="837327" cy="104697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Threat Model</a:t>
            </a:r>
            <a:endParaRPr lang="en-US" dirty="0"/>
          </a:p>
        </p:txBody>
      </p:sp>
      <p:pic>
        <p:nvPicPr>
          <p:cNvPr id="106" name="Picture 105"/>
          <p:cNvPicPr/>
          <p:nvPr/>
        </p:nvPicPr>
        <p:blipFill>
          <a:blip r:embed="rId4"/>
          <a:stretch>
            <a:fillRect/>
          </a:stretch>
        </p:blipFill>
        <p:spPr>
          <a:xfrm>
            <a:off x="527447" y="2966257"/>
            <a:ext cx="508712" cy="799636"/>
          </a:xfrm>
          <a:prstGeom prst="rect">
            <a:avLst/>
          </a:prstGeom>
        </p:spPr>
      </p:pic>
      <p:pic>
        <p:nvPicPr>
          <p:cNvPr id="107" name="Picture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8649309" y="2966257"/>
            <a:ext cx="936054" cy="799636"/>
          </a:xfrm>
          <a:prstGeom prst="rect">
            <a:avLst/>
          </a:prstGeom>
        </p:spPr>
      </p:pic>
      <p:sp>
        <p:nvSpPr>
          <p:cNvPr id="113" name="Content Placeholder 2"/>
          <p:cNvSpPr txBox="1">
            <a:spLocks/>
          </p:cNvSpPr>
          <p:nvPr/>
        </p:nvSpPr>
        <p:spPr>
          <a:xfrm>
            <a:off x="465674" y="5220794"/>
            <a:ext cx="9052560" cy="936535"/>
          </a:xfrm>
          <a:prstGeom prst="rect">
            <a:avLst/>
          </a:prstGeom>
        </p:spPr>
        <p:txBody>
          <a:bodyPr vert="horz" lIns="101846" tIns="50923" rIns="101846" bIns="5092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mtClean="0"/>
              <a:t>Adversary is </a:t>
            </a:r>
            <a:r>
              <a:rPr lang="en-US" smtClean="0">
                <a:solidFill>
                  <a:srgbClr val="FF0000"/>
                </a:solidFill>
              </a:rPr>
              <a:t>local</a:t>
            </a:r>
            <a:r>
              <a:rPr lang="en-US" smtClean="0"/>
              <a:t> and </a:t>
            </a:r>
            <a:r>
              <a:rPr lang="en-US" smtClean="0">
                <a:solidFill>
                  <a:srgbClr val="FF0000"/>
                </a:solidFill>
              </a:rPr>
              <a:t>active</a:t>
            </a:r>
            <a:r>
              <a:rPr lang="en-US" smtClean="0"/>
              <a:t>.</a:t>
            </a:r>
            <a:endParaRPr lang="en-US" dirty="0"/>
          </a:p>
        </p:txBody>
      </p:sp>
      <p:pic>
        <p:nvPicPr>
          <p:cNvPr id="17" name="Picture 16" descr="Devil_001_Head_Carto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113" y="2989798"/>
            <a:ext cx="702734" cy="701403"/>
          </a:xfrm>
          <a:prstGeom prst="rect">
            <a:avLst/>
          </a:prstGeom>
        </p:spPr>
      </p:pic>
      <p:pic>
        <p:nvPicPr>
          <p:cNvPr id="18" name="Picture 17" descr="Devil_001_Head_Carto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810" y="1747875"/>
            <a:ext cx="702734" cy="701403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2353815" y="5787077"/>
            <a:ext cx="5762983" cy="586108"/>
          </a:xfrm>
          <a:prstGeom prst="rect">
            <a:avLst/>
          </a:prstGeom>
        </p:spPr>
        <p:txBody>
          <a:bodyPr vert="horz" lIns="101846" tIns="50923" rIns="101846" bIns="50923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Adversary </a:t>
            </a:r>
            <a:r>
              <a:rPr lang="en-US" dirty="0" smtClean="0"/>
              <a:t>may run relays</a:t>
            </a:r>
          </a:p>
        </p:txBody>
      </p:sp>
      <p:pic>
        <p:nvPicPr>
          <p:cNvPr id="32" name="Picture 3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01" y="2669538"/>
            <a:ext cx="837327" cy="1052327"/>
          </a:xfrm>
          <a:prstGeom prst="rect">
            <a:avLst/>
          </a:prstGeom>
        </p:spPr>
      </p:pic>
      <p:pic>
        <p:nvPicPr>
          <p:cNvPr id="34" name="Picture 3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31" y="3750959"/>
            <a:ext cx="837327" cy="1052327"/>
          </a:xfrm>
          <a:prstGeom prst="rect">
            <a:avLst/>
          </a:prstGeom>
        </p:spPr>
      </p:pic>
      <p:pic>
        <p:nvPicPr>
          <p:cNvPr id="35" name="Picture 3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50" y="1617212"/>
            <a:ext cx="837327" cy="1052327"/>
          </a:xfrm>
          <a:prstGeom prst="rect">
            <a:avLst/>
          </a:prstGeom>
        </p:spPr>
      </p:pic>
      <p:pic>
        <p:nvPicPr>
          <p:cNvPr id="37" name="Picture 36"/>
          <p:cNvPicPr/>
          <p:nvPr/>
        </p:nvPicPr>
        <p:blipFill>
          <a:blip r:embed="rId3"/>
          <a:stretch>
            <a:fillRect/>
          </a:stretch>
        </p:blipFill>
        <p:spPr>
          <a:xfrm>
            <a:off x="2413878" y="3756308"/>
            <a:ext cx="837327" cy="1046977"/>
          </a:xfrm>
          <a:prstGeom prst="rect">
            <a:avLst/>
          </a:prstGeom>
        </p:spPr>
      </p:pic>
      <p:pic>
        <p:nvPicPr>
          <p:cNvPr id="38" name="Picture 37"/>
          <p:cNvPicPr/>
          <p:nvPr/>
        </p:nvPicPr>
        <p:blipFill>
          <a:blip r:embed="rId3"/>
          <a:stretch>
            <a:fillRect/>
          </a:stretch>
        </p:blipFill>
        <p:spPr>
          <a:xfrm>
            <a:off x="1576548" y="2669538"/>
            <a:ext cx="837327" cy="1046977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6035040" y="1617212"/>
            <a:ext cx="970812" cy="1052327"/>
            <a:chOff x="5486400" y="1426946"/>
            <a:chExt cx="882556" cy="928524"/>
          </a:xfrm>
        </p:grpSpPr>
        <p:pic>
          <p:nvPicPr>
            <p:cNvPr id="41" name="Picture 40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2" name="Picture 41" descr="running_man_Exit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6906357" y="2669538"/>
            <a:ext cx="970812" cy="1052327"/>
            <a:chOff x="5486400" y="1426946"/>
            <a:chExt cx="882556" cy="928524"/>
          </a:xfrm>
        </p:grpSpPr>
        <p:pic>
          <p:nvPicPr>
            <p:cNvPr id="44" name="Picture 4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5" name="Picture 44" descr="running_man_Exit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5963631" y="3756306"/>
            <a:ext cx="970812" cy="1052327"/>
            <a:chOff x="5486400" y="1426946"/>
            <a:chExt cx="882556" cy="928524"/>
          </a:xfrm>
        </p:grpSpPr>
        <p:pic>
          <p:nvPicPr>
            <p:cNvPr id="47" name="Picture 46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8" name="Picture 47" descr="running_man_Exit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257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Threat Model</a:t>
            </a:r>
            <a:endParaRPr lang="en-US" dirty="0"/>
          </a:p>
        </p:txBody>
      </p:sp>
      <p:pic>
        <p:nvPicPr>
          <p:cNvPr id="106" name="Picture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527447" y="2966257"/>
            <a:ext cx="508712" cy="799636"/>
          </a:xfrm>
          <a:prstGeom prst="rect">
            <a:avLst/>
          </a:prstGeom>
        </p:spPr>
      </p:pic>
      <p:pic>
        <p:nvPicPr>
          <p:cNvPr id="107" name="Picture 106"/>
          <p:cNvPicPr/>
          <p:nvPr/>
        </p:nvPicPr>
        <p:blipFill>
          <a:blip r:embed="rId3"/>
          <a:stretch>
            <a:fillRect/>
          </a:stretch>
        </p:blipFill>
        <p:spPr>
          <a:xfrm>
            <a:off x="8649309" y="2966257"/>
            <a:ext cx="936054" cy="799636"/>
          </a:xfrm>
          <a:prstGeom prst="rect">
            <a:avLst/>
          </a:prstGeom>
        </p:spPr>
      </p:pic>
      <p:sp>
        <p:nvSpPr>
          <p:cNvPr id="113" name="Content Placeholder 2"/>
          <p:cNvSpPr txBox="1">
            <a:spLocks/>
          </p:cNvSpPr>
          <p:nvPr/>
        </p:nvSpPr>
        <p:spPr>
          <a:xfrm>
            <a:off x="465674" y="5220794"/>
            <a:ext cx="9052560" cy="936535"/>
          </a:xfrm>
          <a:prstGeom prst="rect">
            <a:avLst/>
          </a:prstGeom>
        </p:spPr>
        <p:txBody>
          <a:bodyPr vert="horz" lIns="101846" tIns="50923" rIns="101846" bIns="5092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mtClean="0"/>
              <a:t>Adversary is </a:t>
            </a:r>
            <a:r>
              <a:rPr lang="en-US" smtClean="0">
                <a:solidFill>
                  <a:srgbClr val="FF0000"/>
                </a:solidFill>
              </a:rPr>
              <a:t>local</a:t>
            </a:r>
            <a:r>
              <a:rPr lang="en-US" smtClean="0"/>
              <a:t> and </a:t>
            </a:r>
            <a:r>
              <a:rPr lang="en-US" smtClean="0">
                <a:solidFill>
                  <a:srgbClr val="FF0000"/>
                </a:solidFill>
              </a:rPr>
              <a:t>active</a:t>
            </a:r>
            <a:r>
              <a:rPr lang="en-US" smtClean="0"/>
              <a:t>.</a:t>
            </a:r>
            <a:endParaRPr lang="en-US" dirty="0"/>
          </a:p>
        </p:txBody>
      </p:sp>
      <p:pic>
        <p:nvPicPr>
          <p:cNvPr id="18" name="Picture 17" descr="Devil_001_Head_Carto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136" y="3077512"/>
            <a:ext cx="702734" cy="701403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2353815" y="5736861"/>
            <a:ext cx="6938907" cy="1643372"/>
          </a:xfrm>
          <a:prstGeom prst="rect">
            <a:avLst/>
          </a:prstGeom>
        </p:spPr>
        <p:txBody>
          <a:bodyPr vert="horz" lIns="101846" tIns="50923" rIns="101846" bIns="5092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Adversary </a:t>
            </a:r>
            <a:r>
              <a:rPr lang="en-US" dirty="0" smtClean="0"/>
              <a:t>may run relays</a:t>
            </a:r>
          </a:p>
          <a:p>
            <a:r>
              <a:rPr lang="en-US" dirty="0"/>
              <a:t>Adversary </a:t>
            </a:r>
            <a:r>
              <a:rPr lang="en-US" dirty="0" smtClean="0"/>
              <a:t>may run destination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32" name="Picture 31" descr="relay-oni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01" y="2669538"/>
            <a:ext cx="837327" cy="1052327"/>
          </a:xfrm>
          <a:prstGeom prst="rect">
            <a:avLst/>
          </a:prstGeom>
        </p:spPr>
      </p:pic>
      <p:pic>
        <p:nvPicPr>
          <p:cNvPr id="33" name="Picture 32" descr="relay-oni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82" y="2669538"/>
            <a:ext cx="837327" cy="1052327"/>
          </a:xfrm>
          <a:prstGeom prst="rect">
            <a:avLst/>
          </a:prstGeom>
        </p:spPr>
      </p:pic>
      <p:pic>
        <p:nvPicPr>
          <p:cNvPr id="34" name="Picture 33" descr="relay-oni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31" y="3750959"/>
            <a:ext cx="837327" cy="1052327"/>
          </a:xfrm>
          <a:prstGeom prst="rect">
            <a:avLst/>
          </a:prstGeom>
        </p:spPr>
      </p:pic>
      <p:pic>
        <p:nvPicPr>
          <p:cNvPr id="35" name="Picture 34" descr="relay-oni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50" y="1617212"/>
            <a:ext cx="837327" cy="1052327"/>
          </a:xfrm>
          <a:prstGeom prst="rect">
            <a:avLst/>
          </a:prstGeom>
        </p:spPr>
      </p:pic>
      <p:pic>
        <p:nvPicPr>
          <p:cNvPr id="36" name="Picture 35"/>
          <p:cNvPicPr/>
          <p:nvPr/>
        </p:nvPicPr>
        <p:blipFill>
          <a:blip r:embed="rId6"/>
          <a:stretch>
            <a:fillRect/>
          </a:stretch>
        </p:blipFill>
        <p:spPr>
          <a:xfrm>
            <a:off x="2429840" y="1596516"/>
            <a:ext cx="837327" cy="1046977"/>
          </a:xfrm>
          <a:prstGeom prst="rect">
            <a:avLst/>
          </a:prstGeom>
        </p:spPr>
      </p:pic>
      <p:pic>
        <p:nvPicPr>
          <p:cNvPr id="37" name="Picture 36"/>
          <p:cNvPicPr/>
          <p:nvPr/>
        </p:nvPicPr>
        <p:blipFill>
          <a:blip r:embed="rId6"/>
          <a:stretch>
            <a:fillRect/>
          </a:stretch>
        </p:blipFill>
        <p:spPr>
          <a:xfrm>
            <a:off x="2413878" y="3756308"/>
            <a:ext cx="837327" cy="1046977"/>
          </a:xfrm>
          <a:prstGeom prst="rect">
            <a:avLst/>
          </a:prstGeom>
        </p:spPr>
      </p:pic>
      <p:pic>
        <p:nvPicPr>
          <p:cNvPr id="38" name="Picture 37"/>
          <p:cNvPicPr/>
          <p:nvPr/>
        </p:nvPicPr>
        <p:blipFill>
          <a:blip r:embed="rId6"/>
          <a:stretch>
            <a:fillRect/>
          </a:stretch>
        </p:blipFill>
        <p:spPr>
          <a:xfrm>
            <a:off x="1576548" y="2669538"/>
            <a:ext cx="837327" cy="1046977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6035040" y="1617212"/>
            <a:ext cx="970812" cy="1052327"/>
            <a:chOff x="5486400" y="1426946"/>
            <a:chExt cx="882556" cy="928524"/>
          </a:xfrm>
        </p:grpSpPr>
        <p:pic>
          <p:nvPicPr>
            <p:cNvPr id="41" name="Picture 40" descr="relay-oni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2" name="Picture 41" descr="running_man_Exit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6906357" y="2669538"/>
            <a:ext cx="970812" cy="1052327"/>
            <a:chOff x="5486400" y="1426946"/>
            <a:chExt cx="882556" cy="928524"/>
          </a:xfrm>
        </p:grpSpPr>
        <p:pic>
          <p:nvPicPr>
            <p:cNvPr id="44" name="Picture 43" descr="relay-oni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5" name="Picture 44" descr="running_man_Exit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5963631" y="3756306"/>
            <a:ext cx="970812" cy="1052327"/>
            <a:chOff x="5486400" y="1426946"/>
            <a:chExt cx="882556" cy="928524"/>
          </a:xfrm>
        </p:grpSpPr>
        <p:pic>
          <p:nvPicPr>
            <p:cNvPr id="47" name="Picture 46" descr="relay-oni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8" name="Picture 47" descr="running_man_Exit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842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loud 19"/>
          <p:cNvSpPr/>
          <p:nvPr/>
        </p:nvSpPr>
        <p:spPr>
          <a:xfrm>
            <a:off x="5019862" y="2599515"/>
            <a:ext cx="3391396" cy="2733059"/>
          </a:xfrm>
          <a:prstGeom prst="cloud">
            <a:avLst/>
          </a:prstGeom>
          <a:gradFill>
            <a:gsLst>
              <a:gs pos="0">
                <a:srgbClr val="FF0000"/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46" tIns="50923" rIns="101846" bIns="50923"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>
            <a:off x="108137" y="2185784"/>
            <a:ext cx="1414126" cy="2381254"/>
          </a:xfrm>
          <a:prstGeom prst="cloud">
            <a:avLst/>
          </a:prstGeom>
          <a:gradFill>
            <a:gsLst>
              <a:gs pos="0">
                <a:srgbClr val="FF0000"/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46" tIns="50923" rIns="101846" bIns="50923"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Threat Model</a:t>
            </a:r>
            <a:endParaRPr lang="en-US" dirty="0"/>
          </a:p>
        </p:txBody>
      </p:sp>
      <p:pic>
        <p:nvPicPr>
          <p:cNvPr id="106" name="Picture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527447" y="2966257"/>
            <a:ext cx="508712" cy="799636"/>
          </a:xfrm>
          <a:prstGeom prst="rect">
            <a:avLst/>
          </a:prstGeom>
        </p:spPr>
      </p:pic>
      <p:pic>
        <p:nvPicPr>
          <p:cNvPr id="107" name="Picture 106"/>
          <p:cNvPicPr/>
          <p:nvPr/>
        </p:nvPicPr>
        <p:blipFill>
          <a:blip r:embed="rId3"/>
          <a:stretch>
            <a:fillRect/>
          </a:stretch>
        </p:blipFill>
        <p:spPr>
          <a:xfrm>
            <a:off x="8649309" y="2966257"/>
            <a:ext cx="936054" cy="799636"/>
          </a:xfrm>
          <a:prstGeom prst="rect">
            <a:avLst/>
          </a:prstGeom>
        </p:spPr>
      </p:pic>
      <p:sp>
        <p:nvSpPr>
          <p:cNvPr id="113" name="Content Placeholder 2"/>
          <p:cNvSpPr txBox="1">
            <a:spLocks/>
          </p:cNvSpPr>
          <p:nvPr/>
        </p:nvSpPr>
        <p:spPr>
          <a:xfrm>
            <a:off x="465674" y="5220794"/>
            <a:ext cx="9052560" cy="936535"/>
          </a:xfrm>
          <a:prstGeom prst="rect">
            <a:avLst/>
          </a:prstGeom>
        </p:spPr>
        <p:txBody>
          <a:bodyPr vert="horz" lIns="101846" tIns="50923" rIns="101846" bIns="5092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mtClean="0"/>
              <a:t>Adversary is </a:t>
            </a:r>
            <a:r>
              <a:rPr lang="en-US" smtClean="0">
                <a:solidFill>
                  <a:srgbClr val="FF0000"/>
                </a:solidFill>
              </a:rPr>
              <a:t>local</a:t>
            </a:r>
            <a:r>
              <a:rPr lang="en-US" smtClean="0"/>
              <a:t> and </a:t>
            </a:r>
            <a:r>
              <a:rPr lang="en-US" smtClean="0">
                <a:solidFill>
                  <a:srgbClr val="FF0000"/>
                </a:solidFill>
              </a:rPr>
              <a:t>active</a:t>
            </a:r>
            <a:r>
              <a:rPr lang="en-US" smtClean="0"/>
              <a:t>.</a:t>
            </a:r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353816" y="5736861"/>
            <a:ext cx="7491689" cy="1837588"/>
          </a:xfrm>
          <a:prstGeom prst="rect">
            <a:avLst/>
          </a:prstGeom>
        </p:spPr>
        <p:txBody>
          <a:bodyPr vert="horz" lIns="101846" tIns="50923" rIns="101846" bIns="5092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Adversary </a:t>
            </a:r>
            <a:r>
              <a:rPr lang="en-US" dirty="0" smtClean="0"/>
              <a:t>may run relays</a:t>
            </a:r>
          </a:p>
          <a:p>
            <a:r>
              <a:rPr lang="en-US" dirty="0"/>
              <a:t>Adversary </a:t>
            </a:r>
            <a:r>
              <a:rPr lang="en-US" dirty="0" smtClean="0"/>
              <a:t>may </a:t>
            </a:r>
            <a:r>
              <a:rPr lang="en-US" dirty="0"/>
              <a:t>run destination</a:t>
            </a:r>
          </a:p>
          <a:p>
            <a:r>
              <a:rPr lang="en-US" dirty="0" smtClean="0"/>
              <a:t>Adversary may observe </a:t>
            </a:r>
            <a:r>
              <a:rPr lang="en-US" dirty="0" err="1" smtClean="0"/>
              <a:t>subnetworks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32" name="Picture 31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01" y="2669538"/>
            <a:ext cx="837327" cy="1052327"/>
          </a:xfrm>
          <a:prstGeom prst="rect">
            <a:avLst/>
          </a:prstGeom>
        </p:spPr>
      </p:pic>
      <p:pic>
        <p:nvPicPr>
          <p:cNvPr id="33" name="Picture 32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82" y="2669538"/>
            <a:ext cx="837327" cy="1052327"/>
          </a:xfrm>
          <a:prstGeom prst="rect">
            <a:avLst/>
          </a:prstGeom>
        </p:spPr>
      </p:pic>
      <p:pic>
        <p:nvPicPr>
          <p:cNvPr id="34" name="Picture 33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31" y="3750959"/>
            <a:ext cx="837327" cy="1052327"/>
          </a:xfrm>
          <a:prstGeom prst="rect">
            <a:avLst/>
          </a:prstGeom>
        </p:spPr>
      </p:pic>
      <p:pic>
        <p:nvPicPr>
          <p:cNvPr id="35" name="Picture 34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50" y="1617212"/>
            <a:ext cx="837327" cy="1052327"/>
          </a:xfrm>
          <a:prstGeom prst="rect">
            <a:avLst/>
          </a:prstGeom>
        </p:spPr>
      </p:pic>
      <p:pic>
        <p:nvPicPr>
          <p:cNvPr id="36" name="Picture 35"/>
          <p:cNvPicPr/>
          <p:nvPr/>
        </p:nvPicPr>
        <p:blipFill>
          <a:blip r:embed="rId5"/>
          <a:stretch>
            <a:fillRect/>
          </a:stretch>
        </p:blipFill>
        <p:spPr>
          <a:xfrm>
            <a:off x="2429840" y="1596516"/>
            <a:ext cx="837327" cy="1046977"/>
          </a:xfrm>
          <a:prstGeom prst="rect">
            <a:avLst/>
          </a:prstGeom>
        </p:spPr>
      </p:pic>
      <p:pic>
        <p:nvPicPr>
          <p:cNvPr id="37" name="Picture 36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878" y="3756308"/>
            <a:ext cx="837327" cy="1046977"/>
          </a:xfrm>
          <a:prstGeom prst="rect">
            <a:avLst/>
          </a:prstGeom>
        </p:spPr>
      </p:pic>
      <p:pic>
        <p:nvPicPr>
          <p:cNvPr id="38" name="Picture 37"/>
          <p:cNvPicPr/>
          <p:nvPr/>
        </p:nvPicPr>
        <p:blipFill>
          <a:blip r:embed="rId5"/>
          <a:stretch>
            <a:fillRect/>
          </a:stretch>
        </p:blipFill>
        <p:spPr>
          <a:xfrm>
            <a:off x="1576548" y="2669538"/>
            <a:ext cx="837327" cy="1046977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6035040" y="1617212"/>
            <a:ext cx="970812" cy="1052327"/>
            <a:chOff x="5486400" y="1426946"/>
            <a:chExt cx="882556" cy="928524"/>
          </a:xfrm>
        </p:grpSpPr>
        <p:pic>
          <p:nvPicPr>
            <p:cNvPr id="41" name="Picture 40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2" name="Picture 41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6906357" y="2669538"/>
            <a:ext cx="970812" cy="1052327"/>
            <a:chOff x="5486400" y="1426946"/>
            <a:chExt cx="882556" cy="928524"/>
          </a:xfrm>
        </p:grpSpPr>
        <p:pic>
          <p:nvPicPr>
            <p:cNvPr id="44" name="Picture 43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5" name="Picture 44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5963631" y="3756306"/>
            <a:ext cx="970812" cy="1052327"/>
            <a:chOff x="5486400" y="1426946"/>
            <a:chExt cx="882556" cy="928524"/>
          </a:xfrm>
        </p:grpSpPr>
        <p:pic>
          <p:nvPicPr>
            <p:cNvPr id="47" name="Picture 46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8" name="Picture 47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899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Security Definitions</a:t>
            </a:r>
            <a:endParaRPr lang="en-US" dirty="0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01" y="2669538"/>
            <a:ext cx="837327" cy="1052327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82" y="2669538"/>
            <a:ext cx="837327" cy="1052327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31" y="3750959"/>
            <a:ext cx="837327" cy="1052327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7" y="2951317"/>
            <a:ext cx="508712" cy="799636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50" y="1617212"/>
            <a:ext cx="837327" cy="1052327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4"/>
          <a:stretch>
            <a:fillRect/>
          </a:stretch>
        </p:blipFill>
        <p:spPr>
          <a:xfrm>
            <a:off x="2429840" y="1596516"/>
            <a:ext cx="837327" cy="1046977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4"/>
          <a:stretch>
            <a:fillRect/>
          </a:stretch>
        </p:blipFill>
        <p:spPr>
          <a:xfrm>
            <a:off x="2413878" y="3756308"/>
            <a:ext cx="837327" cy="1046977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4"/>
          <a:stretch>
            <a:fillRect/>
          </a:stretch>
        </p:blipFill>
        <p:spPr>
          <a:xfrm>
            <a:off x="1576548" y="2669538"/>
            <a:ext cx="837327" cy="1046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619" y="5113066"/>
            <a:ext cx="9725781" cy="595949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r>
              <a:rPr lang="en-US" sz="3100" dirty="0"/>
              <a:t>Identity is primarily IP </a:t>
            </a:r>
            <a:r>
              <a:rPr lang="en-US" sz="3100" dirty="0" smtClean="0"/>
              <a:t>address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35040" y="1617212"/>
            <a:ext cx="970812" cy="1052327"/>
            <a:chOff x="5486400" y="1426946"/>
            <a:chExt cx="882556" cy="928524"/>
          </a:xfrm>
        </p:grpSpPr>
        <p:pic>
          <p:nvPicPr>
            <p:cNvPr id="26" name="Picture 25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" name="Picture 3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906357" y="2669538"/>
            <a:ext cx="970812" cy="1052327"/>
            <a:chOff x="5486400" y="1426946"/>
            <a:chExt cx="882556" cy="928524"/>
          </a:xfrm>
        </p:grpSpPr>
        <p:pic>
          <p:nvPicPr>
            <p:cNvPr id="23" name="Picture 2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7" name="Picture 26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963631" y="3756306"/>
            <a:ext cx="970812" cy="1052327"/>
            <a:chOff x="5486400" y="1426946"/>
            <a:chExt cx="882556" cy="928524"/>
          </a:xfrm>
        </p:grpSpPr>
        <p:pic>
          <p:nvPicPr>
            <p:cNvPr id="33" name="Picture 3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35" name="Picture 34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" y="3764815"/>
            <a:ext cx="1822688" cy="37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104.37.233.2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31977" y="3764815"/>
            <a:ext cx="1706903" cy="37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129.81.226.25</a:t>
            </a:r>
            <a:endParaRPr lang="en-US" dirty="0"/>
          </a:p>
        </p:txBody>
      </p:sp>
      <p:pic>
        <p:nvPicPr>
          <p:cNvPr id="41" name="Picture 40"/>
          <p:cNvPicPr/>
          <p:nvPr/>
        </p:nvPicPr>
        <p:blipFill>
          <a:blip r:embed="rId6"/>
          <a:stretch>
            <a:fillRect/>
          </a:stretch>
        </p:blipFill>
        <p:spPr>
          <a:xfrm>
            <a:off x="8649309" y="2966257"/>
            <a:ext cx="936054" cy="79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2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0" y="5049323"/>
            <a:ext cx="10058400" cy="634944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/>
              <a:t>Tor is a popular system for anonymous, censorship-resistant communication (includes client, server, and Web browser).</a:t>
            </a:r>
          </a:p>
        </p:txBody>
      </p:sp>
      <p:sp>
        <p:nvSpPr>
          <p:cNvPr id="7" name="Cloud 6"/>
          <p:cNvSpPr/>
          <p:nvPr/>
        </p:nvSpPr>
        <p:spPr>
          <a:xfrm>
            <a:off x="3233066" y="2095518"/>
            <a:ext cx="3592285" cy="2487941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35" tIns="50917" rIns="101835" bIns="50917" rtlCol="0" anchor="ctr"/>
          <a:lstStyle/>
          <a:p>
            <a:pPr algn="ctr"/>
            <a:endParaRPr lang="en-US"/>
          </a:p>
        </p:txBody>
      </p:sp>
      <p:pic>
        <p:nvPicPr>
          <p:cNvPr id="9" name="Picture 8" descr="Tor_project_logo_h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81" y="2747856"/>
            <a:ext cx="1522459" cy="99498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7969307" y="1635981"/>
            <a:ext cx="936054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375548" y="1635981"/>
            <a:ext cx="508712" cy="79963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375548" y="2835437"/>
            <a:ext cx="508712" cy="79963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1375548" y="3985070"/>
            <a:ext cx="508712" cy="799636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7969307" y="2835437"/>
            <a:ext cx="936054" cy="799636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7969307" y="3985070"/>
            <a:ext cx="936054" cy="799636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1" idx="3"/>
          </p:cNvCxnSpPr>
          <p:nvPr/>
        </p:nvCxnSpPr>
        <p:spPr>
          <a:xfrm>
            <a:off x="1884264" y="2035797"/>
            <a:ext cx="1694725" cy="71205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7" idx="2"/>
          </p:cNvCxnSpPr>
          <p:nvPr/>
        </p:nvCxnSpPr>
        <p:spPr>
          <a:xfrm>
            <a:off x="1884259" y="3256008"/>
            <a:ext cx="1359945" cy="8348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3"/>
          </p:cNvCxnSpPr>
          <p:nvPr/>
        </p:nvCxnSpPr>
        <p:spPr>
          <a:xfrm flipV="1">
            <a:off x="1884259" y="3985067"/>
            <a:ext cx="1359945" cy="39981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0" idx="1"/>
          </p:cNvCxnSpPr>
          <p:nvPr/>
        </p:nvCxnSpPr>
        <p:spPr>
          <a:xfrm flipV="1">
            <a:off x="6686820" y="2035798"/>
            <a:ext cx="1282488" cy="5657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4" idx="1"/>
          </p:cNvCxnSpPr>
          <p:nvPr/>
        </p:nvCxnSpPr>
        <p:spPr>
          <a:xfrm flipV="1">
            <a:off x="6825344" y="3235256"/>
            <a:ext cx="1143964" cy="10423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5" idx="1"/>
          </p:cNvCxnSpPr>
          <p:nvPr/>
        </p:nvCxnSpPr>
        <p:spPr>
          <a:xfrm>
            <a:off x="6240293" y="4077726"/>
            <a:ext cx="1729017" cy="30716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68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Connector 83"/>
          <p:cNvCxnSpPr/>
          <p:nvPr/>
        </p:nvCxnSpPr>
        <p:spPr>
          <a:xfrm>
            <a:off x="7609018" y="3463098"/>
            <a:ext cx="1145862" cy="292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963636" y="3495533"/>
            <a:ext cx="1244889" cy="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5796747" y="3495900"/>
            <a:ext cx="1479067" cy="149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073401" y="3495528"/>
            <a:ext cx="2381553" cy="784267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3062715" y="3510839"/>
            <a:ext cx="2420291" cy="77686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64817" y="3495535"/>
            <a:ext cx="1729619" cy="89425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11344" y="3540719"/>
            <a:ext cx="1895986" cy="95596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Security Definitions</a:t>
            </a:r>
            <a:endParaRPr lang="en-US" dirty="0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01" y="2669538"/>
            <a:ext cx="837327" cy="1052327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82" y="2669538"/>
            <a:ext cx="837327" cy="1052327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31" y="3750959"/>
            <a:ext cx="837327" cy="1052327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7" y="2951317"/>
            <a:ext cx="508712" cy="799636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50" y="1617212"/>
            <a:ext cx="837327" cy="1052327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4"/>
          <a:stretch>
            <a:fillRect/>
          </a:stretch>
        </p:blipFill>
        <p:spPr>
          <a:xfrm>
            <a:off x="2429840" y="1596516"/>
            <a:ext cx="837327" cy="1046977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4"/>
          <a:stretch>
            <a:fillRect/>
          </a:stretch>
        </p:blipFill>
        <p:spPr>
          <a:xfrm>
            <a:off x="2413878" y="3756308"/>
            <a:ext cx="837327" cy="1046977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4"/>
          <a:stretch>
            <a:fillRect/>
          </a:stretch>
        </p:blipFill>
        <p:spPr>
          <a:xfrm>
            <a:off x="1576548" y="2669538"/>
            <a:ext cx="837327" cy="1046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619" y="5113066"/>
            <a:ext cx="9725781" cy="1086221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r>
              <a:rPr lang="en-US" sz="3100" dirty="0"/>
              <a:t>Identity is primarily IP </a:t>
            </a:r>
            <a:r>
              <a:rPr lang="en-US" sz="3100" dirty="0" smtClean="0"/>
              <a:t>address</a:t>
            </a:r>
          </a:p>
          <a:p>
            <a:r>
              <a:rPr lang="en-US" sz="3100" i="1" dirty="0"/>
              <a:t>Sender anonymity</a:t>
            </a:r>
            <a:r>
              <a:rPr lang="en-US" sz="3100" dirty="0"/>
              <a:t>: Connection initiator </a:t>
            </a:r>
            <a:r>
              <a:rPr lang="en-US" sz="3100" dirty="0" smtClean="0"/>
              <a:t>unknown</a:t>
            </a:r>
            <a:endParaRPr lang="en-US" sz="3100" dirty="0"/>
          </a:p>
        </p:txBody>
      </p:sp>
      <p:grpSp>
        <p:nvGrpSpPr>
          <p:cNvPr id="5" name="Group 4"/>
          <p:cNvGrpSpPr/>
          <p:nvPr/>
        </p:nvGrpSpPr>
        <p:grpSpPr>
          <a:xfrm>
            <a:off x="6035040" y="1617212"/>
            <a:ext cx="970812" cy="1052327"/>
            <a:chOff x="5486400" y="1426946"/>
            <a:chExt cx="882556" cy="928524"/>
          </a:xfrm>
        </p:grpSpPr>
        <p:pic>
          <p:nvPicPr>
            <p:cNvPr id="26" name="Picture 25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" name="Picture 3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906357" y="2669538"/>
            <a:ext cx="970812" cy="1052327"/>
            <a:chOff x="5486400" y="1426946"/>
            <a:chExt cx="882556" cy="928524"/>
          </a:xfrm>
        </p:grpSpPr>
        <p:pic>
          <p:nvPicPr>
            <p:cNvPr id="23" name="Picture 2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7" name="Picture 26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963631" y="3756306"/>
            <a:ext cx="970812" cy="1052327"/>
            <a:chOff x="5486400" y="1426946"/>
            <a:chExt cx="882556" cy="928524"/>
          </a:xfrm>
        </p:grpSpPr>
        <p:pic>
          <p:nvPicPr>
            <p:cNvPr id="33" name="Picture 3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35" name="Picture 34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sp>
        <p:nvSpPr>
          <p:cNvPr id="44" name="TextBox 43"/>
          <p:cNvSpPr txBox="1"/>
          <p:nvPr/>
        </p:nvSpPr>
        <p:spPr>
          <a:xfrm>
            <a:off x="1" y="3764815"/>
            <a:ext cx="1822688" cy="37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104.37.233.2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231977" y="3764815"/>
            <a:ext cx="1706903" cy="37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129.81.226.25</a:t>
            </a:r>
            <a:endParaRPr lang="en-US" dirty="0"/>
          </a:p>
        </p:txBody>
      </p:sp>
      <p:pic>
        <p:nvPicPr>
          <p:cNvPr id="47" name="Picture 46"/>
          <p:cNvPicPr/>
          <p:nvPr/>
        </p:nvPicPr>
        <p:blipFill>
          <a:blip r:embed="rId6"/>
          <a:stretch>
            <a:fillRect/>
          </a:stretch>
        </p:blipFill>
        <p:spPr>
          <a:xfrm>
            <a:off x="8649309" y="2966257"/>
            <a:ext cx="936054" cy="799636"/>
          </a:xfrm>
          <a:prstGeom prst="rect">
            <a:avLst/>
          </a:prstGeom>
        </p:spPr>
      </p:pic>
      <p:pic>
        <p:nvPicPr>
          <p:cNvPr id="38" name="Picture 37" descr="Devil_001_Head_Carto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076" y="2987874"/>
            <a:ext cx="702734" cy="70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48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loud 40"/>
          <p:cNvSpPr/>
          <p:nvPr/>
        </p:nvSpPr>
        <p:spPr>
          <a:xfrm>
            <a:off x="108137" y="2185784"/>
            <a:ext cx="1414126" cy="2381254"/>
          </a:xfrm>
          <a:prstGeom prst="cloud">
            <a:avLst/>
          </a:prstGeom>
          <a:gradFill>
            <a:gsLst>
              <a:gs pos="0">
                <a:srgbClr val="FF0000"/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46" tIns="50923" rIns="101846" bIns="50923"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/>
          <p:cNvCxnSpPr/>
          <p:nvPr/>
        </p:nvCxnSpPr>
        <p:spPr>
          <a:xfrm>
            <a:off x="7609018" y="3463098"/>
            <a:ext cx="1310203" cy="178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963636" y="3495533"/>
            <a:ext cx="1244889" cy="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073401" y="3495528"/>
            <a:ext cx="2381553" cy="784267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64817" y="3495535"/>
            <a:ext cx="1729619" cy="89425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Security Definitions</a:t>
            </a:r>
            <a:endParaRPr lang="en-US" dirty="0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01" y="2669538"/>
            <a:ext cx="837327" cy="1052327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31" y="3750959"/>
            <a:ext cx="837327" cy="1052327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50" y="1617212"/>
            <a:ext cx="837327" cy="1052327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3"/>
          <a:stretch>
            <a:fillRect/>
          </a:stretch>
        </p:blipFill>
        <p:spPr>
          <a:xfrm>
            <a:off x="2429840" y="1596516"/>
            <a:ext cx="837327" cy="1046977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3"/>
          <a:stretch>
            <a:fillRect/>
          </a:stretch>
        </p:blipFill>
        <p:spPr>
          <a:xfrm>
            <a:off x="1576548" y="2669538"/>
            <a:ext cx="837327" cy="1046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619" y="5113066"/>
            <a:ext cx="9725781" cy="1576494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r>
              <a:rPr lang="en-US" sz="3100" dirty="0"/>
              <a:t>Identity is primarily IP </a:t>
            </a:r>
            <a:r>
              <a:rPr lang="en-US" sz="3100" dirty="0" smtClean="0"/>
              <a:t>address</a:t>
            </a:r>
          </a:p>
          <a:p>
            <a:r>
              <a:rPr lang="en-US" sz="3100" i="1" dirty="0"/>
              <a:t>Sender anonymity</a:t>
            </a:r>
            <a:r>
              <a:rPr lang="en-US" sz="3100" dirty="0"/>
              <a:t>: Connection initiator </a:t>
            </a:r>
            <a:r>
              <a:rPr lang="en-US" sz="3100" dirty="0" smtClean="0"/>
              <a:t>unknown</a:t>
            </a:r>
            <a:endParaRPr lang="en-US" sz="3100" dirty="0"/>
          </a:p>
          <a:p>
            <a:r>
              <a:rPr lang="en-US" sz="3100" i="1" dirty="0"/>
              <a:t>Receiver anonymity</a:t>
            </a:r>
            <a:r>
              <a:rPr lang="en-US" sz="3100" dirty="0"/>
              <a:t>: Connection recipient </a:t>
            </a:r>
            <a:r>
              <a:rPr lang="en-US" sz="3100" dirty="0" smtClean="0"/>
              <a:t>unknown</a:t>
            </a:r>
            <a:endParaRPr lang="en-US" sz="3100" dirty="0"/>
          </a:p>
        </p:txBody>
      </p:sp>
      <p:grpSp>
        <p:nvGrpSpPr>
          <p:cNvPr id="5" name="Group 4"/>
          <p:cNvGrpSpPr/>
          <p:nvPr/>
        </p:nvGrpSpPr>
        <p:grpSpPr>
          <a:xfrm>
            <a:off x="6035040" y="1617212"/>
            <a:ext cx="970812" cy="1052327"/>
            <a:chOff x="5486400" y="1426946"/>
            <a:chExt cx="882556" cy="928524"/>
          </a:xfrm>
        </p:grpSpPr>
        <p:pic>
          <p:nvPicPr>
            <p:cNvPr id="26" name="Picture 25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" name="Picture 3" descr="running_man_Exit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963631" y="3756306"/>
            <a:ext cx="970812" cy="1052327"/>
            <a:chOff x="5486400" y="1426946"/>
            <a:chExt cx="882556" cy="928524"/>
          </a:xfrm>
        </p:grpSpPr>
        <p:pic>
          <p:nvPicPr>
            <p:cNvPr id="33" name="Picture 3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35" name="Picture 34" descr="running_man_Exit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cxnSp>
        <p:nvCxnSpPr>
          <p:cNvPr id="42" name="Straight Connector 41"/>
          <p:cNvCxnSpPr/>
          <p:nvPr/>
        </p:nvCxnSpPr>
        <p:spPr>
          <a:xfrm flipV="1">
            <a:off x="5796747" y="3495900"/>
            <a:ext cx="1479067" cy="149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062715" y="3510839"/>
            <a:ext cx="2420291" cy="77686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11344" y="3540719"/>
            <a:ext cx="1895986" cy="95596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82" y="2669538"/>
            <a:ext cx="837327" cy="1052327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5"/>
          <a:stretch>
            <a:fillRect/>
          </a:stretch>
        </p:blipFill>
        <p:spPr>
          <a:xfrm>
            <a:off x="497567" y="2951317"/>
            <a:ext cx="508712" cy="799636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3"/>
          <a:stretch>
            <a:fillRect/>
          </a:stretch>
        </p:blipFill>
        <p:spPr>
          <a:xfrm>
            <a:off x="2413878" y="3756308"/>
            <a:ext cx="837327" cy="104697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906357" y="2669538"/>
            <a:ext cx="970812" cy="1052327"/>
            <a:chOff x="5486400" y="1426946"/>
            <a:chExt cx="882556" cy="928524"/>
          </a:xfrm>
        </p:grpSpPr>
        <p:pic>
          <p:nvPicPr>
            <p:cNvPr id="23" name="Picture 2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7" name="Picture 26" descr="running_man_Exit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sp>
        <p:nvSpPr>
          <p:cNvPr id="45" name="TextBox 44"/>
          <p:cNvSpPr txBox="1"/>
          <p:nvPr/>
        </p:nvSpPr>
        <p:spPr>
          <a:xfrm>
            <a:off x="1" y="3764815"/>
            <a:ext cx="1822688" cy="37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104.37.233.2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8231977" y="3764815"/>
            <a:ext cx="1706903" cy="37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129.81.226.25</a:t>
            </a:r>
            <a:endParaRPr lang="en-US" dirty="0"/>
          </a:p>
        </p:txBody>
      </p:sp>
      <p:pic>
        <p:nvPicPr>
          <p:cNvPr id="48" name="Picture 47"/>
          <p:cNvPicPr/>
          <p:nvPr/>
        </p:nvPicPr>
        <p:blipFill>
          <a:blip r:embed="rId6"/>
          <a:stretch>
            <a:fillRect/>
          </a:stretch>
        </p:blipFill>
        <p:spPr>
          <a:xfrm>
            <a:off x="8649309" y="2966257"/>
            <a:ext cx="936054" cy="79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32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Connector 83"/>
          <p:cNvCxnSpPr/>
          <p:nvPr/>
        </p:nvCxnSpPr>
        <p:spPr>
          <a:xfrm>
            <a:off x="7609018" y="3463098"/>
            <a:ext cx="1384903" cy="178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963636" y="3495533"/>
            <a:ext cx="1244889" cy="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073401" y="3495528"/>
            <a:ext cx="2381553" cy="784267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64817" y="3495535"/>
            <a:ext cx="1729619" cy="89425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Security Definitions</a:t>
            </a:r>
            <a:endParaRPr lang="en-US" dirty="0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01" y="2669538"/>
            <a:ext cx="837327" cy="1052327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31" y="3750959"/>
            <a:ext cx="837327" cy="1052327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50" y="1617212"/>
            <a:ext cx="837327" cy="1052327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3"/>
          <a:stretch>
            <a:fillRect/>
          </a:stretch>
        </p:blipFill>
        <p:spPr>
          <a:xfrm>
            <a:off x="2429840" y="1596516"/>
            <a:ext cx="837327" cy="1046977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3"/>
          <a:stretch>
            <a:fillRect/>
          </a:stretch>
        </p:blipFill>
        <p:spPr>
          <a:xfrm>
            <a:off x="1576548" y="2669538"/>
            <a:ext cx="837327" cy="1046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619" y="5113067"/>
            <a:ext cx="9725781" cy="2066765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r>
              <a:rPr lang="en-US" sz="3100" dirty="0"/>
              <a:t>Identity is primarily IP </a:t>
            </a:r>
            <a:r>
              <a:rPr lang="en-US" sz="3100" dirty="0" smtClean="0"/>
              <a:t>address</a:t>
            </a:r>
          </a:p>
          <a:p>
            <a:r>
              <a:rPr lang="en-US" sz="3100" i="1" dirty="0"/>
              <a:t>Sender anonymity</a:t>
            </a:r>
            <a:r>
              <a:rPr lang="en-US" sz="3100" dirty="0"/>
              <a:t>: Connection initiator </a:t>
            </a:r>
            <a:r>
              <a:rPr lang="en-US" sz="3100" dirty="0" smtClean="0"/>
              <a:t>unknown</a:t>
            </a:r>
            <a:endParaRPr lang="en-US" sz="3100" dirty="0"/>
          </a:p>
          <a:p>
            <a:r>
              <a:rPr lang="en-US" sz="3100" i="1" dirty="0"/>
              <a:t>Receiver anonymity</a:t>
            </a:r>
            <a:r>
              <a:rPr lang="en-US" sz="3100" dirty="0"/>
              <a:t>: Connection recipient </a:t>
            </a:r>
            <a:r>
              <a:rPr lang="en-US" sz="3100" dirty="0" smtClean="0"/>
              <a:t>unknown</a:t>
            </a:r>
            <a:endParaRPr lang="en-US" sz="3100" dirty="0"/>
          </a:p>
          <a:p>
            <a:r>
              <a:rPr lang="en-US" sz="3100" i="1" dirty="0" err="1" smtClean="0"/>
              <a:t>Unlinkability</a:t>
            </a:r>
            <a:r>
              <a:rPr lang="en-US" sz="3100" dirty="0" smtClean="0"/>
              <a:t>: Connection initiator or recipient unknown</a:t>
            </a:r>
            <a:endParaRPr lang="en-US" sz="3100" dirty="0"/>
          </a:p>
        </p:txBody>
      </p:sp>
      <p:grpSp>
        <p:nvGrpSpPr>
          <p:cNvPr id="5" name="Group 4"/>
          <p:cNvGrpSpPr/>
          <p:nvPr/>
        </p:nvGrpSpPr>
        <p:grpSpPr>
          <a:xfrm>
            <a:off x="6035040" y="1617212"/>
            <a:ext cx="970812" cy="1052327"/>
            <a:chOff x="5486400" y="1426946"/>
            <a:chExt cx="882556" cy="928524"/>
          </a:xfrm>
        </p:grpSpPr>
        <p:pic>
          <p:nvPicPr>
            <p:cNvPr id="26" name="Picture 25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" name="Picture 3" descr="running_man_Exit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963631" y="3756306"/>
            <a:ext cx="970812" cy="1052327"/>
            <a:chOff x="5486400" y="1426946"/>
            <a:chExt cx="882556" cy="928524"/>
          </a:xfrm>
        </p:grpSpPr>
        <p:pic>
          <p:nvPicPr>
            <p:cNvPr id="33" name="Picture 3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35" name="Picture 34" descr="running_man_Exit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cxnSp>
        <p:nvCxnSpPr>
          <p:cNvPr id="38" name="Straight Connector 37"/>
          <p:cNvCxnSpPr/>
          <p:nvPr/>
        </p:nvCxnSpPr>
        <p:spPr>
          <a:xfrm flipV="1">
            <a:off x="5796747" y="3495900"/>
            <a:ext cx="1479067" cy="149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062715" y="3510839"/>
            <a:ext cx="2420291" cy="77686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11344" y="3540719"/>
            <a:ext cx="1895986" cy="95596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82" y="2669538"/>
            <a:ext cx="837327" cy="1052327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5"/>
          <a:stretch>
            <a:fillRect/>
          </a:stretch>
        </p:blipFill>
        <p:spPr>
          <a:xfrm>
            <a:off x="497567" y="2951317"/>
            <a:ext cx="508712" cy="799636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3"/>
          <a:stretch>
            <a:fillRect/>
          </a:stretch>
        </p:blipFill>
        <p:spPr>
          <a:xfrm>
            <a:off x="2413878" y="3756308"/>
            <a:ext cx="837327" cy="104697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906357" y="2669538"/>
            <a:ext cx="970812" cy="1052327"/>
            <a:chOff x="5486400" y="1426946"/>
            <a:chExt cx="882556" cy="928524"/>
          </a:xfrm>
        </p:grpSpPr>
        <p:pic>
          <p:nvPicPr>
            <p:cNvPr id="23" name="Picture 2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7" name="Picture 26" descr="running_man_Exit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sp>
        <p:nvSpPr>
          <p:cNvPr id="43" name="TextBox 42"/>
          <p:cNvSpPr txBox="1"/>
          <p:nvPr/>
        </p:nvSpPr>
        <p:spPr>
          <a:xfrm>
            <a:off x="1" y="3764815"/>
            <a:ext cx="1822688" cy="37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104.37.233.2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231977" y="3764815"/>
            <a:ext cx="1706903" cy="37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129.81.226.25</a:t>
            </a:r>
            <a:endParaRPr lang="en-US" dirty="0"/>
          </a:p>
        </p:txBody>
      </p:sp>
      <p:pic>
        <p:nvPicPr>
          <p:cNvPr id="45" name="Picture 44"/>
          <p:cNvPicPr/>
          <p:nvPr/>
        </p:nvPicPr>
        <p:blipFill>
          <a:blip r:embed="rId6"/>
          <a:stretch>
            <a:fillRect/>
          </a:stretch>
        </p:blipFill>
        <p:spPr>
          <a:xfrm>
            <a:off x="8649309" y="2966257"/>
            <a:ext cx="936054" cy="799636"/>
          </a:xfrm>
          <a:prstGeom prst="rect">
            <a:avLst/>
          </a:prstGeom>
        </p:spPr>
      </p:pic>
      <p:pic>
        <p:nvPicPr>
          <p:cNvPr id="47" name="Picture 46" descr="Devil_001_Head_Carto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888" y="4018716"/>
            <a:ext cx="702734" cy="70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32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Presentation Title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33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Background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>
                <a:solidFill>
                  <a:srgbClr val="FABE07"/>
                </a:solidFill>
              </a:rPr>
              <a:t>Tor’s Big Problem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Attacks on Prior Approach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Solution 1: Use Trust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Solution 2: Cluster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Trust-Aware Path Selection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Future Work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704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34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Tor’s Big Problem</a:t>
            </a:r>
          </a:p>
        </p:txBody>
      </p:sp>
      <p:sp>
        <p:nvSpPr>
          <p:cNvPr id="6" name="Cloud 5"/>
          <p:cNvSpPr/>
          <p:nvPr/>
        </p:nvSpPr>
        <p:spPr>
          <a:xfrm>
            <a:off x="3233066" y="2581785"/>
            <a:ext cx="3592285" cy="2487941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7" name="Picture 6" descr="Tor_project_logo_h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81" y="3234117"/>
            <a:ext cx="1522459" cy="99498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7969307" y="2122246"/>
            <a:ext cx="936054" cy="79963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1375548" y="2122246"/>
            <a:ext cx="508712" cy="799636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1375548" y="3321699"/>
            <a:ext cx="508712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375548" y="4471332"/>
            <a:ext cx="508712" cy="79963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7969307" y="3321699"/>
            <a:ext cx="936054" cy="79963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7969307" y="4471332"/>
            <a:ext cx="936054" cy="799636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9" idx="3"/>
          </p:cNvCxnSpPr>
          <p:nvPr/>
        </p:nvCxnSpPr>
        <p:spPr>
          <a:xfrm>
            <a:off x="1884265" y="2522065"/>
            <a:ext cx="1694725" cy="71205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884259" y="3742268"/>
            <a:ext cx="1359945" cy="8348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3"/>
          </p:cNvCxnSpPr>
          <p:nvPr/>
        </p:nvCxnSpPr>
        <p:spPr>
          <a:xfrm flipV="1">
            <a:off x="1884259" y="4471329"/>
            <a:ext cx="1359945" cy="39981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8" idx="1"/>
          </p:cNvCxnSpPr>
          <p:nvPr/>
        </p:nvCxnSpPr>
        <p:spPr>
          <a:xfrm flipV="1">
            <a:off x="6686820" y="2522060"/>
            <a:ext cx="1282488" cy="5657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2" idx="1"/>
          </p:cNvCxnSpPr>
          <p:nvPr/>
        </p:nvCxnSpPr>
        <p:spPr>
          <a:xfrm flipV="1">
            <a:off x="6825344" y="3721517"/>
            <a:ext cx="1143964" cy="10423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3" idx="1"/>
          </p:cNvCxnSpPr>
          <p:nvPr/>
        </p:nvCxnSpPr>
        <p:spPr>
          <a:xfrm>
            <a:off x="6240293" y="4563987"/>
            <a:ext cx="1729017" cy="30716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688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Tor’s Big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3233066" y="2581785"/>
            <a:ext cx="3592285" cy="2487941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9" name="Picture 8" descr="Tor_project_logo_h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81" y="3234117"/>
            <a:ext cx="1522459" cy="99498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7969307" y="2122246"/>
            <a:ext cx="936054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375548" y="2122246"/>
            <a:ext cx="508712" cy="79963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375548" y="3321699"/>
            <a:ext cx="508712" cy="79963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1375548" y="4471332"/>
            <a:ext cx="508712" cy="799636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7969307" y="3321699"/>
            <a:ext cx="936054" cy="799636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7969307" y="4471332"/>
            <a:ext cx="936054" cy="799636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1" idx="3"/>
          </p:cNvCxnSpPr>
          <p:nvPr/>
        </p:nvCxnSpPr>
        <p:spPr>
          <a:xfrm>
            <a:off x="1884265" y="2522065"/>
            <a:ext cx="1694725" cy="71205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884259" y="3742268"/>
            <a:ext cx="1359945" cy="8348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3"/>
          </p:cNvCxnSpPr>
          <p:nvPr/>
        </p:nvCxnSpPr>
        <p:spPr>
          <a:xfrm flipV="1">
            <a:off x="1884259" y="4471329"/>
            <a:ext cx="1359945" cy="39981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1"/>
          </p:cNvCxnSpPr>
          <p:nvPr/>
        </p:nvCxnSpPr>
        <p:spPr>
          <a:xfrm flipV="1">
            <a:off x="6686820" y="2522060"/>
            <a:ext cx="1282488" cy="5657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4" idx="1"/>
          </p:cNvCxnSpPr>
          <p:nvPr/>
        </p:nvCxnSpPr>
        <p:spPr>
          <a:xfrm flipV="1">
            <a:off x="6825344" y="3721517"/>
            <a:ext cx="1143964" cy="10423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5" idx="1"/>
          </p:cNvCxnSpPr>
          <p:nvPr/>
        </p:nvCxnSpPr>
        <p:spPr>
          <a:xfrm>
            <a:off x="6240293" y="4563987"/>
            <a:ext cx="1729017" cy="30716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34" y="2122251"/>
            <a:ext cx="702734" cy="701403"/>
          </a:xfrm>
          <a:prstGeom prst="rect">
            <a:avLst/>
          </a:prstGeom>
        </p:spPr>
      </p:pic>
      <p:pic>
        <p:nvPicPr>
          <p:cNvPr id="23" name="Picture 22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022" y="3234123"/>
            <a:ext cx="702734" cy="70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75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Tor’s Big Problem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3233066" y="2581785"/>
            <a:ext cx="3592285" cy="2487941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9" name="Picture 8" descr="Tor_project_logo_h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81" y="3234117"/>
            <a:ext cx="1522459" cy="99498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7969307" y="2122246"/>
            <a:ext cx="936054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375548" y="2122246"/>
            <a:ext cx="508712" cy="79963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375548" y="3321699"/>
            <a:ext cx="508712" cy="79963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1375548" y="4471332"/>
            <a:ext cx="508712" cy="799636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7969307" y="3321699"/>
            <a:ext cx="936054" cy="799636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7969307" y="4471332"/>
            <a:ext cx="936054" cy="799636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1" idx="3"/>
          </p:cNvCxnSpPr>
          <p:nvPr/>
        </p:nvCxnSpPr>
        <p:spPr>
          <a:xfrm>
            <a:off x="1884265" y="2522065"/>
            <a:ext cx="1694725" cy="71205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884259" y="3742268"/>
            <a:ext cx="1359945" cy="8348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3"/>
          </p:cNvCxnSpPr>
          <p:nvPr/>
        </p:nvCxnSpPr>
        <p:spPr>
          <a:xfrm flipV="1">
            <a:off x="1884259" y="4471329"/>
            <a:ext cx="1359945" cy="39981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1"/>
          </p:cNvCxnSpPr>
          <p:nvPr/>
        </p:nvCxnSpPr>
        <p:spPr>
          <a:xfrm flipV="1">
            <a:off x="6686820" y="2522060"/>
            <a:ext cx="1282488" cy="5657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4" idx="1"/>
          </p:cNvCxnSpPr>
          <p:nvPr/>
        </p:nvCxnSpPr>
        <p:spPr>
          <a:xfrm flipV="1">
            <a:off x="6825344" y="3721517"/>
            <a:ext cx="1143964" cy="10423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5" idx="1"/>
          </p:cNvCxnSpPr>
          <p:nvPr/>
        </p:nvCxnSpPr>
        <p:spPr>
          <a:xfrm>
            <a:off x="6240293" y="4563987"/>
            <a:ext cx="1729017" cy="30716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34" y="2122251"/>
            <a:ext cx="702734" cy="701403"/>
          </a:xfrm>
          <a:prstGeom prst="rect">
            <a:avLst/>
          </a:prstGeom>
        </p:spPr>
      </p:pic>
      <p:pic>
        <p:nvPicPr>
          <p:cNvPr id="23" name="Picture 22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022" y="3234123"/>
            <a:ext cx="702734" cy="70140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1476104">
            <a:off x="2602985" y="2517510"/>
            <a:ext cx="843522" cy="326502"/>
            <a:chOff x="2895600" y="1600200"/>
            <a:chExt cx="766838" cy="288090"/>
          </a:xfrm>
        </p:grpSpPr>
        <p:sp>
          <p:nvSpPr>
            <p:cNvPr id="2" name="Rectangle 1"/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9115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9115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9115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3494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Tor’s Big Problem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3233066" y="2581785"/>
            <a:ext cx="3592285" cy="2487941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9" name="Picture 8" descr="Tor_project_logo_h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81" y="3234117"/>
            <a:ext cx="1522459" cy="99498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7969307" y="2122246"/>
            <a:ext cx="936054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375548" y="2122246"/>
            <a:ext cx="508712" cy="79963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375548" y="3321699"/>
            <a:ext cx="508712" cy="79963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1375548" y="4471332"/>
            <a:ext cx="508712" cy="799636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7969307" y="3321699"/>
            <a:ext cx="936054" cy="799636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7969307" y="4471332"/>
            <a:ext cx="936054" cy="799636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1" idx="3"/>
          </p:cNvCxnSpPr>
          <p:nvPr/>
        </p:nvCxnSpPr>
        <p:spPr>
          <a:xfrm>
            <a:off x="1884265" y="2522065"/>
            <a:ext cx="1694725" cy="71205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884259" y="3742268"/>
            <a:ext cx="1359945" cy="8348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3"/>
          </p:cNvCxnSpPr>
          <p:nvPr/>
        </p:nvCxnSpPr>
        <p:spPr>
          <a:xfrm flipV="1">
            <a:off x="1884259" y="4471329"/>
            <a:ext cx="1359945" cy="39981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1"/>
          </p:cNvCxnSpPr>
          <p:nvPr/>
        </p:nvCxnSpPr>
        <p:spPr>
          <a:xfrm flipV="1">
            <a:off x="6686820" y="2522060"/>
            <a:ext cx="1282488" cy="5657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4" idx="1"/>
          </p:cNvCxnSpPr>
          <p:nvPr/>
        </p:nvCxnSpPr>
        <p:spPr>
          <a:xfrm flipV="1">
            <a:off x="6825344" y="3721517"/>
            <a:ext cx="1143964" cy="10423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5" idx="1"/>
          </p:cNvCxnSpPr>
          <p:nvPr/>
        </p:nvCxnSpPr>
        <p:spPr>
          <a:xfrm>
            <a:off x="6240293" y="4563987"/>
            <a:ext cx="1729017" cy="30716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34" y="2122251"/>
            <a:ext cx="702734" cy="701403"/>
          </a:xfrm>
          <a:prstGeom prst="rect">
            <a:avLst/>
          </a:prstGeom>
        </p:spPr>
      </p:pic>
      <p:pic>
        <p:nvPicPr>
          <p:cNvPr id="23" name="Picture 22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022" y="3234123"/>
            <a:ext cx="702734" cy="70140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1476104">
            <a:off x="2602985" y="2517510"/>
            <a:ext cx="843522" cy="326502"/>
            <a:chOff x="2895600" y="1600200"/>
            <a:chExt cx="766838" cy="288090"/>
          </a:xfrm>
        </p:grpSpPr>
        <p:sp>
          <p:nvSpPr>
            <p:cNvPr id="2" name="Rectangle 1"/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9115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9115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9115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 rot="21282117">
            <a:off x="6942255" y="3887597"/>
            <a:ext cx="843522" cy="326502"/>
            <a:chOff x="2895600" y="1600200"/>
            <a:chExt cx="766838" cy="288090"/>
          </a:xfrm>
        </p:grpSpPr>
        <p:sp>
          <p:nvSpPr>
            <p:cNvPr id="27" name="Rectangle 26"/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9115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9115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9115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721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Tor’s Big Problem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3233066" y="2581785"/>
            <a:ext cx="3592285" cy="2487941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7969307" y="2122246"/>
            <a:ext cx="936054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375548" y="2122246"/>
            <a:ext cx="508712" cy="79963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375548" y="3321699"/>
            <a:ext cx="508712" cy="79963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1375548" y="4471332"/>
            <a:ext cx="508712" cy="799636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7969307" y="3321699"/>
            <a:ext cx="936054" cy="799636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7969307" y="4471332"/>
            <a:ext cx="936054" cy="799636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1" idx="3"/>
          </p:cNvCxnSpPr>
          <p:nvPr/>
        </p:nvCxnSpPr>
        <p:spPr>
          <a:xfrm>
            <a:off x="1884265" y="2522065"/>
            <a:ext cx="1694725" cy="71205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884259" y="3742268"/>
            <a:ext cx="1359945" cy="8348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3"/>
          </p:cNvCxnSpPr>
          <p:nvPr/>
        </p:nvCxnSpPr>
        <p:spPr>
          <a:xfrm flipV="1">
            <a:off x="1884259" y="4471329"/>
            <a:ext cx="1359945" cy="39981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1"/>
          </p:cNvCxnSpPr>
          <p:nvPr/>
        </p:nvCxnSpPr>
        <p:spPr>
          <a:xfrm flipV="1">
            <a:off x="6686820" y="2522060"/>
            <a:ext cx="1282488" cy="5657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4" idx="1"/>
          </p:cNvCxnSpPr>
          <p:nvPr/>
        </p:nvCxnSpPr>
        <p:spPr>
          <a:xfrm flipV="1">
            <a:off x="6825344" y="3721517"/>
            <a:ext cx="1143964" cy="10423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5" idx="1"/>
          </p:cNvCxnSpPr>
          <p:nvPr/>
        </p:nvCxnSpPr>
        <p:spPr>
          <a:xfrm>
            <a:off x="6240293" y="4563987"/>
            <a:ext cx="1729017" cy="30716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Devil_001_Head_Carto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34" y="2122251"/>
            <a:ext cx="702734" cy="701403"/>
          </a:xfrm>
          <a:prstGeom prst="rect">
            <a:avLst/>
          </a:prstGeom>
        </p:spPr>
      </p:pic>
      <p:pic>
        <p:nvPicPr>
          <p:cNvPr id="23" name="Picture 22" descr="Devil_001_Head_Carto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022" y="3234123"/>
            <a:ext cx="702734" cy="70140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1476104">
            <a:off x="2602985" y="2517510"/>
            <a:ext cx="843522" cy="326502"/>
            <a:chOff x="2895600" y="1600200"/>
            <a:chExt cx="766838" cy="288090"/>
          </a:xfrm>
        </p:grpSpPr>
        <p:sp>
          <p:nvSpPr>
            <p:cNvPr id="2" name="Rectangle 1"/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9115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9115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9115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 rot="21282117">
            <a:off x="6942255" y="3887597"/>
            <a:ext cx="843522" cy="326502"/>
            <a:chOff x="2895600" y="1600200"/>
            <a:chExt cx="766838" cy="288090"/>
          </a:xfrm>
        </p:grpSpPr>
        <p:sp>
          <p:nvSpPr>
            <p:cNvPr id="27" name="Rectangle 26"/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9115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9115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9115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cxnSp>
        <p:nvCxnSpPr>
          <p:cNvPr id="30" name="Straight Arrow Connector 29"/>
          <p:cNvCxnSpPr>
            <a:endCxn id="7" idx="0"/>
          </p:cNvCxnSpPr>
          <p:nvPr/>
        </p:nvCxnSpPr>
        <p:spPr>
          <a:xfrm>
            <a:off x="3578984" y="3279962"/>
            <a:ext cx="3243370" cy="54579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or_project_logo_hq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81" y="3234117"/>
            <a:ext cx="1522459" cy="9949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5203" y="5261465"/>
            <a:ext cx="5563406" cy="675013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algn="ctr" defTabSz="509115"/>
            <a:r>
              <a:rPr lang="en-US" sz="3600" dirty="0">
                <a:solidFill>
                  <a:prstClr val="black"/>
                </a:solidFill>
                <a:latin typeface="Arial"/>
              </a:rPr>
              <a:t>Traffic Correlation Attack</a:t>
            </a:r>
          </a:p>
        </p:txBody>
      </p:sp>
    </p:spTree>
    <p:extLst>
      <p:ext uri="{BB962C8B-B14F-4D97-AF65-F5344CB8AC3E}">
        <p14:creationId xmlns:p14="http://schemas.microsoft.com/office/powerpoint/2010/main" val="4237899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Tor’s Big Problem</a:t>
            </a:r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idx="13"/>
          </p:nvPr>
        </p:nvSpPr>
        <p:spPr>
          <a:xfrm>
            <a:off x="463142" y="5856378"/>
            <a:ext cx="9382362" cy="1733010"/>
          </a:xfrm>
        </p:spPr>
        <p:txBody>
          <a:bodyPr numCol="2">
            <a:noAutofit/>
          </a:bodyPr>
          <a:lstStyle/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accent3"/>
                </a:solidFill>
              </a:rPr>
              <a:t>Website fingerprinting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sz="2400" dirty="0" smtClean="0"/>
              <a:t>Application</a:t>
            </a:r>
            <a:r>
              <a:rPr lang="en-US" sz="2400" dirty="0"/>
              <a:t>-layer </a:t>
            </a:r>
            <a:r>
              <a:rPr lang="en-US" sz="2400" dirty="0" smtClean="0"/>
              <a:t>leaks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sz="2400" dirty="0" smtClean="0"/>
              <a:t>Hidden service discovery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sz="2400" dirty="0"/>
              <a:t>Latency </a:t>
            </a:r>
            <a:r>
              <a:rPr lang="en-US" sz="2400" dirty="0" smtClean="0"/>
              <a:t>leaks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sz="2400" dirty="0" smtClean="0"/>
              <a:t>Congestion attacks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sz="2400" dirty="0" smtClean="0"/>
              <a:t>Throughput attacks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sz="2400" dirty="0" smtClean="0"/>
              <a:t>Denial-of-Service attacks</a:t>
            </a:r>
          </a:p>
        </p:txBody>
      </p:sp>
      <p:sp>
        <p:nvSpPr>
          <p:cNvPr id="7" name="Cloud 6"/>
          <p:cNvSpPr/>
          <p:nvPr/>
        </p:nvSpPr>
        <p:spPr>
          <a:xfrm>
            <a:off x="3233066" y="2581785"/>
            <a:ext cx="3592285" cy="2487941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7969307" y="2122246"/>
            <a:ext cx="936054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375548" y="2122246"/>
            <a:ext cx="508712" cy="79963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375548" y="3321699"/>
            <a:ext cx="508712" cy="79963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1375548" y="4471332"/>
            <a:ext cx="508712" cy="799636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7969307" y="3321699"/>
            <a:ext cx="936054" cy="799636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7969307" y="4471332"/>
            <a:ext cx="936054" cy="799636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1" idx="3"/>
          </p:cNvCxnSpPr>
          <p:nvPr/>
        </p:nvCxnSpPr>
        <p:spPr>
          <a:xfrm>
            <a:off x="1884265" y="2522065"/>
            <a:ext cx="1694725" cy="71205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884259" y="3742268"/>
            <a:ext cx="1359945" cy="8348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3"/>
          </p:cNvCxnSpPr>
          <p:nvPr/>
        </p:nvCxnSpPr>
        <p:spPr>
          <a:xfrm flipV="1">
            <a:off x="1884259" y="4471329"/>
            <a:ext cx="1359945" cy="39981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1"/>
          </p:cNvCxnSpPr>
          <p:nvPr/>
        </p:nvCxnSpPr>
        <p:spPr>
          <a:xfrm flipV="1">
            <a:off x="6686820" y="2522060"/>
            <a:ext cx="1282488" cy="5657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4" idx="1"/>
          </p:cNvCxnSpPr>
          <p:nvPr/>
        </p:nvCxnSpPr>
        <p:spPr>
          <a:xfrm flipV="1">
            <a:off x="6825344" y="3721517"/>
            <a:ext cx="1143964" cy="10423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5" idx="1"/>
          </p:cNvCxnSpPr>
          <p:nvPr/>
        </p:nvCxnSpPr>
        <p:spPr>
          <a:xfrm>
            <a:off x="6240293" y="4563987"/>
            <a:ext cx="1729017" cy="30716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or_project_logo_hq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81" y="3234117"/>
            <a:ext cx="1522459" cy="9949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5203" y="5261465"/>
            <a:ext cx="5563406" cy="675013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algn="ctr" defTabSz="509115"/>
            <a:r>
              <a:rPr lang="en-US" sz="3600" dirty="0">
                <a:solidFill>
                  <a:prstClr val="black"/>
                </a:solidFill>
                <a:latin typeface="Arial"/>
              </a:rPr>
              <a:t>Traffic Correlation Attack</a:t>
            </a:r>
          </a:p>
        </p:txBody>
      </p:sp>
      <p:pic>
        <p:nvPicPr>
          <p:cNvPr id="22" name="Picture 21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34" y="2122251"/>
            <a:ext cx="702734" cy="701403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 rot="1476104">
            <a:off x="2602985" y="2517510"/>
            <a:ext cx="843522" cy="326502"/>
            <a:chOff x="2895600" y="1600200"/>
            <a:chExt cx="766838" cy="288090"/>
          </a:xfrm>
        </p:grpSpPr>
        <p:sp>
          <p:nvSpPr>
            <p:cNvPr id="24" name="Rectangle 23"/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9115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9115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9115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678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0" y="5049323"/>
            <a:ext cx="10058400" cy="634944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/>
              <a:t>Tor is a popular system for anonymous, censorship-resistant communication (includes client, server, and Web browser).</a:t>
            </a:r>
          </a:p>
        </p:txBody>
      </p:sp>
      <p:sp>
        <p:nvSpPr>
          <p:cNvPr id="7" name="Cloud 6"/>
          <p:cNvSpPr/>
          <p:nvPr/>
        </p:nvSpPr>
        <p:spPr>
          <a:xfrm>
            <a:off x="3233066" y="2095518"/>
            <a:ext cx="3592285" cy="2487941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35" tIns="50917" rIns="101835" bIns="50917" rtlCol="0" anchor="ctr"/>
          <a:lstStyle/>
          <a:p>
            <a:pPr algn="ctr"/>
            <a:endParaRPr lang="en-US"/>
          </a:p>
        </p:txBody>
      </p:sp>
      <p:pic>
        <p:nvPicPr>
          <p:cNvPr id="9" name="Picture 8" descr="Tor_project_logo_h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81" y="2747856"/>
            <a:ext cx="1522459" cy="99498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7969307" y="1635981"/>
            <a:ext cx="936054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375548" y="1635981"/>
            <a:ext cx="508712" cy="79963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375548" y="2835437"/>
            <a:ext cx="508712" cy="79963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1375548" y="3985070"/>
            <a:ext cx="508712" cy="799636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7969307" y="2835437"/>
            <a:ext cx="936054" cy="799636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7969307" y="3985070"/>
            <a:ext cx="936054" cy="799636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1" idx="3"/>
          </p:cNvCxnSpPr>
          <p:nvPr/>
        </p:nvCxnSpPr>
        <p:spPr>
          <a:xfrm>
            <a:off x="1884264" y="2035797"/>
            <a:ext cx="1694725" cy="71205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7" idx="2"/>
          </p:cNvCxnSpPr>
          <p:nvPr/>
        </p:nvCxnSpPr>
        <p:spPr>
          <a:xfrm>
            <a:off x="1884259" y="3256008"/>
            <a:ext cx="1359945" cy="8348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3"/>
          </p:cNvCxnSpPr>
          <p:nvPr/>
        </p:nvCxnSpPr>
        <p:spPr>
          <a:xfrm flipV="1">
            <a:off x="1884259" y="3985067"/>
            <a:ext cx="1359945" cy="39981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0" idx="1"/>
          </p:cNvCxnSpPr>
          <p:nvPr/>
        </p:nvCxnSpPr>
        <p:spPr>
          <a:xfrm flipV="1">
            <a:off x="6686820" y="2035798"/>
            <a:ext cx="1282488" cy="5657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4" idx="1"/>
          </p:cNvCxnSpPr>
          <p:nvPr/>
        </p:nvCxnSpPr>
        <p:spPr>
          <a:xfrm flipV="1">
            <a:off x="6825344" y="3235256"/>
            <a:ext cx="1143964" cy="10423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5" idx="1"/>
          </p:cNvCxnSpPr>
          <p:nvPr/>
        </p:nvCxnSpPr>
        <p:spPr>
          <a:xfrm>
            <a:off x="6240293" y="4077726"/>
            <a:ext cx="1729017" cy="30716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4461" y="6185053"/>
            <a:ext cx="4362499" cy="2383082"/>
          </a:xfrm>
          <a:prstGeom prst="rect">
            <a:avLst/>
          </a:prstGeom>
          <a:noFill/>
        </p:spPr>
        <p:txBody>
          <a:bodyPr wrap="square" lIns="101846" tIns="50923" rIns="101846" bIns="50923" rtlCol="0">
            <a:spAutoFit/>
          </a:bodyPr>
          <a:lstStyle/>
          <a:p>
            <a:pPr marL="318271" indent="-318271">
              <a:buFont typeface="Arial"/>
              <a:buChar char="•"/>
            </a:pPr>
            <a:r>
              <a:rPr lang="en-US" sz="2400" dirty="0"/>
              <a:t>Individuals avoiding censorship</a:t>
            </a:r>
          </a:p>
          <a:p>
            <a:pPr marL="318271" indent="-318271">
              <a:buFont typeface="Arial"/>
              <a:buChar char="•"/>
            </a:pPr>
            <a:r>
              <a:rPr lang="en-US" sz="2400" dirty="0"/>
              <a:t>Individuals avoiding surveillance</a:t>
            </a:r>
          </a:p>
          <a:p>
            <a:pPr marL="318271" indent="-318271">
              <a:buFont typeface="Arial"/>
              <a:buChar char="•"/>
            </a:pPr>
            <a:endParaRPr lang="en-US" sz="2400" dirty="0"/>
          </a:p>
          <a:p>
            <a:pPr marL="318271" indent="-318271">
              <a:buFont typeface="Arial"/>
              <a:buChar char="•"/>
            </a:pP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4257920" y="6192232"/>
            <a:ext cx="5800481" cy="1623951"/>
          </a:xfrm>
          <a:prstGeom prst="rect">
            <a:avLst/>
          </a:prstGeom>
          <a:noFill/>
        </p:spPr>
        <p:txBody>
          <a:bodyPr wrap="square" lIns="101846" tIns="50923" rIns="101846" bIns="50923" rtlCol="0">
            <a:spAutoFit/>
          </a:bodyPr>
          <a:lstStyle/>
          <a:p>
            <a:pPr marL="318271" indent="-318271">
              <a:buFont typeface="Arial"/>
              <a:buChar char="•"/>
            </a:pPr>
            <a:r>
              <a:rPr lang="en-US" sz="2400" dirty="0"/>
              <a:t>Journalists protecting themselves or sources</a:t>
            </a:r>
          </a:p>
          <a:p>
            <a:pPr marL="318271" indent="-318271">
              <a:buFont typeface="Arial"/>
              <a:buChar char="•"/>
            </a:pPr>
            <a:r>
              <a:rPr lang="en-US" sz="2400" dirty="0"/>
              <a:t>Law enforcement during investigations</a:t>
            </a:r>
          </a:p>
          <a:p>
            <a:pPr marL="318271" indent="-318271">
              <a:buFont typeface="Arial"/>
              <a:buChar char="•"/>
            </a:pPr>
            <a:r>
              <a:rPr lang="en-US" sz="2400" dirty="0"/>
              <a:t>Intelligence analysts for gathering data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134462" y="5841439"/>
            <a:ext cx="4538781" cy="4583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35805" rtl="0" eaLnBrk="1" latinLnBrk="0" hangingPunct="1">
              <a:lnSpc>
                <a:spcPts val="1798"/>
              </a:lnSpc>
              <a:spcBef>
                <a:spcPts val="0"/>
              </a:spcBef>
              <a:spcAft>
                <a:spcPts val="599"/>
              </a:spcAft>
              <a:buFontTx/>
              <a:buNone/>
              <a:defRPr sz="14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5805" rtl="0" eaLnBrk="1" latinLnBrk="0" hangingPunct="1">
              <a:lnSpc>
                <a:spcPts val="1798"/>
              </a:lnSpc>
              <a:spcBef>
                <a:spcPts val="0"/>
              </a:spcBef>
              <a:spcAft>
                <a:spcPts val="599"/>
              </a:spcAft>
              <a:buFontTx/>
              <a:buNone/>
              <a:defRPr sz="14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747" indent="-234841" algn="l" defTabSz="1035805" rtl="0" eaLnBrk="1" latinLnBrk="0" hangingPunct="1">
              <a:lnSpc>
                <a:spcPts val="1798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413" indent="-236427" algn="l" defTabSz="1035805" rtl="0" eaLnBrk="1" latinLnBrk="0" hangingPunct="1">
              <a:lnSpc>
                <a:spcPts val="1798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14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3973" indent="-220560" algn="l" defTabSz="1035805" rtl="0" eaLnBrk="1" latinLnBrk="0" hangingPunct="1">
              <a:lnSpc>
                <a:spcPts val="1798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8463" indent="-258950" algn="l" defTabSz="1035805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6366" indent="-258950" algn="l" defTabSz="1035805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4269" indent="-258950" algn="l" defTabSz="1035805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2171" indent="-258950" algn="l" defTabSz="1035805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800" dirty="0" smtClean="0"/>
              <a:t>Users include:</a:t>
            </a:r>
            <a:endParaRPr lang="en-US" sz="2800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183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Tor’s Big Problem</a:t>
            </a:r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idx="13"/>
          </p:nvPr>
        </p:nvSpPr>
        <p:spPr>
          <a:xfrm>
            <a:off x="463142" y="5856378"/>
            <a:ext cx="9382362" cy="1733010"/>
          </a:xfrm>
        </p:spPr>
        <p:txBody>
          <a:bodyPr numCol="2">
            <a:noAutofit/>
          </a:bodyPr>
          <a:lstStyle/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Website fingerprinting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accent3"/>
                </a:solidFill>
              </a:rPr>
              <a:t>Application</a:t>
            </a:r>
            <a:r>
              <a:rPr lang="en-US" sz="2400" dirty="0">
                <a:solidFill>
                  <a:schemeClr val="accent3"/>
                </a:solidFill>
              </a:rPr>
              <a:t>-layer </a:t>
            </a:r>
            <a:r>
              <a:rPr lang="en-US" sz="2400" dirty="0" smtClean="0">
                <a:solidFill>
                  <a:schemeClr val="accent3"/>
                </a:solidFill>
              </a:rPr>
              <a:t>leaks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accent3"/>
                </a:solidFill>
              </a:rPr>
              <a:t>Hidden service discovery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sz="2400" dirty="0">
                <a:solidFill>
                  <a:schemeClr val="accent3"/>
                </a:solidFill>
              </a:rPr>
              <a:t>Latency </a:t>
            </a:r>
            <a:r>
              <a:rPr lang="en-US" sz="2400" dirty="0" smtClean="0">
                <a:solidFill>
                  <a:schemeClr val="accent3"/>
                </a:solidFill>
              </a:rPr>
              <a:t>leaks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sz="2400" dirty="0" smtClean="0"/>
              <a:t>Congestion attacks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sz="2400" dirty="0" smtClean="0"/>
              <a:t>Throughput attacks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sz="2400" dirty="0" smtClean="0"/>
              <a:t>Denial-of-Service attacks</a:t>
            </a:r>
          </a:p>
        </p:txBody>
      </p:sp>
      <p:sp>
        <p:nvSpPr>
          <p:cNvPr id="7" name="Cloud 6"/>
          <p:cNvSpPr/>
          <p:nvPr/>
        </p:nvSpPr>
        <p:spPr>
          <a:xfrm>
            <a:off x="3233066" y="2581785"/>
            <a:ext cx="3592285" cy="2487941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7969307" y="2122246"/>
            <a:ext cx="936054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375548" y="2122246"/>
            <a:ext cx="508712" cy="79963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375548" y="3321699"/>
            <a:ext cx="508712" cy="79963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1375548" y="4471332"/>
            <a:ext cx="508712" cy="799636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7969307" y="3321699"/>
            <a:ext cx="936054" cy="799636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7969307" y="4471332"/>
            <a:ext cx="936054" cy="799636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1" idx="3"/>
          </p:cNvCxnSpPr>
          <p:nvPr/>
        </p:nvCxnSpPr>
        <p:spPr>
          <a:xfrm>
            <a:off x="1884265" y="2522065"/>
            <a:ext cx="1694725" cy="71205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884259" y="3742268"/>
            <a:ext cx="1359945" cy="8348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3"/>
          </p:cNvCxnSpPr>
          <p:nvPr/>
        </p:nvCxnSpPr>
        <p:spPr>
          <a:xfrm flipV="1">
            <a:off x="1884259" y="4471329"/>
            <a:ext cx="1359945" cy="39981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1"/>
          </p:cNvCxnSpPr>
          <p:nvPr/>
        </p:nvCxnSpPr>
        <p:spPr>
          <a:xfrm flipV="1">
            <a:off x="6686820" y="2522060"/>
            <a:ext cx="1282488" cy="5657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4" idx="1"/>
          </p:cNvCxnSpPr>
          <p:nvPr/>
        </p:nvCxnSpPr>
        <p:spPr>
          <a:xfrm flipV="1">
            <a:off x="6825344" y="3721517"/>
            <a:ext cx="1143964" cy="10423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5" idx="1"/>
          </p:cNvCxnSpPr>
          <p:nvPr/>
        </p:nvCxnSpPr>
        <p:spPr>
          <a:xfrm>
            <a:off x="6240293" y="4563987"/>
            <a:ext cx="1729017" cy="30716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or_project_logo_hq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81" y="3234117"/>
            <a:ext cx="1522459" cy="9949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5203" y="5261465"/>
            <a:ext cx="5563406" cy="675013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algn="ctr" defTabSz="509115"/>
            <a:r>
              <a:rPr lang="en-US" sz="3600" dirty="0">
                <a:solidFill>
                  <a:prstClr val="black"/>
                </a:solidFill>
                <a:latin typeface="Arial"/>
              </a:rPr>
              <a:t>Traffic Correlation Attack</a:t>
            </a:r>
          </a:p>
        </p:txBody>
      </p:sp>
      <p:pic>
        <p:nvPicPr>
          <p:cNvPr id="27" name="Picture 26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022" y="3234123"/>
            <a:ext cx="702734" cy="701403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 rot="21282117">
            <a:off x="6942255" y="3887597"/>
            <a:ext cx="843522" cy="326502"/>
            <a:chOff x="2895600" y="1600200"/>
            <a:chExt cx="766838" cy="288090"/>
          </a:xfrm>
        </p:grpSpPr>
        <p:sp>
          <p:nvSpPr>
            <p:cNvPr id="29" name="Rectangle 28"/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9115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9115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9115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4644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Tor’s Big Problem</a:t>
            </a:r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idx="13"/>
          </p:nvPr>
        </p:nvSpPr>
        <p:spPr>
          <a:xfrm>
            <a:off x="463142" y="5856378"/>
            <a:ext cx="9382362" cy="1733010"/>
          </a:xfrm>
        </p:spPr>
        <p:txBody>
          <a:bodyPr numCol="2">
            <a:noAutofit/>
          </a:bodyPr>
          <a:lstStyle/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Website fingerprinting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sz="2400" dirty="0" smtClean="0"/>
              <a:t>Application</a:t>
            </a:r>
            <a:r>
              <a:rPr lang="en-US" sz="2400" dirty="0"/>
              <a:t>-layer </a:t>
            </a:r>
            <a:r>
              <a:rPr lang="en-US" sz="2400" dirty="0" smtClean="0"/>
              <a:t>leaks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sz="2400" dirty="0" smtClean="0"/>
              <a:t>Hidden service discovery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sz="2400" dirty="0"/>
              <a:t>Latency </a:t>
            </a:r>
            <a:r>
              <a:rPr lang="en-US" sz="2400" dirty="0" smtClean="0"/>
              <a:t>leaks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accent3"/>
                </a:solidFill>
              </a:rPr>
              <a:t>Congestion attacks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accent3"/>
                </a:solidFill>
              </a:rPr>
              <a:t>Throughput attacks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accent3"/>
                </a:solidFill>
              </a:rPr>
              <a:t>Denial-of-Service attacks</a:t>
            </a:r>
          </a:p>
        </p:txBody>
      </p:sp>
      <p:sp>
        <p:nvSpPr>
          <p:cNvPr id="7" name="Cloud 6"/>
          <p:cNvSpPr/>
          <p:nvPr/>
        </p:nvSpPr>
        <p:spPr>
          <a:xfrm>
            <a:off x="3233066" y="2581785"/>
            <a:ext cx="3592285" cy="2487941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7969307" y="2122246"/>
            <a:ext cx="936054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375548" y="2122246"/>
            <a:ext cx="508712" cy="79963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375548" y="3321699"/>
            <a:ext cx="508712" cy="79963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1375548" y="4471332"/>
            <a:ext cx="508712" cy="799636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7969307" y="3321699"/>
            <a:ext cx="936054" cy="799636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7969307" y="4471332"/>
            <a:ext cx="936054" cy="799636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1" idx="3"/>
          </p:cNvCxnSpPr>
          <p:nvPr/>
        </p:nvCxnSpPr>
        <p:spPr>
          <a:xfrm>
            <a:off x="1884265" y="2522065"/>
            <a:ext cx="1694725" cy="71205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884259" y="3742268"/>
            <a:ext cx="1359945" cy="8348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3"/>
          </p:cNvCxnSpPr>
          <p:nvPr/>
        </p:nvCxnSpPr>
        <p:spPr>
          <a:xfrm flipV="1">
            <a:off x="1884259" y="4471329"/>
            <a:ext cx="1359945" cy="39981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1"/>
          </p:cNvCxnSpPr>
          <p:nvPr/>
        </p:nvCxnSpPr>
        <p:spPr>
          <a:xfrm flipV="1">
            <a:off x="6686820" y="2522060"/>
            <a:ext cx="1282488" cy="5657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4" idx="1"/>
          </p:cNvCxnSpPr>
          <p:nvPr/>
        </p:nvCxnSpPr>
        <p:spPr>
          <a:xfrm flipV="1">
            <a:off x="6825344" y="3721517"/>
            <a:ext cx="1143964" cy="10423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5" idx="1"/>
          </p:cNvCxnSpPr>
          <p:nvPr/>
        </p:nvCxnSpPr>
        <p:spPr>
          <a:xfrm>
            <a:off x="6240293" y="4563987"/>
            <a:ext cx="1729017" cy="30716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or_project_logo_hq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81" y="3234117"/>
            <a:ext cx="1522459" cy="9949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5203" y="5261465"/>
            <a:ext cx="5563406" cy="675013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algn="ctr" defTabSz="509115"/>
            <a:r>
              <a:rPr lang="en-US" sz="3600" dirty="0">
                <a:solidFill>
                  <a:prstClr val="black"/>
                </a:solidFill>
                <a:latin typeface="Arial"/>
              </a:rPr>
              <a:t>Traffic Correlation Attack</a:t>
            </a:r>
          </a:p>
        </p:txBody>
      </p:sp>
      <p:pic>
        <p:nvPicPr>
          <p:cNvPr id="25" name="Picture 24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170" y="1680390"/>
            <a:ext cx="702734" cy="70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65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42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 Attack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1747950"/>
            <a:ext cx="10058399" cy="474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How often can an adversary perform a correlation attack on a Tor user?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803" y="2405298"/>
            <a:ext cx="9307660" cy="3510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Node adversary: adversary runs some relays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Link adversary: adversary observes an </a:t>
            </a:r>
            <a:r>
              <a:rPr lang="en-US" sz="2400" i="1" dirty="0" smtClean="0"/>
              <a:t>Autonomous System </a:t>
            </a:r>
            <a:r>
              <a:rPr lang="en-US" sz="2400" dirty="0" smtClean="0"/>
              <a:t>or </a:t>
            </a:r>
            <a:r>
              <a:rPr lang="en-US" sz="2400" i="1" dirty="0" smtClean="0"/>
              <a:t>Internet Exchange Point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User repeatedly performs activity</a:t>
            </a:r>
          </a:p>
          <a:p>
            <a:pPr marL="742736" lvl="1" indent="-285750">
              <a:buFontTx/>
              <a:buChar char="-"/>
            </a:pPr>
            <a:r>
              <a:rPr lang="en-US" sz="2400" dirty="0" smtClean="0"/>
              <a:t>Web (typical and using best/worst TCP port)</a:t>
            </a:r>
          </a:p>
          <a:p>
            <a:pPr marL="742736" lvl="1" indent="-285750">
              <a:buFontTx/>
              <a:buChar char="-"/>
            </a:pPr>
            <a:r>
              <a:rPr lang="en-US" sz="2400" dirty="0" smtClean="0"/>
              <a:t>Internet Relay Chat (IRC)</a:t>
            </a:r>
          </a:p>
          <a:p>
            <a:pPr marL="742736" lvl="1" indent="-285750">
              <a:buFontTx/>
              <a:buChar char="-"/>
            </a:pPr>
            <a:r>
              <a:rPr lang="en-US" sz="2400" dirty="0" err="1" smtClean="0"/>
              <a:t>BitTorrent</a:t>
            </a:r>
            <a:endParaRPr lang="en-US" sz="2400" dirty="0" smtClean="0"/>
          </a:p>
          <a:p>
            <a:pPr marL="742736" lvl="1" indent="-285750">
              <a:buFontTx/>
              <a:buChar char="-"/>
            </a:pPr>
            <a:endParaRPr lang="en-US" sz="2400" dirty="0" smtClean="0"/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13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40080"/>
            <a:ext cx="4531169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Autonomous Systems and Internet Exchange Points</a:t>
            </a:r>
            <a:endParaRPr lang="en-US" dirty="0"/>
          </a:p>
        </p:txBody>
      </p:sp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973" y="4276793"/>
            <a:ext cx="837327" cy="1052327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94" y="4276793"/>
            <a:ext cx="837327" cy="105232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316858" y="4471660"/>
            <a:ext cx="508712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976905" y="4471660"/>
            <a:ext cx="936054" cy="799636"/>
          </a:xfrm>
          <a:prstGeom prst="rect">
            <a:avLst/>
          </a:prstGeom>
        </p:spPr>
      </p:pic>
      <p:pic>
        <p:nvPicPr>
          <p:cNvPr id="12" name="Picture 1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52" y="4276793"/>
            <a:ext cx="837327" cy="1052327"/>
          </a:xfrm>
          <a:prstGeom prst="rect">
            <a:avLst/>
          </a:prstGeom>
        </p:spPr>
      </p:pic>
      <p:pic>
        <p:nvPicPr>
          <p:cNvPr id="18" name="Picture 1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973" y="4276793"/>
            <a:ext cx="837327" cy="1052327"/>
          </a:xfrm>
          <a:prstGeom prst="rect">
            <a:avLst/>
          </a:prstGeom>
        </p:spPr>
      </p:pic>
      <p:pic>
        <p:nvPicPr>
          <p:cNvPr id="19" name="Picture 1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94" y="4276793"/>
            <a:ext cx="837327" cy="1052327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3"/>
          <a:stretch>
            <a:fillRect/>
          </a:stretch>
        </p:blipFill>
        <p:spPr>
          <a:xfrm>
            <a:off x="1316858" y="4471660"/>
            <a:ext cx="508712" cy="799636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4"/>
          <a:stretch>
            <a:fillRect/>
          </a:stretch>
        </p:blipFill>
        <p:spPr>
          <a:xfrm>
            <a:off x="7976905" y="4471660"/>
            <a:ext cx="936054" cy="799636"/>
          </a:xfrm>
          <a:prstGeom prst="rect">
            <a:avLst/>
          </a:prstGeom>
        </p:spPr>
      </p:pic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52" y="4276793"/>
            <a:ext cx="837327" cy="10523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647221"/>
            <a:ext cx="10058400" cy="161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Autonomous Systems (</a:t>
            </a:r>
            <a:r>
              <a:rPr lang="en-US" sz="2400" dirty="0" err="1" smtClean="0"/>
              <a:t>ASes</a:t>
            </a:r>
            <a:r>
              <a:rPr lang="en-US" sz="2400" dirty="0" smtClean="0"/>
              <a:t>): the networks that compose the Internet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Internet Exchange Points (IXPs): facilities at which many </a:t>
            </a:r>
            <a:r>
              <a:rPr lang="en-US" sz="2400" dirty="0" err="1" smtClean="0"/>
              <a:t>ASes</a:t>
            </a:r>
            <a:r>
              <a:rPr lang="en-US" sz="2400" dirty="0" smtClean="0"/>
              <a:t> simultaneously connect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3855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40080"/>
            <a:ext cx="4531169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Autonomous Systems and Internet Exchange Points</a:t>
            </a:r>
            <a:endParaRPr lang="en-US" dirty="0"/>
          </a:p>
        </p:txBody>
      </p:sp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973" y="4276793"/>
            <a:ext cx="837327" cy="1052327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94" y="4276793"/>
            <a:ext cx="837327" cy="105232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316858" y="4471660"/>
            <a:ext cx="508712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976905" y="4471660"/>
            <a:ext cx="936054" cy="799636"/>
          </a:xfrm>
          <a:prstGeom prst="rect">
            <a:avLst/>
          </a:prstGeom>
        </p:spPr>
      </p:pic>
      <p:pic>
        <p:nvPicPr>
          <p:cNvPr id="12" name="Picture 1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52" y="4276793"/>
            <a:ext cx="837327" cy="1052327"/>
          </a:xfrm>
          <a:prstGeom prst="rect">
            <a:avLst/>
          </a:prstGeom>
        </p:spPr>
      </p:pic>
      <p:pic>
        <p:nvPicPr>
          <p:cNvPr id="18" name="Picture 1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973" y="4276793"/>
            <a:ext cx="837327" cy="1052327"/>
          </a:xfrm>
          <a:prstGeom prst="rect">
            <a:avLst/>
          </a:prstGeom>
        </p:spPr>
      </p:pic>
      <p:pic>
        <p:nvPicPr>
          <p:cNvPr id="19" name="Picture 1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94" y="4276793"/>
            <a:ext cx="837327" cy="1052327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3"/>
          <a:stretch>
            <a:fillRect/>
          </a:stretch>
        </p:blipFill>
        <p:spPr>
          <a:xfrm>
            <a:off x="1316858" y="4471660"/>
            <a:ext cx="508712" cy="799636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4"/>
          <a:stretch>
            <a:fillRect/>
          </a:stretch>
        </p:blipFill>
        <p:spPr>
          <a:xfrm>
            <a:off x="7976905" y="4471660"/>
            <a:ext cx="936054" cy="799636"/>
          </a:xfrm>
          <a:prstGeom prst="rect">
            <a:avLst/>
          </a:prstGeom>
        </p:spPr>
      </p:pic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52" y="4276793"/>
            <a:ext cx="837327" cy="10523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647221"/>
            <a:ext cx="10058400" cy="161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Autonomous Systems (</a:t>
            </a:r>
            <a:r>
              <a:rPr lang="en-US" sz="2400" dirty="0" err="1" smtClean="0"/>
              <a:t>ASes</a:t>
            </a:r>
            <a:r>
              <a:rPr lang="en-US" sz="2400" dirty="0" smtClean="0"/>
              <a:t>): the networks that compose the Internet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Internet Exchange Points (IXPs): facilities at which many </a:t>
            </a:r>
            <a:r>
              <a:rPr lang="en-US" sz="2400" dirty="0" err="1" smtClean="0"/>
              <a:t>ASes</a:t>
            </a:r>
            <a:r>
              <a:rPr lang="en-US" sz="2400" dirty="0" smtClean="0"/>
              <a:t> simultaneously connect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  <p:pic>
        <p:nvPicPr>
          <p:cNvPr id="67" name="Picture 66" descr="L3_switc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454" y="3550847"/>
            <a:ext cx="741106" cy="672891"/>
          </a:xfrm>
          <a:prstGeom prst="rect">
            <a:avLst/>
          </a:prstGeom>
        </p:spPr>
      </p:pic>
      <p:cxnSp>
        <p:nvCxnSpPr>
          <p:cNvPr id="68" name="Straight Arrow Connector 67"/>
          <p:cNvCxnSpPr/>
          <p:nvPr/>
        </p:nvCxnSpPr>
        <p:spPr>
          <a:xfrm flipH="1" flipV="1">
            <a:off x="7749689" y="3155298"/>
            <a:ext cx="410374" cy="394002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8334979" y="4096773"/>
            <a:ext cx="109956" cy="374889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81" idx="3"/>
            <a:endCxn id="83" idx="2"/>
          </p:cNvCxnSpPr>
          <p:nvPr/>
        </p:nvCxnSpPr>
        <p:spPr>
          <a:xfrm flipV="1">
            <a:off x="3246136" y="1937142"/>
            <a:ext cx="1298094" cy="633279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Cloud 70"/>
          <p:cNvSpPr/>
          <p:nvPr/>
        </p:nvSpPr>
        <p:spPr>
          <a:xfrm>
            <a:off x="946513" y="3508650"/>
            <a:ext cx="765713" cy="71101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00341" y="3621063"/>
            <a:ext cx="832884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dirty="0" smtClean="0">
                <a:solidFill>
                  <a:prstClr val="black"/>
                </a:solidFill>
                <a:latin typeface="Arial"/>
              </a:rPr>
              <a:t>AS1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3" name="Cloud 72"/>
          <p:cNvSpPr/>
          <p:nvPr/>
        </p:nvSpPr>
        <p:spPr>
          <a:xfrm>
            <a:off x="2587252" y="3580718"/>
            <a:ext cx="765713" cy="71101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641079" y="3693133"/>
            <a:ext cx="832884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dirty="0" smtClean="0">
                <a:solidFill>
                  <a:prstClr val="black"/>
                </a:solidFill>
                <a:latin typeface="Arial"/>
              </a:rPr>
              <a:t>AS2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5" name="Cloud 74"/>
          <p:cNvSpPr/>
          <p:nvPr/>
        </p:nvSpPr>
        <p:spPr>
          <a:xfrm>
            <a:off x="4318509" y="3508650"/>
            <a:ext cx="765713" cy="71101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372337" y="3621063"/>
            <a:ext cx="832884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dirty="0" smtClean="0">
                <a:solidFill>
                  <a:prstClr val="black"/>
                </a:solidFill>
                <a:latin typeface="Arial"/>
              </a:rPr>
              <a:t>AS3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7" name="Cloud 76"/>
          <p:cNvSpPr/>
          <p:nvPr/>
        </p:nvSpPr>
        <p:spPr>
          <a:xfrm>
            <a:off x="6097266" y="3508650"/>
            <a:ext cx="765713" cy="71101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151092" y="3621063"/>
            <a:ext cx="832884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dirty="0" smtClean="0">
                <a:solidFill>
                  <a:prstClr val="black"/>
                </a:solidFill>
                <a:latin typeface="Arial"/>
              </a:rPr>
              <a:t>AS4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9" name="Cloud 78"/>
          <p:cNvSpPr/>
          <p:nvPr/>
        </p:nvSpPr>
        <p:spPr>
          <a:xfrm>
            <a:off x="7777212" y="3508650"/>
            <a:ext cx="765713" cy="71101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831036" y="3621063"/>
            <a:ext cx="832884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dirty="0" smtClean="0">
                <a:solidFill>
                  <a:prstClr val="black"/>
                </a:solidFill>
                <a:latin typeface="Arial"/>
              </a:rPr>
              <a:t>AS5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1" name="Cloud 80"/>
          <p:cNvSpPr/>
          <p:nvPr/>
        </p:nvSpPr>
        <p:spPr>
          <a:xfrm>
            <a:off x="2751586" y="2522019"/>
            <a:ext cx="989105" cy="846539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805420" y="2632084"/>
            <a:ext cx="974417" cy="532676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sz="2700" dirty="0" smtClean="0">
                <a:solidFill>
                  <a:prstClr val="black"/>
                </a:solidFill>
                <a:latin typeface="Arial"/>
              </a:rPr>
              <a:t>AS6</a:t>
            </a:r>
            <a:endParaRPr lang="en-US" sz="27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3" name="Cloud 82"/>
          <p:cNvSpPr/>
          <p:nvPr/>
        </p:nvSpPr>
        <p:spPr>
          <a:xfrm>
            <a:off x="4539236" y="1332418"/>
            <a:ext cx="1611861" cy="1209436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815918" y="1640647"/>
            <a:ext cx="1308483" cy="592983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sz="3100" dirty="0" smtClean="0">
                <a:solidFill>
                  <a:prstClr val="black"/>
                </a:solidFill>
                <a:latin typeface="Arial"/>
              </a:rPr>
              <a:t>AS9</a:t>
            </a:r>
            <a:endParaRPr lang="en-US" sz="31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5" name="Cloud 84"/>
          <p:cNvSpPr/>
          <p:nvPr/>
        </p:nvSpPr>
        <p:spPr>
          <a:xfrm>
            <a:off x="6862976" y="2501772"/>
            <a:ext cx="989105" cy="846539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916804" y="2611838"/>
            <a:ext cx="1240472" cy="532676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sz="2700" dirty="0" smtClean="0">
                <a:solidFill>
                  <a:prstClr val="black"/>
                </a:solidFill>
                <a:latin typeface="Arial"/>
              </a:rPr>
              <a:t>AS8</a:t>
            </a:r>
            <a:endParaRPr lang="en-US" sz="2700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87" name="Straight Arrow Connector 86"/>
          <p:cNvCxnSpPr>
            <a:endCxn id="81" idx="2"/>
          </p:cNvCxnSpPr>
          <p:nvPr/>
        </p:nvCxnSpPr>
        <p:spPr>
          <a:xfrm flipV="1">
            <a:off x="1712225" y="2945285"/>
            <a:ext cx="1042435" cy="675777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73" idx="3"/>
            <a:endCxn id="96" idx="2"/>
          </p:cNvCxnSpPr>
          <p:nvPr/>
        </p:nvCxnSpPr>
        <p:spPr>
          <a:xfrm flipV="1">
            <a:off x="2970109" y="3080262"/>
            <a:ext cx="1878500" cy="541109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75" idx="3"/>
          </p:cNvCxnSpPr>
          <p:nvPr/>
        </p:nvCxnSpPr>
        <p:spPr>
          <a:xfrm flipV="1">
            <a:off x="4701360" y="3368555"/>
            <a:ext cx="198008" cy="180746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77" idx="3"/>
            <a:endCxn id="96" idx="0"/>
          </p:cNvCxnSpPr>
          <p:nvPr/>
        </p:nvCxnSpPr>
        <p:spPr>
          <a:xfrm flipH="1" flipV="1">
            <a:off x="5833820" y="3080267"/>
            <a:ext cx="646300" cy="469037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83" idx="0"/>
            <a:endCxn id="85" idx="3"/>
          </p:cNvCxnSpPr>
          <p:nvPr/>
        </p:nvCxnSpPr>
        <p:spPr>
          <a:xfrm>
            <a:off x="6149754" y="1937135"/>
            <a:ext cx="1207777" cy="613034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endCxn id="71" idx="1"/>
          </p:cNvCxnSpPr>
          <p:nvPr/>
        </p:nvCxnSpPr>
        <p:spPr>
          <a:xfrm flipH="1" flipV="1">
            <a:off x="1329363" y="4218911"/>
            <a:ext cx="241854" cy="252755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endCxn id="73" idx="1"/>
          </p:cNvCxnSpPr>
          <p:nvPr/>
        </p:nvCxnSpPr>
        <p:spPr>
          <a:xfrm flipH="1" flipV="1">
            <a:off x="2970109" y="4290975"/>
            <a:ext cx="164334" cy="350780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endCxn id="75" idx="1"/>
          </p:cNvCxnSpPr>
          <p:nvPr/>
        </p:nvCxnSpPr>
        <p:spPr>
          <a:xfrm flipH="1" flipV="1">
            <a:off x="4701369" y="4218911"/>
            <a:ext cx="114553" cy="252755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endCxn id="77" idx="1"/>
          </p:cNvCxnSpPr>
          <p:nvPr/>
        </p:nvCxnSpPr>
        <p:spPr>
          <a:xfrm flipV="1">
            <a:off x="6480116" y="4218902"/>
            <a:ext cx="0" cy="422852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Cloud 95"/>
          <p:cNvSpPr/>
          <p:nvPr/>
        </p:nvSpPr>
        <p:spPr>
          <a:xfrm>
            <a:off x="4845540" y="2656993"/>
            <a:ext cx="989105" cy="846539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899369" y="2767063"/>
            <a:ext cx="957137" cy="532676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sz="2700" dirty="0" smtClean="0">
                <a:solidFill>
                  <a:prstClr val="black"/>
                </a:solidFill>
                <a:latin typeface="Arial"/>
              </a:rPr>
              <a:t>AS7</a:t>
            </a:r>
            <a:endParaRPr lang="en-US" sz="2700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98" name="Straight Arrow Connector 97"/>
          <p:cNvCxnSpPr>
            <a:stCxn id="96" idx="3"/>
            <a:endCxn id="83" idx="1"/>
          </p:cNvCxnSpPr>
          <p:nvPr/>
        </p:nvCxnSpPr>
        <p:spPr>
          <a:xfrm flipV="1">
            <a:off x="5340095" y="2540574"/>
            <a:ext cx="5072" cy="164829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9" name="Picture 98" descr="L3_switc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265" y="3584432"/>
            <a:ext cx="741106" cy="672891"/>
          </a:xfrm>
          <a:prstGeom prst="rect">
            <a:avLst/>
          </a:prstGeom>
        </p:spPr>
      </p:pic>
      <p:cxnSp>
        <p:nvCxnSpPr>
          <p:cNvPr id="100" name="Straight Arrow Connector 99"/>
          <p:cNvCxnSpPr/>
          <p:nvPr/>
        </p:nvCxnSpPr>
        <p:spPr>
          <a:xfrm>
            <a:off x="3346576" y="3839514"/>
            <a:ext cx="313741" cy="14940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endCxn id="75" idx="2"/>
          </p:cNvCxnSpPr>
          <p:nvPr/>
        </p:nvCxnSpPr>
        <p:spPr>
          <a:xfrm>
            <a:off x="4153339" y="3824575"/>
            <a:ext cx="167545" cy="39583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5079623" y="3854454"/>
            <a:ext cx="254275" cy="13398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endCxn id="77" idx="2"/>
          </p:cNvCxnSpPr>
          <p:nvPr/>
        </p:nvCxnSpPr>
        <p:spPr>
          <a:xfrm flipV="1">
            <a:off x="5888498" y="3864158"/>
            <a:ext cx="211142" cy="3685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543153" y="4087197"/>
            <a:ext cx="699827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algn="ctr" defTabSz="509115"/>
            <a:r>
              <a:rPr lang="en-US" dirty="0" smtClean="0">
                <a:solidFill>
                  <a:prstClr val="black"/>
                </a:solidFill>
                <a:latin typeface="Arial"/>
              </a:rPr>
              <a:t>IXP1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967428" y="4090199"/>
            <a:ext cx="696827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algn="ctr" defTabSz="509115"/>
            <a:r>
              <a:rPr lang="en-US" dirty="0" smtClean="0">
                <a:solidFill>
                  <a:prstClr val="black"/>
                </a:solidFill>
                <a:latin typeface="Arial"/>
              </a:rPr>
              <a:t>IXP2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4495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40080"/>
            <a:ext cx="4531169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Autonomous Systems and Internet Exchange Points</a:t>
            </a:r>
            <a:endParaRPr lang="en-US" dirty="0"/>
          </a:p>
        </p:txBody>
      </p:sp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973" y="4276793"/>
            <a:ext cx="837327" cy="1052327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94" y="4276793"/>
            <a:ext cx="837327" cy="105232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316858" y="4471660"/>
            <a:ext cx="508712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976905" y="4471660"/>
            <a:ext cx="936054" cy="799636"/>
          </a:xfrm>
          <a:prstGeom prst="rect">
            <a:avLst/>
          </a:prstGeom>
        </p:spPr>
      </p:pic>
      <p:pic>
        <p:nvPicPr>
          <p:cNvPr id="12" name="Picture 1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52" y="4276793"/>
            <a:ext cx="837327" cy="1052327"/>
          </a:xfrm>
          <a:prstGeom prst="rect">
            <a:avLst/>
          </a:prstGeom>
        </p:spPr>
      </p:pic>
      <p:pic>
        <p:nvPicPr>
          <p:cNvPr id="18" name="Picture 1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973" y="4276793"/>
            <a:ext cx="837327" cy="1052327"/>
          </a:xfrm>
          <a:prstGeom prst="rect">
            <a:avLst/>
          </a:prstGeom>
        </p:spPr>
      </p:pic>
      <p:pic>
        <p:nvPicPr>
          <p:cNvPr id="19" name="Picture 1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94" y="4276793"/>
            <a:ext cx="837327" cy="1052327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3"/>
          <a:stretch>
            <a:fillRect/>
          </a:stretch>
        </p:blipFill>
        <p:spPr>
          <a:xfrm>
            <a:off x="1316858" y="4471660"/>
            <a:ext cx="508712" cy="799636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4"/>
          <a:stretch>
            <a:fillRect/>
          </a:stretch>
        </p:blipFill>
        <p:spPr>
          <a:xfrm>
            <a:off x="7976905" y="4471660"/>
            <a:ext cx="936054" cy="799636"/>
          </a:xfrm>
          <a:prstGeom prst="rect">
            <a:avLst/>
          </a:prstGeom>
        </p:spPr>
      </p:pic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52" y="4276793"/>
            <a:ext cx="837327" cy="10523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647221"/>
            <a:ext cx="10058400" cy="161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Autonomous Systems (</a:t>
            </a:r>
            <a:r>
              <a:rPr lang="en-US" sz="2400" dirty="0" err="1" smtClean="0"/>
              <a:t>ASes</a:t>
            </a:r>
            <a:r>
              <a:rPr lang="en-US" sz="2400" dirty="0" smtClean="0"/>
              <a:t>): the networks that compose the Internet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Internet Exchange Points (IXPs): facilities at which many </a:t>
            </a:r>
            <a:r>
              <a:rPr lang="en-US" sz="2400" dirty="0" err="1" smtClean="0"/>
              <a:t>ASes</a:t>
            </a:r>
            <a:r>
              <a:rPr lang="en-US" sz="2400" dirty="0" smtClean="0"/>
              <a:t> simultaneously connect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  <p:pic>
        <p:nvPicPr>
          <p:cNvPr id="67" name="Picture 66" descr="L3_switc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454" y="3550847"/>
            <a:ext cx="741106" cy="672891"/>
          </a:xfrm>
          <a:prstGeom prst="rect">
            <a:avLst/>
          </a:prstGeom>
        </p:spPr>
      </p:pic>
      <p:cxnSp>
        <p:nvCxnSpPr>
          <p:cNvPr id="68" name="Straight Arrow Connector 67"/>
          <p:cNvCxnSpPr/>
          <p:nvPr/>
        </p:nvCxnSpPr>
        <p:spPr>
          <a:xfrm flipH="1" flipV="1">
            <a:off x="7749689" y="3155298"/>
            <a:ext cx="410374" cy="394002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8334979" y="4096773"/>
            <a:ext cx="109956" cy="374889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81" idx="3"/>
            <a:endCxn id="83" idx="2"/>
          </p:cNvCxnSpPr>
          <p:nvPr/>
        </p:nvCxnSpPr>
        <p:spPr>
          <a:xfrm flipV="1">
            <a:off x="3246136" y="1937142"/>
            <a:ext cx="1298094" cy="633279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Cloud 70"/>
          <p:cNvSpPr/>
          <p:nvPr/>
        </p:nvSpPr>
        <p:spPr>
          <a:xfrm>
            <a:off x="946513" y="3508650"/>
            <a:ext cx="765713" cy="71101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00341" y="3621063"/>
            <a:ext cx="832884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dirty="0" smtClean="0">
                <a:solidFill>
                  <a:prstClr val="black"/>
                </a:solidFill>
                <a:latin typeface="Arial"/>
              </a:rPr>
              <a:t>AS1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3" name="Cloud 72"/>
          <p:cNvSpPr/>
          <p:nvPr/>
        </p:nvSpPr>
        <p:spPr>
          <a:xfrm>
            <a:off x="2587252" y="3580718"/>
            <a:ext cx="765713" cy="71101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641079" y="3693133"/>
            <a:ext cx="832884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dirty="0" smtClean="0">
                <a:solidFill>
                  <a:prstClr val="black"/>
                </a:solidFill>
                <a:latin typeface="Arial"/>
              </a:rPr>
              <a:t>AS2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5" name="Cloud 74"/>
          <p:cNvSpPr/>
          <p:nvPr/>
        </p:nvSpPr>
        <p:spPr>
          <a:xfrm>
            <a:off x="4318509" y="3508650"/>
            <a:ext cx="765713" cy="71101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372337" y="3621063"/>
            <a:ext cx="832884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dirty="0" smtClean="0">
                <a:solidFill>
                  <a:prstClr val="black"/>
                </a:solidFill>
                <a:latin typeface="Arial"/>
              </a:rPr>
              <a:t>AS3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7" name="Cloud 76"/>
          <p:cNvSpPr/>
          <p:nvPr/>
        </p:nvSpPr>
        <p:spPr>
          <a:xfrm>
            <a:off x="6097266" y="3508650"/>
            <a:ext cx="765713" cy="71101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151092" y="3621063"/>
            <a:ext cx="832884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dirty="0" smtClean="0">
                <a:solidFill>
                  <a:prstClr val="black"/>
                </a:solidFill>
                <a:latin typeface="Arial"/>
              </a:rPr>
              <a:t>AS4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9" name="Cloud 78"/>
          <p:cNvSpPr/>
          <p:nvPr/>
        </p:nvSpPr>
        <p:spPr>
          <a:xfrm>
            <a:off x="7777212" y="3508650"/>
            <a:ext cx="765713" cy="71101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831036" y="3621063"/>
            <a:ext cx="832884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dirty="0" smtClean="0">
                <a:solidFill>
                  <a:prstClr val="black"/>
                </a:solidFill>
                <a:latin typeface="Arial"/>
              </a:rPr>
              <a:t>AS5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1" name="Cloud 80"/>
          <p:cNvSpPr/>
          <p:nvPr/>
        </p:nvSpPr>
        <p:spPr>
          <a:xfrm>
            <a:off x="2751586" y="2522019"/>
            <a:ext cx="989105" cy="846539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805420" y="2632084"/>
            <a:ext cx="974417" cy="532676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sz="2700" dirty="0" smtClean="0">
                <a:solidFill>
                  <a:prstClr val="black"/>
                </a:solidFill>
                <a:latin typeface="Arial"/>
              </a:rPr>
              <a:t>AS6</a:t>
            </a:r>
            <a:endParaRPr lang="en-US" sz="27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3" name="Cloud 82"/>
          <p:cNvSpPr/>
          <p:nvPr/>
        </p:nvSpPr>
        <p:spPr>
          <a:xfrm>
            <a:off x="4539236" y="1332418"/>
            <a:ext cx="1611861" cy="1209436"/>
          </a:xfrm>
          <a:prstGeom prst="cloud">
            <a:avLst/>
          </a:prstGeom>
          <a:gradFill>
            <a:gsLst>
              <a:gs pos="0">
                <a:srgbClr val="FF0000"/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815918" y="1640647"/>
            <a:ext cx="1308483" cy="592983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sz="3100" dirty="0" smtClean="0">
                <a:solidFill>
                  <a:prstClr val="black"/>
                </a:solidFill>
                <a:latin typeface="Arial"/>
              </a:rPr>
              <a:t>AS9</a:t>
            </a:r>
            <a:endParaRPr lang="en-US" sz="31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5" name="Cloud 84"/>
          <p:cNvSpPr/>
          <p:nvPr/>
        </p:nvSpPr>
        <p:spPr>
          <a:xfrm>
            <a:off x="6862976" y="2501772"/>
            <a:ext cx="989105" cy="846539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916804" y="2611838"/>
            <a:ext cx="1240472" cy="532676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sz="2700" dirty="0" smtClean="0">
                <a:solidFill>
                  <a:prstClr val="black"/>
                </a:solidFill>
                <a:latin typeface="Arial"/>
              </a:rPr>
              <a:t>AS8</a:t>
            </a:r>
            <a:endParaRPr lang="en-US" sz="2700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87" name="Straight Arrow Connector 86"/>
          <p:cNvCxnSpPr>
            <a:endCxn id="81" idx="2"/>
          </p:cNvCxnSpPr>
          <p:nvPr/>
        </p:nvCxnSpPr>
        <p:spPr>
          <a:xfrm flipV="1">
            <a:off x="1712225" y="2945285"/>
            <a:ext cx="1042435" cy="675777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73" idx="3"/>
            <a:endCxn id="96" idx="2"/>
          </p:cNvCxnSpPr>
          <p:nvPr/>
        </p:nvCxnSpPr>
        <p:spPr>
          <a:xfrm flipV="1">
            <a:off x="2970109" y="3080262"/>
            <a:ext cx="1878500" cy="541109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75" idx="3"/>
          </p:cNvCxnSpPr>
          <p:nvPr/>
        </p:nvCxnSpPr>
        <p:spPr>
          <a:xfrm flipV="1">
            <a:off x="4701360" y="3368555"/>
            <a:ext cx="198008" cy="180746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77" idx="3"/>
            <a:endCxn id="96" idx="0"/>
          </p:cNvCxnSpPr>
          <p:nvPr/>
        </p:nvCxnSpPr>
        <p:spPr>
          <a:xfrm flipH="1" flipV="1">
            <a:off x="5833820" y="3080267"/>
            <a:ext cx="646300" cy="469037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83" idx="0"/>
            <a:endCxn id="85" idx="3"/>
          </p:cNvCxnSpPr>
          <p:nvPr/>
        </p:nvCxnSpPr>
        <p:spPr>
          <a:xfrm>
            <a:off x="6149754" y="1937135"/>
            <a:ext cx="1207777" cy="613034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endCxn id="71" idx="1"/>
          </p:cNvCxnSpPr>
          <p:nvPr/>
        </p:nvCxnSpPr>
        <p:spPr>
          <a:xfrm flipH="1" flipV="1">
            <a:off x="1329363" y="4218911"/>
            <a:ext cx="241854" cy="252755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endCxn id="73" idx="1"/>
          </p:cNvCxnSpPr>
          <p:nvPr/>
        </p:nvCxnSpPr>
        <p:spPr>
          <a:xfrm flipH="1" flipV="1">
            <a:off x="2970109" y="4290975"/>
            <a:ext cx="164334" cy="350780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endCxn id="75" idx="1"/>
          </p:cNvCxnSpPr>
          <p:nvPr/>
        </p:nvCxnSpPr>
        <p:spPr>
          <a:xfrm flipH="1" flipV="1">
            <a:off x="4701369" y="4218911"/>
            <a:ext cx="114553" cy="252755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endCxn id="77" idx="1"/>
          </p:cNvCxnSpPr>
          <p:nvPr/>
        </p:nvCxnSpPr>
        <p:spPr>
          <a:xfrm flipV="1">
            <a:off x="6480116" y="4218902"/>
            <a:ext cx="0" cy="422852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Cloud 95"/>
          <p:cNvSpPr/>
          <p:nvPr/>
        </p:nvSpPr>
        <p:spPr>
          <a:xfrm>
            <a:off x="4845540" y="2656993"/>
            <a:ext cx="989105" cy="846539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899369" y="2767063"/>
            <a:ext cx="957137" cy="532676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sz="2700" dirty="0" smtClean="0">
                <a:solidFill>
                  <a:prstClr val="black"/>
                </a:solidFill>
                <a:latin typeface="Arial"/>
              </a:rPr>
              <a:t>AS7</a:t>
            </a:r>
            <a:endParaRPr lang="en-US" sz="2700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98" name="Straight Arrow Connector 97"/>
          <p:cNvCxnSpPr>
            <a:stCxn id="96" idx="3"/>
            <a:endCxn id="83" idx="1"/>
          </p:cNvCxnSpPr>
          <p:nvPr/>
        </p:nvCxnSpPr>
        <p:spPr>
          <a:xfrm flipV="1">
            <a:off x="5340095" y="2540574"/>
            <a:ext cx="5072" cy="164829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9" name="Picture 98" descr="L3_switc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265" y="3584432"/>
            <a:ext cx="741106" cy="672891"/>
          </a:xfrm>
          <a:prstGeom prst="rect">
            <a:avLst/>
          </a:prstGeom>
        </p:spPr>
      </p:pic>
      <p:cxnSp>
        <p:nvCxnSpPr>
          <p:cNvPr id="100" name="Straight Arrow Connector 99"/>
          <p:cNvCxnSpPr/>
          <p:nvPr/>
        </p:nvCxnSpPr>
        <p:spPr>
          <a:xfrm>
            <a:off x="3346576" y="3839514"/>
            <a:ext cx="313741" cy="14940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endCxn id="75" idx="2"/>
          </p:cNvCxnSpPr>
          <p:nvPr/>
        </p:nvCxnSpPr>
        <p:spPr>
          <a:xfrm>
            <a:off x="4153339" y="3824575"/>
            <a:ext cx="167545" cy="39583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5079623" y="3854454"/>
            <a:ext cx="254275" cy="13398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endCxn id="77" idx="2"/>
          </p:cNvCxnSpPr>
          <p:nvPr/>
        </p:nvCxnSpPr>
        <p:spPr>
          <a:xfrm flipV="1">
            <a:off x="5888498" y="3864158"/>
            <a:ext cx="211142" cy="3685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543153" y="4087197"/>
            <a:ext cx="699827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algn="ctr" defTabSz="509115"/>
            <a:r>
              <a:rPr lang="en-US" dirty="0" smtClean="0">
                <a:solidFill>
                  <a:prstClr val="black"/>
                </a:solidFill>
                <a:latin typeface="Arial"/>
              </a:rPr>
              <a:t>IXP1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967428" y="4090199"/>
            <a:ext cx="696827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algn="ctr" defTabSz="509115"/>
            <a:r>
              <a:rPr lang="en-US" dirty="0" smtClean="0">
                <a:solidFill>
                  <a:prstClr val="black"/>
                </a:solidFill>
                <a:latin typeface="Arial"/>
              </a:rPr>
              <a:t>IXP2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1486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ser-models-2012-10--2013-03-448112-82033-0-adv-exit-guard-comp-times-c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4269"/>
            <a:ext cx="5677225" cy="329021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Node Adversary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36986" y="1418363"/>
            <a:ext cx="4321414" cy="181370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marL="457200" indent="-457200" defTabSz="509115">
              <a:buFont typeface="Arial"/>
              <a:buChar char="•"/>
            </a:pPr>
            <a:r>
              <a:rPr lang="en-US" sz="2700" dirty="0" smtClean="0">
                <a:solidFill>
                  <a:prstClr val="black"/>
                </a:solidFill>
              </a:rPr>
              <a:t>Malicious </a:t>
            </a:r>
            <a:r>
              <a:rPr lang="en-US" sz="2700" dirty="0">
                <a:solidFill>
                  <a:prstClr val="black"/>
                </a:solidFill>
              </a:rPr>
              <a:t>guard/exit,</a:t>
            </a:r>
            <a:br>
              <a:rPr lang="en-US" sz="2700" dirty="0">
                <a:solidFill>
                  <a:prstClr val="black"/>
                </a:solidFill>
              </a:rPr>
            </a:br>
            <a:r>
              <a:rPr lang="en-US" sz="2700" dirty="0">
                <a:solidFill>
                  <a:prstClr val="black"/>
                </a:solidFill>
              </a:rPr>
              <a:t>83.3/16.7 </a:t>
            </a:r>
            <a:r>
              <a:rPr lang="en-US" sz="2700" dirty="0" err="1">
                <a:solidFill>
                  <a:prstClr val="black"/>
                </a:solidFill>
              </a:rPr>
              <a:t>MiB</a:t>
            </a:r>
            <a:r>
              <a:rPr lang="en-US" sz="2700" dirty="0">
                <a:solidFill>
                  <a:prstClr val="black"/>
                </a:solidFill>
              </a:rPr>
              <a:t>/</a:t>
            </a:r>
            <a:r>
              <a:rPr lang="en-US" sz="2700" dirty="0" smtClean="0">
                <a:solidFill>
                  <a:prstClr val="black"/>
                </a:solidFill>
              </a:rPr>
              <a:t>s</a:t>
            </a:r>
          </a:p>
          <a:p>
            <a:pPr marL="457200" indent="-457200" defTabSz="509115">
              <a:buFont typeface="Arial"/>
              <a:buChar char="•"/>
            </a:pPr>
            <a:r>
              <a:rPr lang="en-US" sz="2700" dirty="0" smtClean="0">
                <a:solidFill>
                  <a:prstClr val="black"/>
                </a:solidFill>
              </a:rPr>
              <a:t>Time </a:t>
            </a:r>
            <a:r>
              <a:rPr lang="en-US" sz="2700" dirty="0">
                <a:solidFill>
                  <a:prstClr val="black"/>
                </a:solidFill>
              </a:rPr>
              <a:t>to compromised</a:t>
            </a:r>
            <a:br>
              <a:rPr lang="en-US" sz="2700" dirty="0">
                <a:solidFill>
                  <a:prstClr val="black"/>
                </a:solidFill>
              </a:rPr>
            </a:br>
            <a:r>
              <a:rPr lang="en-US" sz="2700" dirty="0">
                <a:solidFill>
                  <a:prstClr val="black"/>
                </a:solidFill>
              </a:rPr>
              <a:t>stream, 10/12 – 3/</a:t>
            </a:r>
            <a:r>
              <a:rPr lang="en-US" sz="2700" dirty="0" smtClean="0">
                <a:solidFill>
                  <a:prstClr val="black"/>
                </a:solidFill>
              </a:rPr>
              <a:t>13</a:t>
            </a:r>
            <a:endParaRPr lang="en-US" sz="27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2064" y="4922545"/>
            <a:ext cx="4631422" cy="2240720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marL="457200" indent="-457200" defTabSz="509115">
              <a:buFont typeface="Arial"/>
              <a:buChar char="•"/>
            </a:pPr>
            <a:r>
              <a:rPr lang="en-US" sz="2700" dirty="0" smtClean="0">
                <a:solidFill>
                  <a:prstClr val="black"/>
                </a:solidFill>
              </a:rPr>
              <a:t>Malicious Autonomous System (</a:t>
            </a:r>
            <a:r>
              <a:rPr lang="en-US" sz="2700" dirty="0">
                <a:solidFill>
                  <a:prstClr val="black"/>
                </a:solidFill>
              </a:rPr>
              <a:t>worst AS </a:t>
            </a:r>
            <a:r>
              <a:rPr lang="en-US" sz="2700" dirty="0" smtClean="0">
                <a:solidFill>
                  <a:prstClr val="black"/>
                </a:solidFill>
              </a:rPr>
              <a:t>for each </a:t>
            </a:r>
            <a:r>
              <a:rPr lang="en-US" sz="2700" dirty="0">
                <a:solidFill>
                  <a:prstClr val="black"/>
                </a:solidFill>
              </a:rPr>
              <a:t>of 5 </a:t>
            </a:r>
            <a:r>
              <a:rPr lang="en-US" sz="2700" dirty="0" smtClean="0">
                <a:solidFill>
                  <a:prstClr val="black"/>
                </a:solidFill>
              </a:rPr>
              <a:t>client locations)</a:t>
            </a:r>
          </a:p>
          <a:p>
            <a:pPr marL="457200" indent="-457200" defTabSz="509115">
              <a:buFont typeface="Arial"/>
              <a:buChar char="•"/>
            </a:pPr>
            <a:r>
              <a:rPr lang="en-US" sz="2700" dirty="0" smtClean="0">
                <a:solidFill>
                  <a:prstClr val="black"/>
                </a:solidFill>
              </a:rPr>
              <a:t>Time </a:t>
            </a:r>
            <a:r>
              <a:rPr lang="en-US" sz="2700" dirty="0">
                <a:solidFill>
                  <a:prstClr val="black"/>
                </a:solidFill>
              </a:rPr>
              <a:t>to first compromised</a:t>
            </a:r>
            <a:br>
              <a:rPr lang="en-US" sz="2700" dirty="0">
                <a:solidFill>
                  <a:prstClr val="black"/>
                </a:solidFill>
              </a:rPr>
            </a:br>
            <a:r>
              <a:rPr lang="en-US" sz="2700" dirty="0">
                <a:solidFill>
                  <a:prstClr val="black"/>
                </a:solidFill>
              </a:rPr>
              <a:t>stream, 10/12 – 1/13</a:t>
            </a:r>
          </a:p>
        </p:txBody>
      </p:sp>
      <p:pic>
        <p:nvPicPr>
          <p:cNvPr id="10" name="Picture 9" descr="top1_as_adversar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197" y="3335228"/>
            <a:ext cx="4476204" cy="44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47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Presentation Title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47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Background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Tor’s Big Problem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>
                <a:solidFill>
                  <a:srgbClr val="FABE07"/>
                </a:solidFill>
              </a:rPr>
              <a:t>Attacks on Prior Approach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Solution 1: Use Trust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Solution 2: Cluster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Trust-Aware Path Selection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Future Work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704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48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758223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Prior </a:t>
            </a:r>
            <a:r>
              <a:rPr lang="en-US" dirty="0" smtClean="0"/>
              <a:t>Approach to Prevent </a:t>
            </a:r>
            <a:r>
              <a:rPr lang="en-US" dirty="0" smtClean="0"/>
              <a:t>Traffic Correlation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583613"/>
            <a:ext cx="10058400" cy="980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Idea: Choose Tor circuits so that no single AS or IXP appears between client and guard and between exit and destination.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400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49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758223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Prior Approach to Prevent Traffic Correlation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27322" y="2808671"/>
            <a:ext cx="9121140" cy="482484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/>
              <a:t>N. </a:t>
            </a:r>
            <a:r>
              <a:rPr lang="en-US" sz="2400" dirty="0" err="1" smtClean="0"/>
              <a:t>Feamster</a:t>
            </a:r>
            <a:r>
              <a:rPr lang="en-US" sz="2400" dirty="0" smtClean="0"/>
              <a:t> and R. </a:t>
            </a:r>
            <a:r>
              <a:rPr lang="en-US" sz="2400" dirty="0" err="1" smtClean="0"/>
              <a:t>Dingledine</a:t>
            </a:r>
            <a:r>
              <a:rPr lang="en-US" sz="2400" dirty="0" smtClean="0"/>
              <a:t>, “Location diversity in anonymity networks,” in Workshop on Privacy in the Electronic Society, 2004.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/>
              <a:t>M</a:t>
            </a:r>
            <a:r>
              <a:rPr lang="en-US" sz="2400" dirty="0"/>
              <a:t>. </a:t>
            </a:r>
            <a:r>
              <a:rPr lang="en-US" sz="2400" dirty="0" err="1"/>
              <a:t>Edman</a:t>
            </a:r>
            <a:r>
              <a:rPr lang="en-US" sz="2400" dirty="0"/>
              <a:t> and P. </a:t>
            </a:r>
            <a:r>
              <a:rPr lang="en-US" sz="2400" dirty="0" err="1"/>
              <a:t>Syverson</a:t>
            </a:r>
            <a:r>
              <a:rPr lang="en-US" sz="2400" dirty="0"/>
              <a:t>, “AS-awareness in Tor </a:t>
            </a:r>
            <a:r>
              <a:rPr lang="en-US" sz="2400" dirty="0" smtClean="0"/>
              <a:t>path selection</a:t>
            </a:r>
            <a:r>
              <a:rPr lang="en-US" sz="2400" dirty="0"/>
              <a:t>,” in ACM Conference on Computer </a:t>
            </a:r>
            <a:r>
              <a:rPr lang="en-US" sz="2400" dirty="0" smtClean="0"/>
              <a:t>and Communications </a:t>
            </a:r>
            <a:r>
              <a:rPr lang="en-US" sz="2400" dirty="0"/>
              <a:t>Security, 2009</a:t>
            </a:r>
            <a:r>
              <a:rPr lang="en-US" sz="2400" dirty="0" smtClean="0"/>
              <a:t>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M. </a:t>
            </a:r>
            <a:r>
              <a:rPr lang="en-US" sz="2400" dirty="0" err="1"/>
              <a:t>Akhoondi</a:t>
            </a:r>
            <a:r>
              <a:rPr lang="en-US" sz="2400" dirty="0"/>
              <a:t>, C. Yu, and H. V. </a:t>
            </a:r>
            <a:r>
              <a:rPr lang="en-US" sz="2400" dirty="0" err="1"/>
              <a:t>Madhyastha</a:t>
            </a:r>
            <a:r>
              <a:rPr lang="en-US" sz="2400" dirty="0"/>
              <a:t>, “</a:t>
            </a:r>
            <a:r>
              <a:rPr lang="en-US" sz="2400" dirty="0" err="1"/>
              <a:t>LASTor</a:t>
            </a:r>
            <a:r>
              <a:rPr lang="en-US" sz="2400" dirty="0"/>
              <a:t>: A low-latency AS-aware Tor client,” in IEEE Symposium on Security &amp; Privacy, 2012.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/>
              <a:t>R</a:t>
            </a:r>
            <a:r>
              <a:rPr lang="en-US" sz="2400" dirty="0"/>
              <a:t>. </a:t>
            </a:r>
            <a:r>
              <a:rPr lang="en-US" sz="2400" dirty="0" err="1"/>
              <a:t>Nithyanand</a:t>
            </a:r>
            <a:r>
              <a:rPr lang="en-US" sz="2400" dirty="0"/>
              <a:t>, O. </a:t>
            </a:r>
            <a:r>
              <a:rPr lang="en-US" sz="2400" dirty="0" err="1"/>
              <a:t>Starov</a:t>
            </a:r>
            <a:r>
              <a:rPr lang="en-US" sz="2400" dirty="0"/>
              <a:t>, P. Gill, A. </a:t>
            </a:r>
            <a:r>
              <a:rPr lang="en-US" sz="2400" dirty="0" err="1"/>
              <a:t>Zair</a:t>
            </a:r>
            <a:r>
              <a:rPr lang="en-US" sz="2400" dirty="0"/>
              <a:t>, and M. </a:t>
            </a:r>
            <a:r>
              <a:rPr lang="en-US" sz="2400" dirty="0" err="1"/>
              <a:t>Schapira</a:t>
            </a:r>
            <a:r>
              <a:rPr lang="en-US" sz="2400" dirty="0"/>
              <a:t>, “Mea- </a:t>
            </a:r>
            <a:r>
              <a:rPr lang="en-US" sz="2400" dirty="0" err="1"/>
              <a:t>suring</a:t>
            </a:r>
            <a:r>
              <a:rPr lang="en-US" sz="2400" dirty="0"/>
              <a:t> and mitigating AS-level adversaries against Tor,” in Network &amp; Distributed System Security Symposium, 2016.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583613"/>
            <a:ext cx="10058400" cy="980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Idea: Choose Tor circuits so that no single AS or IXP appears between client and guard and between exit and destination.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8658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133492" y="2505988"/>
            <a:ext cx="2775974" cy="110727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70" idx="1"/>
          </p:cNvCxnSpPr>
          <p:nvPr/>
        </p:nvCxnSpPr>
        <p:spPr>
          <a:xfrm flipV="1">
            <a:off x="5973837" y="698740"/>
            <a:ext cx="2212454" cy="233617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973834" y="1384154"/>
            <a:ext cx="3148508" cy="206098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74" idx="1"/>
          </p:cNvCxnSpPr>
          <p:nvPr/>
        </p:nvCxnSpPr>
        <p:spPr>
          <a:xfrm flipV="1">
            <a:off x="5973837" y="1559287"/>
            <a:ext cx="2285813" cy="173949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5" idx="3"/>
          </p:cNvCxnSpPr>
          <p:nvPr/>
        </p:nvCxnSpPr>
        <p:spPr>
          <a:xfrm flipV="1">
            <a:off x="1200389" y="4682351"/>
            <a:ext cx="2211450" cy="77933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61" idx="3"/>
          </p:cNvCxnSpPr>
          <p:nvPr/>
        </p:nvCxnSpPr>
        <p:spPr>
          <a:xfrm flipV="1">
            <a:off x="586974" y="4445542"/>
            <a:ext cx="2646083" cy="76181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0" idx="3"/>
          </p:cNvCxnSpPr>
          <p:nvPr/>
        </p:nvCxnSpPr>
        <p:spPr>
          <a:xfrm>
            <a:off x="627960" y="3990590"/>
            <a:ext cx="2783878" cy="20944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52" idx="3"/>
          </p:cNvCxnSpPr>
          <p:nvPr/>
        </p:nvCxnSpPr>
        <p:spPr>
          <a:xfrm>
            <a:off x="1200394" y="2245683"/>
            <a:ext cx="2378589" cy="105993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9" idx="3"/>
          </p:cNvCxnSpPr>
          <p:nvPr/>
        </p:nvCxnSpPr>
        <p:spPr>
          <a:xfrm>
            <a:off x="586971" y="2905807"/>
            <a:ext cx="2824866" cy="68496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58" idx="3"/>
          </p:cNvCxnSpPr>
          <p:nvPr/>
        </p:nvCxnSpPr>
        <p:spPr>
          <a:xfrm>
            <a:off x="1709103" y="1817685"/>
            <a:ext cx="1869878" cy="148110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/>
          <p:nvPr/>
        </p:nvPicPr>
        <p:blipFill>
          <a:blip r:embed="rId2"/>
          <a:stretch>
            <a:fillRect/>
          </a:stretch>
        </p:blipFill>
        <p:spPr>
          <a:xfrm>
            <a:off x="7969303" y="2333267"/>
            <a:ext cx="936054" cy="799636"/>
          </a:xfrm>
          <a:prstGeom prst="rect">
            <a:avLst/>
          </a:prstGeom>
        </p:spPr>
      </p:pic>
      <p:pic>
        <p:nvPicPr>
          <p:cNvPr id="41" name="Picture 40"/>
          <p:cNvPicPr/>
          <p:nvPr/>
        </p:nvPicPr>
        <p:blipFill>
          <a:blip r:embed="rId3"/>
          <a:stretch>
            <a:fillRect/>
          </a:stretch>
        </p:blipFill>
        <p:spPr>
          <a:xfrm>
            <a:off x="1375544" y="2333267"/>
            <a:ext cx="508712" cy="799636"/>
          </a:xfrm>
          <a:prstGeom prst="rect">
            <a:avLst/>
          </a:prstGeom>
        </p:spPr>
      </p:pic>
      <p:pic>
        <p:nvPicPr>
          <p:cNvPr id="42" name="Picture 41"/>
          <p:cNvPicPr/>
          <p:nvPr/>
        </p:nvPicPr>
        <p:blipFill>
          <a:blip r:embed="rId3"/>
          <a:stretch>
            <a:fillRect/>
          </a:stretch>
        </p:blipFill>
        <p:spPr>
          <a:xfrm>
            <a:off x="1375544" y="3532720"/>
            <a:ext cx="508712" cy="799636"/>
          </a:xfrm>
          <a:prstGeom prst="rect">
            <a:avLst/>
          </a:prstGeom>
        </p:spPr>
      </p:pic>
      <p:pic>
        <p:nvPicPr>
          <p:cNvPr id="43" name="Picture 42"/>
          <p:cNvPicPr/>
          <p:nvPr/>
        </p:nvPicPr>
        <p:blipFill>
          <a:blip r:embed="rId3"/>
          <a:stretch>
            <a:fillRect/>
          </a:stretch>
        </p:blipFill>
        <p:spPr>
          <a:xfrm>
            <a:off x="1375544" y="4682353"/>
            <a:ext cx="508712" cy="799636"/>
          </a:xfrm>
          <a:prstGeom prst="rect">
            <a:avLst/>
          </a:prstGeom>
        </p:spPr>
      </p:pic>
      <p:pic>
        <p:nvPicPr>
          <p:cNvPr id="44" name="Picture 43"/>
          <p:cNvPicPr/>
          <p:nvPr/>
        </p:nvPicPr>
        <p:blipFill>
          <a:blip r:embed="rId2"/>
          <a:stretch>
            <a:fillRect/>
          </a:stretch>
        </p:blipFill>
        <p:spPr>
          <a:xfrm>
            <a:off x="7969303" y="3532720"/>
            <a:ext cx="936054" cy="799636"/>
          </a:xfrm>
          <a:prstGeom prst="rect">
            <a:avLst/>
          </a:prstGeom>
        </p:spPr>
      </p:pic>
      <p:pic>
        <p:nvPicPr>
          <p:cNvPr id="45" name="Picture 44"/>
          <p:cNvPicPr/>
          <p:nvPr/>
        </p:nvPicPr>
        <p:blipFill>
          <a:blip r:embed="rId2"/>
          <a:stretch>
            <a:fillRect/>
          </a:stretch>
        </p:blipFill>
        <p:spPr>
          <a:xfrm>
            <a:off x="7969303" y="4682353"/>
            <a:ext cx="936054" cy="799636"/>
          </a:xfrm>
          <a:prstGeom prst="rect">
            <a:avLst/>
          </a:prstGeom>
        </p:spPr>
      </p:pic>
      <p:cxnSp>
        <p:nvCxnSpPr>
          <p:cNvPr id="46" name="Straight Arrow Connector 45"/>
          <p:cNvCxnSpPr>
            <a:stCxn id="41" idx="3"/>
          </p:cNvCxnSpPr>
          <p:nvPr/>
        </p:nvCxnSpPr>
        <p:spPr>
          <a:xfrm>
            <a:off x="1884259" y="2733086"/>
            <a:ext cx="1694725" cy="71205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85" idx="1"/>
          </p:cNvCxnSpPr>
          <p:nvPr/>
        </p:nvCxnSpPr>
        <p:spPr>
          <a:xfrm flipV="1">
            <a:off x="1884255" y="3932536"/>
            <a:ext cx="1527585" cy="2075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3" idx="3"/>
          </p:cNvCxnSpPr>
          <p:nvPr/>
        </p:nvCxnSpPr>
        <p:spPr>
          <a:xfrm flipV="1">
            <a:off x="1884255" y="4445541"/>
            <a:ext cx="1527585" cy="63662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40" idx="1"/>
          </p:cNvCxnSpPr>
          <p:nvPr/>
        </p:nvCxnSpPr>
        <p:spPr>
          <a:xfrm flipV="1">
            <a:off x="6133495" y="2733085"/>
            <a:ext cx="1835812" cy="71205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44" idx="1"/>
          </p:cNvCxnSpPr>
          <p:nvPr/>
        </p:nvCxnSpPr>
        <p:spPr>
          <a:xfrm flipV="1">
            <a:off x="6240289" y="3932536"/>
            <a:ext cx="1729017" cy="11318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45" idx="1"/>
          </p:cNvCxnSpPr>
          <p:nvPr/>
        </p:nvCxnSpPr>
        <p:spPr>
          <a:xfrm>
            <a:off x="5973841" y="4682352"/>
            <a:ext cx="1995469" cy="39981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/>
          <p:nvPr/>
        </p:nvPicPr>
        <p:blipFill>
          <a:blip r:embed="rId3"/>
          <a:stretch>
            <a:fillRect/>
          </a:stretch>
        </p:blipFill>
        <p:spPr>
          <a:xfrm>
            <a:off x="691679" y="1845867"/>
            <a:ext cx="508712" cy="799636"/>
          </a:xfrm>
          <a:prstGeom prst="rect">
            <a:avLst/>
          </a:prstGeom>
        </p:spPr>
      </p:pic>
      <p:pic>
        <p:nvPicPr>
          <p:cNvPr id="53" name="Picture 52"/>
          <p:cNvPicPr/>
          <p:nvPr/>
        </p:nvPicPr>
        <p:blipFill>
          <a:blip r:embed="rId3"/>
          <a:stretch>
            <a:fillRect/>
          </a:stretch>
        </p:blipFill>
        <p:spPr>
          <a:xfrm>
            <a:off x="691679" y="2898967"/>
            <a:ext cx="508712" cy="799636"/>
          </a:xfrm>
          <a:prstGeom prst="rect">
            <a:avLst/>
          </a:prstGeom>
        </p:spPr>
      </p:pic>
      <p:pic>
        <p:nvPicPr>
          <p:cNvPr id="54" name="Picture 53"/>
          <p:cNvPicPr/>
          <p:nvPr/>
        </p:nvPicPr>
        <p:blipFill>
          <a:blip r:embed="rId3"/>
          <a:stretch>
            <a:fillRect/>
          </a:stretch>
        </p:blipFill>
        <p:spPr>
          <a:xfrm>
            <a:off x="691679" y="4045726"/>
            <a:ext cx="508712" cy="799636"/>
          </a:xfrm>
          <a:prstGeom prst="rect">
            <a:avLst/>
          </a:prstGeom>
        </p:spPr>
      </p:pic>
      <p:pic>
        <p:nvPicPr>
          <p:cNvPr id="55" name="Picture 54"/>
          <p:cNvPicPr/>
          <p:nvPr/>
        </p:nvPicPr>
        <p:blipFill>
          <a:blip r:embed="rId3"/>
          <a:stretch>
            <a:fillRect/>
          </a:stretch>
        </p:blipFill>
        <p:spPr>
          <a:xfrm>
            <a:off x="691679" y="5061870"/>
            <a:ext cx="508712" cy="799636"/>
          </a:xfrm>
          <a:prstGeom prst="rect">
            <a:avLst/>
          </a:prstGeom>
        </p:spPr>
      </p:pic>
      <p:pic>
        <p:nvPicPr>
          <p:cNvPr id="56" name="Picture 55"/>
          <p:cNvPicPr/>
          <p:nvPr/>
        </p:nvPicPr>
        <p:blipFill>
          <a:blip r:embed="rId3"/>
          <a:stretch>
            <a:fillRect/>
          </a:stretch>
        </p:blipFill>
        <p:spPr>
          <a:xfrm>
            <a:off x="1953739" y="1533630"/>
            <a:ext cx="508712" cy="799636"/>
          </a:xfrm>
          <a:prstGeom prst="rect">
            <a:avLst/>
          </a:prstGeom>
        </p:spPr>
      </p:pic>
      <p:pic>
        <p:nvPicPr>
          <p:cNvPr id="57" name="Picture 56"/>
          <p:cNvPicPr/>
          <p:nvPr/>
        </p:nvPicPr>
        <p:blipFill>
          <a:blip r:embed="rId3"/>
          <a:stretch>
            <a:fillRect/>
          </a:stretch>
        </p:blipFill>
        <p:spPr>
          <a:xfrm>
            <a:off x="1968117" y="5173169"/>
            <a:ext cx="508712" cy="799636"/>
          </a:xfrm>
          <a:prstGeom prst="rect">
            <a:avLst/>
          </a:prstGeom>
        </p:spPr>
      </p:pic>
      <p:pic>
        <p:nvPicPr>
          <p:cNvPr id="58" name="Picture 57"/>
          <p:cNvPicPr/>
          <p:nvPr/>
        </p:nvPicPr>
        <p:blipFill>
          <a:blip r:embed="rId3"/>
          <a:stretch>
            <a:fillRect/>
          </a:stretch>
        </p:blipFill>
        <p:spPr>
          <a:xfrm>
            <a:off x="1200391" y="1417862"/>
            <a:ext cx="508712" cy="799636"/>
          </a:xfrm>
          <a:prstGeom prst="rect">
            <a:avLst/>
          </a:prstGeom>
        </p:spPr>
      </p:pic>
      <p:pic>
        <p:nvPicPr>
          <p:cNvPr id="59" name="Picture 58"/>
          <p:cNvPicPr/>
          <p:nvPr/>
        </p:nvPicPr>
        <p:blipFill>
          <a:blip r:embed="rId3"/>
          <a:stretch>
            <a:fillRect/>
          </a:stretch>
        </p:blipFill>
        <p:spPr>
          <a:xfrm>
            <a:off x="78263" y="2505986"/>
            <a:ext cx="508712" cy="799636"/>
          </a:xfrm>
          <a:prstGeom prst="rect">
            <a:avLst/>
          </a:prstGeom>
        </p:spPr>
      </p:pic>
      <p:pic>
        <p:nvPicPr>
          <p:cNvPr id="60" name="Picture 59"/>
          <p:cNvPicPr/>
          <p:nvPr/>
        </p:nvPicPr>
        <p:blipFill>
          <a:blip r:embed="rId3"/>
          <a:stretch>
            <a:fillRect/>
          </a:stretch>
        </p:blipFill>
        <p:spPr>
          <a:xfrm>
            <a:off x="119248" y="3590772"/>
            <a:ext cx="508712" cy="799636"/>
          </a:xfrm>
          <a:prstGeom prst="rect">
            <a:avLst/>
          </a:prstGeom>
        </p:spPr>
      </p:pic>
      <p:pic>
        <p:nvPicPr>
          <p:cNvPr id="61" name="Picture 60"/>
          <p:cNvPicPr/>
          <p:nvPr/>
        </p:nvPicPr>
        <p:blipFill>
          <a:blip r:embed="rId3"/>
          <a:stretch>
            <a:fillRect/>
          </a:stretch>
        </p:blipFill>
        <p:spPr>
          <a:xfrm>
            <a:off x="78263" y="4807539"/>
            <a:ext cx="508712" cy="799636"/>
          </a:xfrm>
          <a:prstGeom prst="rect">
            <a:avLst/>
          </a:prstGeom>
        </p:spPr>
      </p:pic>
      <p:cxnSp>
        <p:nvCxnSpPr>
          <p:cNvPr id="62" name="Straight Arrow Connector 61"/>
          <p:cNvCxnSpPr>
            <a:stCxn id="56" idx="3"/>
          </p:cNvCxnSpPr>
          <p:nvPr/>
        </p:nvCxnSpPr>
        <p:spPr>
          <a:xfrm>
            <a:off x="2462451" y="1933453"/>
            <a:ext cx="1284166" cy="119945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3" idx="3"/>
          </p:cNvCxnSpPr>
          <p:nvPr/>
        </p:nvCxnSpPr>
        <p:spPr>
          <a:xfrm>
            <a:off x="1200389" y="3298784"/>
            <a:ext cx="2211450" cy="39981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4" idx="3"/>
          </p:cNvCxnSpPr>
          <p:nvPr/>
        </p:nvCxnSpPr>
        <p:spPr>
          <a:xfrm flipV="1">
            <a:off x="1200389" y="4332361"/>
            <a:ext cx="2211450" cy="11318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2476829" y="4762898"/>
            <a:ext cx="1102148" cy="84428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" name="Picture 65"/>
          <p:cNvPicPr/>
          <p:nvPr/>
        </p:nvPicPr>
        <p:blipFill>
          <a:blip r:embed="rId2"/>
          <a:stretch>
            <a:fillRect/>
          </a:stretch>
        </p:blipFill>
        <p:spPr>
          <a:xfrm>
            <a:off x="8909466" y="1845867"/>
            <a:ext cx="936054" cy="799636"/>
          </a:xfrm>
          <a:prstGeom prst="rect">
            <a:avLst/>
          </a:prstGeom>
        </p:spPr>
      </p:pic>
      <p:pic>
        <p:nvPicPr>
          <p:cNvPr id="67" name="Picture 66"/>
          <p:cNvPicPr/>
          <p:nvPr/>
        </p:nvPicPr>
        <p:blipFill>
          <a:blip r:embed="rId2"/>
          <a:stretch>
            <a:fillRect/>
          </a:stretch>
        </p:blipFill>
        <p:spPr>
          <a:xfrm>
            <a:off x="8909466" y="2813628"/>
            <a:ext cx="936054" cy="799636"/>
          </a:xfrm>
          <a:prstGeom prst="rect">
            <a:avLst/>
          </a:prstGeom>
        </p:spPr>
      </p:pic>
      <p:pic>
        <p:nvPicPr>
          <p:cNvPr id="68" name="Picture 67"/>
          <p:cNvPicPr/>
          <p:nvPr/>
        </p:nvPicPr>
        <p:blipFill>
          <a:blip r:embed="rId2"/>
          <a:stretch>
            <a:fillRect/>
          </a:stretch>
        </p:blipFill>
        <p:spPr>
          <a:xfrm>
            <a:off x="8909466" y="3963261"/>
            <a:ext cx="936054" cy="799636"/>
          </a:xfrm>
          <a:prstGeom prst="rect">
            <a:avLst/>
          </a:prstGeom>
        </p:spPr>
      </p:pic>
      <p:pic>
        <p:nvPicPr>
          <p:cNvPr id="69" name="Picture 68"/>
          <p:cNvPicPr/>
          <p:nvPr/>
        </p:nvPicPr>
        <p:blipFill>
          <a:blip r:embed="rId2"/>
          <a:stretch>
            <a:fillRect/>
          </a:stretch>
        </p:blipFill>
        <p:spPr>
          <a:xfrm>
            <a:off x="7368231" y="1384156"/>
            <a:ext cx="936054" cy="799636"/>
          </a:xfrm>
          <a:prstGeom prst="rect">
            <a:avLst/>
          </a:prstGeom>
        </p:spPr>
      </p:pic>
      <p:pic>
        <p:nvPicPr>
          <p:cNvPr id="70" name="Picture 69"/>
          <p:cNvPicPr/>
          <p:nvPr/>
        </p:nvPicPr>
        <p:blipFill>
          <a:blip r:embed="rId2"/>
          <a:stretch>
            <a:fillRect/>
          </a:stretch>
        </p:blipFill>
        <p:spPr>
          <a:xfrm>
            <a:off x="8186291" y="298917"/>
            <a:ext cx="936054" cy="799636"/>
          </a:xfrm>
          <a:prstGeom prst="rect">
            <a:avLst/>
          </a:prstGeom>
        </p:spPr>
      </p:pic>
      <p:pic>
        <p:nvPicPr>
          <p:cNvPr id="71" name="Picture 70"/>
          <p:cNvPicPr/>
          <p:nvPr/>
        </p:nvPicPr>
        <p:blipFill>
          <a:blip r:embed="rId2"/>
          <a:stretch>
            <a:fillRect/>
          </a:stretch>
        </p:blipFill>
        <p:spPr>
          <a:xfrm>
            <a:off x="8905357" y="5082169"/>
            <a:ext cx="936054" cy="799636"/>
          </a:xfrm>
          <a:prstGeom prst="rect">
            <a:avLst/>
          </a:prstGeom>
        </p:spPr>
      </p:pic>
      <p:pic>
        <p:nvPicPr>
          <p:cNvPr id="72" name="Picture 71"/>
          <p:cNvPicPr/>
          <p:nvPr/>
        </p:nvPicPr>
        <p:blipFill>
          <a:blip r:embed="rId2"/>
          <a:stretch>
            <a:fillRect/>
          </a:stretch>
        </p:blipFill>
        <p:spPr>
          <a:xfrm>
            <a:off x="7033253" y="5280742"/>
            <a:ext cx="936054" cy="799636"/>
          </a:xfrm>
          <a:prstGeom prst="rect">
            <a:avLst/>
          </a:prstGeom>
        </p:spPr>
      </p:pic>
      <p:pic>
        <p:nvPicPr>
          <p:cNvPr id="73" name="Picture 72"/>
          <p:cNvPicPr/>
          <p:nvPr/>
        </p:nvPicPr>
        <p:blipFill>
          <a:blip r:embed="rId2"/>
          <a:stretch>
            <a:fillRect/>
          </a:stretch>
        </p:blipFill>
        <p:spPr>
          <a:xfrm>
            <a:off x="7200893" y="316663"/>
            <a:ext cx="936054" cy="799636"/>
          </a:xfrm>
          <a:prstGeom prst="rect">
            <a:avLst/>
          </a:prstGeom>
        </p:spPr>
      </p:pic>
      <p:pic>
        <p:nvPicPr>
          <p:cNvPr id="74" name="Picture 73"/>
          <p:cNvPicPr/>
          <p:nvPr/>
        </p:nvPicPr>
        <p:blipFill>
          <a:blip r:embed="rId2"/>
          <a:stretch>
            <a:fillRect/>
          </a:stretch>
        </p:blipFill>
        <p:spPr>
          <a:xfrm>
            <a:off x="8259647" y="1159467"/>
            <a:ext cx="936054" cy="799636"/>
          </a:xfrm>
          <a:prstGeom prst="rect">
            <a:avLst/>
          </a:prstGeom>
        </p:spPr>
      </p:pic>
      <p:pic>
        <p:nvPicPr>
          <p:cNvPr id="75" name="Picture 74"/>
          <p:cNvPicPr/>
          <p:nvPr/>
        </p:nvPicPr>
        <p:blipFill>
          <a:blip r:embed="rId2"/>
          <a:stretch>
            <a:fillRect/>
          </a:stretch>
        </p:blipFill>
        <p:spPr>
          <a:xfrm>
            <a:off x="9122345" y="618229"/>
            <a:ext cx="936054" cy="799636"/>
          </a:xfrm>
          <a:prstGeom prst="rect">
            <a:avLst/>
          </a:prstGeom>
        </p:spPr>
      </p:pic>
      <p:cxnSp>
        <p:nvCxnSpPr>
          <p:cNvPr id="76" name="Straight Arrow Connector 75"/>
          <p:cNvCxnSpPr>
            <a:endCxn id="67" idx="1"/>
          </p:cNvCxnSpPr>
          <p:nvPr/>
        </p:nvCxnSpPr>
        <p:spPr>
          <a:xfrm flipV="1">
            <a:off x="6240290" y="3213445"/>
            <a:ext cx="2669180" cy="48515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endCxn id="69" idx="1"/>
          </p:cNvCxnSpPr>
          <p:nvPr/>
        </p:nvCxnSpPr>
        <p:spPr>
          <a:xfrm flipV="1">
            <a:off x="5973838" y="1783975"/>
            <a:ext cx="1394394" cy="134893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5731933" y="1098554"/>
            <a:ext cx="1476587" cy="180041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68" idx="1"/>
          </p:cNvCxnSpPr>
          <p:nvPr/>
        </p:nvCxnSpPr>
        <p:spPr>
          <a:xfrm flipV="1">
            <a:off x="6133492" y="4363076"/>
            <a:ext cx="2775974" cy="8246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endCxn id="71" idx="1"/>
          </p:cNvCxnSpPr>
          <p:nvPr/>
        </p:nvCxnSpPr>
        <p:spPr>
          <a:xfrm>
            <a:off x="5973841" y="4807545"/>
            <a:ext cx="2931523" cy="67444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endCxn id="72" idx="1"/>
          </p:cNvCxnSpPr>
          <p:nvPr/>
        </p:nvCxnSpPr>
        <p:spPr>
          <a:xfrm>
            <a:off x="5731933" y="4947726"/>
            <a:ext cx="1301321" cy="73283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Content Placeholder 2"/>
          <p:cNvSpPr txBox="1">
            <a:spLocks/>
          </p:cNvSpPr>
          <p:nvPr/>
        </p:nvSpPr>
        <p:spPr>
          <a:xfrm>
            <a:off x="91990" y="6140234"/>
            <a:ext cx="5881851" cy="1632168"/>
          </a:xfrm>
          <a:prstGeom prst="rect">
            <a:avLst/>
          </a:prstGeom>
        </p:spPr>
        <p:txBody>
          <a:bodyPr vert="horz" lIns="101846" tIns="50923" rIns="101846" bIns="5092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&gt; 2 </a:t>
            </a:r>
            <a:r>
              <a:rPr lang="en-US" dirty="0"/>
              <a:t>million daily </a:t>
            </a:r>
            <a:r>
              <a:rPr lang="en-US" dirty="0" smtClean="0"/>
              <a:t>users</a:t>
            </a:r>
          </a:p>
          <a:p>
            <a:r>
              <a:rPr lang="en-US" dirty="0" smtClean="0"/>
              <a:t>&gt; 80 </a:t>
            </a:r>
            <a:r>
              <a:rPr lang="en-US" dirty="0" err="1" smtClean="0"/>
              <a:t>Gbit</a:t>
            </a:r>
            <a:r>
              <a:rPr lang="en-US" dirty="0" smtClean="0"/>
              <a:t>/s aggregate traffic</a:t>
            </a:r>
          </a:p>
          <a:p>
            <a:pPr algn="ctr"/>
            <a:endParaRPr lang="en-US" dirty="0"/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5632406" y="6140233"/>
            <a:ext cx="4425995" cy="1632164"/>
          </a:xfrm>
          <a:prstGeom prst="rect">
            <a:avLst/>
          </a:prstGeom>
        </p:spPr>
        <p:txBody>
          <a:bodyPr vert="horz" lIns="101846" tIns="50923" rIns="101846" bIns="5092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&gt; 7000 relays in</a:t>
            </a:r>
            <a:br>
              <a:rPr lang="en-US" dirty="0" smtClean="0"/>
            </a:br>
            <a:r>
              <a:rPr lang="en-US" dirty="0" smtClean="0"/>
              <a:t>&gt; 80 countries</a:t>
            </a:r>
          </a:p>
          <a:p>
            <a:pPr algn="ctr"/>
            <a:endParaRPr lang="en-US" dirty="0"/>
          </a:p>
        </p:txBody>
      </p:sp>
      <p:pic>
        <p:nvPicPr>
          <p:cNvPr id="85" name="Picture 84" descr="MajinCline_Glob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840" y="2444118"/>
            <a:ext cx="2889293" cy="2976847"/>
          </a:xfrm>
          <a:prstGeom prst="rect">
            <a:avLst/>
          </a:prstGeom>
        </p:spPr>
      </p:pic>
      <p:pic>
        <p:nvPicPr>
          <p:cNvPr id="86" name="Picture 85" descr="Tor_project_logo_hq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76" y="3407204"/>
            <a:ext cx="1522459" cy="994987"/>
          </a:xfrm>
          <a:prstGeom prst="rect">
            <a:avLst/>
          </a:prstGeom>
        </p:spPr>
      </p:pic>
      <p:sp>
        <p:nvSpPr>
          <p:cNvPr id="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15200" y="7203864"/>
            <a:ext cx="2263140" cy="413808"/>
          </a:xfrm>
        </p:spPr>
        <p:txBody>
          <a:bodyPr/>
          <a:lstStyle/>
          <a:p>
            <a:fld id="{EF79A8D7-8563-1D41-8745-9B17EC07E15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991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50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758223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Prior Approach to Prevent Traffic Correlation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583613"/>
            <a:ext cx="10058400" cy="980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Idea: Choose Tor circuits so that no single AS or IXP appears between client and guard and between exit and destination.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722035"/>
            <a:ext cx="10058400" cy="1866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Problems:</a:t>
            </a:r>
            <a:endParaRPr lang="en-US" sz="2800" dirty="0"/>
          </a:p>
          <a:p>
            <a:pPr marL="514350" indent="-514350">
              <a:buFontTx/>
              <a:buAutoNum type="arabicPeriod"/>
            </a:pPr>
            <a:r>
              <a:rPr lang="en-US" sz="2800" dirty="0"/>
              <a:t>Adversaries need not only observe at an AS or IXP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Client-specific path selection leaks information about client over multiple connections</a:t>
            </a:r>
          </a:p>
        </p:txBody>
      </p:sp>
    </p:spTree>
    <p:extLst>
      <p:ext uri="{BB962C8B-B14F-4D97-AF65-F5344CB8AC3E}">
        <p14:creationId xmlns:p14="http://schemas.microsoft.com/office/powerpoint/2010/main" val="3386914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traight Connector 77"/>
          <p:cNvCxnSpPr/>
          <p:nvPr/>
        </p:nvCxnSpPr>
        <p:spPr>
          <a:xfrm flipV="1">
            <a:off x="7712074" y="4422164"/>
            <a:ext cx="400383" cy="7770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7604494" y="5766740"/>
            <a:ext cx="522902" cy="298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10" idx="1"/>
          </p:cNvCxnSpPr>
          <p:nvPr/>
        </p:nvCxnSpPr>
        <p:spPr>
          <a:xfrm flipV="1">
            <a:off x="7634375" y="2950140"/>
            <a:ext cx="486301" cy="24696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5393364" y="3271804"/>
            <a:ext cx="612543" cy="926263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51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758223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Chosen-Destination Attack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344577"/>
            <a:ext cx="10058400" cy="537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Chosen-Destination Attack on Astoria*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" y="6849071"/>
            <a:ext cx="10058399" cy="948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*R</a:t>
            </a:r>
            <a:r>
              <a:rPr lang="en-US" dirty="0">
                <a:solidFill>
                  <a:schemeClr val="tx2"/>
                </a:solidFill>
              </a:rPr>
              <a:t>. </a:t>
            </a:r>
            <a:r>
              <a:rPr lang="en-US" dirty="0" err="1">
                <a:solidFill>
                  <a:schemeClr val="tx2"/>
                </a:solidFill>
              </a:rPr>
              <a:t>Nithyanand</a:t>
            </a:r>
            <a:r>
              <a:rPr lang="en-US" dirty="0">
                <a:solidFill>
                  <a:schemeClr val="tx2"/>
                </a:solidFill>
              </a:rPr>
              <a:t>, O. </a:t>
            </a:r>
            <a:r>
              <a:rPr lang="en-US" dirty="0" err="1">
                <a:solidFill>
                  <a:schemeClr val="tx2"/>
                </a:solidFill>
              </a:rPr>
              <a:t>Starov</a:t>
            </a:r>
            <a:r>
              <a:rPr lang="en-US" dirty="0">
                <a:solidFill>
                  <a:schemeClr val="tx2"/>
                </a:solidFill>
              </a:rPr>
              <a:t>, P. Gill, A. </a:t>
            </a:r>
            <a:r>
              <a:rPr lang="en-US" dirty="0" err="1">
                <a:solidFill>
                  <a:schemeClr val="tx2"/>
                </a:solidFill>
              </a:rPr>
              <a:t>Zair</a:t>
            </a:r>
            <a:r>
              <a:rPr lang="en-US" dirty="0">
                <a:solidFill>
                  <a:schemeClr val="tx2"/>
                </a:solidFill>
              </a:rPr>
              <a:t>, and M. </a:t>
            </a:r>
            <a:r>
              <a:rPr lang="en-US" dirty="0" err="1">
                <a:solidFill>
                  <a:schemeClr val="tx2"/>
                </a:solidFill>
              </a:rPr>
              <a:t>Schapira</a:t>
            </a:r>
            <a:r>
              <a:rPr lang="en-US" dirty="0">
                <a:solidFill>
                  <a:schemeClr val="tx2"/>
                </a:solidFill>
              </a:rPr>
              <a:t>, “</a:t>
            </a:r>
            <a:r>
              <a:rPr lang="en-US" dirty="0" smtClean="0">
                <a:solidFill>
                  <a:schemeClr val="tx2"/>
                </a:solidFill>
              </a:rPr>
              <a:t>Measuring </a:t>
            </a:r>
            <a:r>
              <a:rPr lang="en-US" dirty="0">
                <a:solidFill>
                  <a:schemeClr val="tx2"/>
                </a:solidFill>
              </a:rPr>
              <a:t>and mitigating AS-level adversaries against Tor,” in Network &amp; Distributed System Security Symposium, 2016.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7960510" y="2288561"/>
            <a:ext cx="1611861" cy="1209436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8514847" y="2488184"/>
            <a:ext cx="936054" cy="799636"/>
          </a:xfrm>
          <a:prstGeom prst="rect">
            <a:avLst/>
          </a:prstGeom>
        </p:spPr>
      </p:pic>
      <p:pic>
        <p:nvPicPr>
          <p:cNvPr id="10" name="Picture 9" descr="Devil_001_Head_Carto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675" y="2599439"/>
            <a:ext cx="702734" cy="701403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 flipV="1">
            <a:off x="5512886" y="4601440"/>
            <a:ext cx="268921" cy="1494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572377" y="3226984"/>
            <a:ext cx="434515" cy="10034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02833" y="3393959"/>
            <a:ext cx="611251" cy="1058084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303724" y="4586500"/>
            <a:ext cx="806763" cy="298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16481" y="3391322"/>
            <a:ext cx="582662" cy="98602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303725" y="3301683"/>
            <a:ext cx="672303" cy="98602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483990" y="3226984"/>
            <a:ext cx="642423" cy="298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loud 32"/>
          <p:cNvSpPr/>
          <p:nvPr/>
        </p:nvSpPr>
        <p:spPr>
          <a:xfrm>
            <a:off x="7963510" y="3606262"/>
            <a:ext cx="1611861" cy="1209436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2"/>
          <a:stretch>
            <a:fillRect/>
          </a:stretch>
        </p:blipFill>
        <p:spPr>
          <a:xfrm>
            <a:off x="8517847" y="3805884"/>
            <a:ext cx="936054" cy="799636"/>
          </a:xfrm>
          <a:prstGeom prst="rect">
            <a:avLst/>
          </a:prstGeom>
        </p:spPr>
      </p:pic>
      <p:pic>
        <p:nvPicPr>
          <p:cNvPr id="35" name="Picture 34" descr="Devil_001_Head_Carto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75" y="3917140"/>
            <a:ext cx="702734" cy="701403"/>
          </a:xfrm>
          <a:prstGeom prst="rect">
            <a:avLst/>
          </a:prstGeom>
        </p:spPr>
      </p:pic>
      <p:sp>
        <p:nvSpPr>
          <p:cNvPr id="36" name="Cloud 35"/>
          <p:cNvSpPr/>
          <p:nvPr/>
        </p:nvSpPr>
        <p:spPr>
          <a:xfrm>
            <a:off x="7933629" y="4950837"/>
            <a:ext cx="1611861" cy="1209436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8487967" y="5150460"/>
            <a:ext cx="936054" cy="799636"/>
          </a:xfrm>
          <a:prstGeom prst="rect">
            <a:avLst/>
          </a:prstGeom>
        </p:spPr>
      </p:pic>
      <p:pic>
        <p:nvPicPr>
          <p:cNvPr id="38" name="Picture 37" descr="Devil_001_Head_Carto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794" y="5261715"/>
            <a:ext cx="702734" cy="701403"/>
          </a:xfrm>
          <a:prstGeom prst="rect">
            <a:avLst/>
          </a:prstGeom>
        </p:spPr>
      </p:pic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165" y="3760138"/>
            <a:ext cx="837327" cy="105232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767103" y="2379139"/>
            <a:ext cx="970812" cy="1052327"/>
            <a:chOff x="5486400" y="1426946"/>
            <a:chExt cx="882556" cy="928524"/>
          </a:xfrm>
        </p:grpSpPr>
        <p:pic>
          <p:nvPicPr>
            <p:cNvPr id="15" name="Picture 14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16" name="Picture 15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cxnSp>
        <p:nvCxnSpPr>
          <p:cNvPr id="49" name="Straight Connector 48"/>
          <p:cNvCxnSpPr/>
          <p:nvPr/>
        </p:nvCxnSpPr>
        <p:spPr>
          <a:xfrm flipV="1">
            <a:off x="6530556" y="4559624"/>
            <a:ext cx="434515" cy="10034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530556" y="5814562"/>
            <a:ext cx="434515" cy="10034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4277403" y="2712280"/>
            <a:ext cx="508712" cy="799636"/>
          </a:xfrm>
          <a:prstGeom prst="rect">
            <a:avLst/>
          </a:prstGeom>
        </p:spPr>
      </p:pic>
      <p:pic>
        <p:nvPicPr>
          <p:cNvPr id="39" name="Picture 38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25" y="2403624"/>
            <a:ext cx="837327" cy="1052327"/>
          </a:xfrm>
          <a:prstGeom prst="rect">
            <a:avLst/>
          </a:prstGeom>
        </p:spPr>
      </p:pic>
      <p:cxnSp>
        <p:nvCxnSpPr>
          <p:cNvPr id="64" name="Straight Connector 63"/>
          <p:cNvCxnSpPr/>
          <p:nvPr/>
        </p:nvCxnSpPr>
        <p:spPr>
          <a:xfrm>
            <a:off x="5202142" y="4738900"/>
            <a:ext cx="803765" cy="1087599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09160" y="1972047"/>
            <a:ext cx="4287800" cy="502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Client makes initial connection to malicious website.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Client connects to sequence of malicious servers in other </a:t>
            </a:r>
            <a:r>
              <a:rPr lang="en-US" sz="2400" dirty="0" err="1" smtClean="0"/>
              <a:t>ASes</a:t>
            </a:r>
            <a:r>
              <a:rPr lang="en-US" sz="2400" dirty="0" smtClean="0"/>
              <a:t> to download resources linked in webpage.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Client eventually reveals guard(s) by choosing malicious middle relay.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Guard(s) and pattern of exits leaks client AS.</a:t>
            </a: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6516868" y="4544683"/>
            <a:ext cx="642423" cy="298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6427228" y="5814562"/>
            <a:ext cx="642423" cy="298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214084" y="4706019"/>
            <a:ext cx="717124" cy="10457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043" y="4988200"/>
            <a:ext cx="837327" cy="1052327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7"/>
          <a:stretch>
            <a:fillRect/>
          </a:stretch>
        </p:blipFill>
        <p:spPr>
          <a:xfrm>
            <a:off x="4684082" y="3775077"/>
            <a:ext cx="837327" cy="1046977"/>
          </a:xfrm>
          <a:prstGeom prst="rect">
            <a:avLst/>
          </a:prstGeom>
        </p:spPr>
      </p:pic>
      <p:pic>
        <p:nvPicPr>
          <p:cNvPr id="72" name="Picture 71" descr="Devil_001_Head_Carto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622" y="5219898"/>
            <a:ext cx="702734" cy="70140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740516" y="4996304"/>
            <a:ext cx="970812" cy="1052327"/>
            <a:chOff x="5486400" y="1426946"/>
            <a:chExt cx="882556" cy="928524"/>
          </a:xfrm>
        </p:grpSpPr>
        <p:pic>
          <p:nvPicPr>
            <p:cNvPr id="21" name="Picture 20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2" name="Picture 21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756956" y="3700380"/>
            <a:ext cx="970812" cy="1052327"/>
            <a:chOff x="5486400" y="1426946"/>
            <a:chExt cx="882556" cy="928524"/>
          </a:xfrm>
        </p:grpSpPr>
        <p:pic>
          <p:nvPicPr>
            <p:cNvPr id="18" name="Picture 17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19" name="Picture 18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7305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52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758223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Chosen-Destination Attack</a:t>
            </a:r>
            <a:endParaRPr lang="en-US" dirty="0"/>
          </a:p>
        </p:txBody>
      </p:sp>
      <p:pic>
        <p:nvPicPr>
          <p:cNvPr id="3" name="Picture 2" descr="entropies.vary_clients.random_destination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8" y="1287673"/>
            <a:ext cx="8001990" cy="40009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9786" y="5321549"/>
            <a:ext cx="7828596" cy="1866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/>
              <a:buChar char="•"/>
            </a:pPr>
            <a:r>
              <a:rPr lang="en-US" sz="2800" dirty="0" smtClean="0"/>
              <a:t>5 popular Tor client </a:t>
            </a:r>
            <a:r>
              <a:rPr lang="en-US" sz="2800" dirty="0" err="1" smtClean="0"/>
              <a:t>ASes</a:t>
            </a:r>
            <a:endParaRPr lang="en-US" sz="2800" dirty="0" smtClean="0"/>
          </a:p>
          <a:p>
            <a:pPr marL="514350" indent="-514350">
              <a:buFont typeface="Arial"/>
              <a:buChar char="•"/>
            </a:pPr>
            <a:r>
              <a:rPr lang="en-US" sz="2800" dirty="0" smtClean="0"/>
              <a:t>Entropy over 400 popular Tor client </a:t>
            </a:r>
            <a:r>
              <a:rPr lang="en-US" sz="2800" dirty="0" err="1" smtClean="0"/>
              <a:t>ASes</a:t>
            </a:r>
            <a:r>
              <a:rPr lang="en-US" sz="2800" dirty="0" smtClean="0"/>
              <a:t> vs.</a:t>
            </a:r>
            <a:br>
              <a:rPr lang="en-US" sz="2800" dirty="0" smtClean="0"/>
            </a:br>
            <a:r>
              <a:rPr lang="en-US" sz="2800" dirty="0" smtClean="0"/>
              <a:t>number of random attack destination </a:t>
            </a:r>
            <a:r>
              <a:rPr lang="en-US" sz="2800" dirty="0" err="1" smtClean="0"/>
              <a:t>ASes</a:t>
            </a:r>
            <a:endParaRPr lang="en-US" sz="2800" dirty="0" smtClean="0"/>
          </a:p>
          <a:p>
            <a:pPr marL="514350" indent="-514350">
              <a:buFont typeface="Arial"/>
              <a:buChar char="•"/>
            </a:pPr>
            <a:r>
              <a:rPr lang="en-US" sz="2800" dirty="0" smtClean="0"/>
              <a:t>Attack can succeed in seconds</a:t>
            </a:r>
          </a:p>
        </p:txBody>
      </p:sp>
    </p:spTree>
    <p:extLst>
      <p:ext uri="{BB962C8B-B14F-4D97-AF65-F5344CB8AC3E}">
        <p14:creationId xmlns:p14="http://schemas.microsoft.com/office/powerpoint/2010/main" val="3249601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53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758223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Cross-Circuit Attack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344577"/>
            <a:ext cx="10058400" cy="537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Cross-Circuit Attack on Astoria*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" y="6849071"/>
            <a:ext cx="10058399" cy="948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*R</a:t>
            </a:r>
            <a:r>
              <a:rPr lang="en-US" dirty="0">
                <a:solidFill>
                  <a:schemeClr val="tx2"/>
                </a:solidFill>
              </a:rPr>
              <a:t>. </a:t>
            </a:r>
            <a:r>
              <a:rPr lang="en-US" dirty="0" err="1">
                <a:solidFill>
                  <a:schemeClr val="tx2"/>
                </a:solidFill>
              </a:rPr>
              <a:t>Nithyanand</a:t>
            </a:r>
            <a:r>
              <a:rPr lang="en-US" dirty="0">
                <a:solidFill>
                  <a:schemeClr val="tx2"/>
                </a:solidFill>
              </a:rPr>
              <a:t>, O. </a:t>
            </a:r>
            <a:r>
              <a:rPr lang="en-US" dirty="0" err="1">
                <a:solidFill>
                  <a:schemeClr val="tx2"/>
                </a:solidFill>
              </a:rPr>
              <a:t>Starov</a:t>
            </a:r>
            <a:r>
              <a:rPr lang="en-US" dirty="0">
                <a:solidFill>
                  <a:schemeClr val="tx2"/>
                </a:solidFill>
              </a:rPr>
              <a:t>, P. Gill, A. </a:t>
            </a:r>
            <a:r>
              <a:rPr lang="en-US" dirty="0" err="1">
                <a:solidFill>
                  <a:schemeClr val="tx2"/>
                </a:solidFill>
              </a:rPr>
              <a:t>Zair</a:t>
            </a:r>
            <a:r>
              <a:rPr lang="en-US" dirty="0">
                <a:solidFill>
                  <a:schemeClr val="tx2"/>
                </a:solidFill>
              </a:rPr>
              <a:t>, and M. </a:t>
            </a:r>
            <a:r>
              <a:rPr lang="en-US" dirty="0" err="1">
                <a:solidFill>
                  <a:schemeClr val="tx2"/>
                </a:solidFill>
              </a:rPr>
              <a:t>Schapira</a:t>
            </a:r>
            <a:r>
              <a:rPr lang="en-US" dirty="0">
                <a:solidFill>
                  <a:schemeClr val="tx2"/>
                </a:solidFill>
              </a:rPr>
              <a:t>, “</a:t>
            </a:r>
            <a:r>
              <a:rPr lang="en-US" dirty="0" smtClean="0">
                <a:solidFill>
                  <a:schemeClr val="tx2"/>
                </a:solidFill>
              </a:rPr>
              <a:t>Measuring </a:t>
            </a:r>
            <a:r>
              <a:rPr lang="en-US" dirty="0">
                <a:solidFill>
                  <a:schemeClr val="tx2"/>
                </a:solidFill>
              </a:rPr>
              <a:t>and mitigating AS-level adversaries against Tor,” in Network &amp; Distributed System Security Symposium, 2016.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09160" y="1972045"/>
            <a:ext cx="9367423" cy="1992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Client makes initial connection to honest website (1).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Client downloads linked resource from other server. Needs to use different guard for (2) than used for (1).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Malicious AS can perform correlation attack across circuits using known download pattern for website.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2106549" y="5647222"/>
            <a:ext cx="1763838" cy="279843"/>
          </a:xfrm>
          <a:prstGeom prst="line">
            <a:avLst/>
          </a:prstGeom>
          <a:ln w="152400">
            <a:solidFill>
              <a:srgbClr val="F8C80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2091609" y="4875667"/>
            <a:ext cx="1778778" cy="652037"/>
          </a:xfrm>
          <a:prstGeom prst="line">
            <a:avLst/>
          </a:prstGeom>
          <a:ln w="152400">
            <a:solidFill>
              <a:srgbClr val="F8C80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051835" y="4875667"/>
            <a:ext cx="929704" cy="0"/>
          </a:xfrm>
          <a:prstGeom prst="line">
            <a:avLst/>
          </a:prstGeom>
          <a:ln w="152400">
            <a:solidFill>
              <a:srgbClr val="F8C80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891096" y="4875667"/>
            <a:ext cx="1103883" cy="0"/>
          </a:xfrm>
          <a:prstGeom prst="line">
            <a:avLst/>
          </a:prstGeom>
          <a:ln w="152400">
            <a:solidFill>
              <a:srgbClr val="F8C80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037377" y="5924714"/>
            <a:ext cx="821932" cy="2354"/>
          </a:xfrm>
          <a:prstGeom prst="line">
            <a:avLst/>
          </a:prstGeom>
          <a:ln w="152400">
            <a:solidFill>
              <a:srgbClr val="F8C80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971827" y="5924714"/>
            <a:ext cx="919269" cy="2353"/>
          </a:xfrm>
          <a:prstGeom prst="line">
            <a:avLst/>
          </a:prstGeom>
          <a:ln w="152400">
            <a:solidFill>
              <a:srgbClr val="F8C80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911860" y="4875668"/>
            <a:ext cx="1083118" cy="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4051835" y="4875668"/>
            <a:ext cx="929704" cy="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136431" y="4875668"/>
            <a:ext cx="1733957" cy="63709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67" idx="3"/>
          </p:cNvCxnSpPr>
          <p:nvPr/>
        </p:nvCxnSpPr>
        <p:spPr>
          <a:xfrm>
            <a:off x="6074863" y="5927065"/>
            <a:ext cx="1410111" cy="401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058141" y="5924714"/>
            <a:ext cx="80116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971827" y="5924714"/>
            <a:ext cx="115599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151371" y="5647222"/>
            <a:ext cx="1719017" cy="27984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" name="Picture 6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81" y="4349504"/>
            <a:ext cx="837327" cy="1052327"/>
          </a:xfrm>
          <a:prstGeom prst="rect">
            <a:avLst/>
          </a:prstGeom>
        </p:spPr>
      </p:pic>
      <p:pic>
        <p:nvPicPr>
          <p:cNvPr id="67" name="Picture 6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536" y="5400902"/>
            <a:ext cx="837327" cy="1052327"/>
          </a:xfrm>
          <a:prstGeom prst="rect">
            <a:avLst/>
          </a:prstGeom>
        </p:spPr>
      </p:pic>
      <p:pic>
        <p:nvPicPr>
          <p:cNvPr id="69" name="Picture 6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015" y="5400902"/>
            <a:ext cx="837327" cy="1052327"/>
          </a:xfrm>
          <a:prstGeom prst="rect">
            <a:avLst/>
          </a:prstGeom>
        </p:spPr>
      </p:pic>
      <p:pic>
        <p:nvPicPr>
          <p:cNvPr id="70" name="Picture 6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81" y="5400902"/>
            <a:ext cx="837327" cy="1052327"/>
          </a:xfrm>
          <a:prstGeom prst="rect">
            <a:avLst/>
          </a:prstGeom>
        </p:spPr>
      </p:pic>
      <p:pic>
        <p:nvPicPr>
          <p:cNvPr id="76" name="Picture 75"/>
          <p:cNvPicPr/>
          <p:nvPr/>
        </p:nvPicPr>
        <p:blipFill>
          <a:blip r:embed="rId3"/>
          <a:stretch>
            <a:fillRect/>
          </a:stretch>
        </p:blipFill>
        <p:spPr>
          <a:xfrm>
            <a:off x="1789625" y="5046848"/>
            <a:ext cx="508712" cy="799636"/>
          </a:xfrm>
          <a:prstGeom prst="rect">
            <a:avLst/>
          </a:prstGeom>
        </p:spPr>
      </p:pic>
      <p:pic>
        <p:nvPicPr>
          <p:cNvPr id="77" name="Picture 7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015" y="4349504"/>
            <a:ext cx="837327" cy="1052327"/>
          </a:xfrm>
          <a:prstGeom prst="rect">
            <a:avLst/>
          </a:prstGeom>
        </p:spPr>
      </p:pic>
      <p:cxnSp>
        <p:nvCxnSpPr>
          <p:cNvPr id="79" name="Straight Connector 78"/>
          <p:cNvCxnSpPr>
            <a:stCxn id="86" idx="3"/>
          </p:cNvCxnSpPr>
          <p:nvPr/>
        </p:nvCxnSpPr>
        <p:spPr>
          <a:xfrm flipV="1">
            <a:off x="6074862" y="4855417"/>
            <a:ext cx="1484812" cy="2025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Cloud 80"/>
          <p:cNvSpPr/>
          <p:nvPr/>
        </p:nvSpPr>
        <p:spPr>
          <a:xfrm>
            <a:off x="6334588" y="4407224"/>
            <a:ext cx="791823" cy="760537"/>
          </a:xfrm>
          <a:prstGeom prst="cloud">
            <a:avLst/>
          </a:prstGeom>
          <a:gradFill>
            <a:gsLst>
              <a:gs pos="0">
                <a:srgbClr val="FF0000"/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8191155" y="4447729"/>
            <a:ext cx="648164" cy="537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(1)</a:t>
            </a:r>
            <a:endParaRPr lang="en-US" sz="2800" dirty="0"/>
          </a:p>
        </p:txBody>
      </p:sp>
      <p:sp>
        <p:nvSpPr>
          <p:cNvPr id="83" name="TextBox 82"/>
          <p:cNvSpPr txBox="1"/>
          <p:nvPr/>
        </p:nvSpPr>
        <p:spPr>
          <a:xfrm>
            <a:off x="8191155" y="5542186"/>
            <a:ext cx="648164" cy="537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(2)</a:t>
            </a:r>
            <a:endParaRPr lang="en-US" sz="2800" dirty="0"/>
          </a:p>
        </p:txBody>
      </p:sp>
      <p:pic>
        <p:nvPicPr>
          <p:cNvPr id="85" name="Picture 84"/>
          <p:cNvPicPr/>
          <p:nvPr/>
        </p:nvPicPr>
        <p:blipFill>
          <a:blip r:embed="rId4"/>
          <a:stretch>
            <a:fillRect/>
          </a:stretch>
        </p:blipFill>
        <p:spPr>
          <a:xfrm>
            <a:off x="7323092" y="4445969"/>
            <a:ext cx="936054" cy="799636"/>
          </a:xfrm>
          <a:prstGeom prst="rect">
            <a:avLst/>
          </a:prstGeom>
        </p:spPr>
      </p:pic>
      <p:pic>
        <p:nvPicPr>
          <p:cNvPr id="86" name="Picture 8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536" y="4349504"/>
            <a:ext cx="837327" cy="1052327"/>
          </a:xfrm>
          <a:prstGeom prst="rect">
            <a:avLst/>
          </a:prstGeom>
        </p:spPr>
      </p:pic>
      <p:pic>
        <p:nvPicPr>
          <p:cNvPr id="87" name="Picture 86"/>
          <p:cNvPicPr/>
          <p:nvPr/>
        </p:nvPicPr>
        <p:blipFill>
          <a:blip r:embed="rId4"/>
          <a:stretch>
            <a:fillRect/>
          </a:stretch>
        </p:blipFill>
        <p:spPr>
          <a:xfrm>
            <a:off x="7320079" y="5542186"/>
            <a:ext cx="936054" cy="799636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6319648" y="4592146"/>
            <a:ext cx="742601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algn="ctr" defTabSz="509115"/>
            <a:r>
              <a:rPr lang="en-US" dirty="0" smtClean="0">
                <a:solidFill>
                  <a:prstClr val="black"/>
                </a:solidFill>
                <a:latin typeface="Arial"/>
              </a:rPr>
              <a:t>AS1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9" name="Cloud 88"/>
          <p:cNvSpPr/>
          <p:nvPr/>
        </p:nvSpPr>
        <p:spPr>
          <a:xfrm>
            <a:off x="2512930" y="5441069"/>
            <a:ext cx="791823" cy="760537"/>
          </a:xfrm>
          <a:prstGeom prst="cloud">
            <a:avLst/>
          </a:prstGeom>
          <a:gradFill>
            <a:gsLst>
              <a:gs pos="0">
                <a:srgbClr val="FF0000"/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2497990" y="5625991"/>
            <a:ext cx="742601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algn="ctr" defTabSz="509115"/>
            <a:r>
              <a:rPr lang="en-US" dirty="0" smtClean="0">
                <a:solidFill>
                  <a:prstClr val="black"/>
                </a:solidFill>
                <a:latin typeface="Arial"/>
              </a:rPr>
              <a:t>AS1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5643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54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1" y="640080"/>
            <a:ext cx="7758223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Cross-Circuit </a:t>
            </a:r>
            <a:r>
              <a:rPr lang="en-US" dirty="0" smtClean="0"/>
              <a:t>Attack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1464" y="5321549"/>
            <a:ext cx="8246918" cy="1866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/>
              <a:buChar char="•"/>
            </a:pPr>
            <a:r>
              <a:rPr lang="en-US" sz="2800" dirty="0" smtClean="0"/>
              <a:t>Repeatedly simulated Astoria visits to </a:t>
            </a:r>
            <a:r>
              <a:rPr lang="en-US" sz="2800" dirty="0" err="1" smtClean="0"/>
              <a:t>Alexa</a:t>
            </a:r>
            <a:r>
              <a:rPr lang="en-US" sz="2800" dirty="0" smtClean="0"/>
              <a:t> top 5000 websites from top 400 Tor client </a:t>
            </a:r>
            <a:r>
              <a:rPr lang="en-US" sz="2800" dirty="0" err="1" smtClean="0"/>
              <a:t>Ases</a:t>
            </a:r>
            <a:endParaRPr lang="en-US" sz="2800" dirty="0" smtClean="0"/>
          </a:p>
          <a:p>
            <a:pPr marL="514350" indent="-514350">
              <a:buFont typeface="Arial"/>
              <a:buChar char="•"/>
            </a:pPr>
            <a:r>
              <a:rPr lang="en-US" sz="2800" dirty="0" smtClean="0"/>
              <a:t>Median frequency cross-circuit attack: 0.2</a:t>
            </a:r>
          </a:p>
          <a:p>
            <a:pPr marL="514350" indent="-514350">
              <a:buFont typeface="Arial"/>
              <a:buChar char="•"/>
            </a:pPr>
            <a:r>
              <a:rPr lang="en-US" sz="2800" dirty="0" smtClean="0"/>
              <a:t>Median frequency of direct-circuit attack: 0.03</a:t>
            </a:r>
          </a:p>
        </p:txBody>
      </p:sp>
      <p:pic>
        <p:nvPicPr>
          <p:cNvPr id="6" name="Picture 5" descr="client_dest_vulnerabilit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85" y="1347433"/>
            <a:ext cx="7544395" cy="377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86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Presentation Title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55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Background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Tor’s Big Problem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Attacks on Prior Approach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>
                <a:solidFill>
                  <a:schemeClr val="accent3"/>
                </a:solidFill>
              </a:rPr>
              <a:t>Solution 1: Use Trust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Solution 2: Cluster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Trust-Aware Path Selection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Future Work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00057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Trust as a </a:t>
            </a:r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01" y="2669538"/>
            <a:ext cx="837327" cy="1052327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82" y="2669538"/>
            <a:ext cx="837327" cy="1052327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32" y="3750959"/>
            <a:ext cx="837327" cy="1052327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7" y="2951317"/>
            <a:ext cx="508712" cy="799636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9" y="2951317"/>
            <a:ext cx="936054" cy="799636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50" y="1617212"/>
            <a:ext cx="837327" cy="1052327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2429840" y="1596520"/>
            <a:ext cx="837327" cy="1046977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878" y="3756309"/>
            <a:ext cx="837327" cy="1046977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5"/>
          <a:stretch>
            <a:fillRect/>
          </a:stretch>
        </p:blipFill>
        <p:spPr>
          <a:xfrm>
            <a:off x="1576548" y="2669539"/>
            <a:ext cx="837327" cy="104697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035040" y="1617212"/>
            <a:ext cx="970812" cy="1052327"/>
            <a:chOff x="5486400" y="1426946"/>
            <a:chExt cx="882556" cy="928524"/>
          </a:xfrm>
        </p:grpSpPr>
        <p:pic>
          <p:nvPicPr>
            <p:cNvPr id="26" name="Picture 25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" name="Picture 3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906357" y="2669538"/>
            <a:ext cx="970812" cy="1052327"/>
            <a:chOff x="5486400" y="1426946"/>
            <a:chExt cx="882556" cy="928524"/>
          </a:xfrm>
        </p:grpSpPr>
        <p:pic>
          <p:nvPicPr>
            <p:cNvPr id="23" name="Picture 2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7" name="Picture 26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963631" y="3756306"/>
            <a:ext cx="970812" cy="1052327"/>
            <a:chOff x="5486400" y="1426946"/>
            <a:chExt cx="882556" cy="928524"/>
          </a:xfrm>
        </p:grpSpPr>
        <p:pic>
          <p:nvPicPr>
            <p:cNvPr id="33" name="Picture 3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35" name="Picture 34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2756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Arrow Connector 35"/>
          <p:cNvCxnSpPr>
            <a:stCxn id="3" idx="0"/>
            <a:endCxn id="18" idx="2"/>
          </p:cNvCxnSpPr>
          <p:nvPr/>
        </p:nvCxnSpPr>
        <p:spPr>
          <a:xfrm flipH="1" flipV="1">
            <a:off x="2848510" y="2643497"/>
            <a:ext cx="1393789" cy="31847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loud 33"/>
          <p:cNvSpPr/>
          <p:nvPr/>
        </p:nvSpPr>
        <p:spPr>
          <a:xfrm>
            <a:off x="4105992" y="1596513"/>
            <a:ext cx="3108413" cy="1636411"/>
          </a:xfrm>
          <a:prstGeom prst="cloud">
            <a:avLst/>
          </a:prstGeom>
          <a:gradFill>
            <a:gsLst>
              <a:gs pos="0">
                <a:srgbClr val="FF0000"/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57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Trust as a </a:t>
            </a:r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01" y="2669538"/>
            <a:ext cx="837327" cy="1052327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82" y="2669538"/>
            <a:ext cx="837327" cy="1052327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32" y="3750959"/>
            <a:ext cx="837327" cy="1052327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7" y="2951317"/>
            <a:ext cx="508712" cy="799636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9" y="2951317"/>
            <a:ext cx="936054" cy="799636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50" y="1617212"/>
            <a:ext cx="837327" cy="1052327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2429840" y="1596520"/>
            <a:ext cx="837327" cy="1046977"/>
          </a:xfrm>
          <a:prstGeom prst="rect">
            <a:avLst/>
          </a:prstGeom>
          <a:effectLst>
            <a:glow rad="101600">
              <a:srgbClr val="FF0000">
                <a:alpha val="75000"/>
              </a:srgbClr>
            </a:glow>
          </a:effectLst>
        </p:spPr>
      </p:pic>
      <p:pic>
        <p:nvPicPr>
          <p:cNvPr id="19" name="Pictur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878" y="3756309"/>
            <a:ext cx="837327" cy="1046977"/>
          </a:xfrm>
          <a:prstGeom prst="rect">
            <a:avLst/>
          </a:prstGeom>
          <a:effectLst/>
        </p:spPr>
      </p:pic>
      <p:pic>
        <p:nvPicPr>
          <p:cNvPr id="31" name="Picture 30"/>
          <p:cNvPicPr/>
          <p:nvPr/>
        </p:nvPicPr>
        <p:blipFill>
          <a:blip r:embed="rId5"/>
          <a:stretch>
            <a:fillRect/>
          </a:stretch>
        </p:blipFill>
        <p:spPr>
          <a:xfrm>
            <a:off x="1576548" y="2669539"/>
            <a:ext cx="837327" cy="1046977"/>
          </a:xfrm>
          <a:prstGeom prst="rect">
            <a:avLst/>
          </a:prstGeom>
          <a:effectLst/>
        </p:spPr>
      </p:pic>
      <p:grpSp>
        <p:nvGrpSpPr>
          <p:cNvPr id="5" name="Group 4"/>
          <p:cNvGrpSpPr/>
          <p:nvPr/>
        </p:nvGrpSpPr>
        <p:grpSpPr>
          <a:xfrm>
            <a:off x="6035040" y="1617212"/>
            <a:ext cx="970812" cy="1052327"/>
            <a:chOff x="5486400" y="1426946"/>
            <a:chExt cx="882556" cy="928524"/>
          </a:xfrm>
        </p:grpSpPr>
        <p:pic>
          <p:nvPicPr>
            <p:cNvPr id="26" name="Picture 25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" name="Picture 3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906357" y="2669538"/>
            <a:ext cx="970812" cy="1052327"/>
            <a:chOff x="5486400" y="1426946"/>
            <a:chExt cx="882556" cy="928524"/>
          </a:xfrm>
        </p:grpSpPr>
        <p:pic>
          <p:nvPicPr>
            <p:cNvPr id="23" name="Picture 2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7" name="Picture 26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963631" y="3756306"/>
            <a:ext cx="970812" cy="1052327"/>
            <a:chOff x="5486400" y="1426946"/>
            <a:chExt cx="882556" cy="928524"/>
          </a:xfrm>
        </p:grpSpPr>
        <p:pic>
          <p:nvPicPr>
            <p:cNvPr id="33" name="Picture 3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35" name="Picture 34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2930423" y="5828205"/>
            <a:ext cx="2623745" cy="592983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algn="ctr" defTabSz="509115"/>
            <a:r>
              <a:rPr lang="en-US" sz="3100" dirty="0">
                <a:solidFill>
                  <a:srgbClr val="FF0000"/>
                </a:solidFill>
                <a:latin typeface="Arial"/>
              </a:rPr>
              <a:t>Untrusted</a:t>
            </a:r>
          </a:p>
        </p:txBody>
      </p:sp>
      <p:cxnSp>
        <p:nvCxnSpPr>
          <p:cNvPr id="48" name="Straight Arrow Connector 47"/>
          <p:cNvCxnSpPr>
            <a:stCxn id="3" idx="0"/>
          </p:cNvCxnSpPr>
          <p:nvPr/>
        </p:nvCxnSpPr>
        <p:spPr>
          <a:xfrm flipV="1">
            <a:off x="4242298" y="3232926"/>
            <a:ext cx="1212663" cy="25952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522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>
            <a:endCxn id="30" idx="1"/>
          </p:cNvCxnSpPr>
          <p:nvPr/>
        </p:nvCxnSpPr>
        <p:spPr>
          <a:xfrm flipV="1">
            <a:off x="7662221" y="3351140"/>
            <a:ext cx="957215" cy="11149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963637" y="3495535"/>
            <a:ext cx="1244889" cy="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035788" y="3480960"/>
            <a:ext cx="1225085" cy="1493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073401" y="3495528"/>
            <a:ext cx="2381553" cy="784267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122475" y="3525780"/>
            <a:ext cx="2241010" cy="77686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64818" y="3495536"/>
            <a:ext cx="1729619" cy="89425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981781" y="3540760"/>
            <a:ext cx="2095500" cy="11226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loud 33"/>
          <p:cNvSpPr/>
          <p:nvPr/>
        </p:nvSpPr>
        <p:spPr>
          <a:xfrm>
            <a:off x="4105992" y="1596513"/>
            <a:ext cx="3108413" cy="1636411"/>
          </a:xfrm>
          <a:prstGeom prst="cloud">
            <a:avLst/>
          </a:prstGeom>
          <a:gradFill>
            <a:gsLst>
              <a:gs pos="0">
                <a:srgbClr val="FF0000"/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58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Trust as a </a:t>
            </a:r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01" y="2669538"/>
            <a:ext cx="837327" cy="1052327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82" y="2669538"/>
            <a:ext cx="837327" cy="1052327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32" y="3750959"/>
            <a:ext cx="837327" cy="1052327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7" y="2951317"/>
            <a:ext cx="508712" cy="799636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9" y="2951317"/>
            <a:ext cx="936054" cy="799636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50" y="1617212"/>
            <a:ext cx="837327" cy="1052327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2429840" y="1596520"/>
            <a:ext cx="837327" cy="1046977"/>
          </a:xfrm>
          <a:prstGeom prst="rect">
            <a:avLst/>
          </a:prstGeom>
          <a:effectLst>
            <a:glow rad="101600">
              <a:srgbClr val="FF0000">
                <a:alpha val="75000"/>
              </a:srgbClr>
            </a:glow>
          </a:effectLst>
        </p:spPr>
      </p:pic>
      <p:pic>
        <p:nvPicPr>
          <p:cNvPr id="19" name="Pictur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878" y="3756309"/>
            <a:ext cx="837327" cy="1046977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</a:effectLst>
        </p:spPr>
      </p:pic>
      <p:pic>
        <p:nvPicPr>
          <p:cNvPr id="31" name="Picture 30"/>
          <p:cNvPicPr/>
          <p:nvPr/>
        </p:nvPicPr>
        <p:blipFill>
          <a:blip r:embed="rId5"/>
          <a:stretch>
            <a:fillRect/>
          </a:stretch>
        </p:blipFill>
        <p:spPr>
          <a:xfrm>
            <a:off x="1576548" y="2669539"/>
            <a:ext cx="837327" cy="1046977"/>
          </a:xfrm>
          <a:prstGeom prst="rect">
            <a:avLst/>
          </a:prstGeom>
          <a:effectLst/>
        </p:spPr>
      </p:pic>
      <p:grpSp>
        <p:nvGrpSpPr>
          <p:cNvPr id="5" name="Group 4"/>
          <p:cNvGrpSpPr/>
          <p:nvPr/>
        </p:nvGrpSpPr>
        <p:grpSpPr>
          <a:xfrm>
            <a:off x="6035040" y="1617212"/>
            <a:ext cx="970812" cy="1052327"/>
            <a:chOff x="5486400" y="1426946"/>
            <a:chExt cx="882556" cy="928524"/>
          </a:xfrm>
        </p:grpSpPr>
        <p:pic>
          <p:nvPicPr>
            <p:cNvPr id="26" name="Picture 25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" name="Picture 3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906357" y="2669538"/>
            <a:ext cx="970812" cy="1052327"/>
            <a:chOff x="5486400" y="1426946"/>
            <a:chExt cx="882556" cy="928524"/>
          </a:xfrm>
        </p:grpSpPr>
        <p:pic>
          <p:nvPicPr>
            <p:cNvPr id="23" name="Picture 2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7" name="Picture 26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963631" y="3756306"/>
            <a:ext cx="970812" cy="1052327"/>
            <a:chOff x="5486400" y="1426946"/>
            <a:chExt cx="882556" cy="928524"/>
          </a:xfrm>
        </p:grpSpPr>
        <p:pic>
          <p:nvPicPr>
            <p:cNvPr id="33" name="Picture 3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35" name="Picture 34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92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>
            <a:endCxn id="30" idx="1"/>
          </p:cNvCxnSpPr>
          <p:nvPr/>
        </p:nvCxnSpPr>
        <p:spPr>
          <a:xfrm flipV="1">
            <a:off x="7662221" y="3351140"/>
            <a:ext cx="957215" cy="11149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963637" y="3495535"/>
            <a:ext cx="1244889" cy="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035788" y="3480960"/>
            <a:ext cx="1225085" cy="1493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073401" y="3495528"/>
            <a:ext cx="2381553" cy="784267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122475" y="3525780"/>
            <a:ext cx="2241010" cy="77686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64818" y="3495536"/>
            <a:ext cx="1729619" cy="89425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981781" y="3540760"/>
            <a:ext cx="2095500" cy="11226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loud 33"/>
          <p:cNvSpPr/>
          <p:nvPr/>
        </p:nvSpPr>
        <p:spPr>
          <a:xfrm>
            <a:off x="4105992" y="1596513"/>
            <a:ext cx="3108413" cy="1636411"/>
          </a:xfrm>
          <a:prstGeom prst="cloud">
            <a:avLst/>
          </a:prstGeom>
          <a:gradFill>
            <a:gsLst>
              <a:gs pos="0">
                <a:srgbClr val="FF0000"/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59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Trust as a </a:t>
            </a:r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01" y="2669538"/>
            <a:ext cx="837327" cy="1052327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82" y="2669538"/>
            <a:ext cx="837327" cy="1052327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32" y="3750959"/>
            <a:ext cx="837327" cy="1052327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7" y="2951317"/>
            <a:ext cx="508712" cy="799636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9" y="2951317"/>
            <a:ext cx="936054" cy="799636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50" y="1617212"/>
            <a:ext cx="837327" cy="1052327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2429840" y="1596520"/>
            <a:ext cx="837327" cy="1046977"/>
          </a:xfrm>
          <a:prstGeom prst="rect">
            <a:avLst/>
          </a:prstGeom>
          <a:effectLst>
            <a:glow rad="101600">
              <a:srgbClr val="FF0000">
                <a:alpha val="75000"/>
              </a:srgbClr>
            </a:glow>
          </a:effectLst>
        </p:spPr>
      </p:pic>
      <p:pic>
        <p:nvPicPr>
          <p:cNvPr id="19" name="Pictur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878" y="3756309"/>
            <a:ext cx="837327" cy="1046977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</a:effectLst>
        </p:spPr>
      </p:pic>
      <p:pic>
        <p:nvPicPr>
          <p:cNvPr id="31" name="Picture 30"/>
          <p:cNvPicPr/>
          <p:nvPr/>
        </p:nvPicPr>
        <p:blipFill>
          <a:blip r:embed="rId5"/>
          <a:stretch>
            <a:fillRect/>
          </a:stretch>
        </p:blipFill>
        <p:spPr>
          <a:xfrm>
            <a:off x="1576548" y="2669539"/>
            <a:ext cx="837327" cy="1046977"/>
          </a:xfrm>
          <a:prstGeom prst="rect">
            <a:avLst/>
          </a:prstGeom>
          <a:effectLst/>
        </p:spPr>
      </p:pic>
      <p:grpSp>
        <p:nvGrpSpPr>
          <p:cNvPr id="5" name="Group 4"/>
          <p:cNvGrpSpPr/>
          <p:nvPr/>
        </p:nvGrpSpPr>
        <p:grpSpPr>
          <a:xfrm>
            <a:off x="6035040" y="1617212"/>
            <a:ext cx="970812" cy="1052327"/>
            <a:chOff x="5486400" y="1426946"/>
            <a:chExt cx="882556" cy="928524"/>
          </a:xfrm>
        </p:grpSpPr>
        <p:pic>
          <p:nvPicPr>
            <p:cNvPr id="26" name="Picture 25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" name="Picture 3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906357" y="2669538"/>
            <a:ext cx="970812" cy="1052327"/>
            <a:chOff x="5486400" y="1426946"/>
            <a:chExt cx="882556" cy="928524"/>
          </a:xfrm>
        </p:grpSpPr>
        <p:pic>
          <p:nvPicPr>
            <p:cNvPr id="23" name="Picture 2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7" name="Picture 26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963631" y="3756306"/>
            <a:ext cx="970812" cy="1052327"/>
            <a:chOff x="5486400" y="1426946"/>
            <a:chExt cx="882556" cy="928524"/>
          </a:xfrm>
        </p:grpSpPr>
        <p:pic>
          <p:nvPicPr>
            <p:cNvPr id="33" name="Picture 3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35" name="Picture 34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36299" y="5539621"/>
            <a:ext cx="9779414" cy="592983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algn="ctr" defTabSz="509115"/>
            <a:r>
              <a:rPr lang="en-US" sz="3100" dirty="0">
                <a:solidFill>
                  <a:prstClr val="black"/>
                </a:solidFill>
                <a:latin typeface="Arial"/>
              </a:rPr>
              <a:t>Trust = Probability distribution over adversary </a:t>
            </a:r>
            <a:r>
              <a:rPr lang="en-US" sz="3100" i="1" dirty="0">
                <a:solidFill>
                  <a:prstClr val="black"/>
                </a:solidFill>
                <a:latin typeface="Arial"/>
              </a:rPr>
              <a:t>location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6299" y="6051252"/>
            <a:ext cx="9779414" cy="1081321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marL="1018228" lvl="1" indent="-509115" defTabSz="509115">
              <a:buFont typeface="Arial"/>
              <a:buChar char="•"/>
            </a:pPr>
            <a:r>
              <a:rPr lang="en-US" sz="3100" dirty="0">
                <a:solidFill>
                  <a:prstClr val="black"/>
                </a:solidFill>
                <a:latin typeface="Arial"/>
              </a:rPr>
              <a:t>Tor relays</a:t>
            </a:r>
          </a:p>
          <a:p>
            <a:pPr marL="1018228" lvl="1" indent="-509115" defTabSz="509115">
              <a:buFont typeface="Arial"/>
              <a:buChar char="•"/>
            </a:pPr>
            <a:r>
              <a:rPr lang="en-US" sz="3100" i="1" dirty="0">
                <a:solidFill>
                  <a:prstClr val="black"/>
                </a:solidFill>
                <a:latin typeface="Arial"/>
              </a:rPr>
              <a:t>virtual links</a:t>
            </a:r>
            <a:r>
              <a:rPr lang="en-US" sz="3100" dirty="0">
                <a:solidFill>
                  <a:prstClr val="black"/>
                </a:solidFill>
                <a:latin typeface="Arial"/>
              </a:rPr>
              <a:t> (clients-guard and destination-exit)</a:t>
            </a:r>
          </a:p>
        </p:txBody>
      </p:sp>
    </p:spTree>
    <p:extLst>
      <p:ext uri="{BB962C8B-B14F-4D97-AF65-F5344CB8AC3E}">
        <p14:creationId xmlns:p14="http://schemas.microsoft.com/office/powerpoint/2010/main" val="2990864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6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History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1996: “Hiding Routing Information” by David M. </a:t>
            </a:r>
            <a:r>
              <a:rPr lang="en-US" sz="2000" dirty="0" err="1"/>
              <a:t>Goldschlag</a:t>
            </a:r>
            <a:r>
              <a:rPr lang="en-US" sz="2000" dirty="0"/>
              <a:t>, Michael G. Reed, and Paul F. </a:t>
            </a:r>
            <a:r>
              <a:rPr lang="en-US" sz="2000" dirty="0" err="1"/>
              <a:t>Syverson</a:t>
            </a:r>
            <a:r>
              <a:rPr lang="en-US" sz="2000" dirty="0"/>
              <a:t>. Information Hiding: First International Workshop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/>
          </a:p>
          <a:p>
            <a:r>
              <a:rPr lang="en-US" sz="2000" dirty="0"/>
              <a:t>1997: "Anonymous Connections and Onion Routing," Paul F. </a:t>
            </a:r>
            <a:r>
              <a:rPr lang="en-US" sz="2000" dirty="0" err="1"/>
              <a:t>Syverson</a:t>
            </a:r>
            <a:r>
              <a:rPr lang="en-US" sz="2000" dirty="0"/>
              <a:t>, David M. </a:t>
            </a:r>
            <a:r>
              <a:rPr lang="en-US" sz="2000" dirty="0" err="1"/>
              <a:t>Goldschlag</a:t>
            </a:r>
            <a:r>
              <a:rPr lang="en-US" sz="2000" dirty="0"/>
              <a:t>, and Michael G. Reed. IEEE Security &amp; Privacy Symposium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/>
          </a:p>
          <a:p>
            <a:r>
              <a:rPr lang="en-US" sz="2000" dirty="0"/>
              <a:t>1998: Distributed network of 13 nodes at NRL, NRAD, and UMD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/>
          </a:p>
          <a:p>
            <a:r>
              <a:rPr lang="en-US" sz="2000" dirty="0"/>
              <a:t>2000: “Towards an Analysis of Onion Routing Security” by Paul </a:t>
            </a:r>
            <a:r>
              <a:rPr lang="en-US" sz="2000" dirty="0" err="1"/>
              <a:t>Syverson</a:t>
            </a:r>
            <a:r>
              <a:rPr lang="en-US" sz="2000" dirty="0"/>
              <a:t>, Gene </a:t>
            </a:r>
            <a:r>
              <a:rPr lang="en-US" sz="2000" dirty="0" err="1"/>
              <a:t>Tsudik</a:t>
            </a:r>
            <a:r>
              <a:rPr lang="en-US" sz="2000" dirty="0"/>
              <a:t>, Michael Reed, and Carl </a:t>
            </a:r>
            <a:r>
              <a:rPr lang="en-US" sz="2000" dirty="0" err="1" smtClean="0"/>
              <a:t>Landwehr</a:t>
            </a:r>
            <a:r>
              <a:rPr lang="en-US" sz="2000" dirty="0"/>
              <a:t>. Designing Privacy Enhancing Technologies: Workshop on Design Issues in Anonymity and </a:t>
            </a:r>
            <a:r>
              <a:rPr lang="en-US" sz="2000" dirty="0" err="1"/>
              <a:t>Unobservability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/>
          </a:p>
          <a:p>
            <a:r>
              <a:rPr lang="en-US" sz="2000" dirty="0"/>
              <a:t>2003: Tor network is deployed (12 US nodes, 1 German), and Tor code is released by Roger </a:t>
            </a:r>
            <a:r>
              <a:rPr lang="en-US" sz="2000" dirty="0" err="1"/>
              <a:t>Dingledine</a:t>
            </a:r>
            <a:r>
              <a:rPr lang="en-US" sz="2000" dirty="0"/>
              <a:t> and Nick Mathewson under the free and open MIT license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/>
          </a:p>
          <a:p>
            <a:r>
              <a:rPr lang="en-US" sz="2000" dirty="0"/>
              <a:t>2004: “Tor: The Second-Generation Onion Router” by Roger </a:t>
            </a:r>
            <a:r>
              <a:rPr lang="en-US" sz="2000" dirty="0" err="1"/>
              <a:t>Dingledine</a:t>
            </a:r>
            <a:r>
              <a:rPr lang="en-US" sz="2000" dirty="0"/>
              <a:t>, Nick Mathewson, and Paul </a:t>
            </a:r>
            <a:r>
              <a:rPr lang="en-US" sz="2000" dirty="0" err="1"/>
              <a:t>Syverson</a:t>
            </a:r>
            <a:r>
              <a:rPr lang="en-US" sz="2000" dirty="0"/>
              <a:t>. USENIX Security Symposium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/>
          </a:p>
          <a:p>
            <a:r>
              <a:rPr lang="en-US" sz="2000" dirty="0"/>
              <a:t>2006: The Tor Project, Inc. incorporated as a non-profit.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355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60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</a:t>
            </a:r>
            <a:r>
              <a:rPr lang="en-US" dirty="0" smtClean="0"/>
              <a:t>Factors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518269"/>
            <a:ext cx="3969692" cy="2952404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sz="3600" dirty="0">
                <a:solidFill>
                  <a:prstClr val="black"/>
                </a:solidFill>
                <a:latin typeface="Arial"/>
              </a:rPr>
              <a:t>Adversary at relay</a:t>
            </a:r>
          </a:p>
          <a:p>
            <a:pPr marL="509115" indent="-509115" defTabSz="509115">
              <a:buFont typeface="Arial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/>
              </a:rPr>
              <a:t>Relay operator</a:t>
            </a:r>
          </a:p>
          <a:p>
            <a:pPr marL="509115" indent="-509115" defTabSz="509115">
              <a:buFont typeface="Arial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/>
              </a:rPr>
              <a:t>Relay uptime</a:t>
            </a:r>
          </a:p>
          <a:p>
            <a:pPr marL="509115" indent="-509115" defTabSz="509115">
              <a:buFont typeface="Arial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/>
              </a:rPr>
              <a:t>Relay location</a:t>
            </a:r>
          </a:p>
          <a:p>
            <a:pPr marL="509115" indent="-509115" defTabSz="509115">
              <a:buFont typeface="Arial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/>
              </a:rPr>
              <a:t>Relay family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79454" y="2518269"/>
            <a:ext cx="6078946" cy="2952404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sz="3600" dirty="0">
                <a:solidFill>
                  <a:prstClr val="black"/>
                </a:solidFill>
                <a:latin typeface="Arial"/>
              </a:rPr>
              <a:t>Adversary on links</a:t>
            </a:r>
          </a:p>
          <a:p>
            <a:pPr marL="509115" indent="-509115" defTabSz="509115">
              <a:buFont typeface="Arial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/>
              </a:rPr>
              <a:t>Autonomous System (AS) </a:t>
            </a:r>
          </a:p>
          <a:p>
            <a:pPr marL="509115" indent="-509115" defTabSz="509115">
              <a:buFont typeface="Arial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/>
              </a:rPr>
              <a:t>Internet Exchange (IXP)</a:t>
            </a:r>
          </a:p>
          <a:p>
            <a:pPr marL="509115" indent="-509115" defTabSz="509115">
              <a:buFont typeface="Arial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/>
              </a:rPr>
              <a:t>AS/IXP organization</a:t>
            </a:r>
          </a:p>
          <a:p>
            <a:pPr marL="509115" indent="-509115" defTabSz="509115">
              <a:buFont typeface="Arial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/>
              </a:rPr>
              <a:t>Undersea cable</a:t>
            </a:r>
          </a:p>
        </p:txBody>
      </p:sp>
    </p:spTree>
    <p:extLst>
      <p:ext uri="{BB962C8B-B14F-4D97-AF65-F5344CB8AC3E}">
        <p14:creationId xmlns:p14="http://schemas.microsoft.com/office/powerpoint/2010/main" val="780469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825340" y="7195829"/>
            <a:ext cx="1243256" cy="5364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09" tIns="50906" rIns="101809" bIns="50906" spcCol="0" rtlCol="0" anchor="ctr"/>
          <a:lstStyle/>
          <a:p>
            <a:pPr algn="ctr" defTabSz="509115"/>
            <a:r>
              <a:rPr lang="en-US" sz="1300" dirty="0">
                <a:solidFill>
                  <a:prstClr val="white"/>
                </a:solidFill>
                <a:latin typeface="Arial"/>
              </a:rPr>
              <a:t>Virtual Link</a:t>
            </a:r>
          </a:p>
        </p:txBody>
      </p:sp>
      <p:sp>
        <p:nvSpPr>
          <p:cNvPr id="6" name="Oval 5"/>
          <p:cNvSpPr/>
          <p:nvPr/>
        </p:nvSpPr>
        <p:spPr>
          <a:xfrm>
            <a:off x="2368338" y="7195829"/>
            <a:ext cx="1243256" cy="5364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09" tIns="50906" rIns="101809" bIns="50906" spcCol="0" rtlCol="0" anchor="ctr"/>
          <a:lstStyle/>
          <a:p>
            <a:pPr algn="ctr" defTabSz="509115"/>
            <a:r>
              <a:rPr lang="en-US" sz="1300" dirty="0">
                <a:solidFill>
                  <a:prstClr val="white"/>
                </a:solidFill>
                <a:latin typeface="Arial"/>
              </a:rPr>
              <a:t>Tor Relay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63255" y="6097814"/>
            <a:ext cx="1249379" cy="53645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09" tIns="50906" rIns="101809" bIns="50906" spcCol="0" rtlCol="0" anchor="ctr"/>
          <a:lstStyle/>
          <a:p>
            <a:pPr algn="ctr" defTabSz="509115"/>
            <a:r>
              <a:rPr lang="en-US" sz="1300" dirty="0">
                <a:solidFill>
                  <a:prstClr val="black"/>
                </a:solidFill>
                <a:latin typeface="Arial"/>
              </a:rPr>
              <a:t>Physical Connection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809021" y="6097814"/>
            <a:ext cx="1249379" cy="53645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09" tIns="50906" rIns="101809" bIns="50906" spcCol="0" rtlCol="0" anchor="ctr"/>
          <a:lstStyle/>
          <a:p>
            <a:pPr algn="ctr" defTabSz="509115"/>
            <a:r>
              <a:rPr lang="en-US" sz="1300" dirty="0">
                <a:solidFill>
                  <a:prstClr val="black"/>
                </a:solidFill>
                <a:latin typeface="Arial"/>
              </a:rPr>
              <a:t>Router/Switch/etc.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53074" y="6007771"/>
            <a:ext cx="1249379" cy="53645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09" tIns="50906" rIns="101809" bIns="50906" spcCol="0" rtlCol="0" anchor="ctr"/>
          <a:lstStyle/>
          <a:p>
            <a:pPr algn="ctr" defTabSz="509115"/>
            <a:r>
              <a:rPr lang="en-US" sz="1300" dirty="0">
                <a:solidFill>
                  <a:prstClr val="black"/>
                </a:solidFill>
                <a:latin typeface="Arial"/>
              </a:rPr>
              <a:t>Relay Operator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56311" y="4755163"/>
            <a:ext cx="1249379" cy="5364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09" tIns="50906" rIns="101809" bIns="50906" spcCol="0" rtlCol="0" anchor="ctr"/>
          <a:lstStyle/>
          <a:p>
            <a:pPr algn="ctr" defTabSz="509115"/>
            <a:r>
              <a:rPr lang="en-US" sz="1300" dirty="0">
                <a:solidFill>
                  <a:prstClr val="white"/>
                </a:solidFill>
                <a:latin typeface="Arial"/>
              </a:rPr>
              <a:t>Relay Family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438567" y="3561563"/>
            <a:ext cx="1249379" cy="53645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09" tIns="50906" rIns="101809" bIns="50906" spcCol="0" rtlCol="0" anchor="ctr"/>
          <a:lstStyle/>
          <a:p>
            <a:pPr algn="ctr" defTabSz="509115"/>
            <a:r>
              <a:rPr lang="en-US" sz="1300" dirty="0">
                <a:solidFill>
                  <a:prstClr val="black"/>
                </a:solidFill>
                <a:latin typeface="Arial"/>
              </a:rPr>
              <a:t>Hosting Service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546083" y="6052996"/>
            <a:ext cx="1249379" cy="5364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09" tIns="50906" rIns="101809" bIns="50906" spcCol="0" rtlCol="0" anchor="ctr"/>
          <a:lstStyle/>
          <a:p>
            <a:pPr algn="ctr" defTabSz="509115"/>
            <a:r>
              <a:rPr lang="en-US" sz="1300" dirty="0">
                <a:solidFill>
                  <a:prstClr val="white"/>
                </a:solidFill>
                <a:latin typeface="Arial"/>
              </a:rPr>
              <a:t>IXP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581935" y="2953313"/>
            <a:ext cx="1249379" cy="5364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09" tIns="50906" rIns="101809" bIns="50906" spcCol="0" rtlCol="0" anchor="ctr"/>
          <a:lstStyle/>
          <a:p>
            <a:pPr algn="ctr" defTabSz="509115"/>
            <a:r>
              <a:rPr lang="en-US" sz="1300" dirty="0">
                <a:solidFill>
                  <a:prstClr val="white"/>
                </a:solidFill>
                <a:latin typeface="Arial"/>
              </a:rPr>
              <a:t>AS Org.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195918" y="2756520"/>
            <a:ext cx="1249379" cy="53645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09" tIns="50906" rIns="101809" bIns="50906" spcCol="0" rtlCol="0" anchor="ctr"/>
          <a:lstStyle/>
          <a:p>
            <a:pPr algn="ctr" defTabSz="509115"/>
            <a:r>
              <a:rPr lang="en-US" sz="1300" dirty="0">
                <a:solidFill>
                  <a:prstClr val="black"/>
                </a:solidFill>
                <a:latin typeface="Arial"/>
              </a:rPr>
              <a:t>Corporation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001847" y="1317730"/>
            <a:ext cx="1249379" cy="5364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09" tIns="50906" rIns="101809" bIns="50906" spcCol="0" rtlCol="0" anchor="ctr"/>
          <a:lstStyle/>
          <a:p>
            <a:pPr algn="ctr" defTabSz="509115"/>
            <a:r>
              <a:rPr lang="en-US" sz="1300" dirty="0">
                <a:solidFill>
                  <a:prstClr val="white"/>
                </a:solidFill>
                <a:latin typeface="Arial"/>
              </a:rPr>
              <a:t>Legal Jurisdiction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481622" y="3679512"/>
            <a:ext cx="1249379" cy="5364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09" tIns="50906" rIns="101809" bIns="50906" spcCol="0" rtlCol="0" anchor="ctr"/>
          <a:lstStyle/>
          <a:p>
            <a:pPr algn="ctr" defTabSz="509115"/>
            <a:r>
              <a:rPr lang="en-US" sz="1300" dirty="0">
                <a:solidFill>
                  <a:prstClr val="white"/>
                </a:solidFill>
                <a:latin typeface="Arial"/>
              </a:rPr>
              <a:t>IXP Org.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154120" y="4264796"/>
            <a:ext cx="1249379" cy="5364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09" tIns="50906" rIns="101809" bIns="50906" spcCol="0" rtlCol="0" anchor="ctr"/>
          <a:lstStyle/>
          <a:p>
            <a:pPr algn="ctr" defTabSz="509115"/>
            <a:r>
              <a:rPr lang="en-US" sz="1300">
                <a:solidFill>
                  <a:prstClr val="white"/>
                </a:solidFill>
                <a:latin typeface="Arial"/>
              </a:rPr>
              <a:t>AS</a:t>
            </a:r>
            <a:endParaRPr lang="en-US" sz="1300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23" name="Straight Arrow Connector 22"/>
          <p:cNvCxnSpPr>
            <a:stCxn id="19" idx="2"/>
            <a:endCxn id="17" idx="0"/>
          </p:cNvCxnSpPr>
          <p:nvPr/>
        </p:nvCxnSpPr>
        <p:spPr>
          <a:xfrm>
            <a:off x="3626537" y="1854190"/>
            <a:ext cx="2194070" cy="902331"/>
          </a:xfrm>
          <a:prstGeom prst="straightConnector1">
            <a:avLst/>
          </a:prstGeom>
          <a:ln>
            <a:solidFill>
              <a:schemeClr val="tx1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" idx="2"/>
            <a:endCxn id="21" idx="0"/>
          </p:cNvCxnSpPr>
          <p:nvPr/>
        </p:nvCxnSpPr>
        <p:spPr>
          <a:xfrm>
            <a:off x="3626538" y="1854190"/>
            <a:ext cx="3152273" cy="2410607"/>
          </a:xfrm>
          <a:prstGeom prst="straightConnector1">
            <a:avLst/>
          </a:prstGeom>
          <a:ln>
            <a:solidFill>
              <a:schemeClr val="tx1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9" idx="2"/>
            <a:endCxn id="15" idx="0"/>
          </p:cNvCxnSpPr>
          <p:nvPr/>
        </p:nvCxnSpPr>
        <p:spPr>
          <a:xfrm>
            <a:off x="3626537" y="1854190"/>
            <a:ext cx="2544236" cy="41988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0" idx="2"/>
            <a:endCxn id="15" idx="0"/>
          </p:cNvCxnSpPr>
          <p:nvPr/>
        </p:nvCxnSpPr>
        <p:spPr>
          <a:xfrm flipH="1">
            <a:off x="6170773" y="4215971"/>
            <a:ext cx="1935538" cy="1837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" idx="2"/>
            <a:endCxn id="21" idx="0"/>
          </p:cNvCxnSpPr>
          <p:nvPr/>
        </p:nvCxnSpPr>
        <p:spPr>
          <a:xfrm flipH="1">
            <a:off x="6778811" y="3489771"/>
            <a:ext cx="427814" cy="775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5" idx="2"/>
            <a:endCxn id="5" idx="0"/>
          </p:cNvCxnSpPr>
          <p:nvPr/>
        </p:nvCxnSpPr>
        <p:spPr>
          <a:xfrm>
            <a:off x="6170774" y="6589454"/>
            <a:ext cx="1276195" cy="6063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2"/>
            <a:endCxn id="5" idx="0"/>
          </p:cNvCxnSpPr>
          <p:nvPr/>
        </p:nvCxnSpPr>
        <p:spPr>
          <a:xfrm flipH="1">
            <a:off x="7446969" y="6634274"/>
            <a:ext cx="1986743" cy="561555"/>
          </a:xfrm>
          <a:prstGeom prst="straightConnector1">
            <a:avLst/>
          </a:prstGeom>
          <a:ln>
            <a:solidFill>
              <a:schemeClr val="tx1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2"/>
            <a:endCxn id="5" idx="0"/>
          </p:cNvCxnSpPr>
          <p:nvPr/>
        </p:nvCxnSpPr>
        <p:spPr>
          <a:xfrm flipH="1">
            <a:off x="7446968" y="6634274"/>
            <a:ext cx="640976" cy="561555"/>
          </a:xfrm>
          <a:prstGeom prst="straightConnector1">
            <a:avLst/>
          </a:prstGeom>
          <a:ln>
            <a:solidFill>
              <a:schemeClr val="tx1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1" idx="2"/>
            <a:endCxn id="9" idx="0"/>
          </p:cNvCxnSpPr>
          <p:nvPr/>
        </p:nvCxnSpPr>
        <p:spPr>
          <a:xfrm>
            <a:off x="6778811" y="4801256"/>
            <a:ext cx="2654901" cy="1296559"/>
          </a:xfrm>
          <a:prstGeom prst="straightConnector1">
            <a:avLst/>
          </a:prstGeom>
          <a:ln>
            <a:solidFill>
              <a:schemeClr val="tx1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7" idx="2"/>
            <a:endCxn id="14" idx="0"/>
          </p:cNvCxnSpPr>
          <p:nvPr/>
        </p:nvCxnSpPr>
        <p:spPr>
          <a:xfrm flipH="1">
            <a:off x="4063257" y="3292979"/>
            <a:ext cx="1757350" cy="268583"/>
          </a:xfrm>
          <a:prstGeom prst="straightConnector1">
            <a:avLst/>
          </a:prstGeom>
          <a:ln>
            <a:solidFill>
              <a:schemeClr val="tx1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7" idx="2"/>
            <a:endCxn id="21" idx="0"/>
          </p:cNvCxnSpPr>
          <p:nvPr/>
        </p:nvCxnSpPr>
        <p:spPr>
          <a:xfrm>
            <a:off x="5820608" y="3292979"/>
            <a:ext cx="958203" cy="971817"/>
          </a:xfrm>
          <a:prstGeom prst="straightConnector1">
            <a:avLst/>
          </a:prstGeom>
          <a:ln>
            <a:solidFill>
              <a:schemeClr val="tx1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7" idx="2"/>
            <a:endCxn id="15" idx="0"/>
          </p:cNvCxnSpPr>
          <p:nvPr/>
        </p:nvCxnSpPr>
        <p:spPr>
          <a:xfrm>
            <a:off x="5820607" y="3292979"/>
            <a:ext cx="350166" cy="2760016"/>
          </a:xfrm>
          <a:prstGeom prst="straightConnector1">
            <a:avLst/>
          </a:prstGeom>
          <a:ln>
            <a:solidFill>
              <a:schemeClr val="tx1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00" idx="3"/>
            <a:endCxn id="6" idx="0"/>
          </p:cNvCxnSpPr>
          <p:nvPr/>
        </p:nvCxnSpPr>
        <p:spPr>
          <a:xfrm>
            <a:off x="2615514" y="5258884"/>
            <a:ext cx="374452" cy="1936945"/>
          </a:xfrm>
          <a:prstGeom prst="straightConnector1">
            <a:avLst/>
          </a:prstGeom>
          <a:ln>
            <a:solidFill>
              <a:schemeClr val="tx1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4" idx="2"/>
            <a:endCxn id="6" idx="0"/>
          </p:cNvCxnSpPr>
          <p:nvPr/>
        </p:nvCxnSpPr>
        <p:spPr>
          <a:xfrm flipH="1">
            <a:off x="2989967" y="4098021"/>
            <a:ext cx="1073291" cy="3097807"/>
          </a:xfrm>
          <a:prstGeom prst="straightConnector1">
            <a:avLst/>
          </a:prstGeom>
          <a:ln>
            <a:solidFill>
              <a:schemeClr val="tx1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0" idx="2"/>
            <a:endCxn id="6" idx="0"/>
          </p:cNvCxnSpPr>
          <p:nvPr/>
        </p:nvCxnSpPr>
        <p:spPr>
          <a:xfrm>
            <a:off x="877764" y="6544230"/>
            <a:ext cx="2112203" cy="651598"/>
          </a:xfrm>
          <a:prstGeom prst="straightConnector1">
            <a:avLst/>
          </a:prstGeom>
          <a:ln>
            <a:solidFill>
              <a:schemeClr val="tx1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99" idx="3"/>
            <a:endCxn id="6" idx="0"/>
          </p:cNvCxnSpPr>
          <p:nvPr/>
        </p:nvCxnSpPr>
        <p:spPr>
          <a:xfrm>
            <a:off x="1474447" y="4611671"/>
            <a:ext cx="1515519" cy="2584158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3" idx="2"/>
            <a:endCxn id="6" idx="0"/>
          </p:cNvCxnSpPr>
          <p:nvPr/>
        </p:nvCxnSpPr>
        <p:spPr>
          <a:xfrm>
            <a:off x="781000" y="5291623"/>
            <a:ext cx="2208966" cy="19042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9" idx="2"/>
            <a:endCxn id="10" idx="0"/>
          </p:cNvCxnSpPr>
          <p:nvPr/>
        </p:nvCxnSpPr>
        <p:spPr>
          <a:xfrm flipH="1">
            <a:off x="877763" y="1854189"/>
            <a:ext cx="2748774" cy="4153582"/>
          </a:xfrm>
          <a:prstGeom prst="straightConnector1">
            <a:avLst/>
          </a:prstGeom>
          <a:ln>
            <a:solidFill>
              <a:schemeClr val="tx1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9" idx="2"/>
            <a:endCxn id="6" idx="0"/>
          </p:cNvCxnSpPr>
          <p:nvPr/>
        </p:nvCxnSpPr>
        <p:spPr>
          <a:xfrm flipH="1">
            <a:off x="2989967" y="1854189"/>
            <a:ext cx="636571" cy="53416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9" idx="2"/>
            <a:endCxn id="8" idx="0"/>
          </p:cNvCxnSpPr>
          <p:nvPr/>
        </p:nvCxnSpPr>
        <p:spPr>
          <a:xfrm>
            <a:off x="3626538" y="1854190"/>
            <a:ext cx="4461407" cy="4243625"/>
          </a:xfrm>
          <a:prstGeom prst="straightConnector1">
            <a:avLst/>
          </a:prstGeom>
          <a:ln>
            <a:solidFill>
              <a:schemeClr val="tx1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Can 82"/>
          <p:cNvSpPr/>
          <p:nvPr/>
        </p:nvSpPr>
        <p:spPr>
          <a:xfrm>
            <a:off x="7831309" y="4591928"/>
            <a:ext cx="923298" cy="1007444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6" tIns="34263" rIns="68526" bIns="34263" rtlCol="0" anchor="ctr"/>
          <a:lstStyle/>
          <a:p>
            <a:pPr algn="ctr" defTabSz="509115"/>
            <a:r>
              <a:rPr lang="en-US" sz="1200" dirty="0">
                <a:solidFill>
                  <a:prstClr val="black"/>
                </a:solidFill>
                <a:latin typeface="Arial"/>
              </a:rPr>
              <a:t>Connection Type</a:t>
            </a:r>
          </a:p>
        </p:txBody>
      </p:sp>
      <p:cxnSp>
        <p:nvCxnSpPr>
          <p:cNvPr id="85" name="Straight Arrow Connector 84"/>
          <p:cNvCxnSpPr>
            <a:stCxn id="83" idx="3"/>
            <a:endCxn id="8" idx="0"/>
          </p:cNvCxnSpPr>
          <p:nvPr/>
        </p:nvCxnSpPr>
        <p:spPr>
          <a:xfrm flipH="1">
            <a:off x="8087944" y="5599372"/>
            <a:ext cx="205014" cy="498443"/>
          </a:xfrm>
          <a:prstGeom prst="straightConnector1">
            <a:avLst/>
          </a:prstGeom>
          <a:ln>
            <a:solidFill>
              <a:schemeClr val="tx1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104" idx="3"/>
            <a:endCxn id="9" idx="0"/>
          </p:cNvCxnSpPr>
          <p:nvPr/>
        </p:nvCxnSpPr>
        <p:spPr>
          <a:xfrm>
            <a:off x="9397943" y="5599372"/>
            <a:ext cx="35769" cy="498443"/>
          </a:xfrm>
          <a:prstGeom prst="straightConnector1">
            <a:avLst/>
          </a:prstGeom>
          <a:ln>
            <a:solidFill>
              <a:schemeClr val="tx1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Can 98"/>
          <p:cNvSpPr/>
          <p:nvPr/>
        </p:nvSpPr>
        <p:spPr>
          <a:xfrm>
            <a:off x="1012798" y="3604227"/>
            <a:ext cx="923298" cy="100744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6" tIns="34263" rIns="68526" bIns="34263" rtlCol="0" anchor="ctr"/>
          <a:lstStyle/>
          <a:p>
            <a:pPr algn="ctr" defTabSz="509115"/>
            <a:r>
              <a:rPr lang="en-US" sz="1300" dirty="0">
                <a:solidFill>
                  <a:prstClr val="white"/>
                </a:solidFill>
                <a:latin typeface="Arial"/>
              </a:rPr>
              <a:t>Relay Software</a:t>
            </a:r>
          </a:p>
        </p:txBody>
      </p:sp>
      <p:sp>
        <p:nvSpPr>
          <p:cNvPr id="100" name="Can 99"/>
          <p:cNvSpPr/>
          <p:nvPr/>
        </p:nvSpPr>
        <p:spPr>
          <a:xfrm>
            <a:off x="2153865" y="4251440"/>
            <a:ext cx="923298" cy="1007444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6" tIns="34263" rIns="68526" bIns="34263" rtlCol="0" anchor="ctr"/>
          <a:lstStyle/>
          <a:p>
            <a:pPr algn="ctr" defTabSz="509115"/>
            <a:r>
              <a:rPr lang="en-US" sz="1300" dirty="0">
                <a:solidFill>
                  <a:prstClr val="black"/>
                </a:solidFill>
                <a:latin typeface="Arial"/>
              </a:rPr>
              <a:t>Relay Hardware</a:t>
            </a:r>
          </a:p>
        </p:txBody>
      </p:sp>
      <p:sp>
        <p:nvSpPr>
          <p:cNvPr id="151" name="Can 150"/>
          <p:cNvSpPr/>
          <p:nvPr/>
        </p:nvSpPr>
        <p:spPr>
          <a:xfrm>
            <a:off x="969494" y="1273980"/>
            <a:ext cx="578500" cy="50620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6" tIns="34263" rIns="68526" bIns="34263" rtlCol="0" anchor="ctr"/>
          <a:lstStyle/>
          <a:p>
            <a:pPr algn="ctr" defTabSz="509115"/>
            <a:endParaRPr lang="en-US" sz="13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227938" y="1372455"/>
            <a:ext cx="627767" cy="2695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09" tIns="50906" rIns="101809" bIns="50906" spcCol="0" rtlCol="0" anchor="ctr"/>
          <a:lstStyle/>
          <a:p>
            <a:pPr algn="ctr" defTabSz="509115"/>
            <a:r>
              <a:rPr lang="en-US" sz="1000" dirty="0" smtClean="0">
                <a:solidFill>
                  <a:prstClr val="white"/>
                </a:solidFill>
                <a:latin typeface="Arial"/>
              </a:rPr>
              <a:t>Type</a:t>
            </a:r>
            <a:endParaRPr lang="en-US" sz="10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227931" y="2462990"/>
            <a:ext cx="624690" cy="2695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09" tIns="50906" rIns="101809" bIns="50906" spcCol="0" rtlCol="0" anchor="ctr"/>
          <a:lstStyle/>
          <a:p>
            <a:pPr algn="ctr" defTabSz="509115"/>
            <a:endParaRPr lang="en-US" sz="1300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54" name="Straight Arrow Connector 153"/>
          <p:cNvCxnSpPr/>
          <p:nvPr/>
        </p:nvCxnSpPr>
        <p:spPr>
          <a:xfrm>
            <a:off x="227938" y="2925433"/>
            <a:ext cx="6277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>
            <a:off x="224861" y="3235790"/>
            <a:ext cx="627767" cy="0"/>
          </a:xfrm>
          <a:prstGeom prst="straightConnector1">
            <a:avLst/>
          </a:prstGeom>
          <a:ln>
            <a:solidFill>
              <a:schemeClr val="tx1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968672" y="1405305"/>
            <a:ext cx="614905" cy="229264"/>
          </a:xfrm>
          <a:prstGeom prst="rect">
            <a:avLst/>
          </a:prstGeom>
          <a:noFill/>
        </p:spPr>
        <p:txBody>
          <a:bodyPr wrap="none" lIns="68526" tIns="34263" rIns="68526" bIns="34263" rtlCol="0">
            <a:spAutoFit/>
          </a:bodyPr>
          <a:lstStyle/>
          <a:p>
            <a:pPr defTabSz="509115"/>
            <a:r>
              <a:rPr lang="en-US" sz="1000" dirty="0">
                <a:solidFill>
                  <a:prstClr val="white"/>
                </a:solidFill>
                <a:latin typeface="Arial"/>
              </a:rPr>
              <a:t>Attribute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646406" y="1405305"/>
            <a:ext cx="1184172" cy="229264"/>
          </a:xfrm>
          <a:prstGeom prst="rect">
            <a:avLst/>
          </a:prstGeom>
          <a:noFill/>
        </p:spPr>
        <p:txBody>
          <a:bodyPr wrap="none" lIns="68526" tIns="34263" rIns="68526" bIns="34263" rtlCol="0">
            <a:spAutoFit/>
          </a:bodyPr>
          <a:lstStyle/>
          <a:p>
            <a:pPr defTabSz="509115"/>
            <a:r>
              <a:rPr lang="en-US" sz="1000" dirty="0">
                <a:solidFill>
                  <a:prstClr val="black"/>
                </a:solidFill>
                <a:latin typeface="Arial"/>
              </a:rPr>
              <a:t>System-generated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968672" y="2462984"/>
            <a:ext cx="799993" cy="229264"/>
          </a:xfrm>
          <a:prstGeom prst="rect">
            <a:avLst/>
          </a:prstGeom>
          <a:noFill/>
        </p:spPr>
        <p:txBody>
          <a:bodyPr wrap="none" lIns="68526" tIns="34263" rIns="68526" bIns="34263" rtlCol="0">
            <a:spAutoFit/>
          </a:bodyPr>
          <a:lstStyle/>
          <a:p>
            <a:pPr defTabSz="509115"/>
            <a:r>
              <a:rPr lang="en-US" sz="1000" dirty="0">
                <a:solidFill>
                  <a:prstClr val="black"/>
                </a:solidFill>
                <a:latin typeface="Arial"/>
              </a:rPr>
              <a:t>Output type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968664" y="2794631"/>
            <a:ext cx="1504530" cy="229264"/>
          </a:xfrm>
          <a:prstGeom prst="rect">
            <a:avLst/>
          </a:prstGeom>
          <a:noFill/>
        </p:spPr>
        <p:txBody>
          <a:bodyPr wrap="none" lIns="68526" tIns="34263" rIns="68526" bIns="34263" rtlCol="0">
            <a:spAutoFit/>
          </a:bodyPr>
          <a:lstStyle/>
          <a:p>
            <a:pPr defTabSz="509115"/>
            <a:r>
              <a:rPr lang="en-US" sz="1000" dirty="0">
                <a:solidFill>
                  <a:prstClr val="black"/>
                </a:solidFill>
                <a:latin typeface="Arial"/>
              </a:rPr>
              <a:t>System-generated edge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968668" y="3082491"/>
            <a:ext cx="1262496" cy="229264"/>
          </a:xfrm>
          <a:prstGeom prst="rect">
            <a:avLst/>
          </a:prstGeom>
          <a:noFill/>
        </p:spPr>
        <p:txBody>
          <a:bodyPr wrap="none" lIns="68526" tIns="34263" rIns="68526" bIns="34263" rtlCol="0">
            <a:spAutoFit/>
          </a:bodyPr>
          <a:lstStyle/>
          <a:p>
            <a:pPr defTabSz="509115"/>
            <a:r>
              <a:rPr lang="en-US" sz="1000" dirty="0">
                <a:solidFill>
                  <a:prstClr val="black"/>
                </a:solidFill>
                <a:latin typeface="Arial"/>
              </a:rPr>
              <a:t>User</a:t>
            </a:r>
            <a:r>
              <a:rPr lang="en-US" sz="1000">
                <a:solidFill>
                  <a:prstClr val="black"/>
                </a:solidFill>
                <a:latin typeface="Arial"/>
              </a:rPr>
              <a:t>-provided edge</a:t>
            </a:r>
            <a:endParaRPr lang="en-US" sz="1000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197" name="Straight Arrow Connector 196"/>
          <p:cNvCxnSpPr>
            <a:stCxn id="19" idx="2"/>
            <a:endCxn id="14" idx="0"/>
          </p:cNvCxnSpPr>
          <p:nvPr/>
        </p:nvCxnSpPr>
        <p:spPr>
          <a:xfrm>
            <a:off x="3626537" y="1854190"/>
            <a:ext cx="436720" cy="1707373"/>
          </a:xfrm>
          <a:prstGeom prst="straightConnector1">
            <a:avLst/>
          </a:prstGeom>
          <a:ln>
            <a:solidFill>
              <a:schemeClr val="tx1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Can 57"/>
          <p:cNvSpPr/>
          <p:nvPr/>
        </p:nvSpPr>
        <p:spPr>
          <a:xfrm>
            <a:off x="4114810" y="4274210"/>
            <a:ext cx="923298" cy="100744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6" tIns="34263" rIns="68526" bIns="34263" rtlCol="0" anchor="ctr"/>
          <a:lstStyle/>
          <a:p>
            <a:pPr algn="ctr" defTabSz="509115"/>
            <a:r>
              <a:rPr lang="en-US" sz="1300" dirty="0">
                <a:solidFill>
                  <a:prstClr val="white"/>
                </a:solidFill>
                <a:latin typeface="Arial"/>
              </a:rPr>
              <a:t>Physical Location</a:t>
            </a:r>
          </a:p>
        </p:txBody>
      </p:sp>
      <p:cxnSp>
        <p:nvCxnSpPr>
          <p:cNvPr id="68" name="Straight Arrow Connector 67"/>
          <p:cNvCxnSpPr>
            <a:stCxn id="58" idx="3"/>
            <a:endCxn id="6" idx="0"/>
          </p:cNvCxnSpPr>
          <p:nvPr/>
        </p:nvCxnSpPr>
        <p:spPr>
          <a:xfrm flipH="1">
            <a:off x="2989966" y="5281654"/>
            <a:ext cx="1586492" cy="1914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8" idx="3"/>
            <a:endCxn id="15" idx="0"/>
          </p:cNvCxnSpPr>
          <p:nvPr/>
        </p:nvCxnSpPr>
        <p:spPr>
          <a:xfrm>
            <a:off x="4576459" y="5281654"/>
            <a:ext cx="1594315" cy="7713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>
            <a:stCxn id="58" idx="3"/>
            <a:endCxn id="9" idx="0"/>
          </p:cNvCxnSpPr>
          <p:nvPr/>
        </p:nvCxnSpPr>
        <p:spPr>
          <a:xfrm>
            <a:off x="4576459" y="5281654"/>
            <a:ext cx="4857253" cy="816161"/>
          </a:xfrm>
          <a:prstGeom prst="straightConnector1">
            <a:avLst/>
          </a:prstGeom>
          <a:ln>
            <a:solidFill>
              <a:schemeClr val="tx1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2" name="Can 211"/>
          <p:cNvSpPr/>
          <p:nvPr/>
        </p:nvSpPr>
        <p:spPr>
          <a:xfrm>
            <a:off x="7263446" y="1527959"/>
            <a:ext cx="1013352" cy="1007444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6" tIns="34263" rIns="68526" bIns="34263" rtlCol="0" anchor="ctr"/>
          <a:lstStyle/>
          <a:p>
            <a:pPr algn="ctr" defTabSz="509115"/>
            <a:r>
              <a:rPr lang="en-US" sz="1300" dirty="0">
                <a:solidFill>
                  <a:prstClr val="black"/>
                </a:solidFill>
                <a:latin typeface="Arial"/>
              </a:rPr>
              <a:t>Budget</a:t>
            </a:r>
          </a:p>
        </p:txBody>
      </p:sp>
      <p:sp>
        <p:nvSpPr>
          <p:cNvPr id="213" name="Can 212"/>
          <p:cNvSpPr/>
          <p:nvPr/>
        </p:nvSpPr>
        <p:spPr>
          <a:xfrm>
            <a:off x="8465839" y="1527959"/>
            <a:ext cx="1185443" cy="1007444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6" tIns="34263" rIns="68526" bIns="34263" rtlCol="0" anchor="ctr"/>
          <a:lstStyle/>
          <a:p>
            <a:pPr algn="ctr" defTabSz="509115"/>
            <a:r>
              <a:rPr lang="en-US" sz="1300" dirty="0">
                <a:solidFill>
                  <a:prstClr val="black"/>
                </a:solidFill>
                <a:latin typeface="Arial"/>
              </a:rPr>
              <a:t>Compromise Effectiveness</a:t>
            </a:r>
          </a:p>
        </p:txBody>
      </p:sp>
      <p:sp>
        <p:nvSpPr>
          <p:cNvPr id="221" name="Can 220"/>
          <p:cNvSpPr/>
          <p:nvPr/>
        </p:nvSpPr>
        <p:spPr>
          <a:xfrm>
            <a:off x="5458344" y="1581611"/>
            <a:ext cx="923298" cy="1007444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6" tIns="34263" rIns="68526" bIns="34263" rtlCol="0" anchor="ctr"/>
          <a:lstStyle/>
          <a:p>
            <a:pPr algn="ctr" defTabSz="509115"/>
            <a:r>
              <a:rPr lang="en-US" sz="1300" dirty="0">
                <a:solidFill>
                  <a:prstClr val="black"/>
                </a:solidFill>
                <a:latin typeface="Arial"/>
              </a:rPr>
              <a:t>Region</a:t>
            </a:r>
          </a:p>
        </p:txBody>
      </p:sp>
      <p:cxnSp>
        <p:nvCxnSpPr>
          <p:cNvPr id="222" name="Straight Arrow Connector 221"/>
          <p:cNvCxnSpPr>
            <a:stCxn id="221" idx="2"/>
            <a:endCxn id="19" idx="3"/>
          </p:cNvCxnSpPr>
          <p:nvPr/>
        </p:nvCxnSpPr>
        <p:spPr>
          <a:xfrm flipH="1" flipV="1">
            <a:off x="4251227" y="1585960"/>
            <a:ext cx="1207117" cy="499374"/>
          </a:xfrm>
          <a:prstGeom prst="straightConnector1">
            <a:avLst/>
          </a:prstGeom>
          <a:ln>
            <a:solidFill>
              <a:schemeClr val="tx1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7" name="Frame 246"/>
          <p:cNvSpPr/>
          <p:nvPr/>
        </p:nvSpPr>
        <p:spPr>
          <a:xfrm>
            <a:off x="6900952" y="1264425"/>
            <a:ext cx="3037937" cy="1520737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6" tIns="34263" rIns="68526" bIns="34263" rtlCol="0" anchor="ctr"/>
          <a:lstStyle/>
          <a:p>
            <a:pPr algn="ctr" defTabSz="509115"/>
            <a:endParaRPr lang="en-US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64" name="Straight Arrow Connector 63"/>
          <p:cNvCxnSpPr>
            <a:stCxn id="21" idx="2"/>
            <a:endCxn id="5" idx="0"/>
          </p:cNvCxnSpPr>
          <p:nvPr/>
        </p:nvCxnSpPr>
        <p:spPr>
          <a:xfrm>
            <a:off x="6778810" y="4801256"/>
            <a:ext cx="668158" cy="23945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Can 97"/>
          <p:cNvSpPr/>
          <p:nvPr/>
        </p:nvSpPr>
        <p:spPr>
          <a:xfrm>
            <a:off x="968187" y="1847458"/>
            <a:ext cx="578500" cy="506203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6" tIns="34263" rIns="68526" bIns="34263" rtlCol="0" anchor="ctr"/>
          <a:lstStyle/>
          <a:p>
            <a:pPr algn="ctr" defTabSz="509115"/>
            <a:endParaRPr lang="en-US" sz="13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226633" y="1945934"/>
            <a:ext cx="627767" cy="26955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09" tIns="50906" rIns="101809" bIns="50906" spcCol="0" rtlCol="0" anchor="ctr"/>
          <a:lstStyle/>
          <a:p>
            <a:pPr algn="ctr" defTabSz="509115"/>
            <a:r>
              <a:rPr lang="en-US" sz="1000" dirty="0">
                <a:solidFill>
                  <a:prstClr val="black"/>
                </a:solidFill>
                <a:latin typeface="Arial"/>
              </a:rPr>
              <a:t>Type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967372" y="1978783"/>
            <a:ext cx="614905" cy="229264"/>
          </a:xfrm>
          <a:prstGeom prst="rect">
            <a:avLst/>
          </a:prstGeom>
          <a:noFill/>
        </p:spPr>
        <p:txBody>
          <a:bodyPr wrap="none" lIns="68526" tIns="34263" rIns="68526" bIns="34263" rtlCol="0">
            <a:spAutoFit/>
          </a:bodyPr>
          <a:lstStyle/>
          <a:p>
            <a:pPr defTabSz="509115"/>
            <a:r>
              <a:rPr lang="en-US" sz="1000" dirty="0">
                <a:solidFill>
                  <a:prstClr val="black"/>
                </a:solidFill>
                <a:latin typeface="Arial"/>
              </a:rPr>
              <a:t>Attribute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646406" y="1978783"/>
            <a:ext cx="942138" cy="229264"/>
          </a:xfrm>
          <a:prstGeom prst="rect">
            <a:avLst/>
          </a:prstGeom>
          <a:noFill/>
        </p:spPr>
        <p:txBody>
          <a:bodyPr wrap="none" lIns="68526" tIns="34263" rIns="68526" bIns="34263" rtlCol="0">
            <a:spAutoFit/>
          </a:bodyPr>
          <a:lstStyle/>
          <a:p>
            <a:pPr defTabSz="509115"/>
            <a:r>
              <a:rPr lang="en-US" sz="1000" dirty="0">
                <a:solidFill>
                  <a:prstClr val="black"/>
                </a:solidFill>
                <a:latin typeface="Arial"/>
              </a:rPr>
              <a:t>User-provided</a:t>
            </a:r>
          </a:p>
        </p:txBody>
      </p:sp>
      <p:sp>
        <p:nvSpPr>
          <p:cNvPr id="104" name="Can 103"/>
          <p:cNvSpPr/>
          <p:nvPr/>
        </p:nvSpPr>
        <p:spPr>
          <a:xfrm>
            <a:off x="8936294" y="4591928"/>
            <a:ext cx="923298" cy="1007444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6" tIns="34263" rIns="68526" bIns="34263" rtlCol="0" anchor="ctr"/>
          <a:lstStyle/>
          <a:p>
            <a:pPr algn="ctr" defTabSz="509115"/>
            <a:r>
              <a:rPr lang="en-US" sz="1300" dirty="0">
                <a:solidFill>
                  <a:prstClr val="black"/>
                </a:solidFill>
                <a:latin typeface="Arial"/>
              </a:rPr>
              <a:t>Router/Switch Kind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2" y="640080"/>
            <a:ext cx="3126802" cy="457200"/>
          </a:xfrm>
        </p:spPr>
        <p:txBody>
          <a:bodyPr/>
          <a:lstStyle/>
          <a:p>
            <a:r>
              <a:rPr lang="en-US" dirty="0" smtClean="0"/>
              <a:t>Trust Ontology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61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Trust as Bayesian </a:t>
            </a:r>
            <a:r>
              <a:rPr lang="en-US" dirty="0" smtClean="0"/>
              <a:t>Belief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49402" y="1763186"/>
            <a:ext cx="3510915" cy="5257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100" dirty="0" smtClean="0">
                <a:solidFill>
                  <a:srgbClr val="000000"/>
                </a:solidFill>
              </a:rPr>
              <a:t>Compromise </a:t>
            </a:r>
            <a:r>
              <a:rPr lang="en-US" sz="3100" dirty="0">
                <a:solidFill>
                  <a:srgbClr val="000000"/>
                </a:solidFill>
              </a:rPr>
              <a:t>flows down from </a:t>
            </a:r>
            <a:r>
              <a:rPr lang="en-US" sz="3100" dirty="0" smtClean="0">
                <a:solidFill>
                  <a:srgbClr val="000000"/>
                </a:solidFill>
              </a:rPr>
              <a:t>parents</a:t>
            </a:r>
          </a:p>
          <a:p>
            <a:pPr marL="918947" lvl="2" indent="-457200">
              <a:lnSpc>
                <a:spcPct val="100000"/>
              </a:lnSpc>
              <a:buFont typeface="Arial"/>
              <a:buChar char="•"/>
            </a:pPr>
            <a:r>
              <a:rPr lang="en-US" sz="3100" dirty="0" smtClean="0">
                <a:solidFill>
                  <a:srgbClr val="000000"/>
                </a:solidFill>
              </a:rPr>
              <a:t>Budget</a:t>
            </a:r>
          </a:p>
          <a:p>
            <a:pPr marL="918947" lvl="2" indent="-457200">
              <a:lnSpc>
                <a:spcPct val="100000"/>
              </a:lnSpc>
              <a:buFont typeface="Arial"/>
              <a:buChar char="•"/>
            </a:pPr>
            <a:r>
              <a:rPr lang="en-US" sz="3100" dirty="0" smtClean="0">
                <a:solidFill>
                  <a:srgbClr val="000000"/>
                </a:solidFill>
              </a:rPr>
              <a:t>Compromise effectiveness</a:t>
            </a:r>
            <a:endParaRPr lang="en-US" sz="3100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104722" y="5573345"/>
            <a:ext cx="1243256" cy="5364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69" tIns="50935" rIns="101869" bIns="50935" spcCol="0" rtlCol="0" anchor="ctr"/>
          <a:lstStyle/>
          <a:p>
            <a:pPr algn="ctr"/>
            <a:r>
              <a:rPr lang="en-US" dirty="0"/>
              <a:t>Virtual Link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08590" y="1500112"/>
            <a:ext cx="2774262" cy="795471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69" tIns="50935" rIns="101869" bIns="50935" spcCol="0" rtlCol="0" anchor="ctr"/>
          <a:lstStyle/>
          <a:p>
            <a:pPr algn="ctr"/>
            <a:r>
              <a:rPr lang="en-US" dirty="0" err="1"/>
              <a:t>Gemeindewerke</a:t>
            </a:r>
            <a:r>
              <a:rPr lang="en-US" dirty="0"/>
              <a:t> </a:t>
            </a:r>
            <a:r>
              <a:rPr lang="en-US" dirty="0" err="1" smtClean="0"/>
              <a:t>Telfs</a:t>
            </a:r>
            <a:endParaRPr lang="en-US" dirty="0" smtClean="0"/>
          </a:p>
          <a:p>
            <a:pPr algn="ctr"/>
            <a:r>
              <a:rPr lang="en-US" dirty="0" smtClean="0"/>
              <a:t>GmbH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772970" y="2890808"/>
            <a:ext cx="1249379" cy="5364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69" tIns="50935" rIns="101869" bIns="50935" spcCol="0" rtlCol="0" anchor="ctr"/>
          <a:lstStyle/>
          <a:p>
            <a:pPr algn="ctr"/>
            <a:r>
              <a:rPr lang="en-US" dirty="0"/>
              <a:t>AS24992</a:t>
            </a:r>
          </a:p>
        </p:txBody>
      </p:sp>
      <p:cxnSp>
        <p:nvCxnSpPr>
          <p:cNvPr id="8" name="Straight Arrow Connector 7"/>
          <p:cNvCxnSpPr>
            <a:stCxn id="6" idx="2"/>
            <a:endCxn id="7" idx="0"/>
          </p:cNvCxnSpPr>
          <p:nvPr/>
        </p:nvCxnSpPr>
        <p:spPr>
          <a:xfrm flipH="1">
            <a:off x="4397659" y="2295581"/>
            <a:ext cx="1298062" cy="595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2"/>
            <a:endCxn id="5" idx="0"/>
          </p:cNvCxnSpPr>
          <p:nvPr/>
        </p:nvCxnSpPr>
        <p:spPr>
          <a:xfrm>
            <a:off x="4397660" y="3427264"/>
            <a:ext cx="1328691" cy="21460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104722" y="2890808"/>
            <a:ext cx="1249379" cy="5364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69" tIns="50935" rIns="101869" bIns="50935" spcCol="0" rtlCol="0" anchor="ctr"/>
          <a:lstStyle/>
          <a:p>
            <a:pPr algn="ctr"/>
            <a:r>
              <a:rPr lang="en-US" dirty="0"/>
              <a:t>AS25294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458165" y="2890808"/>
            <a:ext cx="1249379" cy="5364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69" tIns="50935" rIns="101869" bIns="50935" spcCol="0" rtlCol="0" anchor="ctr"/>
          <a:lstStyle/>
          <a:p>
            <a:pPr algn="ctr"/>
            <a:r>
              <a:rPr lang="en-US" dirty="0"/>
              <a:t>AS35765</a:t>
            </a:r>
          </a:p>
        </p:txBody>
      </p:sp>
      <p:cxnSp>
        <p:nvCxnSpPr>
          <p:cNvPr id="23" name="Straight Arrow Connector 22"/>
          <p:cNvCxnSpPr>
            <a:stCxn id="6" idx="2"/>
            <a:endCxn id="19" idx="0"/>
          </p:cNvCxnSpPr>
          <p:nvPr/>
        </p:nvCxnSpPr>
        <p:spPr>
          <a:xfrm>
            <a:off x="5695724" y="2295581"/>
            <a:ext cx="33691" cy="595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  <a:endCxn id="20" idx="0"/>
          </p:cNvCxnSpPr>
          <p:nvPr/>
        </p:nvCxnSpPr>
        <p:spPr>
          <a:xfrm>
            <a:off x="5695724" y="2295581"/>
            <a:ext cx="1387131" cy="595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082852" y="1500111"/>
            <a:ext cx="2975548" cy="959750"/>
          </a:xfrm>
          <a:prstGeom prst="rect">
            <a:avLst/>
          </a:prstGeom>
          <a:noFill/>
          <a:ln>
            <a:noFill/>
          </a:ln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dirty="0" smtClean="0"/>
              <a:t>Comp. prob.: 0.1</a:t>
            </a:r>
          </a:p>
          <a:p>
            <a:r>
              <a:rPr lang="en-US" dirty="0" smtClean="0"/>
              <a:t>Comp. effectiveness: 0.5</a:t>
            </a:r>
          </a:p>
          <a:p>
            <a:endParaRPr lang="en-US" dirty="0"/>
          </a:p>
        </p:txBody>
      </p:sp>
      <p:cxnSp>
        <p:nvCxnSpPr>
          <p:cNvPr id="54" name="Straight Arrow Connector 53"/>
          <p:cNvCxnSpPr>
            <a:stCxn id="19" idx="2"/>
            <a:endCxn id="5" idx="0"/>
          </p:cNvCxnSpPr>
          <p:nvPr/>
        </p:nvCxnSpPr>
        <p:spPr>
          <a:xfrm flipH="1">
            <a:off x="5726354" y="3427264"/>
            <a:ext cx="3061" cy="21460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820843" y="2890805"/>
            <a:ext cx="2105116" cy="390402"/>
          </a:xfrm>
          <a:prstGeom prst="rect">
            <a:avLst/>
          </a:prstGeom>
          <a:noFill/>
          <a:ln>
            <a:noFill/>
          </a:ln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dirty="0" smtClean="0"/>
              <a:t>Comp. prob.: 0.1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07405" y="6838880"/>
            <a:ext cx="7357203" cy="5377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/>
              <a:t>Bayesian Belief Network encodes distribution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6990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Trust as Bayesian </a:t>
            </a:r>
            <a:r>
              <a:rPr lang="en-US" dirty="0" smtClean="0"/>
              <a:t>Belief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49402" y="1763186"/>
            <a:ext cx="3510915" cy="5257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100" dirty="0" smtClean="0">
                <a:solidFill>
                  <a:srgbClr val="000000"/>
                </a:solidFill>
              </a:rPr>
              <a:t>Compromise </a:t>
            </a:r>
            <a:r>
              <a:rPr lang="en-US" sz="3100" dirty="0">
                <a:solidFill>
                  <a:srgbClr val="000000"/>
                </a:solidFill>
              </a:rPr>
              <a:t>flows down from </a:t>
            </a:r>
            <a:r>
              <a:rPr lang="en-US" sz="3100" dirty="0" smtClean="0">
                <a:solidFill>
                  <a:srgbClr val="000000"/>
                </a:solidFill>
              </a:rPr>
              <a:t>parents</a:t>
            </a:r>
          </a:p>
          <a:p>
            <a:pPr marL="918947" lvl="2" indent="-457200">
              <a:lnSpc>
                <a:spcPct val="100000"/>
              </a:lnSpc>
              <a:buFont typeface="Arial"/>
              <a:buChar char="•"/>
            </a:pPr>
            <a:r>
              <a:rPr lang="en-US" sz="3100" dirty="0" smtClean="0">
                <a:solidFill>
                  <a:srgbClr val="000000"/>
                </a:solidFill>
              </a:rPr>
              <a:t>Budget</a:t>
            </a:r>
          </a:p>
          <a:p>
            <a:pPr marL="918947" lvl="2" indent="-457200">
              <a:lnSpc>
                <a:spcPct val="100000"/>
              </a:lnSpc>
              <a:buFont typeface="Arial"/>
              <a:buChar char="•"/>
            </a:pPr>
            <a:r>
              <a:rPr lang="en-US" sz="3100" dirty="0" smtClean="0">
                <a:solidFill>
                  <a:srgbClr val="000000"/>
                </a:solidFill>
              </a:rPr>
              <a:t>Compromise effectiveness</a:t>
            </a:r>
            <a:endParaRPr lang="en-US" sz="3100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104722" y="5573345"/>
            <a:ext cx="1243256" cy="5364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69" tIns="50935" rIns="101869" bIns="50935" spcCol="0" rtlCol="0" anchor="ctr"/>
          <a:lstStyle/>
          <a:p>
            <a:pPr algn="ctr"/>
            <a:r>
              <a:rPr lang="en-US" dirty="0"/>
              <a:t>Virtual Link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08590" y="1500112"/>
            <a:ext cx="2774262" cy="795471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69" tIns="50935" rIns="101869" bIns="50935" spcCol="0" rtlCol="0" anchor="ctr"/>
          <a:lstStyle/>
          <a:p>
            <a:pPr algn="ctr"/>
            <a:r>
              <a:rPr lang="en-US" dirty="0" err="1"/>
              <a:t>Gemeindewerke</a:t>
            </a:r>
            <a:r>
              <a:rPr lang="en-US" dirty="0"/>
              <a:t> </a:t>
            </a:r>
            <a:r>
              <a:rPr lang="en-US" dirty="0" err="1" smtClean="0"/>
              <a:t>Telfs</a:t>
            </a:r>
            <a:endParaRPr lang="en-US" dirty="0" smtClean="0"/>
          </a:p>
          <a:p>
            <a:pPr algn="ctr"/>
            <a:r>
              <a:rPr lang="en-US" dirty="0" smtClean="0"/>
              <a:t>GmbH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772970" y="2890808"/>
            <a:ext cx="1249379" cy="5364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69" tIns="50935" rIns="101869" bIns="50935" spcCol="0" rtlCol="0" anchor="ctr"/>
          <a:lstStyle/>
          <a:p>
            <a:pPr algn="ctr"/>
            <a:r>
              <a:rPr lang="en-US" dirty="0"/>
              <a:t>AS24992</a:t>
            </a:r>
          </a:p>
        </p:txBody>
      </p:sp>
      <p:cxnSp>
        <p:nvCxnSpPr>
          <p:cNvPr id="8" name="Straight Arrow Connector 7"/>
          <p:cNvCxnSpPr>
            <a:stCxn id="6" idx="2"/>
            <a:endCxn id="7" idx="0"/>
          </p:cNvCxnSpPr>
          <p:nvPr/>
        </p:nvCxnSpPr>
        <p:spPr>
          <a:xfrm flipH="1">
            <a:off x="4397659" y="2295581"/>
            <a:ext cx="1298062" cy="595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2"/>
            <a:endCxn id="5" idx="0"/>
          </p:cNvCxnSpPr>
          <p:nvPr/>
        </p:nvCxnSpPr>
        <p:spPr>
          <a:xfrm>
            <a:off x="4397660" y="3427264"/>
            <a:ext cx="1328691" cy="21460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104722" y="2890808"/>
            <a:ext cx="1249379" cy="5364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69" tIns="50935" rIns="101869" bIns="50935" spcCol="0" rtlCol="0" anchor="ctr"/>
          <a:lstStyle/>
          <a:p>
            <a:pPr algn="ctr"/>
            <a:r>
              <a:rPr lang="en-US" dirty="0"/>
              <a:t>AS25294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458165" y="2890808"/>
            <a:ext cx="1249379" cy="5364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69" tIns="50935" rIns="101869" bIns="50935" spcCol="0" rtlCol="0" anchor="ctr"/>
          <a:lstStyle/>
          <a:p>
            <a:pPr algn="ctr"/>
            <a:r>
              <a:rPr lang="en-US" dirty="0"/>
              <a:t>AS35765</a:t>
            </a:r>
          </a:p>
        </p:txBody>
      </p:sp>
      <p:cxnSp>
        <p:nvCxnSpPr>
          <p:cNvPr id="23" name="Straight Arrow Connector 22"/>
          <p:cNvCxnSpPr>
            <a:stCxn id="6" idx="2"/>
            <a:endCxn id="19" idx="0"/>
          </p:cNvCxnSpPr>
          <p:nvPr/>
        </p:nvCxnSpPr>
        <p:spPr>
          <a:xfrm>
            <a:off x="5695724" y="2295581"/>
            <a:ext cx="33691" cy="595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  <a:endCxn id="20" idx="0"/>
          </p:cNvCxnSpPr>
          <p:nvPr/>
        </p:nvCxnSpPr>
        <p:spPr>
          <a:xfrm>
            <a:off x="5695724" y="2295581"/>
            <a:ext cx="1387131" cy="595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082852" y="1500111"/>
            <a:ext cx="2975548" cy="959750"/>
          </a:xfrm>
          <a:prstGeom prst="rect">
            <a:avLst/>
          </a:prstGeom>
          <a:noFill/>
          <a:ln>
            <a:noFill/>
          </a:ln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Comp. prob.: 0.1</a:t>
            </a:r>
          </a:p>
          <a:p>
            <a:r>
              <a:rPr lang="en-US" dirty="0" smtClean="0"/>
              <a:t>Comp. effectiveness: 0.5</a:t>
            </a:r>
          </a:p>
          <a:p>
            <a:endParaRPr lang="en-US" dirty="0"/>
          </a:p>
        </p:txBody>
      </p:sp>
      <p:cxnSp>
        <p:nvCxnSpPr>
          <p:cNvPr id="54" name="Straight Arrow Connector 53"/>
          <p:cNvCxnSpPr>
            <a:stCxn id="19" idx="2"/>
            <a:endCxn id="5" idx="0"/>
          </p:cNvCxnSpPr>
          <p:nvPr/>
        </p:nvCxnSpPr>
        <p:spPr>
          <a:xfrm flipH="1">
            <a:off x="5726354" y="3427264"/>
            <a:ext cx="3061" cy="21460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820843" y="2890805"/>
            <a:ext cx="2105116" cy="390402"/>
          </a:xfrm>
          <a:prstGeom prst="rect">
            <a:avLst/>
          </a:prstGeom>
          <a:noFill/>
          <a:ln>
            <a:noFill/>
          </a:ln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dirty="0" smtClean="0"/>
              <a:t>Comp. prob.: 0.1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07405" y="6838880"/>
            <a:ext cx="7357203" cy="5377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/>
              <a:t>Bayesian Belief Network encodes distribution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3865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Trust as Bayesian </a:t>
            </a:r>
            <a:r>
              <a:rPr lang="en-US" dirty="0" smtClean="0"/>
              <a:t>Belief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49402" y="1763186"/>
            <a:ext cx="3510915" cy="5257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100" dirty="0" smtClean="0">
                <a:solidFill>
                  <a:srgbClr val="000000"/>
                </a:solidFill>
              </a:rPr>
              <a:t>Compromise </a:t>
            </a:r>
            <a:r>
              <a:rPr lang="en-US" sz="3100" dirty="0">
                <a:solidFill>
                  <a:srgbClr val="000000"/>
                </a:solidFill>
              </a:rPr>
              <a:t>flows down from </a:t>
            </a:r>
            <a:r>
              <a:rPr lang="en-US" sz="3100" dirty="0" smtClean="0">
                <a:solidFill>
                  <a:srgbClr val="000000"/>
                </a:solidFill>
              </a:rPr>
              <a:t>parents</a:t>
            </a:r>
          </a:p>
          <a:p>
            <a:pPr marL="918947" lvl="2" indent="-457200">
              <a:lnSpc>
                <a:spcPct val="100000"/>
              </a:lnSpc>
              <a:buFont typeface="Arial"/>
              <a:buChar char="•"/>
            </a:pPr>
            <a:r>
              <a:rPr lang="en-US" sz="3100" dirty="0" smtClean="0">
                <a:solidFill>
                  <a:srgbClr val="000000"/>
                </a:solidFill>
              </a:rPr>
              <a:t>Budget</a:t>
            </a:r>
          </a:p>
          <a:p>
            <a:pPr marL="918947" lvl="2" indent="-457200">
              <a:lnSpc>
                <a:spcPct val="100000"/>
              </a:lnSpc>
              <a:buFont typeface="Arial"/>
              <a:buChar char="•"/>
            </a:pPr>
            <a:r>
              <a:rPr lang="en-US" sz="3100" dirty="0" smtClean="0">
                <a:solidFill>
                  <a:srgbClr val="000000"/>
                </a:solidFill>
              </a:rPr>
              <a:t>Compromise effectiveness</a:t>
            </a:r>
            <a:endParaRPr lang="en-US" sz="3100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104722" y="5573345"/>
            <a:ext cx="1243256" cy="5364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69" tIns="50935" rIns="101869" bIns="50935" spcCol="0" rtlCol="0" anchor="ctr"/>
          <a:lstStyle/>
          <a:p>
            <a:pPr algn="ctr"/>
            <a:r>
              <a:rPr lang="en-US" dirty="0"/>
              <a:t>Virtual Link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08590" y="1500112"/>
            <a:ext cx="2774262" cy="795471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69" tIns="50935" rIns="101869" bIns="50935" spcCol="0" rtlCol="0" anchor="ctr"/>
          <a:lstStyle/>
          <a:p>
            <a:pPr algn="ctr"/>
            <a:r>
              <a:rPr lang="en-US" dirty="0" err="1"/>
              <a:t>Gemeindewerke</a:t>
            </a:r>
            <a:r>
              <a:rPr lang="en-US" dirty="0"/>
              <a:t> </a:t>
            </a:r>
            <a:r>
              <a:rPr lang="en-US" dirty="0" err="1" smtClean="0"/>
              <a:t>Telfs</a:t>
            </a:r>
            <a:endParaRPr lang="en-US" dirty="0" smtClean="0"/>
          </a:p>
          <a:p>
            <a:pPr algn="ctr"/>
            <a:r>
              <a:rPr lang="en-US" dirty="0" smtClean="0"/>
              <a:t>GmbH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772970" y="2890808"/>
            <a:ext cx="1249379" cy="536459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69" tIns="50935" rIns="101869" bIns="50935" spcCol="0" rtlCol="0" anchor="ctr"/>
          <a:lstStyle/>
          <a:p>
            <a:pPr algn="ctr"/>
            <a:r>
              <a:rPr lang="en-US" dirty="0"/>
              <a:t>AS24992</a:t>
            </a:r>
          </a:p>
        </p:txBody>
      </p:sp>
      <p:cxnSp>
        <p:nvCxnSpPr>
          <p:cNvPr id="8" name="Straight Arrow Connector 7"/>
          <p:cNvCxnSpPr>
            <a:stCxn id="6" idx="2"/>
            <a:endCxn id="7" idx="0"/>
          </p:cNvCxnSpPr>
          <p:nvPr/>
        </p:nvCxnSpPr>
        <p:spPr>
          <a:xfrm flipH="1">
            <a:off x="4397659" y="2295581"/>
            <a:ext cx="1298062" cy="595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2"/>
            <a:endCxn id="5" idx="0"/>
          </p:cNvCxnSpPr>
          <p:nvPr/>
        </p:nvCxnSpPr>
        <p:spPr>
          <a:xfrm>
            <a:off x="4397660" y="3427264"/>
            <a:ext cx="1328691" cy="21460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104722" y="2890808"/>
            <a:ext cx="1249379" cy="5364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69" tIns="50935" rIns="101869" bIns="50935" spcCol="0" rtlCol="0" anchor="ctr"/>
          <a:lstStyle/>
          <a:p>
            <a:pPr algn="ctr"/>
            <a:r>
              <a:rPr lang="en-US" dirty="0"/>
              <a:t>AS25294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458165" y="2890808"/>
            <a:ext cx="1249379" cy="5364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69" tIns="50935" rIns="101869" bIns="50935" spcCol="0" rtlCol="0" anchor="ctr"/>
          <a:lstStyle/>
          <a:p>
            <a:pPr algn="ctr"/>
            <a:r>
              <a:rPr lang="en-US" dirty="0"/>
              <a:t>AS35765</a:t>
            </a:r>
          </a:p>
        </p:txBody>
      </p:sp>
      <p:cxnSp>
        <p:nvCxnSpPr>
          <p:cNvPr id="23" name="Straight Arrow Connector 22"/>
          <p:cNvCxnSpPr>
            <a:stCxn id="6" idx="2"/>
            <a:endCxn id="19" idx="0"/>
          </p:cNvCxnSpPr>
          <p:nvPr/>
        </p:nvCxnSpPr>
        <p:spPr>
          <a:xfrm>
            <a:off x="5695724" y="2295581"/>
            <a:ext cx="33691" cy="595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  <a:endCxn id="20" idx="0"/>
          </p:cNvCxnSpPr>
          <p:nvPr/>
        </p:nvCxnSpPr>
        <p:spPr>
          <a:xfrm>
            <a:off x="5695724" y="2295581"/>
            <a:ext cx="1387131" cy="595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082852" y="1500111"/>
            <a:ext cx="2975548" cy="959750"/>
          </a:xfrm>
          <a:prstGeom prst="rect">
            <a:avLst/>
          </a:prstGeom>
          <a:noFill/>
          <a:ln>
            <a:noFill/>
          </a:ln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dirty="0" smtClean="0"/>
              <a:t>Comp. prob.: 0.1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Comp. effectiveness: 0.5</a:t>
            </a:r>
          </a:p>
          <a:p>
            <a:endParaRPr lang="en-US" dirty="0"/>
          </a:p>
        </p:txBody>
      </p:sp>
      <p:cxnSp>
        <p:nvCxnSpPr>
          <p:cNvPr id="54" name="Straight Arrow Connector 53"/>
          <p:cNvCxnSpPr>
            <a:stCxn id="19" idx="2"/>
            <a:endCxn id="5" idx="0"/>
          </p:cNvCxnSpPr>
          <p:nvPr/>
        </p:nvCxnSpPr>
        <p:spPr>
          <a:xfrm flipH="1">
            <a:off x="5726354" y="3427264"/>
            <a:ext cx="3061" cy="21460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820843" y="2890805"/>
            <a:ext cx="2105116" cy="390402"/>
          </a:xfrm>
          <a:prstGeom prst="rect">
            <a:avLst/>
          </a:prstGeom>
          <a:noFill/>
          <a:ln>
            <a:noFill/>
          </a:ln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dirty="0" smtClean="0"/>
              <a:t>Comp. prob.: 0.1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07405" y="6838880"/>
            <a:ext cx="7357203" cy="5377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/>
              <a:t>Bayesian Belief Network encodes distribution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239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Trust as Bayesian </a:t>
            </a:r>
            <a:r>
              <a:rPr lang="en-US" dirty="0" smtClean="0"/>
              <a:t>Belief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49402" y="1763186"/>
            <a:ext cx="3510915" cy="5257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100" dirty="0" smtClean="0">
                <a:solidFill>
                  <a:srgbClr val="000000"/>
                </a:solidFill>
              </a:rPr>
              <a:t>Compromise </a:t>
            </a:r>
            <a:r>
              <a:rPr lang="en-US" sz="3100" dirty="0">
                <a:solidFill>
                  <a:srgbClr val="000000"/>
                </a:solidFill>
              </a:rPr>
              <a:t>flows down from </a:t>
            </a:r>
            <a:r>
              <a:rPr lang="en-US" sz="3100" dirty="0" smtClean="0">
                <a:solidFill>
                  <a:srgbClr val="000000"/>
                </a:solidFill>
              </a:rPr>
              <a:t>parents</a:t>
            </a:r>
          </a:p>
          <a:p>
            <a:pPr marL="918947" lvl="2" indent="-457200">
              <a:lnSpc>
                <a:spcPct val="100000"/>
              </a:lnSpc>
              <a:buFont typeface="Arial"/>
              <a:buChar char="•"/>
            </a:pPr>
            <a:r>
              <a:rPr lang="en-US" sz="3100" dirty="0" smtClean="0">
                <a:solidFill>
                  <a:srgbClr val="000000"/>
                </a:solidFill>
              </a:rPr>
              <a:t>Budget</a:t>
            </a:r>
          </a:p>
          <a:p>
            <a:pPr marL="918947" lvl="2" indent="-457200">
              <a:lnSpc>
                <a:spcPct val="100000"/>
              </a:lnSpc>
              <a:buFont typeface="Arial"/>
              <a:buChar char="•"/>
            </a:pPr>
            <a:r>
              <a:rPr lang="en-US" sz="3100" dirty="0" smtClean="0">
                <a:solidFill>
                  <a:srgbClr val="000000"/>
                </a:solidFill>
              </a:rPr>
              <a:t>Compromise effectiveness</a:t>
            </a:r>
            <a:endParaRPr lang="en-US" sz="3100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104722" y="5573345"/>
            <a:ext cx="1243256" cy="53646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69" tIns="50935" rIns="101869" bIns="50935" spcCol="0" rtlCol="0" anchor="ctr"/>
          <a:lstStyle/>
          <a:p>
            <a:pPr algn="ctr"/>
            <a:r>
              <a:rPr lang="en-US" dirty="0"/>
              <a:t>Virtual Link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08590" y="1500112"/>
            <a:ext cx="2774262" cy="795471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69" tIns="50935" rIns="101869" bIns="50935" spcCol="0" rtlCol="0" anchor="ctr"/>
          <a:lstStyle/>
          <a:p>
            <a:pPr algn="ctr"/>
            <a:r>
              <a:rPr lang="en-US" dirty="0" err="1"/>
              <a:t>Gemeindewerke</a:t>
            </a:r>
            <a:r>
              <a:rPr lang="en-US" dirty="0"/>
              <a:t> </a:t>
            </a:r>
            <a:r>
              <a:rPr lang="en-US" dirty="0" err="1" smtClean="0"/>
              <a:t>Telfs</a:t>
            </a:r>
            <a:endParaRPr lang="en-US" dirty="0" smtClean="0"/>
          </a:p>
          <a:p>
            <a:pPr algn="ctr"/>
            <a:r>
              <a:rPr lang="en-US" dirty="0" smtClean="0"/>
              <a:t>GmbH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772970" y="2890808"/>
            <a:ext cx="1249379" cy="536459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69" tIns="50935" rIns="101869" bIns="50935" spcCol="0" rtlCol="0" anchor="ctr"/>
          <a:lstStyle/>
          <a:p>
            <a:pPr algn="ctr"/>
            <a:r>
              <a:rPr lang="en-US" dirty="0"/>
              <a:t>AS24992</a:t>
            </a:r>
          </a:p>
        </p:txBody>
      </p:sp>
      <p:cxnSp>
        <p:nvCxnSpPr>
          <p:cNvPr id="8" name="Straight Arrow Connector 7"/>
          <p:cNvCxnSpPr>
            <a:stCxn id="6" idx="2"/>
            <a:endCxn id="7" idx="0"/>
          </p:cNvCxnSpPr>
          <p:nvPr/>
        </p:nvCxnSpPr>
        <p:spPr>
          <a:xfrm flipH="1">
            <a:off x="4397659" y="2295581"/>
            <a:ext cx="1298062" cy="595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2"/>
            <a:endCxn id="5" idx="0"/>
          </p:cNvCxnSpPr>
          <p:nvPr/>
        </p:nvCxnSpPr>
        <p:spPr>
          <a:xfrm>
            <a:off x="4397660" y="3427264"/>
            <a:ext cx="1328691" cy="21460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104722" y="2890808"/>
            <a:ext cx="1249379" cy="5364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69" tIns="50935" rIns="101869" bIns="50935" spcCol="0" rtlCol="0" anchor="ctr"/>
          <a:lstStyle/>
          <a:p>
            <a:pPr algn="ctr"/>
            <a:r>
              <a:rPr lang="en-US" dirty="0"/>
              <a:t>AS25294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458165" y="2890808"/>
            <a:ext cx="1249379" cy="536459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69" tIns="50935" rIns="101869" bIns="50935" spcCol="0" rtlCol="0" anchor="ctr"/>
          <a:lstStyle/>
          <a:p>
            <a:pPr algn="ctr"/>
            <a:r>
              <a:rPr lang="en-US" dirty="0"/>
              <a:t>AS35765</a:t>
            </a:r>
          </a:p>
        </p:txBody>
      </p:sp>
      <p:cxnSp>
        <p:nvCxnSpPr>
          <p:cNvPr id="23" name="Straight Arrow Connector 22"/>
          <p:cNvCxnSpPr>
            <a:stCxn id="6" idx="2"/>
            <a:endCxn id="19" idx="0"/>
          </p:cNvCxnSpPr>
          <p:nvPr/>
        </p:nvCxnSpPr>
        <p:spPr>
          <a:xfrm>
            <a:off x="5695724" y="2295581"/>
            <a:ext cx="33691" cy="595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  <a:endCxn id="20" idx="0"/>
          </p:cNvCxnSpPr>
          <p:nvPr/>
        </p:nvCxnSpPr>
        <p:spPr>
          <a:xfrm>
            <a:off x="5695724" y="2295581"/>
            <a:ext cx="1387131" cy="595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082852" y="1500111"/>
            <a:ext cx="2975548" cy="959750"/>
          </a:xfrm>
          <a:prstGeom prst="rect">
            <a:avLst/>
          </a:prstGeom>
          <a:noFill/>
          <a:ln>
            <a:noFill/>
          </a:ln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dirty="0" smtClean="0"/>
              <a:t>Comp. prob.: 0.1</a:t>
            </a:r>
          </a:p>
          <a:p>
            <a:r>
              <a:rPr lang="en-US" dirty="0" smtClean="0"/>
              <a:t>Comp. effectiveness: 0.5</a:t>
            </a:r>
          </a:p>
          <a:p>
            <a:endParaRPr lang="en-US" dirty="0"/>
          </a:p>
        </p:txBody>
      </p:sp>
      <p:cxnSp>
        <p:nvCxnSpPr>
          <p:cNvPr id="54" name="Straight Arrow Connector 53"/>
          <p:cNvCxnSpPr>
            <a:stCxn id="19" idx="2"/>
            <a:endCxn id="5" idx="0"/>
          </p:cNvCxnSpPr>
          <p:nvPr/>
        </p:nvCxnSpPr>
        <p:spPr>
          <a:xfrm flipH="1">
            <a:off x="5726354" y="3427264"/>
            <a:ext cx="3061" cy="21460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820843" y="2890805"/>
            <a:ext cx="2105116" cy="390402"/>
          </a:xfrm>
          <a:prstGeom prst="rect">
            <a:avLst/>
          </a:prstGeom>
          <a:noFill/>
          <a:ln>
            <a:noFill/>
          </a:ln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Comp. prob.: 0.1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07405" y="6838880"/>
            <a:ext cx="7357203" cy="5377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/>
              <a:t>Bayesian Belief Network encodes distribution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1313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66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</a:t>
            </a:r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US" sz="2400" dirty="0" smtClean="0"/>
              <a:t>Default </a:t>
            </a:r>
            <a:r>
              <a:rPr lang="en-US" sz="2400" dirty="0" smtClean="0"/>
              <a:t>(provided by Tor</a:t>
            </a:r>
            <a:r>
              <a:rPr lang="en-US" sz="2400" dirty="0" smtClean="0"/>
              <a:t>)</a:t>
            </a:r>
          </a:p>
          <a:p>
            <a:pPr marL="804647" lvl="2" indent="-342900">
              <a:lnSpc>
                <a:spcPct val="100000"/>
              </a:lnSpc>
              <a:buFontTx/>
              <a:buChar char="-"/>
            </a:pPr>
            <a:r>
              <a:rPr lang="en-US" sz="2400" dirty="0" smtClean="0"/>
              <a:t>Avoid </a:t>
            </a:r>
            <a:r>
              <a:rPr lang="en-US" sz="2400" dirty="0" smtClean="0"/>
              <a:t>compromise by any known </a:t>
            </a:r>
            <a:r>
              <a:rPr lang="en-US" sz="2400" dirty="0" smtClean="0"/>
              <a:t>entity (AS, IXP)</a:t>
            </a:r>
          </a:p>
          <a:p>
            <a:pPr marL="804647" lvl="2" indent="-342900">
              <a:lnSpc>
                <a:spcPct val="100000"/>
              </a:lnSpc>
              <a:buFontTx/>
              <a:buChar char="-"/>
            </a:pPr>
            <a:r>
              <a:rPr lang="en-US" sz="2400" dirty="0" smtClean="0"/>
              <a:t>Trust </a:t>
            </a:r>
            <a:r>
              <a:rPr lang="en-US" sz="2400" dirty="0" smtClean="0"/>
              <a:t>relays with longer history in </a:t>
            </a:r>
            <a:r>
              <a:rPr lang="en-US" sz="2400" dirty="0" smtClean="0"/>
              <a:t>Tor</a:t>
            </a:r>
          </a:p>
          <a:p>
            <a:pPr marL="804647" lvl="2" indent="-342900">
              <a:lnSpc>
                <a:spcPct val="100000"/>
              </a:lnSpc>
              <a:buFontTx/>
              <a:buChar char="-"/>
            </a:pPr>
            <a:r>
              <a:rPr lang="en-US" sz="2400" dirty="0" smtClean="0"/>
              <a:t>Trust </a:t>
            </a:r>
            <a:r>
              <a:rPr lang="en-US" sz="2400" dirty="0" smtClean="0"/>
              <a:t>known Tor community </a:t>
            </a:r>
            <a:r>
              <a:rPr lang="en-US" sz="2400" dirty="0" smtClean="0"/>
              <a:t>members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US" sz="2400" dirty="0" smtClean="0"/>
              <a:t>Trusted </a:t>
            </a:r>
            <a:r>
              <a:rPr lang="en-US" sz="2400" dirty="0" smtClean="0"/>
              <a:t>authorities (e.g. EFF, DOD</a:t>
            </a:r>
            <a:r>
              <a:rPr lang="en-US" sz="2400" dirty="0" smtClean="0"/>
              <a:t>)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US" sz="2400" dirty="0" smtClean="0"/>
              <a:t>Social </a:t>
            </a:r>
            <a:r>
              <a:rPr lang="en-US" sz="2400" dirty="0" smtClean="0"/>
              <a:t>networks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2407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Presentation Title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67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Background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Tor’s Big Problem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Attacks on Prior Approach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Solution 1: Use Trust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>
                <a:solidFill>
                  <a:schemeClr val="accent3"/>
                </a:solidFill>
              </a:rPr>
              <a:t>Solution 2: Cluster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Trust-Aware Path Selection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Future Work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6311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>
            <a:stCxn id="9" idx="3"/>
            <a:endCxn id="6" idx="1"/>
          </p:cNvCxnSpPr>
          <p:nvPr/>
        </p:nvCxnSpPr>
        <p:spPr>
          <a:xfrm>
            <a:off x="4656898" y="6012374"/>
            <a:ext cx="1257542" cy="1082599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3"/>
            <a:endCxn id="5" idx="1"/>
          </p:cNvCxnSpPr>
          <p:nvPr/>
        </p:nvCxnSpPr>
        <p:spPr>
          <a:xfrm flipV="1">
            <a:off x="4656899" y="5989433"/>
            <a:ext cx="1254633" cy="2294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68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Clustering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2" y="1314994"/>
            <a:ext cx="9121140" cy="52578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Locations are </a:t>
            </a:r>
            <a:r>
              <a:rPr lang="en-US" sz="2800" dirty="0" err="1" smtClean="0">
                <a:solidFill>
                  <a:schemeClr val="tx1"/>
                </a:solidFill>
              </a:rPr>
              <a:t>ASes</a:t>
            </a:r>
            <a:r>
              <a:rPr lang="en-US" sz="2800" dirty="0" smtClean="0">
                <a:solidFill>
                  <a:schemeClr val="tx1"/>
                </a:solidFill>
              </a:rPr>
              <a:t> (could also be IP prefixes)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Clustering locations limits information leakage by path selection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Cluster client and destination locations differently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to best protect the most popular client locations to all destinations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Distance between locations is sum over guards/exits of expected weight of adversaries which appear on one virtual link but not the other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532" y="5463269"/>
            <a:ext cx="837327" cy="1052327"/>
          </a:xfrm>
          <a:prstGeom prst="rect">
            <a:avLst/>
          </a:prstGeom>
        </p:spPr>
      </p:pic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441" y="6568809"/>
            <a:ext cx="837327" cy="1052327"/>
          </a:xfrm>
          <a:prstGeom prst="rect">
            <a:avLst/>
          </a:prstGeom>
        </p:spPr>
      </p:pic>
      <p:sp>
        <p:nvSpPr>
          <p:cNvPr id="8" name="Cloud 7"/>
          <p:cNvSpPr/>
          <p:nvPr/>
        </p:nvSpPr>
        <p:spPr>
          <a:xfrm>
            <a:off x="3770185" y="5704792"/>
            <a:ext cx="765713" cy="71101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4014" y="5817204"/>
            <a:ext cx="832884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dirty="0" smtClean="0">
                <a:solidFill>
                  <a:prstClr val="black"/>
                </a:solidFill>
                <a:latin typeface="Arial"/>
              </a:rPr>
              <a:t>AS1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3770184" y="6780454"/>
            <a:ext cx="765713" cy="71101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24013" y="6892867"/>
            <a:ext cx="832884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dirty="0" smtClean="0">
                <a:solidFill>
                  <a:prstClr val="black"/>
                </a:solidFill>
                <a:latin typeface="Arial"/>
              </a:rPr>
              <a:t>AS2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17" name="Straight Connector 16"/>
          <p:cNvCxnSpPr>
            <a:stCxn id="11" idx="3"/>
            <a:endCxn id="6" idx="1"/>
          </p:cNvCxnSpPr>
          <p:nvPr/>
        </p:nvCxnSpPr>
        <p:spPr>
          <a:xfrm>
            <a:off x="4656898" y="7088035"/>
            <a:ext cx="1257543" cy="6937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3"/>
            <a:endCxn id="5" idx="1"/>
          </p:cNvCxnSpPr>
          <p:nvPr/>
        </p:nvCxnSpPr>
        <p:spPr>
          <a:xfrm flipV="1">
            <a:off x="4656897" y="5989433"/>
            <a:ext cx="1254634" cy="109860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Devil_001_Head_Carto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439" y="5593391"/>
            <a:ext cx="702734" cy="70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82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>
            <a:stCxn id="9" idx="3"/>
            <a:endCxn id="6" idx="1"/>
          </p:cNvCxnSpPr>
          <p:nvPr/>
        </p:nvCxnSpPr>
        <p:spPr>
          <a:xfrm>
            <a:off x="4656898" y="6012374"/>
            <a:ext cx="1257542" cy="1082599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3"/>
            <a:endCxn id="5" idx="1"/>
          </p:cNvCxnSpPr>
          <p:nvPr/>
        </p:nvCxnSpPr>
        <p:spPr>
          <a:xfrm flipV="1">
            <a:off x="4656899" y="5989433"/>
            <a:ext cx="1254633" cy="2294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69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Clustering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2" y="1314994"/>
            <a:ext cx="9121140" cy="52578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Locations are </a:t>
            </a:r>
            <a:r>
              <a:rPr lang="en-US" sz="2800" dirty="0" err="1" smtClean="0">
                <a:solidFill>
                  <a:schemeClr val="tx1"/>
                </a:solidFill>
              </a:rPr>
              <a:t>ASes</a:t>
            </a:r>
            <a:r>
              <a:rPr lang="en-US" sz="2800" dirty="0" smtClean="0">
                <a:solidFill>
                  <a:schemeClr val="tx1"/>
                </a:solidFill>
              </a:rPr>
              <a:t> (could also be IP prefixes)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Clustering locations limits information leakage by path selection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Cluster client and destination locations differently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to best protect the most popular client locations to all destinations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Distance between locations is sum over guards/exits of expected weight of adversaries which appear on one virtual link but not the other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532" y="5463269"/>
            <a:ext cx="837327" cy="1052327"/>
          </a:xfrm>
          <a:prstGeom prst="rect">
            <a:avLst/>
          </a:prstGeom>
        </p:spPr>
      </p:pic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441" y="6568809"/>
            <a:ext cx="837327" cy="1052327"/>
          </a:xfrm>
          <a:prstGeom prst="rect">
            <a:avLst/>
          </a:prstGeom>
        </p:spPr>
      </p:pic>
      <p:sp>
        <p:nvSpPr>
          <p:cNvPr id="8" name="Cloud 7"/>
          <p:cNvSpPr/>
          <p:nvPr/>
        </p:nvSpPr>
        <p:spPr>
          <a:xfrm>
            <a:off x="3770185" y="5704792"/>
            <a:ext cx="765713" cy="71101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4014" y="5817204"/>
            <a:ext cx="832884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dirty="0" smtClean="0">
                <a:solidFill>
                  <a:prstClr val="black"/>
                </a:solidFill>
                <a:latin typeface="Arial"/>
              </a:rPr>
              <a:t>AS1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3770184" y="6780454"/>
            <a:ext cx="765713" cy="71101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24013" y="6892867"/>
            <a:ext cx="832884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dirty="0" smtClean="0">
                <a:solidFill>
                  <a:prstClr val="black"/>
                </a:solidFill>
                <a:latin typeface="Arial"/>
              </a:rPr>
              <a:t>AS2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17" name="Straight Connector 16"/>
          <p:cNvCxnSpPr>
            <a:stCxn id="11" idx="3"/>
            <a:endCxn id="6" idx="1"/>
          </p:cNvCxnSpPr>
          <p:nvPr/>
        </p:nvCxnSpPr>
        <p:spPr>
          <a:xfrm>
            <a:off x="4656898" y="7088035"/>
            <a:ext cx="1257543" cy="6937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3"/>
            <a:endCxn id="5" idx="1"/>
          </p:cNvCxnSpPr>
          <p:nvPr/>
        </p:nvCxnSpPr>
        <p:spPr>
          <a:xfrm flipV="1">
            <a:off x="4656897" y="5989433"/>
            <a:ext cx="1254634" cy="1098603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Devil_001_Head_Carto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439" y="5593391"/>
            <a:ext cx="702734" cy="701403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5453125" y="5169152"/>
            <a:ext cx="1568707" cy="582650"/>
          </a:xfrm>
          <a:prstGeom prst="wedgeRoundRectCallout">
            <a:avLst>
              <a:gd name="adj1" fmla="val -21785"/>
              <a:gd name="adj2" fmla="val 93269"/>
              <a:gd name="adj3" fmla="val 16667"/>
            </a:avLst>
          </a:prstGeom>
          <a:gradFill>
            <a:gsLst>
              <a:gs pos="0">
                <a:schemeClr val="accent3"/>
              </a:gs>
              <a:gs pos="99000">
                <a:schemeClr val="accent3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Disagree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2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7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Today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/>
              <a:t>Funding </a:t>
            </a:r>
            <a:r>
              <a:rPr lang="en-US" sz="2800" dirty="0"/>
              <a:t>levels at </a:t>
            </a:r>
            <a:r>
              <a:rPr lang="en-US" sz="2800" dirty="0" smtClean="0"/>
              <a:t>$2-3 </a:t>
            </a:r>
            <a:r>
              <a:rPr lang="en-US" sz="2800" dirty="0"/>
              <a:t>million (current and former funders include DARPA, NSF, US State Dept., SIDA, BBG, Knight Foundation, </a:t>
            </a:r>
            <a:r>
              <a:rPr lang="en-US" sz="2800" dirty="0" smtClean="0"/>
              <a:t>individuals)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Tor Project, Inc. employs a small team for software development, research, </a:t>
            </a:r>
            <a:r>
              <a:rPr lang="en-US" sz="2800" dirty="0" smtClean="0"/>
              <a:t>management, funding, </a:t>
            </a:r>
            <a:r>
              <a:rPr lang="en-US" sz="2800" dirty="0"/>
              <a:t>community outreach, and user </a:t>
            </a:r>
            <a:r>
              <a:rPr lang="en-US" sz="2800" dirty="0" smtClean="0"/>
              <a:t>support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/>
              <a:t>Much </a:t>
            </a:r>
            <a:r>
              <a:rPr lang="en-US" sz="2800" dirty="0"/>
              <a:t>bandwidth, research, development, and outreach </a:t>
            </a:r>
            <a:r>
              <a:rPr lang="en-US" sz="2800" dirty="0" smtClean="0"/>
              <a:t>contributed </a:t>
            </a:r>
            <a:r>
              <a:rPr lang="en-US" sz="2800" dirty="0"/>
              <a:t>by third </a:t>
            </a:r>
            <a:r>
              <a:rPr lang="en-US" sz="2800" dirty="0" smtClean="0"/>
              <a:t>parties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5006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>
            <a:stCxn id="9" idx="3"/>
            <a:endCxn id="6" idx="1"/>
          </p:cNvCxnSpPr>
          <p:nvPr/>
        </p:nvCxnSpPr>
        <p:spPr>
          <a:xfrm>
            <a:off x="4656898" y="6012374"/>
            <a:ext cx="1257542" cy="1082599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3"/>
            <a:endCxn id="5" idx="1"/>
          </p:cNvCxnSpPr>
          <p:nvPr/>
        </p:nvCxnSpPr>
        <p:spPr>
          <a:xfrm flipV="1">
            <a:off x="4656899" y="5989433"/>
            <a:ext cx="1254633" cy="2294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Clustering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2" y="1314994"/>
            <a:ext cx="9121140" cy="52578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Locations are </a:t>
            </a:r>
            <a:r>
              <a:rPr lang="en-US" sz="2800" dirty="0" err="1" smtClean="0">
                <a:solidFill>
                  <a:schemeClr val="tx1"/>
                </a:solidFill>
              </a:rPr>
              <a:t>ASes</a:t>
            </a:r>
            <a:r>
              <a:rPr lang="en-US" sz="2800" dirty="0" smtClean="0">
                <a:solidFill>
                  <a:schemeClr val="tx1"/>
                </a:solidFill>
              </a:rPr>
              <a:t> (could also be IP prefixes)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Clustering locations limits information leakage by path selection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Cluster client and destination locations differently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to best protect the most popular client locations to all destinations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Distance between locations is sum over guards/exits of expected weight of adversaries which appear on one virtual link but not the other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532" y="5463269"/>
            <a:ext cx="837327" cy="1052327"/>
          </a:xfrm>
          <a:prstGeom prst="rect">
            <a:avLst/>
          </a:prstGeom>
        </p:spPr>
      </p:pic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441" y="6568809"/>
            <a:ext cx="837327" cy="1052327"/>
          </a:xfrm>
          <a:prstGeom prst="rect">
            <a:avLst/>
          </a:prstGeom>
        </p:spPr>
      </p:pic>
      <p:sp>
        <p:nvSpPr>
          <p:cNvPr id="8" name="Cloud 7"/>
          <p:cNvSpPr/>
          <p:nvPr/>
        </p:nvSpPr>
        <p:spPr>
          <a:xfrm>
            <a:off x="3770185" y="5704792"/>
            <a:ext cx="765713" cy="71101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4014" y="5817204"/>
            <a:ext cx="832884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dirty="0" smtClean="0">
                <a:solidFill>
                  <a:prstClr val="black"/>
                </a:solidFill>
                <a:latin typeface="Arial"/>
              </a:rPr>
              <a:t>AS1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3770184" y="6780454"/>
            <a:ext cx="765713" cy="71101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24013" y="6892867"/>
            <a:ext cx="832884" cy="390339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pPr defTabSz="509115"/>
            <a:r>
              <a:rPr lang="en-US" dirty="0" smtClean="0">
                <a:solidFill>
                  <a:prstClr val="black"/>
                </a:solidFill>
                <a:latin typeface="Arial"/>
              </a:rPr>
              <a:t>AS2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17" name="Straight Connector 16"/>
          <p:cNvCxnSpPr>
            <a:stCxn id="11" idx="3"/>
            <a:endCxn id="6" idx="1"/>
          </p:cNvCxnSpPr>
          <p:nvPr/>
        </p:nvCxnSpPr>
        <p:spPr>
          <a:xfrm>
            <a:off x="4656898" y="7088035"/>
            <a:ext cx="1257543" cy="6937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3"/>
            <a:endCxn id="5" idx="1"/>
          </p:cNvCxnSpPr>
          <p:nvPr/>
        </p:nvCxnSpPr>
        <p:spPr>
          <a:xfrm flipV="1">
            <a:off x="4656897" y="5989433"/>
            <a:ext cx="1254634" cy="109860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Devil_001_Head_Carto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439" y="5593391"/>
            <a:ext cx="702734" cy="701403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5468066" y="6244812"/>
            <a:ext cx="1568707" cy="582650"/>
          </a:xfrm>
          <a:prstGeom prst="wedgeRoundRectCallout">
            <a:avLst>
              <a:gd name="adj1" fmla="val -21785"/>
              <a:gd name="adj2" fmla="val 93269"/>
              <a:gd name="adj3" fmla="val 16667"/>
            </a:avLst>
          </a:prstGeom>
          <a:gradFill>
            <a:gsLst>
              <a:gs pos="0">
                <a:schemeClr val="accent3"/>
              </a:gs>
              <a:gs pos="99000">
                <a:schemeClr val="accent3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Agree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2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rld_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9977"/>
            <a:ext cx="10058400" cy="53026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CE860-A162-7C4D-A764-38344D6EF8C9}" type="slidenum">
              <a:rPr lang="en-US" smtClean="0">
                <a:solidFill>
                  <a:srgbClr val="FFFFFF"/>
                </a:solidFill>
                <a:ea typeface="Hiragino Mincho Pro W3"/>
                <a:cs typeface="Hiragino Mincho Pro W3"/>
              </a:rPr>
              <a:pPr/>
              <a:t>71</a:t>
            </a:fld>
            <a:endParaRPr lang="en-US" dirty="0">
              <a:solidFill>
                <a:srgbClr val="FFFFFF"/>
              </a:solidFill>
              <a:ea typeface="Hiragino Mincho Pro W3"/>
              <a:cs typeface="Hiragino Mincho Pro W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 smtClean="0"/>
              <a:t>Clustering Client Locations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0" y="1763186"/>
            <a:ext cx="9950085" cy="55247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Choose </a:t>
            </a:r>
            <a:r>
              <a:rPr lang="en-US" sz="2800" dirty="0">
                <a:solidFill>
                  <a:srgbClr val="FFFFFF"/>
                </a:solidFill>
              </a:rPr>
              <a:t>Client </a:t>
            </a:r>
            <a:r>
              <a:rPr lang="en-US" sz="2800" dirty="0" smtClean="0">
                <a:solidFill>
                  <a:srgbClr val="FFFFFF"/>
                </a:solidFill>
              </a:rPr>
              <a:t>Representatives: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smtClean="0">
                <a:solidFill>
                  <a:schemeClr val="bg1"/>
                </a:solidFill>
              </a:rPr>
              <a:t>200) most popular client </a:t>
            </a:r>
            <a:r>
              <a:rPr lang="en-US" sz="2800" dirty="0" err="1" smtClean="0">
                <a:solidFill>
                  <a:schemeClr val="bg1"/>
                </a:solidFill>
              </a:rPr>
              <a:t>ASes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2214686" y="3572958"/>
            <a:ext cx="202848" cy="313245"/>
          </a:xfrm>
          <a:prstGeom prst="rect">
            <a:avLst/>
          </a:prstGeom>
          <a:effectLst>
            <a:glow rad="101600">
              <a:schemeClr val="accent3">
                <a:alpha val="75000"/>
              </a:schemeClr>
            </a:glow>
          </a:effectLst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4496724" y="3103090"/>
            <a:ext cx="202848" cy="313245"/>
          </a:xfrm>
          <a:prstGeom prst="rect">
            <a:avLst/>
          </a:prstGeom>
          <a:effectLst>
            <a:glow rad="101600">
              <a:schemeClr val="accent3">
                <a:alpha val="75000"/>
              </a:schemeClr>
            </a:glow>
          </a:effectLst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8528324" y="4121134"/>
            <a:ext cx="202848" cy="313245"/>
          </a:xfrm>
          <a:prstGeom prst="rect">
            <a:avLst/>
          </a:prstGeom>
          <a:effectLst>
            <a:glow rad="101600">
              <a:schemeClr val="accent3">
                <a:alpha val="75000"/>
              </a:schemeClr>
            </a:glow>
          </a:effectLst>
        </p:spPr>
      </p:pic>
      <p:pic>
        <p:nvPicPr>
          <p:cNvPr id="17" name="Picture 16"/>
          <p:cNvPicPr/>
          <p:nvPr/>
        </p:nvPicPr>
        <p:blipFill>
          <a:blip r:embed="rId3"/>
          <a:stretch>
            <a:fillRect/>
          </a:stretch>
        </p:blipFill>
        <p:spPr>
          <a:xfrm>
            <a:off x="4800996" y="3259709"/>
            <a:ext cx="202848" cy="313245"/>
          </a:xfrm>
          <a:prstGeom prst="rect">
            <a:avLst/>
          </a:prstGeom>
          <a:effectLst>
            <a:glow rad="101600">
              <a:schemeClr val="accent3">
                <a:alpha val="75000"/>
              </a:schemeClr>
            </a:glow>
          </a:effectLst>
        </p:spPr>
      </p:pic>
      <p:pic>
        <p:nvPicPr>
          <p:cNvPr id="19" name="Picture 18"/>
          <p:cNvPicPr/>
          <p:nvPr/>
        </p:nvPicPr>
        <p:blipFill>
          <a:blip r:embed="rId3"/>
          <a:stretch>
            <a:fillRect/>
          </a:stretch>
        </p:blipFill>
        <p:spPr>
          <a:xfrm>
            <a:off x="5333471" y="3259709"/>
            <a:ext cx="202848" cy="313245"/>
          </a:xfrm>
          <a:prstGeom prst="rect">
            <a:avLst/>
          </a:prstGeom>
          <a:effectLst>
            <a:glow rad="101600">
              <a:schemeClr val="accent3"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92165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rld_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9977"/>
            <a:ext cx="10058400" cy="53026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CE860-A162-7C4D-A764-38344D6EF8C9}" type="slidenum">
              <a:rPr lang="en-US" smtClean="0">
                <a:solidFill>
                  <a:srgbClr val="FFFFFF"/>
                </a:solidFill>
                <a:latin typeface="Arial"/>
                <a:ea typeface="Hiragino Mincho Pro W3"/>
                <a:cs typeface="Hiragino Mincho Pro W3"/>
              </a:rPr>
              <a:pPr/>
              <a:t>72</a:t>
            </a:fld>
            <a:endParaRPr lang="en-US" dirty="0">
              <a:solidFill>
                <a:srgbClr val="FFFFFF"/>
              </a:solidFill>
              <a:latin typeface="Arial"/>
              <a:ea typeface="Hiragino Mincho Pro W3"/>
              <a:cs typeface="Hiragino Mincho Pro W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Clustering Destination Locations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2" y="1464096"/>
            <a:ext cx="9121140" cy="5556891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Pick random destination AS.</a:t>
            </a:r>
          </a:p>
        </p:txBody>
      </p:sp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4905955" y="3391851"/>
            <a:ext cx="366974" cy="31324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47867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rld_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9977"/>
            <a:ext cx="10058400" cy="53026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CE860-A162-7C4D-A764-38344D6EF8C9}" type="slidenum">
              <a:rPr lang="en-US" smtClean="0">
                <a:solidFill>
                  <a:srgbClr val="FFFFFF"/>
                </a:solidFill>
                <a:latin typeface="Arial"/>
                <a:ea typeface="Hiragino Mincho Pro W3"/>
                <a:cs typeface="Hiragino Mincho Pro W3"/>
              </a:rPr>
              <a:pPr/>
              <a:t>73</a:t>
            </a:fld>
            <a:endParaRPr lang="en-US" dirty="0">
              <a:solidFill>
                <a:srgbClr val="FFFFFF"/>
              </a:solidFill>
              <a:latin typeface="Arial"/>
              <a:ea typeface="Hiragino Mincho Pro W3"/>
              <a:cs typeface="Hiragino Mincho Pro W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Clustering Destination Locations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2" y="1464096"/>
            <a:ext cx="9121140" cy="5556891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Pick random destination </a:t>
            </a:r>
            <a:r>
              <a:rPr lang="en-US" sz="2400" dirty="0" smtClean="0">
                <a:solidFill>
                  <a:schemeClr val="bg1"/>
                </a:solidFill>
              </a:rPr>
              <a:t>AS.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Repeatedly pick next destination AS with </a:t>
            </a:r>
            <a:r>
              <a:rPr lang="en-US" sz="2400" dirty="0" err="1">
                <a:solidFill>
                  <a:schemeClr val="bg1"/>
                </a:solidFill>
              </a:rPr>
              <a:t>maximin</a:t>
            </a:r>
            <a:r>
              <a:rPr lang="en-US" sz="2400" dirty="0">
                <a:solidFill>
                  <a:schemeClr val="bg1"/>
                </a:solidFill>
              </a:rPr>
              <a:t> distance to existing choices up to </a:t>
            </a:r>
            <a:r>
              <a:rPr lang="en-US" sz="2400" i="1" dirty="0">
                <a:solidFill>
                  <a:schemeClr val="bg1"/>
                </a:solidFill>
              </a:rPr>
              <a:t>k</a:t>
            </a:r>
            <a:r>
              <a:rPr lang="en-US" sz="2400" dirty="0">
                <a:solidFill>
                  <a:schemeClr val="bg1"/>
                </a:solidFill>
              </a:rPr>
              <a:t> (we use </a:t>
            </a:r>
            <a:r>
              <a:rPr lang="en-US" sz="2400" i="1" dirty="0">
                <a:solidFill>
                  <a:schemeClr val="bg1"/>
                </a:solidFill>
              </a:rPr>
              <a:t>k</a:t>
            </a:r>
            <a:r>
              <a:rPr lang="en-US" sz="2400" dirty="0">
                <a:solidFill>
                  <a:schemeClr val="bg1"/>
                </a:solidFill>
              </a:rPr>
              <a:t>=200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4905955" y="3391851"/>
            <a:ext cx="366974" cy="313245"/>
          </a:xfrm>
          <a:prstGeom prst="rect">
            <a:avLst/>
          </a:prstGeom>
          <a:effectLst/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379115" y="3765345"/>
            <a:ext cx="366974" cy="31324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69683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rld_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9977"/>
            <a:ext cx="10058400" cy="53026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CE860-A162-7C4D-A764-38344D6EF8C9}" type="slidenum">
              <a:rPr lang="en-US" smtClean="0">
                <a:solidFill>
                  <a:srgbClr val="FFFFFF"/>
                </a:solidFill>
                <a:latin typeface="Arial"/>
                <a:ea typeface="Hiragino Mincho Pro W3"/>
                <a:cs typeface="Hiragino Mincho Pro W3"/>
              </a:rPr>
              <a:pPr/>
              <a:t>74</a:t>
            </a:fld>
            <a:endParaRPr lang="en-US" dirty="0">
              <a:solidFill>
                <a:srgbClr val="FFFFFF"/>
              </a:solidFill>
              <a:latin typeface="Arial"/>
              <a:ea typeface="Hiragino Mincho Pro W3"/>
              <a:cs typeface="Hiragino Mincho Pro W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Clustering Destination Locations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2" y="1464096"/>
            <a:ext cx="9121140" cy="5556891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Pick random destination </a:t>
            </a:r>
            <a:r>
              <a:rPr lang="en-US" sz="2400" dirty="0" smtClean="0">
                <a:solidFill>
                  <a:schemeClr val="bg1"/>
                </a:solidFill>
              </a:rPr>
              <a:t>AS.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Repeatedly </a:t>
            </a:r>
            <a:r>
              <a:rPr lang="en-US" sz="2400" dirty="0">
                <a:solidFill>
                  <a:schemeClr val="bg1"/>
                </a:solidFill>
              </a:rPr>
              <a:t>pick next destination AS with </a:t>
            </a:r>
            <a:r>
              <a:rPr lang="en-US" sz="2400" dirty="0" err="1">
                <a:solidFill>
                  <a:schemeClr val="bg1"/>
                </a:solidFill>
              </a:rPr>
              <a:t>maximin</a:t>
            </a:r>
            <a:r>
              <a:rPr lang="en-US" sz="2400" dirty="0">
                <a:solidFill>
                  <a:schemeClr val="bg1"/>
                </a:solidFill>
              </a:rPr>
              <a:t> distance to existing choices up to </a:t>
            </a:r>
            <a:r>
              <a:rPr lang="en-US" sz="2400" i="1" dirty="0">
                <a:solidFill>
                  <a:schemeClr val="bg1"/>
                </a:solidFill>
              </a:rPr>
              <a:t>k</a:t>
            </a:r>
            <a:r>
              <a:rPr lang="en-US" sz="2400" dirty="0">
                <a:solidFill>
                  <a:schemeClr val="bg1"/>
                </a:solidFill>
              </a:rPr>
              <a:t> (we use </a:t>
            </a:r>
            <a:r>
              <a:rPr lang="en-US" sz="2400" i="1" dirty="0">
                <a:solidFill>
                  <a:schemeClr val="bg1"/>
                </a:solidFill>
              </a:rPr>
              <a:t>k</a:t>
            </a:r>
            <a:r>
              <a:rPr lang="en-US" sz="2400" dirty="0">
                <a:solidFill>
                  <a:schemeClr val="bg1"/>
                </a:solidFill>
              </a:rPr>
              <a:t>=200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9289004" y="6235540"/>
            <a:ext cx="366974" cy="313245"/>
          </a:xfrm>
          <a:prstGeom prst="rect">
            <a:avLst/>
          </a:prstGeom>
          <a:effectLst/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4905955" y="3391851"/>
            <a:ext cx="366974" cy="313245"/>
          </a:xfrm>
          <a:prstGeom prst="rect">
            <a:avLst/>
          </a:prstGeom>
          <a:effectLst/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379115" y="3765345"/>
            <a:ext cx="366974" cy="31324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02817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rld_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9977"/>
            <a:ext cx="10058400" cy="53026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CE860-A162-7C4D-A764-38344D6EF8C9}" type="slidenum">
              <a:rPr lang="en-US" smtClean="0">
                <a:solidFill>
                  <a:srgbClr val="FFFFFF"/>
                </a:solidFill>
                <a:latin typeface="Arial"/>
                <a:ea typeface="Hiragino Mincho Pro W3"/>
                <a:cs typeface="Hiragino Mincho Pro W3"/>
              </a:rPr>
              <a:pPr/>
              <a:t>75</a:t>
            </a:fld>
            <a:endParaRPr lang="en-US" dirty="0">
              <a:solidFill>
                <a:srgbClr val="FFFFFF"/>
              </a:solidFill>
              <a:latin typeface="Arial"/>
              <a:ea typeface="Hiragino Mincho Pro W3"/>
              <a:cs typeface="Hiragino Mincho Pro W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Clustering Destination Locations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2" y="1464096"/>
            <a:ext cx="9121140" cy="5556891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Pick random destination </a:t>
            </a:r>
            <a:r>
              <a:rPr lang="en-US" sz="2400" dirty="0" smtClean="0">
                <a:solidFill>
                  <a:schemeClr val="bg1"/>
                </a:solidFill>
              </a:rPr>
              <a:t>AS.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Repeatedly pick next destination AS with </a:t>
            </a:r>
            <a:r>
              <a:rPr lang="en-US" sz="2400" dirty="0" err="1">
                <a:solidFill>
                  <a:schemeClr val="bg1"/>
                </a:solidFill>
              </a:rPr>
              <a:t>maximin</a:t>
            </a:r>
            <a:r>
              <a:rPr lang="en-US" sz="2400" dirty="0">
                <a:solidFill>
                  <a:schemeClr val="bg1"/>
                </a:solidFill>
              </a:rPr>
              <a:t> distance to existing choices up to </a:t>
            </a:r>
            <a:r>
              <a:rPr lang="en-US" sz="2400" i="1" dirty="0">
                <a:solidFill>
                  <a:schemeClr val="bg1"/>
                </a:solidFill>
              </a:rPr>
              <a:t>k</a:t>
            </a:r>
            <a:r>
              <a:rPr lang="en-US" sz="2400" dirty="0">
                <a:solidFill>
                  <a:schemeClr val="bg1"/>
                </a:solidFill>
              </a:rPr>
              <a:t> (we use </a:t>
            </a:r>
            <a:r>
              <a:rPr lang="en-US" sz="2400" i="1" dirty="0">
                <a:solidFill>
                  <a:schemeClr val="bg1"/>
                </a:solidFill>
              </a:rPr>
              <a:t>k</a:t>
            </a:r>
            <a:r>
              <a:rPr lang="en-US" sz="2400" dirty="0">
                <a:solidFill>
                  <a:schemeClr val="bg1"/>
                </a:solidFill>
              </a:rPr>
              <a:t>=200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9289004" y="6235540"/>
            <a:ext cx="366974" cy="313245"/>
          </a:xfrm>
          <a:prstGeom prst="rect">
            <a:avLst/>
          </a:prstGeom>
          <a:effectLst/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2494605" y="6821986"/>
            <a:ext cx="366974" cy="313245"/>
          </a:xfrm>
          <a:prstGeom prst="rect">
            <a:avLst/>
          </a:prstGeom>
          <a:effectLst/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4905955" y="3391851"/>
            <a:ext cx="366974" cy="313245"/>
          </a:xfrm>
          <a:prstGeom prst="rect">
            <a:avLst/>
          </a:prstGeom>
          <a:effectLst/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379115" y="3765345"/>
            <a:ext cx="366974" cy="31324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104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rld_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9977"/>
            <a:ext cx="10058400" cy="53026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CE860-A162-7C4D-A764-38344D6EF8C9}" type="slidenum">
              <a:rPr lang="en-US" smtClean="0">
                <a:solidFill>
                  <a:srgbClr val="FFFFFF"/>
                </a:solidFill>
                <a:latin typeface="Arial"/>
                <a:ea typeface="Hiragino Mincho Pro W3"/>
                <a:cs typeface="Hiragino Mincho Pro W3"/>
              </a:rPr>
              <a:pPr/>
              <a:t>76</a:t>
            </a:fld>
            <a:endParaRPr lang="en-US" dirty="0">
              <a:solidFill>
                <a:srgbClr val="FFFFFF"/>
              </a:solidFill>
              <a:latin typeface="Arial"/>
              <a:ea typeface="Hiragino Mincho Pro W3"/>
              <a:cs typeface="Hiragino Mincho Pro W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Clustering Destination Locations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2" y="1464096"/>
            <a:ext cx="9121140" cy="5556891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Pick random destination </a:t>
            </a:r>
            <a:r>
              <a:rPr lang="en-US" sz="2400" dirty="0" smtClean="0">
                <a:solidFill>
                  <a:schemeClr val="bg1"/>
                </a:solidFill>
              </a:rPr>
              <a:t>AS.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Repeatedly pick next destination AS with </a:t>
            </a:r>
            <a:r>
              <a:rPr lang="en-US" sz="2400" dirty="0" err="1">
                <a:solidFill>
                  <a:schemeClr val="bg1"/>
                </a:solidFill>
              </a:rPr>
              <a:t>maximin</a:t>
            </a:r>
            <a:r>
              <a:rPr lang="en-US" sz="2400" dirty="0">
                <a:solidFill>
                  <a:schemeClr val="bg1"/>
                </a:solidFill>
              </a:rPr>
              <a:t> distance to existing choices up to </a:t>
            </a:r>
            <a:r>
              <a:rPr lang="en-US" sz="2400" i="1" dirty="0">
                <a:solidFill>
                  <a:schemeClr val="bg1"/>
                </a:solidFill>
              </a:rPr>
              <a:t>k</a:t>
            </a:r>
            <a:r>
              <a:rPr lang="en-US" sz="2400" dirty="0">
                <a:solidFill>
                  <a:schemeClr val="bg1"/>
                </a:solidFill>
              </a:rPr>
              <a:t> (we use </a:t>
            </a:r>
            <a:r>
              <a:rPr lang="en-US" sz="2400" i="1" dirty="0">
                <a:solidFill>
                  <a:schemeClr val="bg1"/>
                </a:solidFill>
              </a:rPr>
              <a:t>k</a:t>
            </a:r>
            <a:r>
              <a:rPr lang="en-US" sz="2400" dirty="0">
                <a:solidFill>
                  <a:schemeClr val="bg1"/>
                </a:solidFill>
              </a:rPr>
              <a:t>=200)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</a:rPr>
              <a:t>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Ases</a:t>
            </a:r>
            <a:r>
              <a:rPr lang="en-US" sz="2400" dirty="0">
                <a:solidFill>
                  <a:schemeClr val="bg1"/>
                </a:solidFill>
              </a:rPr>
              <a:t> are cluster representatives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9289004" y="6235540"/>
            <a:ext cx="366974" cy="313245"/>
          </a:xfrm>
          <a:prstGeom prst="rect">
            <a:avLst/>
          </a:prstGeom>
          <a:effectLst>
            <a:glow rad="101600">
              <a:schemeClr val="accent3">
                <a:alpha val="75000"/>
              </a:schemeClr>
            </a:glow>
          </a:effectLst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2494605" y="6821986"/>
            <a:ext cx="366974" cy="313245"/>
          </a:xfrm>
          <a:prstGeom prst="rect">
            <a:avLst/>
          </a:prstGeom>
          <a:effectLst>
            <a:glow rad="101600">
              <a:schemeClr val="accent3">
                <a:alpha val="75000"/>
              </a:schemeClr>
            </a:glow>
          </a:effectLst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4905955" y="3391851"/>
            <a:ext cx="366974" cy="313245"/>
          </a:xfrm>
          <a:prstGeom prst="rect">
            <a:avLst/>
          </a:prstGeom>
          <a:effectLst>
            <a:glow rad="101600">
              <a:schemeClr val="accent3">
                <a:alpha val="75000"/>
              </a:schemeClr>
            </a:glow>
          </a:effectLst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379115" y="3765345"/>
            <a:ext cx="366974" cy="313245"/>
          </a:xfrm>
          <a:prstGeom prst="rect">
            <a:avLst/>
          </a:prstGeom>
          <a:effectLst>
            <a:glow rad="101600">
              <a:schemeClr val="accent3"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70626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rld_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9977"/>
            <a:ext cx="10058400" cy="53026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CE860-A162-7C4D-A764-38344D6EF8C9}" type="slidenum">
              <a:rPr lang="en-US" smtClean="0">
                <a:solidFill>
                  <a:srgbClr val="FFFFFF"/>
                </a:solidFill>
                <a:latin typeface="Arial"/>
                <a:ea typeface="Hiragino Mincho Pro W3"/>
                <a:cs typeface="Hiragino Mincho Pro W3"/>
              </a:rPr>
              <a:pPr/>
              <a:t>77</a:t>
            </a:fld>
            <a:endParaRPr lang="en-US" dirty="0">
              <a:solidFill>
                <a:srgbClr val="FFFFFF"/>
              </a:solidFill>
              <a:latin typeface="Arial"/>
              <a:ea typeface="Hiragino Mincho Pro W3"/>
              <a:cs typeface="Hiragino Mincho Pro W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Clustering Clients and Destinations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2" y="1464096"/>
            <a:ext cx="9121140" cy="5556891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i="1" dirty="0">
                <a:solidFill>
                  <a:schemeClr val="bg1"/>
                </a:solidFill>
              </a:rPr>
              <a:t>k </a:t>
            </a:r>
            <a:r>
              <a:rPr lang="en-US" sz="2400" dirty="0">
                <a:solidFill>
                  <a:schemeClr val="bg1"/>
                </a:solidFill>
              </a:rPr>
              <a:t>cluster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representatives have been selected.</a:t>
            </a: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98312" y="3705054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8822928" y="3842514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5329952" y="6624308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4302087" y="3654303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10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rld_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9977"/>
            <a:ext cx="10058400" cy="53026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CE860-A162-7C4D-A764-38344D6EF8C9}" type="slidenum">
              <a:rPr lang="en-US" smtClean="0">
                <a:solidFill>
                  <a:srgbClr val="FFFFFF"/>
                </a:solidFill>
                <a:latin typeface="Arial"/>
                <a:ea typeface="Hiragino Mincho Pro W3"/>
                <a:cs typeface="Hiragino Mincho Pro W3"/>
              </a:rPr>
              <a:pPr/>
              <a:t>78</a:t>
            </a:fld>
            <a:endParaRPr lang="en-US" dirty="0">
              <a:solidFill>
                <a:srgbClr val="FFFFFF"/>
              </a:solidFill>
              <a:latin typeface="Arial"/>
              <a:ea typeface="Hiragino Mincho Pro W3"/>
              <a:cs typeface="Hiragino Mincho Pro W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Clustering Clients and Destinations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2" y="1464096"/>
            <a:ext cx="9121140" cy="5556891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i="1" dirty="0" smtClean="0">
                <a:solidFill>
                  <a:schemeClr val="bg1"/>
                </a:solidFill>
              </a:rPr>
              <a:t>k </a:t>
            </a:r>
            <a:r>
              <a:rPr lang="en-US" sz="2400" dirty="0" smtClean="0">
                <a:solidFill>
                  <a:schemeClr val="bg1"/>
                </a:solidFill>
              </a:rPr>
              <a:t>cluster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representatives have been selected.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Repeatedly add to smallest </a:t>
            </a:r>
            <a:r>
              <a:rPr lang="en-US" sz="2400" dirty="0" smtClean="0">
                <a:solidFill>
                  <a:schemeClr val="bg1"/>
                </a:solidFill>
              </a:rPr>
              <a:t>cluster the AS closest </a:t>
            </a:r>
            <a:r>
              <a:rPr lang="en-US" sz="2400" dirty="0">
                <a:solidFill>
                  <a:schemeClr val="bg1"/>
                </a:solidFill>
              </a:rPr>
              <a:t>to representative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98312" y="3705054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8822928" y="3842514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5329952" y="6624308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4302087" y="3654303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263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rld_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9977"/>
            <a:ext cx="10058400" cy="530264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73502" y="3200841"/>
            <a:ext cx="2166310" cy="1523853"/>
          </a:xfrm>
          <a:prstGeom prst="ellipse">
            <a:avLst/>
          </a:prstGeom>
          <a:solidFill>
            <a:schemeClr val="accent4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CE860-A162-7C4D-A764-38344D6EF8C9}" type="slidenum">
              <a:rPr lang="en-US" smtClean="0">
                <a:solidFill>
                  <a:srgbClr val="FFFFFF"/>
                </a:solidFill>
                <a:latin typeface="Arial"/>
                <a:ea typeface="Hiragino Mincho Pro W3"/>
                <a:cs typeface="Hiragino Mincho Pro W3"/>
              </a:rPr>
              <a:pPr/>
              <a:t>79</a:t>
            </a:fld>
            <a:endParaRPr lang="en-US" dirty="0">
              <a:solidFill>
                <a:srgbClr val="FFFFFF"/>
              </a:solidFill>
              <a:latin typeface="Arial"/>
              <a:ea typeface="Hiragino Mincho Pro W3"/>
              <a:cs typeface="Hiragino Mincho Pro W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Clustering Clients and Destinations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2" y="1464096"/>
            <a:ext cx="9121140" cy="5556891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i="1" dirty="0" smtClean="0">
                <a:solidFill>
                  <a:schemeClr val="bg1"/>
                </a:solidFill>
              </a:rPr>
              <a:t>k </a:t>
            </a:r>
            <a:r>
              <a:rPr lang="en-US" sz="2400" dirty="0" smtClean="0">
                <a:solidFill>
                  <a:schemeClr val="bg1"/>
                </a:solidFill>
              </a:rPr>
              <a:t>cluster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representatives have been selected.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Repeatedly add to smallest </a:t>
            </a:r>
            <a:r>
              <a:rPr lang="en-US" sz="2400" dirty="0" smtClean="0">
                <a:solidFill>
                  <a:schemeClr val="bg1"/>
                </a:solidFill>
              </a:rPr>
              <a:t>cluster the AS closest </a:t>
            </a:r>
            <a:r>
              <a:rPr lang="en-US" sz="2400" dirty="0">
                <a:solidFill>
                  <a:schemeClr val="bg1"/>
                </a:solidFill>
              </a:rPr>
              <a:t>to representative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98312" y="3705054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8822928" y="3842514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5329952" y="6624308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4302087" y="3654303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1980378" y="3663238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183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8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640080"/>
            <a:ext cx="8000999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Anonymous </a:t>
            </a:r>
            <a:r>
              <a:rPr lang="en-US" dirty="0" smtClean="0"/>
              <a:t>Communication Designs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/>
              <a:t>Single-hop anonymous proxies: </a:t>
            </a:r>
            <a:r>
              <a:rPr lang="en-US" sz="2800" dirty="0" err="1"/>
              <a:t>anonymizer.com</a:t>
            </a:r>
            <a:r>
              <a:rPr lang="en-US" sz="2800" dirty="0"/>
              <a:t>, </a:t>
            </a:r>
            <a:r>
              <a:rPr lang="en-US" sz="2800" dirty="0" smtClean="0"/>
              <a:t>	</a:t>
            </a:r>
            <a:r>
              <a:rPr lang="en-US" sz="2800" dirty="0" err="1" smtClean="0"/>
              <a:t>anonymouse.org</a:t>
            </a:r>
            <a:r>
              <a:rPr lang="en-US" sz="2800" dirty="0" smtClean="0"/>
              <a:t>, many VPNs</a:t>
            </a:r>
            <a:endParaRPr lang="en-US" sz="2800" dirty="0"/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/>
              <a:t>Dining Cryptographers </a:t>
            </a:r>
            <a:r>
              <a:rPr lang="en-US" sz="2800" dirty="0" smtClean="0"/>
              <a:t>networks: </a:t>
            </a:r>
            <a:r>
              <a:rPr lang="en-US" sz="2800" dirty="0"/>
              <a:t>Dissent, Herbivore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/>
              <a:t>Mix networks: </a:t>
            </a:r>
            <a:r>
              <a:rPr lang="en-US" sz="2800" dirty="0" err="1"/>
              <a:t>MixMinion</a:t>
            </a:r>
            <a:r>
              <a:rPr lang="en-US" sz="2800" dirty="0"/>
              <a:t>, </a:t>
            </a:r>
            <a:r>
              <a:rPr lang="en-US" sz="2800" dirty="0" err="1"/>
              <a:t>MixMaster</a:t>
            </a:r>
            <a:r>
              <a:rPr lang="en-US" sz="2800" dirty="0"/>
              <a:t>, </a:t>
            </a:r>
            <a:r>
              <a:rPr lang="en-US" sz="2800" dirty="0" err="1" smtClean="0"/>
              <a:t>BitLaundry</a:t>
            </a:r>
            <a:r>
              <a:rPr lang="en-US" sz="2800" dirty="0" smtClean="0"/>
              <a:t>, Riffle,</a:t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en-US" sz="2800" dirty="0" err="1" smtClean="0"/>
              <a:t>Vuvuzela</a:t>
            </a:r>
            <a:endParaRPr lang="en-US" sz="2800" dirty="0"/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/>
              <a:t>Onion routing: </a:t>
            </a:r>
            <a:r>
              <a:rPr lang="en-US" sz="2800" dirty="0" smtClean="0"/>
              <a:t>Tor, Crowds</a:t>
            </a:r>
            <a:r>
              <a:rPr lang="en-US" sz="2800" dirty="0"/>
              <a:t>, Java Anon Proxy, I2P, </a:t>
            </a:r>
            <a:r>
              <a:rPr lang="en-US" sz="2800" dirty="0" smtClean="0"/>
              <a:t>	Aqua,</a:t>
            </a:r>
            <a:r>
              <a:rPr lang="en-US" sz="2800" dirty="0"/>
              <a:t> </a:t>
            </a:r>
            <a:r>
              <a:rPr lang="en-US" sz="2800" dirty="0" err="1" smtClean="0"/>
              <a:t>PipeNet</a:t>
            </a:r>
            <a:r>
              <a:rPr lang="en-US" sz="2800" dirty="0"/>
              <a:t>, Freedom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/>
              <a:t>Others: Anonymous buses, XOR trees</a:t>
            </a:r>
            <a:r>
              <a:rPr lang="en-US" sz="2800" dirty="0" smtClean="0"/>
              <a:t>, Riposte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8893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rld_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9977"/>
            <a:ext cx="10058400" cy="53026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763913" y="5785415"/>
            <a:ext cx="3286815" cy="1493974"/>
          </a:xfrm>
          <a:prstGeom prst="ellipse">
            <a:avLst/>
          </a:prstGeom>
          <a:solidFill>
            <a:schemeClr val="accent4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3502" y="3200841"/>
            <a:ext cx="2166310" cy="1523853"/>
          </a:xfrm>
          <a:prstGeom prst="ellipse">
            <a:avLst/>
          </a:prstGeom>
          <a:solidFill>
            <a:schemeClr val="accent4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CE860-A162-7C4D-A764-38344D6EF8C9}" type="slidenum">
              <a:rPr lang="en-US" smtClean="0">
                <a:solidFill>
                  <a:srgbClr val="FFFFFF"/>
                </a:solidFill>
                <a:latin typeface="Arial"/>
                <a:ea typeface="Hiragino Mincho Pro W3"/>
                <a:cs typeface="Hiragino Mincho Pro W3"/>
              </a:rPr>
              <a:pPr/>
              <a:t>80</a:t>
            </a:fld>
            <a:endParaRPr lang="en-US" dirty="0">
              <a:solidFill>
                <a:srgbClr val="FFFFFF"/>
              </a:solidFill>
              <a:latin typeface="Arial"/>
              <a:ea typeface="Hiragino Mincho Pro W3"/>
              <a:cs typeface="Hiragino Mincho Pro W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Clustering Clients and Destinations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2" y="1464096"/>
            <a:ext cx="9121140" cy="5556891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i="1" dirty="0" smtClean="0">
                <a:solidFill>
                  <a:schemeClr val="bg1"/>
                </a:solidFill>
              </a:rPr>
              <a:t>k </a:t>
            </a:r>
            <a:r>
              <a:rPr lang="en-US" sz="2400" dirty="0" smtClean="0">
                <a:solidFill>
                  <a:schemeClr val="bg1"/>
                </a:solidFill>
              </a:rPr>
              <a:t>cluster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representatives have been selected.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Repeatedly add to smallest </a:t>
            </a:r>
            <a:r>
              <a:rPr lang="en-US" sz="2400" dirty="0" smtClean="0">
                <a:solidFill>
                  <a:schemeClr val="bg1"/>
                </a:solidFill>
              </a:rPr>
              <a:t>cluster the AS closest </a:t>
            </a:r>
            <a:r>
              <a:rPr lang="en-US" sz="2400" dirty="0">
                <a:solidFill>
                  <a:schemeClr val="bg1"/>
                </a:solidFill>
              </a:rPr>
              <a:t>to representative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98312" y="3705054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8822928" y="3842514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5329952" y="6624308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4302087" y="3654303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1980378" y="3663238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2984362" y="6146238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0919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rld_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9977"/>
            <a:ext cx="10058400" cy="53026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763913" y="5785415"/>
            <a:ext cx="3286815" cy="1493974"/>
          </a:xfrm>
          <a:prstGeom prst="ellipse">
            <a:avLst/>
          </a:prstGeom>
          <a:solidFill>
            <a:schemeClr val="accent4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3502" y="3200841"/>
            <a:ext cx="2166310" cy="1523853"/>
          </a:xfrm>
          <a:prstGeom prst="ellipse">
            <a:avLst/>
          </a:prstGeom>
          <a:solidFill>
            <a:schemeClr val="accent4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57537" y="3062648"/>
            <a:ext cx="3209114" cy="1378192"/>
          </a:xfrm>
          <a:prstGeom prst="ellipse">
            <a:avLst/>
          </a:prstGeom>
          <a:solidFill>
            <a:schemeClr val="accent4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978734" y="3365177"/>
            <a:ext cx="1960147" cy="3551923"/>
          </a:xfrm>
          <a:prstGeom prst="ellipse">
            <a:avLst/>
          </a:prstGeom>
          <a:solidFill>
            <a:schemeClr val="accent4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CE860-A162-7C4D-A764-38344D6EF8C9}" type="slidenum">
              <a:rPr lang="en-US" smtClean="0">
                <a:solidFill>
                  <a:srgbClr val="FFFFFF"/>
                </a:solidFill>
                <a:latin typeface="Arial"/>
                <a:ea typeface="Hiragino Mincho Pro W3"/>
                <a:cs typeface="Hiragino Mincho Pro W3"/>
              </a:rPr>
              <a:pPr/>
              <a:t>81</a:t>
            </a:fld>
            <a:endParaRPr lang="en-US" dirty="0">
              <a:solidFill>
                <a:srgbClr val="FFFFFF"/>
              </a:solidFill>
              <a:latin typeface="Arial"/>
              <a:ea typeface="Hiragino Mincho Pro W3"/>
              <a:cs typeface="Hiragino Mincho Pro W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Clustering Clients and Destinations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2" y="1464096"/>
            <a:ext cx="9121140" cy="5556891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i="1" dirty="0" smtClean="0">
                <a:solidFill>
                  <a:schemeClr val="bg1"/>
                </a:solidFill>
              </a:rPr>
              <a:t>k </a:t>
            </a:r>
            <a:r>
              <a:rPr lang="en-US" sz="2400" dirty="0" smtClean="0">
                <a:solidFill>
                  <a:schemeClr val="bg1"/>
                </a:solidFill>
              </a:rPr>
              <a:t>cluster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representatives have been selected.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Repeatedly add to smallest </a:t>
            </a:r>
            <a:r>
              <a:rPr lang="en-US" sz="2400" dirty="0" smtClean="0">
                <a:solidFill>
                  <a:schemeClr val="bg1"/>
                </a:solidFill>
              </a:rPr>
              <a:t>cluster the AS closest </a:t>
            </a:r>
            <a:r>
              <a:rPr lang="en-US" sz="2400" dirty="0">
                <a:solidFill>
                  <a:schemeClr val="bg1"/>
                </a:solidFill>
              </a:rPr>
              <a:t>to representative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98312" y="3705054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8822928" y="3842514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5329952" y="6624308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4302087" y="3654303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1980378" y="3663238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6062016" y="3262868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9318950" y="5966961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2984362" y="6146238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Cloud 21"/>
          <p:cNvSpPr/>
          <p:nvPr/>
        </p:nvSpPr>
        <p:spPr>
          <a:xfrm>
            <a:off x="4538129" y="3143350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8527127" y="4323589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4" name="Cloud 23"/>
          <p:cNvSpPr/>
          <p:nvPr/>
        </p:nvSpPr>
        <p:spPr>
          <a:xfrm>
            <a:off x="1340955" y="3621422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0919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rld_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9977"/>
            <a:ext cx="10058400" cy="53026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763913" y="5785415"/>
            <a:ext cx="3286815" cy="1493974"/>
          </a:xfrm>
          <a:prstGeom prst="ellipse">
            <a:avLst/>
          </a:prstGeom>
          <a:solidFill>
            <a:schemeClr val="accent4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3502" y="3200841"/>
            <a:ext cx="2166310" cy="1523853"/>
          </a:xfrm>
          <a:prstGeom prst="ellipse">
            <a:avLst/>
          </a:prstGeom>
          <a:solidFill>
            <a:schemeClr val="accent4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57537" y="3062648"/>
            <a:ext cx="3209114" cy="1378192"/>
          </a:xfrm>
          <a:prstGeom prst="ellipse">
            <a:avLst/>
          </a:prstGeom>
          <a:solidFill>
            <a:schemeClr val="accent4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978734" y="3365177"/>
            <a:ext cx="1960147" cy="3551923"/>
          </a:xfrm>
          <a:prstGeom prst="ellipse">
            <a:avLst/>
          </a:prstGeom>
          <a:solidFill>
            <a:schemeClr val="accent4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CE860-A162-7C4D-A764-38344D6EF8C9}" type="slidenum">
              <a:rPr lang="en-US" smtClean="0">
                <a:solidFill>
                  <a:srgbClr val="FFFFFF"/>
                </a:solidFill>
                <a:latin typeface="Arial"/>
                <a:ea typeface="Hiragino Mincho Pro W3"/>
                <a:cs typeface="Hiragino Mincho Pro W3"/>
              </a:rPr>
              <a:pPr/>
              <a:t>82</a:t>
            </a:fld>
            <a:endParaRPr lang="en-US" dirty="0">
              <a:solidFill>
                <a:srgbClr val="FFFFFF"/>
              </a:solidFill>
              <a:latin typeface="Arial"/>
              <a:ea typeface="Hiragino Mincho Pro W3"/>
              <a:cs typeface="Hiragino Mincho Pro W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Clustering Clients and Destinations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2" y="1464096"/>
            <a:ext cx="9121140" cy="5556891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i="1" dirty="0" smtClean="0">
                <a:solidFill>
                  <a:schemeClr val="bg1"/>
                </a:solidFill>
              </a:rPr>
              <a:t>k </a:t>
            </a:r>
            <a:r>
              <a:rPr lang="en-US" sz="2400" dirty="0" smtClean="0">
                <a:solidFill>
                  <a:schemeClr val="bg1"/>
                </a:solidFill>
              </a:rPr>
              <a:t>cluster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representatives have been selected.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Repeatedly add to smallest </a:t>
            </a:r>
            <a:r>
              <a:rPr lang="en-US" sz="2400" dirty="0" smtClean="0">
                <a:solidFill>
                  <a:schemeClr val="bg1"/>
                </a:solidFill>
              </a:rPr>
              <a:t>cluster the AS closest </a:t>
            </a:r>
            <a:r>
              <a:rPr lang="en-US" sz="2400" dirty="0">
                <a:solidFill>
                  <a:schemeClr val="bg1"/>
                </a:solidFill>
              </a:rPr>
              <a:t>to representative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Repeat if representatives are not cluster centers.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98312" y="3705054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8822928" y="3842514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5329952" y="6624308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4302087" y="3654303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1980378" y="3663238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6062016" y="3262868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9318950" y="5966961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2984362" y="6146238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Cloud 21"/>
          <p:cNvSpPr/>
          <p:nvPr/>
        </p:nvSpPr>
        <p:spPr>
          <a:xfrm>
            <a:off x="4538129" y="3143350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8527127" y="4323589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4" name="Cloud 23"/>
          <p:cNvSpPr/>
          <p:nvPr/>
        </p:nvSpPr>
        <p:spPr>
          <a:xfrm>
            <a:off x="1340955" y="3621422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0897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rld_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9977"/>
            <a:ext cx="10058400" cy="53026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763913" y="5785415"/>
            <a:ext cx="3286815" cy="1493974"/>
          </a:xfrm>
          <a:prstGeom prst="ellipse">
            <a:avLst/>
          </a:prstGeom>
          <a:solidFill>
            <a:schemeClr val="accent4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3502" y="3200841"/>
            <a:ext cx="2166310" cy="1523853"/>
          </a:xfrm>
          <a:prstGeom prst="ellipse">
            <a:avLst/>
          </a:prstGeom>
          <a:solidFill>
            <a:schemeClr val="accent4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57537" y="3062648"/>
            <a:ext cx="3209114" cy="1378192"/>
          </a:xfrm>
          <a:prstGeom prst="ellipse">
            <a:avLst/>
          </a:prstGeom>
          <a:solidFill>
            <a:schemeClr val="accent4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978734" y="3365177"/>
            <a:ext cx="1960147" cy="3551923"/>
          </a:xfrm>
          <a:prstGeom prst="ellipse">
            <a:avLst/>
          </a:prstGeom>
          <a:solidFill>
            <a:schemeClr val="accent4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CE860-A162-7C4D-A764-38344D6EF8C9}" type="slidenum">
              <a:rPr lang="en-US" smtClean="0">
                <a:solidFill>
                  <a:srgbClr val="FFFFFF"/>
                </a:solidFill>
                <a:latin typeface="Arial"/>
                <a:ea typeface="Hiragino Mincho Pro W3"/>
                <a:cs typeface="Hiragino Mincho Pro W3"/>
              </a:rPr>
              <a:pPr/>
              <a:t>83</a:t>
            </a:fld>
            <a:endParaRPr lang="en-US" dirty="0">
              <a:solidFill>
                <a:srgbClr val="FFFFFF"/>
              </a:solidFill>
              <a:latin typeface="Arial"/>
              <a:ea typeface="Hiragino Mincho Pro W3"/>
              <a:cs typeface="Hiragino Mincho Pro W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Clustering Clients and Destinations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2" y="1464096"/>
            <a:ext cx="9121140" cy="5556891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i="1" dirty="0" smtClean="0">
                <a:solidFill>
                  <a:schemeClr val="bg1"/>
                </a:solidFill>
              </a:rPr>
              <a:t>k </a:t>
            </a:r>
            <a:r>
              <a:rPr lang="en-US" sz="2400" dirty="0" smtClean="0">
                <a:solidFill>
                  <a:schemeClr val="bg1"/>
                </a:solidFill>
              </a:rPr>
              <a:t>cluster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representatives have been selected.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Repeatedly add to smallest </a:t>
            </a:r>
            <a:r>
              <a:rPr lang="en-US" sz="2400" dirty="0" smtClean="0">
                <a:solidFill>
                  <a:schemeClr val="bg1"/>
                </a:solidFill>
              </a:rPr>
              <a:t>cluster the AS closest </a:t>
            </a:r>
            <a:r>
              <a:rPr lang="en-US" sz="2400" dirty="0">
                <a:solidFill>
                  <a:schemeClr val="bg1"/>
                </a:solidFill>
              </a:rPr>
              <a:t>to representative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Repeat if representatives are not cluster centers.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98312" y="3705054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8822928" y="3842514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5329952" y="6624308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4302087" y="3654303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1980378" y="3663238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6062016" y="3262868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9318950" y="5966961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2984362" y="6146238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Cloud 21"/>
          <p:cNvSpPr/>
          <p:nvPr/>
        </p:nvSpPr>
        <p:spPr>
          <a:xfrm>
            <a:off x="4538129" y="3143350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8527127" y="4323589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4" name="Cloud 23"/>
          <p:cNvSpPr/>
          <p:nvPr/>
        </p:nvSpPr>
        <p:spPr>
          <a:xfrm>
            <a:off x="1340955" y="3621422"/>
            <a:ext cx="308453" cy="424970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 defTabSz="509115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3002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Presentation Title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84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Background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Tor’s Big Problem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Attacks on Prior Approach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Solution 1: Use Trust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Solution 2: Cluster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>
                <a:solidFill>
                  <a:schemeClr val="accent3"/>
                </a:solidFill>
              </a:rPr>
              <a:t>Trust-Aware Path Selection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Future Work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6883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Straight Connector 78"/>
          <p:cNvCxnSpPr>
            <a:endCxn id="73" idx="0"/>
          </p:cNvCxnSpPr>
          <p:nvPr/>
        </p:nvCxnSpPr>
        <p:spPr>
          <a:xfrm>
            <a:off x="6769143" y="4215645"/>
            <a:ext cx="956491" cy="960229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899619" y="3316258"/>
            <a:ext cx="823411" cy="911689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4286093" y="3256863"/>
            <a:ext cx="1271612" cy="89602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44ACE860-A162-7C4D-A764-38344D6EF8C9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Trust-Aware Path Selection</a:t>
            </a:r>
            <a:endParaRPr lang="en-US" sz="2800" dirty="0"/>
          </a:p>
        </p:txBody>
      </p:sp>
      <p:pic>
        <p:nvPicPr>
          <p:cNvPr id="40" name="Picture 39"/>
          <p:cNvPicPr/>
          <p:nvPr/>
        </p:nvPicPr>
        <p:blipFill>
          <a:blip r:embed="rId2"/>
          <a:stretch>
            <a:fillRect/>
          </a:stretch>
        </p:blipFill>
        <p:spPr>
          <a:xfrm>
            <a:off x="4037825" y="3572955"/>
            <a:ext cx="456408" cy="822269"/>
          </a:xfrm>
          <a:prstGeom prst="rect">
            <a:avLst/>
          </a:prstGeom>
          <a:effectLst>
            <a:glow rad="101600">
              <a:schemeClr val="accent3">
                <a:alpha val="75000"/>
              </a:schemeClr>
            </a:glow>
          </a:effectLst>
        </p:spPr>
      </p:pic>
      <p:sp>
        <p:nvSpPr>
          <p:cNvPr id="50" name="TextBox 49"/>
          <p:cNvSpPr txBox="1"/>
          <p:nvPr/>
        </p:nvSpPr>
        <p:spPr>
          <a:xfrm>
            <a:off x="0" y="1367932"/>
            <a:ext cx="4648853" cy="6134191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Cluster representatives replace client and destination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Score guards.</a:t>
            </a:r>
            <a:endParaRPr lang="en-US" sz="28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Choose entry router</a:t>
            </a:r>
            <a:br>
              <a:rPr lang="en-US" sz="2800" dirty="0"/>
            </a:br>
            <a:r>
              <a:rPr lang="en-US" sz="2800" dirty="0"/>
              <a:t>with sufficiently high</a:t>
            </a:r>
            <a:br>
              <a:rPr lang="en-US" sz="2800" dirty="0"/>
            </a:br>
            <a:r>
              <a:rPr lang="en-US" sz="2800" dirty="0"/>
              <a:t>score.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For destination and</a:t>
            </a:r>
            <a:r>
              <a:rPr lang="en-US" sz="2800" dirty="0" smtClean="0">
                <a:latin typeface="+mj-lt"/>
              </a:rPr>
              <a:t/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guard, score </a:t>
            </a:r>
            <a:r>
              <a:rPr lang="en-US" sz="2800" dirty="0" smtClean="0">
                <a:latin typeface="+mj-lt"/>
              </a:rPr>
              <a:t>exit routers.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Choose exit </a:t>
            </a:r>
            <a:r>
              <a:rPr lang="en-US" sz="2800" dirty="0" smtClean="0">
                <a:latin typeface="+mj-lt"/>
              </a:rPr>
              <a:t>router with sufficiently high score.</a:t>
            </a:r>
            <a:endParaRPr lang="en-US" sz="28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Randomly choose middle.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Construct </a:t>
            </a:r>
            <a:r>
              <a:rPr lang="en-US" sz="2800" dirty="0" smtClean="0">
                <a:latin typeface="+mj-lt"/>
              </a:rPr>
              <a:t>circuit.</a:t>
            </a:r>
            <a:endParaRPr lang="en-US" sz="2800" dirty="0">
              <a:latin typeface="+mj-lt"/>
            </a:endParaRPr>
          </a:p>
        </p:txBody>
      </p:sp>
      <p:pic>
        <p:nvPicPr>
          <p:cNvPr id="54" name="Picture 53"/>
          <p:cNvPicPr/>
          <p:nvPr/>
        </p:nvPicPr>
        <p:blipFill>
          <a:blip r:embed="rId3"/>
          <a:stretch>
            <a:fillRect/>
          </a:stretch>
        </p:blipFill>
        <p:spPr>
          <a:xfrm>
            <a:off x="8938049" y="3651266"/>
            <a:ext cx="1009178" cy="861425"/>
          </a:xfrm>
          <a:prstGeom prst="rect">
            <a:avLst/>
          </a:prstGeom>
          <a:effectLst>
            <a:glow rad="101600">
              <a:schemeClr val="accent3">
                <a:alpha val="75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4586609" y="2085040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0.99</a:t>
            </a:r>
            <a:endParaRPr lang="en-US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86609" y="3807889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0.8</a:t>
            </a:r>
            <a:endParaRPr lang="en-US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86609" y="4669314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0.8</a:t>
            </a:r>
            <a:endParaRPr lang="en-US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86609" y="5530738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0.1</a:t>
            </a:r>
            <a:endParaRPr lang="en-US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86609" y="2946464"/>
            <a:ext cx="67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0.99</a:t>
            </a:r>
            <a:endParaRPr lang="en-US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61856" y="2085040"/>
            <a:ext cx="61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0.2</a:t>
            </a:r>
            <a:endParaRPr lang="en-US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61856" y="3807889"/>
            <a:ext cx="67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0.99</a:t>
            </a:r>
            <a:endParaRPr lang="en-US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61856" y="4669314"/>
            <a:ext cx="61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0.8</a:t>
            </a:r>
            <a:endParaRPr lang="en-US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61856" y="5530738"/>
            <a:ext cx="61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0.1</a:t>
            </a:r>
            <a:endParaRPr lang="en-US" dirty="0"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61856" y="2946464"/>
            <a:ext cx="61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0.1</a:t>
            </a:r>
            <a:endParaRPr lang="en-US" dirty="0">
              <a:latin typeface="+mj-lt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170486" y="1527574"/>
            <a:ext cx="970812" cy="1052327"/>
            <a:chOff x="5486400" y="1426946"/>
            <a:chExt cx="882556" cy="928524"/>
          </a:xfrm>
        </p:grpSpPr>
        <p:pic>
          <p:nvPicPr>
            <p:cNvPr id="45" name="Picture 44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52" name="Picture 51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53" name="Picture 52"/>
          <p:cNvPicPr/>
          <p:nvPr/>
        </p:nvPicPr>
        <p:blipFill>
          <a:blip r:embed="rId6"/>
          <a:stretch>
            <a:fillRect/>
          </a:stretch>
        </p:blipFill>
        <p:spPr>
          <a:xfrm>
            <a:off x="5286393" y="1539763"/>
            <a:ext cx="837327" cy="1046977"/>
          </a:xfrm>
          <a:prstGeom prst="rect">
            <a:avLst/>
          </a:prstGeom>
        </p:spPr>
      </p:pic>
      <p:pic>
        <p:nvPicPr>
          <p:cNvPr id="56" name="Picture 55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095" y="1549057"/>
            <a:ext cx="837327" cy="1052327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7173485" y="2456840"/>
            <a:ext cx="970812" cy="1052327"/>
            <a:chOff x="5486400" y="1426946"/>
            <a:chExt cx="882556" cy="928524"/>
          </a:xfrm>
        </p:grpSpPr>
        <p:pic>
          <p:nvPicPr>
            <p:cNvPr id="58" name="Picture 57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59" name="Picture 58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60" name="Picture 59"/>
          <p:cNvPicPr/>
          <p:nvPr/>
        </p:nvPicPr>
        <p:blipFill>
          <a:blip r:embed="rId6"/>
          <a:stretch>
            <a:fillRect/>
          </a:stretch>
        </p:blipFill>
        <p:spPr>
          <a:xfrm>
            <a:off x="5289392" y="2469029"/>
            <a:ext cx="837327" cy="1046977"/>
          </a:xfrm>
          <a:prstGeom prst="rect">
            <a:avLst/>
          </a:prstGeom>
          <a:effectLst>
            <a:glow rad="101600">
              <a:schemeClr val="accent3">
                <a:alpha val="75000"/>
              </a:schemeClr>
            </a:glow>
          </a:effectLst>
        </p:spPr>
      </p:pic>
      <p:pic>
        <p:nvPicPr>
          <p:cNvPr id="61" name="Picture 60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094" y="2478323"/>
            <a:ext cx="837327" cy="1052327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7173485" y="3383104"/>
            <a:ext cx="970812" cy="1052327"/>
            <a:chOff x="5486400" y="1426946"/>
            <a:chExt cx="882556" cy="928524"/>
          </a:xfrm>
        </p:grpSpPr>
        <p:pic>
          <p:nvPicPr>
            <p:cNvPr id="63" name="Picture 62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64" name="Picture 63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65" name="Picture 64"/>
          <p:cNvPicPr/>
          <p:nvPr/>
        </p:nvPicPr>
        <p:blipFill>
          <a:blip r:embed="rId6"/>
          <a:stretch>
            <a:fillRect/>
          </a:stretch>
        </p:blipFill>
        <p:spPr>
          <a:xfrm>
            <a:off x="5289392" y="3395293"/>
            <a:ext cx="837327" cy="1046977"/>
          </a:xfrm>
          <a:prstGeom prst="rect">
            <a:avLst/>
          </a:prstGeom>
        </p:spPr>
      </p:pic>
      <p:pic>
        <p:nvPicPr>
          <p:cNvPr id="66" name="Picture 65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094" y="3404587"/>
            <a:ext cx="837327" cy="1052327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7173485" y="4309369"/>
            <a:ext cx="970812" cy="1052327"/>
            <a:chOff x="5486400" y="1426946"/>
            <a:chExt cx="882556" cy="928524"/>
          </a:xfrm>
          <a:effectLst/>
        </p:grpSpPr>
        <p:pic>
          <p:nvPicPr>
            <p:cNvPr id="68" name="Picture 67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  <a:effectLst>
              <a:glow rad="101600">
                <a:schemeClr val="accent3">
                  <a:alpha val="75000"/>
                </a:schemeClr>
              </a:glow>
            </a:effectLst>
          </p:spPr>
        </p:pic>
        <p:pic>
          <p:nvPicPr>
            <p:cNvPr id="69" name="Picture 68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70" name="Picture 69"/>
          <p:cNvPicPr/>
          <p:nvPr/>
        </p:nvPicPr>
        <p:blipFill>
          <a:blip r:embed="rId6"/>
          <a:stretch>
            <a:fillRect/>
          </a:stretch>
        </p:blipFill>
        <p:spPr>
          <a:xfrm>
            <a:off x="5289392" y="4321558"/>
            <a:ext cx="837327" cy="1046977"/>
          </a:xfrm>
          <a:prstGeom prst="rect">
            <a:avLst/>
          </a:prstGeom>
        </p:spPr>
      </p:pic>
      <p:pic>
        <p:nvPicPr>
          <p:cNvPr id="71" name="Picture 70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094" y="4330852"/>
            <a:ext cx="837327" cy="1052327"/>
          </a:xfrm>
          <a:prstGeom prst="rect">
            <a:avLst/>
          </a:prstGeom>
        </p:spPr>
      </p:pic>
      <p:grpSp>
        <p:nvGrpSpPr>
          <p:cNvPr id="72" name="Group 71"/>
          <p:cNvGrpSpPr/>
          <p:nvPr/>
        </p:nvGrpSpPr>
        <p:grpSpPr>
          <a:xfrm>
            <a:off x="7173485" y="5175874"/>
            <a:ext cx="970812" cy="1052327"/>
            <a:chOff x="5486400" y="1426946"/>
            <a:chExt cx="882556" cy="928524"/>
          </a:xfrm>
        </p:grpSpPr>
        <p:pic>
          <p:nvPicPr>
            <p:cNvPr id="73" name="Picture 72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74" name="Picture 73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75" name="Picture 74"/>
          <p:cNvPicPr/>
          <p:nvPr/>
        </p:nvPicPr>
        <p:blipFill>
          <a:blip r:embed="rId6"/>
          <a:stretch>
            <a:fillRect/>
          </a:stretch>
        </p:blipFill>
        <p:spPr>
          <a:xfrm>
            <a:off x="5289392" y="5188063"/>
            <a:ext cx="837327" cy="1046977"/>
          </a:xfrm>
          <a:prstGeom prst="rect">
            <a:avLst/>
          </a:prstGeom>
        </p:spPr>
      </p:pic>
      <p:pic>
        <p:nvPicPr>
          <p:cNvPr id="76" name="Picture 75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094" y="5197357"/>
            <a:ext cx="837327" cy="10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69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lIns="100785" tIns="50393" rIns="100785" bIns="50393"/>
          <a:lstStyle/>
          <a:p>
            <a:pPr algn="r"/>
            <a:fld id="{EF79A8D7-8563-1D41-8745-9B17EC07E15F}" type="slidenum">
              <a:rPr lang="en-US" sz="1200" smtClean="0"/>
              <a:pPr algn="r"/>
              <a:t>86</a:t>
            </a:fld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Trust-Aware Path Selection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834" y="2967163"/>
            <a:ext cx="9280765" cy="624990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3400" dirty="0" err="1" smtClean="0">
                <a:solidFill>
                  <a:srgbClr val="000000"/>
                </a:solidFill>
                <a:latin typeface="+mn-lt"/>
              </a:rPr>
              <a:t>TrustOne</a:t>
            </a:r>
            <a:r>
              <a:rPr lang="en-US" sz="3400" dirty="0" smtClean="0">
                <a:solidFill>
                  <a:srgbClr val="000000"/>
                </a:solidFill>
                <a:latin typeface="+mn-lt"/>
              </a:rPr>
              <a:t> variant</a:t>
            </a:r>
            <a:endParaRPr lang="en-US" sz="3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10837" y="3715128"/>
            <a:ext cx="9052560" cy="3889199"/>
          </a:xfrm>
          <a:prstGeom prst="rect">
            <a:avLst/>
          </a:prstGeom>
        </p:spPr>
        <p:txBody>
          <a:bodyPr vert="horz" lIns="100785" tIns="50393" rIns="100785" bIns="5039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0000"/>
                </a:solidFill>
              </a:rPr>
              <a:t>Used when most users </a:t>
            </a:r>
            <a:r>
              <a:rPr lang="en-US" sz="2800" dirty="0" smtClean="0">
                <a:solidFill>
                  <a:srgbClr val="000000"/>
                </a:solidFill>
              </a:rPr>
              <a:t>use “vanilla” Tor instead of </a:t>
            </a:r>
            <a:r>
              <a:rPr lang="en-US" sz="2800" dirty="0" smtClean="0">
                <a:solidFill>
                  <a:srgbClr val="000000"/>
                </a:solidFill>
              </a:rPr>
              <a:t>TAPS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Exits are chosen as in vanilla Tor to blend in (guards are chosen much less frequently).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Use higher security-score thresholds because load-balancing wont’ be as affected.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19" y="1458550"/>
            <a:ext cx="8205765" cy="642307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3400" dirty="0" err="1" smtClean="0">
                <a:solidFill>
                  <a:srgbClr val="000000"/>
                </a:solidFill>
                <a:latin typeface="+mn-lt"/>
              </a:rPr>
              <a:t>TrustAll</a:t>
            </a:r>
            <a:endParaRPr lang="en-US" sz="3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02920" y="2084703"/>
            <a:ext cx="9052560" cy="2510740"/>
          </a:xfrm>
          <a:prstGeom prst="rect">
            <a:avLst/>
          </a:prstGeom>
        </p:spPr>
        <p:txBody>
          <a:bodyPr vert="horz" lIns="100785" tIns="50393" rIns="100785" bIns="5039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0000"/>
                </a:solidFill>
              </a:rPr>
              <a:t>All users use TAPS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96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lIns="100785" tIns="50393" rIns="100785" bIns="50393"/>
          <a:lstStyle/>
          <a:p>
            <a:pPr algn="r"/>
            <a:fld id="{EF79A8D7-8563-1D41-8745-9B17EC07E15F}" type="slidenum">
              <a:rPr lang="en-US" sz="1200" smtClean="0"/>
              <a:pPr algn="r"/>
              <a:t>87</a:t>
            </a:fld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TAPS Experiments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19" y="1458550"/>
            <a:ext cx="8205765" cy="642307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3400" dirty="0" err="1" smtClean="0">
                <a:solidFill>
                  <a:srgbClr val="000000"/>
                </a:solidFill>
                <a:latin typeface="+mn-lt"/>
              </a:rPr>
              <a:t>TrustAll</a:t>
            </a:r>
            <a:endParaRPr lang="en-US" sz="3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2920" y="2084703"/>
            <a:ext cx="9052560" cy="2510740"/>
          </a:xfrm>
          <a:prstGeom prst="rect">
            <a:avLst/>
          </a:prstGeom>
        </p:spPr>
        <p:txBody>
          <a:bodyPr vert="horz" lIns="100785" tIns="50393" rIns="100785" bIns="5039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0000"/>
                </a:solidFill>
              </a:rPr>
              <a:t>Users engage in typical behavior (browse, search, chat, social net, etc.) to </a:t>
            </a:r>
            <a:r>
              <a:rPr lang="en-US" sz="2800" dirty="0" smtClean="0">
                <a:solidFill>
                  <a:srgbClr val="000000"/>
                </a:solidFill>
              </a:rPr>
              <a:t>many </a:t>
            </a:r>
            <a:r>
              <a:rPr lang="en-US" sz="2800" dirty="0" smtClean="0">
                <a:solidFill>
                  <a:srgbClr val="000000"/>
                </a:solidFill>
              </a:rPr>
              <a:t>locations (135 in our experiments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714" y="4042824"/>
            <a:ext cx="9280765" cy="1180025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3400" dirty="0" err="1" smtClean="0">
                <a:solidFill>
                  <a:srgbClr val="000000"/>
                </a:solidFill>
                <a:latin typeface="+mn-lt"/>
              </a:rPr>
              <a:t>TrustOne</a:t>
            </a:r>
            <a:r>
              <a:rPr lang="en-US" sz="3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400" dirty="0" smtClean="0">
                <a:solidFill>
                  <a:srgbClr val="000000"/>
                </a:solidFill>
                <a:latin typeface="+mn-lt"/>
              </a:rPr>
              <a:t>(Visit highly sensitive site while blending with most users)</a:t>
            </a:r>
            <a:endParaRPr lang="en-US" sz="3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0717" y="5134404"/>
            <a:ext cx="9052560" cy="2510740"/>
          </a:xfrm>
          <a:prstGeom prst="rect">
            <a:avLst/>
          </a:prstGeom>
        </p:spPr>
        <p:txBody>
          <a:bodyPr vert="horz" lIns="100785" tIns="50393" rIns="100785" bIns="5039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0000"/>
                </a:solidFill>
              </a:rPr>
              <a:t>User visits a single IRC chat server via </a:t>
            </a:r>
            <a:r>
              <a:rPr lang="en-US" sz="2800" dirty="0" smtClean="0">
                <a:solidFill>
                  <a:srgbClr val="000000"/>
                </a:solidFill>
              </a:rPr>
              <a:t>Tor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96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lIns="100785" tIns="50393" rIns="100785" bIns="50393"/>
          <a:lstStyle/>
          <a:p>
            <a:pPr algn="r"/>
            <a:fld id="{EF79A8D7-8563-1D41-8745-9B17EC07E15F}" type="slidenum">
              <a:rPr lang="en-US" sz="1200" smtClean="0"/>
              <a:pPr algn="r"/>
              <a:t>88</a:t>
            </a:fld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TAPS Experiments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19" y="1458549"/>
            <a:ext cx="8205765" cy="1116764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3200" dirty="0" smtClean="0">
                <a:latin typeface="+mn-lt"/>
              </a:rPr>
              <a:t>Pervasive adversary “The Man”</a:t>
            </a:r>
          </a:p>
          <a:p>
            <a:r>
              <a:rPr lang="en-US" sz="3200" dirty="0" smtClean="0">
                <a:latin typeface="+mn-lt"/>
              </a:rPr>
              <a:t>(Suggested Default)</a:t>
            </a:r>
            <a:endParaRPr lang="en-US" sz="3200" dirty="0"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2920" y="2628779"/>
            <a:ext cx="9052560" cy="2118847"/>
          </a:xfrm>
          <a:prstGeom prst="rect">
            <a:avLst/>
          </a:prstGeom>
        </p:spPr>
        <p:txBody>
          <a:bodyPr vert="horz" lIns="100785" tIns="50393" rIns="100785" bIns="5039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Prob.(Each AS/IXP org. compromised) is 0.1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.02 ≤ Prob.(Each relay family compromised) ≤ .1     decreasing with uptime of relays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715" y="4273316"/>
            <a:ext cx="8205765" cy="642307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3400" dirty="0">
                <a:latin typeface="+mn-lt"/>
              </a:rPr>
              <a:t>Example: </a:t>
            </a:r>
            <a:r>
              <a:rPr lang="en-US" sz="3400" dirty="0" smtClean="0">
                <a:latin typeface="+mn-lt"/>
              </a:rPr>
              <a:t>Countries</a:t>
            </a:r>
            <a:endParaRPr lang="en-US" sz="3400" dirty="0"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0717" y="4899470"/>
            <a:ext cx="9052560" cy="2510740"/>
          </a:xfrm>
          <a:prstGeom prst="rect">
            <a:avLst/>
          </a:prstGeom>
        </p:spPr>
        <p:txBody>
          <a:bodyPr vert="horz" lIns="100785" tIns="50393" rIns="100785" bIns="5039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0000"/>
                </a:solidFill>
              </a:rPr>
              <a:t>Each of 249 countries an adversary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Each AS/IXP organization within adversary country is compromised with probability 1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Relays not compromised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04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44ACE860-A162-7C4D-A764-38344D6EF8C9}" type="slidenum">
              <a:rPr lang="en-US" smtClean="0">
                <a:solidFill>
                  <a:srgbClr val="FFFFFF"/>
                </a:solidFill>
                <a:ea typeface="Hiragino Mincho Pro W3"/>
                <a:cs typeface="Hiragino Mincho Pro W3"/>
              </a:rPr>
              <a:pPr/>
              <a:t>89</a:t>
            </a:fld>
            <a:endParaRPr lang="en-US" dirty="0">
              <a:solidFill>
                <a:srgbClr val="FFFFFF"/>
              </a:solidFill>
              <a:ea typeface="Hiragino Mincho Pro W3"/>
              <a:cs typeface="Hiragino Mincho Pro W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 smtClean="0"/>
              <a:t>TAPS Experiments: The Man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1284845" y="6005776"/>
            <a:ext cx="7275813" cy="10152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</a:rPr>
              <a:t>Time to first compromised connection from most popular AS (6128) over 7 days</a:t>
            </a:r>
          </a:p>
        </p:txBody>
      </p:sp>
      <p:pic>
        <p:nvPicPr>
          <p:cNvPr id="3" name="Picture 2" descr="2013-12-01--07.typical.client_loc-6128.exit-guard-comp-times.c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03" y="1516841"/>
            <a:ext cx="7302522" cy="422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72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69" y="2464995"/>
            <a:ext cx="837327" cy="1052327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31" y="2464995"/>
            <a:ext cx="837327" cy="105232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130448" y="3346281"/>
            <a:ext cx="508712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3261107"/>
            <a:ext cx="936054" cy="7996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1584" y="5050045"/>
            <a:ext cx="1387939" cy="610410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Users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28001" y="5050037"/>
            <a:ext cx="2724146" cy="675025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Destinations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35532" y="5050037"/>
            <a:ext cx="4192473" cy="675025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Relays</a:t>
            </a:r>
          </a:p>
        </p:txBody>
      </p:sp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73" y="3546415"/>
            <a:ext cx="837327" cy="10523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Onion Routing</a:t>
            </a:r>
            <a:endParaRPr lang="en-US" dirty="0"/>
          </a:p>
        </p:txBody>
      </p:sp>
      <p:pic>
        <p:nvPicPr>
          <p:cNvPr id="23" name="Picture 22"/>
          <p:cNvPicPr/>
          <p:nvPr/>
        </p:nvPicPr>
        <p:blipFill>
          <a:blip r:embed="rId3"/>
          <a:stretch>
            <a:fillRect/>
          </a:stretch>
        </p:blipFill>
        <p:spPr>
          <a:xfrm>
            <a:off x="1121197" y="4198924"/>
            <a:ext cx="508712" cy="799636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2323481"/>
            <a:ext cx="936054" cy="799636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4145918"/>
            <a:ext cx="936054" cy="799636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>
          <a:xfrm>
            <a:off x="1121197" y="2522060"/>
            <a:ext cx="508712" cy="799636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39" y="3546415"/>
            <a:ext cx="837327" cy="1052327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421" y="3660927"/>
            <a:ext cx="837327" cy="10523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38479" y="6062213"/>
            <a:ext cx="2963467" cy="1375713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44307" y="6409922"/>
            <a:ext cx="1103744" cy="15119"/>
            <a:chOff x="544307" y="6409916"/>
            <a:chExt cx="1103744" cy="15119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549704" y="6423324"/>
              <a:ext cx="1098347" cy="1709"/>
            </a:xfrm>
            <a:prstGeom prst="line">
              <a:avLst/>
            </a:prstGeom>
            <a:ln w="3048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544307" y="6409916"/>
              <a:ext cx="1103741" cy="15117"/>
            </a:xfrm>
            <a:prstGeom prst="line">
              <a:avLst/>
            </a:prstGeom>
            <a:ln w="1524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44311" y="6409916"/>
              <a:ext cx="1088621" cy="15119"/>
            </a:xfrm>
            <a:prstGeom prst="line">
              <a:avLst/>
            </a:prstGeom>
            <a:ln w="57150">
              <a:solidFill>
                <a:srgbClr val="B874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/>
          <p:cNvCxnSpPr/>
          <p:nvPr/>
        </p:nvCxnSpPr>
        <p:spPr>
          <a:xfrm>
            <a:off x="574550" y="7090213"/>
            <a:ext cx="105838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877244" y="6124621"/>
            <a:ext cx="1387939" cy="610410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Circuit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77237" y="6789801"/>
            <a:ext cx="1615422" cy="610410"/>
          </a:xfrm>
          <a:prstGeom prst="rect">
            <a:avLst/>
          </a:prstGeom>
          <a:noFill/>
        </p:spPr>
        <p:txBody>
          <a:bodyPr wrap="square" lIns="101835" tIns="50917" rIns="101835" bIns="50917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Stream</a:t>
            </a:r>
          </a:p>
        </p:txBody>
      </p:sp>
    </p:spTree>
    <p:extLst>
      <p:ext uri="{BB962C8B-B14F-4D97-AF65-F5344CB8AC3E}">
        <p14:creationId xmlns:p14="http://schemas.microsoft.com/office/powerpoint/2010/main" val="3295967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44ACE860-A162-7C4D-A764-38344D6EF8C9}" type="slidenum">
              <a:rPr lang="en-US" smtClean="0">
                <a:solidFill>
                  <a:srgbClr val="FFFFFF"/>
                </a:solidFill>
                <a:ea typeface="Hiragino Mincho Pro W3"/>
                <a:cs typeface="Hiragino Mincho Pro W3"/>
              </a:rPr>
              <a:pPr/>
              <a:t>90</a:t>
            </a:fld>
            <a:endParaRPr lang="en-US" dirty="0">
              <a:solidFill>
                <a:srgbClr val="FFFFFF"/>
              </a:solidFill>
              <a:ea typeface="Hiragino Mincho Pro W3"/>
              <a:cs typeface="Hiragino Mincho Pro W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 smtClean="0"/>
              <a:t>TAPS Experiments: The Man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1284845" y="6005776"/>
            <a:ext cx="7275813" cy="10152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Fraction of compromised connections from most popular AS (6128) over 7 days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6" name="Picture 5" descr="2013-12-01--07.typical.client_loc-6128.exit-guard-comp-rates.c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905" y="1561659"/>
            <a:ext cx="7302522" cy="422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44ACE860-A162-7C4D-A764-38344D6EF8C9}" type="slidenum">
              <a:rPr lang="en-US" smtClean="0">
                <a:solidFill>
                  <a:srgbClr val="FFFFFF"/>
                </a:solidFill>
                <a:ea typeface="Hiragino Mincho Pro W3"/>
                <a:cs typeface="Hiragino Mincho Pro W3"/>
              </a:rPr>
              <a:pPr/>
              <a:t>91</a:t>
            </a:fld>
            <a:endParaRPr lang="en-US" dirty="0">
              <a:solidFill>
                <a:srgbClr val="FFFFFF"/>
              </a:solidFill>
              <a:ea typeface="Hiragino Mincho Pro W3"/>
              <a:cs typeface="Hiragino Mincho Pro W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 smtClean="0"/>
              <a:t>TAPS Experiments: Countries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1284845" y="6005776"/>
            <a:ext cx="7798716" cy="15985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Streams compromised by any country for typical usage over 7 days from most popular AS (6128)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(</a:t>
            </a:r>
            <a:r>
              <a:rPr lang="en-US" sz="2800" dirty="0"/>
              <a:t>except from US where AS 6128 is</a:t>
            </a:r>
            <a:r>
              <a:rPr lang="en-US" sz="2800" dirty="0" smtClean="0"/>
              <a:t>).</a:t>
            </a:r>
            <a:endParaRPr lang="en-US" sz="2800" dirty="0"/>
          </a:p>
        </p:txBody>
      </p:sp>
      <p:pic>
        <p:nvPicPr>
          <p:cNvPr id="7" name="Picture 6" descr="2013-12-01--07.typical.client_loc-6128.countri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33" y="1911519"/>
            <a:ext cx="7302522" cy="375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20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44ACE860-A162-7C4D-A764-38344D6EF8C9}" type="slidenum">
              <a:rPr lang="en-US" smtClean="0">
                <a:solidFill>
                  <a:srgbClr val="FFFFFF"/>
                </a:solidFill>
                <a:ea typeface="Hiragino Mincho Pro W3"/>
                <a:cs typeface="Hiragino Mincho Pro W3"/>
              </a:rPr>
              <a:pPr/>
              <a:t>92</a:t>
            </a:fld>
            <a:endParaRPr lang="en-US" dirty="0">
              <a:solidFill>
                <a:srgbClr val="FFFFFF"/>
              </a:solidFill>
              <a:ea typeface="Hiragino Mincho Pro W3"/>
              <a:cs typeface="Hiragino Mincho Pro W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 smtClean="0"/>
              <a:t>TAPS Experiments: The Man</a:t>
            </a:r>
            <a:endParaRPr lang="en-US" sz="3200" dirty="0"/>
          </a:p>
        </p:txBody>
      </p:sp>
      <p:pic>
        <p:nvPicPr>
          <p:cNvPr id="8" name="Picture 7" descr="ttlb-web-trust-all-per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5" y="2852724"/>
            <a:ext cx="4503222" cy="3477023"/>
          </a:xfrm>
          <a:prstGeom prst="rect">
            <a:avLst/>
          </a:prstGeom>
        </p:spPr>
      </p:pic>
      <p:pic>
        <p:nvPicPr>
          <p:cNvPr id="9" name="Picture 8" descr="ttlb-bulk-trust-all-perf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267" y="2852724"/>
            <a:ext cx="4503222" cy="3477023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738494" y="1928418"/>
            <a:ext cx="8579829" cy="1096358"/>
          </a:xfrm>
          <a:prstGeom prst="rect">
            <a:avLst/>
          </a:prstGeom>
        </p:spPr>
        <p:txBody>
          <a:bodyPr/>
          <a:lstStyle>
            <a:lvl1pPr marL="0" indent="0" algn="l" defTabSz="1035805" rtl="0" eaLnBrk="1" latinLnBrk="0" hangingPunct="1">
              <a:lnSpc>
                <a:spcPts val="1798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4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5805" rtl="0" eaLnBrk="1" latinLnBrk="0" hangingPunct="1">
              <a:lnSpc>
                <a:spcPts val="1798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400" b="1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1747" indent="-234841" algn="l" defTabSz="1035805" rtl="0" eaLnBrk="1" latinLnBrk="0" hangingPunct="1">
              <a:lnSpc>
                <a:spcPts val="1798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413" indent="-236427" algn="l" defTabSz="1035805" rtl="0" eaLnBrk="1" latinLnBrk="0" hangingPunct="1">
              <a:lnSpc>
                <a:spcPts val="1798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14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3973" indent="-220560" algn="l" defTabSz="1035805" rtl="0" eaLnBrk="1" latinLnBrk="0" hangingPunct="1">
              <a:lnSpc>
                <a:spcPts val="1798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8463" indent="-258950" algn="l" defTabSz="1035805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6366" indent="-258950" algn="l" defTabSz="1035805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4269" indent="-258950" algn="l" defTabSz="1035805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2171" indent="-258950" algn="l" defTabSz="1035805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4775">
              <a:lnSpc>
                <a:spcPct val="10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Time to last byte</a:t>
            </a:r>
          </a:p>
          <a:p>
            <a:pPr marL="104775">
              <a:lnSpc>
                <a:spcPct val="10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       320KiB file                            5MiB file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idx="13"/>
          </p:nvPr>
        </p:nvSpPr>
        <p:spPr>
          <a:xfrm>
            <a:off x="1284845" y="6678064"/>
            <a:ext cx="7798716" cy="5378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Performance experiment simulated with Shadow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7232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Presentation Title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93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Background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Tor’s Big Problem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Attacks on Prior Approach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Solution 1: Use Trust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Solution 2: Cluster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/>
              <a:t>Trust-Aware Path Selection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3200" dirty="0" smtClean="0">
                <a:solidFill>
                  <a:schemeClr val="accent3"/>
                </a:solidFill>
              </a:rPr>
              <a:t>Future Work</a:t>
            </a:r>
            <a:endParaRPr lang="en-US" sz="3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1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Presentation Title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94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and Future 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27322" y="1434513"/>
            <a:ext cx="9121140" cy="215102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Future Work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/>
              <a:t>DNS resolution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/>
              <a:t>Improved path inference to inform trust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/>
              <a:t>Network routing </a:t>
            </a:r>
            <a:r>
              <a:rPr lang="en-US" sz="2800" dirty="0" smtClean="0"/>
              <a:t>dynamics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/>
              <a:t>Single onion service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94221" y="4257826"/>
            <a:ext cx="9755864" cy="3197105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0" indent="0" algn="l" defTabSz="1035805" rtl="0" eaLnBrk="1" latinLnBrk="0" hangingPunct="1">
              <a:lnSpc>
                <a:spcPts val="1798"/>
              </a:lnSpc>
              <a:spcBef>
                <a:spcPts val="0"/>
              </a:spcBef>
              <a:spcAft>
                <a:spcPts val="599"/>
              </a:spcAft>
              <a:buFontTx/>
              <a:buNone/>
              <a:defRPr sz="14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5805" rtl="0" eaLnBrk="1" latinLnBrk="0" hangingPunct="1">
              <a:lnSpc>
                <a:spcPts val="1798"/>
              </a:lnSpc>
              <a:spcBef>
                <a:spcPts val="0"/>
              </a:spcBef>
              <a:spcAft>
                <a:spcPts val="599"/>
              </a:spcAft>
              <a:buFontTx/>
              <a:buNone/>
              <a:defRPr sz="14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747" indent="-234841" algn="l" defTabSz="1035805" rtl="0" eaLnBrk="1" latinLnBrk="0" hangingPunct="1">
              <a:lnSpc>
                <a:spcPts val="1798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413" indent="-236427" algn="l" defTabSz="1035805" rtl="0" eaLnBrk="1" latinLnBrk="0" hangingPunct="1">
              <a:lnSpc>
                <a:spcPts val="1798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14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3973" indent="-220560" algn="l" defTabSz="1035805" rtl="0" eaLnBrk="1" latinLnBrk="0" hangingPunct="1">
              <a:lnSpc>
                <a:spcPts val="1798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8463" indent="-258950" algn="l" defTabSz="1035805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6366" indent="-258950" algn="l" defTabSz="1035805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4269" indent="-258950" algn="l" defTabSz="1035805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2171" indent="-258950" algn="l" defTabSz="1035805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US" sz="2000" dirty="0" smtClean="0"/>
              <a:t>Aaron </a:t>
            </a:r>
            <a:r>
              <a:rPr lang="en-US" sz="2000" dirty="0"/>
              <a:t>Johnson, Chris </a:t>
            </a:r>
            <a:r>
              <a:rPr lang="en-US" sz="2000" dirty="0" err="1"/>
              <a:t>Wacek</a:t>
            </a:r>
            <a:r>
              <a:rPr lang="en-US" sz="2000" dirty="0"/>
              <a:t>, Rob Jansen, Micah </a:t>
            </a:r>
            <a:r>
              <a:rPr lang="en-US" sz="2000" dirty="0" err="1"/>
              <a:t>Sherr</a:t>
            </a:r>
            <a:r>
              <a:rPr lang="en-US" sz="2000" dirty="0"/>
              <a:t>, and Paul </a:t>
            </a:r>
            <a:r>
              <a:rPr lang="en-US" sz="2000" dirty="0" err="1" smtClean="0"/>
              <a:t>Syverson</a:t>
            </a:r>
            <a:r>
              <a:rPr lang="en-US" sz="2000" dirty="0" smtClean="0"/>
              <a:t>, “Users </a:t>
            </a:r>
            <a:r>
              <a:rPr lang="en-US" sz="2000" dirty="0"/>
              <a:t>Get Routed: Traffic Correlation on Tor by Realistic </a:t>
            </a:r>
            <a:r>
              <a:rPr lang="en-US" sz="2000" dirty="0" smtClean="0"/>
              <a:t>Adversaries”, In </a:t>
            </a:r>
            <a:r>
              <a:rPr lang="en-US" sz="2000" dirty="0"/>
              <a:t>Proceedings of the 20th ACM Conference on Computer and Communications Security (CCS 2013). </a:t>
            </a:r>
            <a:endParaRPr lang="en-US" sz="2000" dirty="0" smtClean="0"/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US" sz="2000" dirty="0"/>
              <a:t>Aaron D. </a:t>
            </a:r>
            <a:r>
              <a:rPr lang="en-US" sz="2000" dirty="0" err="1"/>
              <a:t>Jaggard</a:t>
            </a:r>
            <a:r>
              <a:rPr lang="en-US" sz="2000" dirty="0"/>
              <a:t>, Aaron Johnson, Sarah Cortes, Paul </a:t>
            </a:r>
            <a:r>
              <a:rPr lang="en-US" sz="2000" dirty="0" err="1"/>
              <a:t>Syverson</a:t>
            </a:r>
            <a:r>
              <a:rPr lang="en-US" sz="2000" dirty="0"/>
              <a:t>, and Joan </a:t>
            </a:r>
            <a:r>
              <a:rPr lang="en-US" sz="2000" dirty="0" err="1" smtClean="0"/>
              <a:t>Feigenbaum</a:t>
            </a:r>
            <a:r>
              <a:rPr lang="en-US" sz="2000" dirty="0" smtClean="0"/>
              <a:t>, “20,000 </a:t>
            </a:r>
            <a:r>
              <a:rPr lang="en-US" sz="2000" dirty="0"/>
              <a:t>In League Under the Sea: Anonymous Communication, Trust, MLATs, and Undersea </a:t>
            </a:r>
            <a:r>
              <a:rPr lang="en-US" sz="2000" dirty="0" smtClean="0"/>
              <a:t>Cables”, In </a:t>
            </a:r>
            <a:r>
              <a:rPr lang="en-US" sz="2000" dirty="0"/>
              <a:t>Proceedings on Privacy Enhancing Technologies (</a:t>
            </a:r>
            <a:r>
              <a:rPr lang="en-US" sz="2000" dirty="0" err="1"/>
              <a:t>PoPETS</a:t>
            </a:r>
            <a:r>
              <a:rPr lang="en-US" sz="2000" dirty="0"/>
              <a:t> 2015), Vol. 2015, Number 1, April 2015</a:t>
            </a:r>
            <a:r>
              <a:rPr lang="en-US" sz="2000" dirty="0" smtClean="0"/>
              <a:t>.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US" sz="2000" dirty="0"/>
              <a:t>Aaron Johnson, Rob Jansen, Aaron D. </a:t>
            </a:r>
            <a:r>
              <a:rPr lang="en-US" sz="2000" dirty="0" err="1"/>
              <a:t>Jaggard</a:t>
            </a:r>
            <a:r>
              <a:rPr lang="en-US" sz="2000" dirty="0"/>
              <a:t>, Joan </a:t>
            </a:r>
            <a:r>
              <a:rPr lang="en-US" sz="2000" dirty="0" err="1"/>
              <a:t>Feigenbaum</a:t>
            </a:r>
            <a:r>
              <a:rPr lang="en-US" sz="2000" dirty="0"/>
              <a:t>, and Paul </a:t>
            </a:r>
            <a:r>
              <a:rPr lang="en-US" sz="2000" dirty="0" err="1"/>
              <a:t>Syverson</a:t>
            </a:r>
            <a:r>
              <a:rPr lang="en-US" sz="2000" dirty="0"/>
              <a:t>, “Avoiding The Man on the Wire: Improving Tor's Security with Trust-Aware Path Selection”, To appear in Proceedings of the 24th Network and Distributed System Security Symposium (NDSS 2017).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690115"/>
            <a:ext cx="4482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References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01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RL_PPT_M10_052616">
  <a:themeElements>
    <a:clrScheme name="NRL_Color Palette">
      <a:dk1>
        <a:srgbClr val="000000"/>
      </a:dk1>
      <a:lt1>
        <a:sysClr val="window" lastClr="FFFFFF"/>
      </a:lt1>
      <a:dk2>
        <a:srgbClr val="002060"/>
      </a:dk2>
      <a:lt2>
        <a:srgbClr val="E7E6E6"/>
      </a:lt2>
      <a:accent1>
        <a:srgbClr val="002060"/>
      </a:accent1>
      <a:accent2>
        <a:srgbClr val="0070C0"/>
      </a:accent2>
      <a:accent3>
        <a:srgbClr val="FFC000"/>
      </a:accent3>
      <a:accent4>
        <a:srgbClr val="A5A5A5"/>
      </a:accent4>
      <a:accent5>
        <a:srgbClr val="5B9BD5"/>
      </a:accent5>
      <a:accent6>
        <a:srgbClr val="FFFF00"/>
      </a:accent6>
      <a:hlink>
        <a:srgbClr val="002060"/>
      </a:hlink>
      <a:folHlink>
        <a:srgbClr val="FFC000"/>
      </a:folHlink>
    </a:clrScheme>
    <a:fontScheme name="US NR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RL_PPT_M10_052616" id="{2ADE39D3-BDE3-49AE-919C-C678C3315280}" vid="{69358647-15F7-4DA1-B81D-61451955B617}"/>
    </a:ext>
  </a:extLst>
</a:theme>
</file>

<file path=ppt/theme/theme2.xml><?xml version="1.0" encoding="utf-8"?>
<a:theme xmlns:a="http://schemas.openxmlformats.org/drawingml/2006/main" name="6_NRL_PPT_M10_052616">
  <a:themeElements>
    <a:clrScheme name="NRL_Color Palette">
      <a:dk1>
        <a:srgbClr val="000000"/>
      </a:dk1>
      <a:lt1>
        <a:sysClr val="window" lastClr="FFFFFF"/>
      </a:lt1>
      <a:dk2>
        <a:srgbClr val="002060"/>
      </a:dk2>
      <a:lt2>
        <a:srgbClr val="E7E6E6"/>
      </a:lt2>
      <a:accent1>
        <a:srgbClr val="002060"/>
      </a:accent1>
      <a:accent2>
        <a:srgbClr val="0070C0"/>
      </a:accent2>
      <a:accent3>
        <a:srgbClr val="FFC000"/>
      </a:accent3>
      <a:accent4>
        <a:srgbClr val="A5A5A5"/>
      </a:accent4>
      <a:accent5>
        <a:srgbClr val="5B9BD5"/>
      </a:accent5>
      <a:accent6>
        <a:srgbClr val="FFFF00"/>
      </a:accent6>
      <a:hlink>
        <a:srgbClr val="002060"/>
      </a:hlink>
      <a:folHlink>
        <a:srgbClr val="FFC000"/>
      </a:folHlink>
    </a:clrScheme>
    <a:fontScheme name="US NR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RL_PPT_M10_052616" id="{2ADE39D3-BDE3-49AE-919C-C678C3315280}" vid="{69358647-15F7-4DA1-B81D-61451955B617}"/>
    </a:ext>
  </a:extLst>
</a:theme>
</file>

<file path=ppt/theme/theme3.xml><?xml version="1.0" encoding="utf-8"?>
<a:theme xmlns:a="http://schemas.openxmlformats.org/drawingml/2006/main" name="7_NRL_PPT_M10_052616">
  <a:themeElements>
    <a:clrScheme name="NRL_Color Palette">
      <a:dk1>
        <a:srgbClr val="000000"/>
      </a:dk1>
      <a:lt1>
        <a:sysClr val="window" lastClr="FFFFFF"/>
      </a:lt1>
      <a:dk2>
        <a:srgbClr val="002060"/>
      </a:dk2>
      <a:lt2>
        <a:srgbClr val="E7E6E6"/>
      </a:lt2>
      <a:accent1>
        <a:srgbClr val="002060"/>
      </a:accent1>
      <a:accent2>
        <a:srgbClr val="0070C0"/>
      </a:accent2>
      <a:accent3>
        <a:srgbClr val="FFC000"/>
      </a:accent3>
      <a:accent4>
        <a:srgbClr val="A5A5A5"/>
      </a:accent4>
      <a:accent5>
        <a:srgbClr val="5B9BD5"/>
      </a:accent5>
      <a:accent6>
        <a:srgbClr val="FFFF00"/>
      </a:accent6>
      <a:hlink>
        <a:srgbClr val="002060"/>
      </a:hlink>
      <a:folHlink>
        <a:srgbClr val="FFC000"/>
      </a:folHlink>
    </a:clrScheme>
    <a:fontScheme name="US NR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RL_PPT_M10_052616" id="{2ADE39D3-BDE3-49AE-919C-C678C3315280}" vid="{69358647-15F7-4DA1-B81D-61451955B617}"/>
    </a:ext>
  </a:extLst>
</a:theme>
</file>

<file path=ppt/theme/theme4.xml><?xml version="1.0" encoding="utf-8"?>
<a:theme xmlns:a="http://schemas.openxmlformats.org/drawingml/2006/main" name="8_NRL_PPT_M10_052616">
  <a:themeElements>
    <a:clrScheme name="NRL_Color Palette">
      <a:dk1>
        <a:srgbClr val="000000"/>
      </a:dk1>
      <a:lt1>
        <a:sysClr val="window" lastClr="FFFFFF"/>
      </a:lt1>
      <a:dk2>
        <a:srgbClr val="002060"/>
      </a:dk2>
      <a:lt2>
        <a:srgbClr val="E7E6E6"/>
      </a:lt2>
      <a:accent1>
        <a:srgbClr val="002060"/>
      </a:accent1>
      <a:accent2>
        <a:srgbClr val="0070C0"/>
      </a:accent2>
      <a:accent3>
        <a:srgbClr val="FFC000"/>
      </a:accent3>
      <a:accent4>
        <a:srgbClr val="A5A5A5"/>
      </a:accent4>
      <a:accent5>
        <a:srgbClr val="5B9BD5"/>
      </a:accent5>
      <a:accent6>
        <a:srgbClr val="FFFF00"/>
      </a:accent6>
      <a:hlink>
        <a:srgbClr val="002060"/>
      </a:hlink>
      <a:folHlink>
        <a:srgbClr val="FFC000"/>
      </a:folHlink>
    </a:clrScheme>
    <a:fontScheme name="US NR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RL_PPT_M10_052616" id="{2ADE39D3-BDE3-49AE-919C-C678C3315280}" vid="{69358647-15F7-4DA1-B81D-61451955B617}"/>
    </a:ext>
  </a:extLst>
</a:theme>
</file>

<file path=ppt/theme/theme5.xml><?xml version="1.0" encoding="utf-8"?>
<a:theme xmlns:a="http://schemas.openxmlformats.org/drawingml/2006/main" name="1_NRL_PPT_M10_052616">
  <a:themeElements>
    <a:clrScheme name="NRL_Color Palette">
      <a:dk1>
        <a:srgbClr val="000000"/>
      </a:dk1>
      <a:lt1>
        <a:sysClr val="window" lastClr="FFFFFF"/>
      </a:lt1>
      <a:dk2>
        <a:srgbClr val="002060"/>
      </a:dk2>
      <a:lt2>
        <a:srgbClr val="E7E6E6"/>
      </a:lt2>
      <a:accent1>
        <a:srgbClr val="002060"/>
      </a:accent1>
      <a:accent2>
        <a:srgbClr val="0070C0"/>
      </a:accent2>
      <a:accent3>
        <a:srgbClr val="FFC000"/>
      </a:accent3>
      <a:accent4>
        <a:srgbClr val="A5A5A5"/>
      </a:accent4>
      <a:accent5>
        <a:srgbClr val="5B9BD5"/>
      </a:accent5>
      <a:accent6>
        <a:srgbClr val="FFFF00"/>
      </a:accent6>
      <a:hlink>
        <a:srgbClr val="002060"/>
      </a:hlink>
      <a:folHlink>
        <a:srgbClr val="FFC000"/>
      </a:folHlink>
    </a:clrScheme>
    <a:fontScheme name="US NR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RL_PPT_M10_052616" id="{2ADE39D3-BDE3-49AE-919C-C678C3315280}" vid="{69358647-15F7-4DA1-B81D-61451955B617}"/>
    </a:ext>
  </a:extLst>
</a:theme>
</file>

<file path=ppt/theme/theme6.xml><?xml version="1.0" encoding="utf-8"?>
<a:theme xmlns:a="http://schemas.openxmlformats.org/drawingml/2006/main" name="9_NRL_PPT_M10_052616">
  <a:themeElements>
    <a:clrScheme name="NRL_Color Palette">
      <a:dk1>
        <a:srgbClr val="000000"/>
      </a:dk1>
      <a:lt1>
        <a:sysClr val="window" lastClr="FFFFFF"/>
      </a:lt1>
      <a:dk2>
        <a:srgbClr val="002060"/>
      </a:dk2>
      <a:lt2>
        <a:srgbClr val="E7E6E6"/>
      </a:lt2>
      <a:accent1>
        <a:srgbClr val="002060"/>
      </a:accent1>
      <a:accent2>
        <a:srgbClr val="0070C0"/>
      </a:accent2>
      <a:accent3>
        <a:srgbClr val="FFC000"/>
      </a:accent3>
      <a:accent4>
        <a:srgbClr val="A5A5A5"/>
      </a:accent4>
      <a:accent5>
        <a:srgbClr val="5B9BD5"/>
      </a:accent5>
      <a:accent6>
        <a:srgbClr val="FFFF00"/>
      </a:accent6>
      <a:hlink>
        <a:srgbClr val="002060"/>
      </a:hlink>
      <a:folHlink>
        <a:srgbClr val="FFC000"/>
      </a:folHlink>
    </a:clrScheme>
    <a:fontScheme name="US NR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RL_PPT_M10_052616" id="{2ADE39D3-BDE3-49AE-919C-C678C3315280}" vid="{69358647-15F7-4DA1-B81D-61451955B617}"/>
    </a:ext>
  </a:extLst>
</a:theme>
</file>

<file path=ppt/theme/theme7.xml><?xml version="1.0" encoding="utf-8"?>
<a:theme xmlns:a="http://schemas.openxmlformats.org/drawingml/2006/main" name="2_NRL_PPT_M10_052616">
  <a:themeElements>
    <a:clrScheme name="NRL_Color Palette">
      <a:dk1>
        <a:srgbClr val="000000"/>
      </a:dk1>
      <a:lt1>
        <a:sysClr val="window" lastClr="FFFFFF"/>
      </a:lt1>
      <a:dk2>
        <a:srgbClr val="002060"/>
      </a:dk2>
      <a:lt2>
        <a:srgbClr val="E7E6E6"/>
      </a:lt2>
      <a:accent1>
        <a:srgbClr val="002060"/>
      </a:accent1>
      <a:accent2>
        <a:srgbClr val="0070C0"/>
      </a:accent2>
      <a:accent3>
        <a:srgbClr val="FFC000"/>
      </a:accent3>
      <a:accent4>
        <a:srgbClr val="A5A5A5"/>
      </a:accent4>
      <a:accent5>
        <a:srgbClr val="5B9BD5"/>
      </a:accent5>
      <a:accent6>
        <a:srgbClr val="FFFF00"/>
      </a:accent6>
      <a:hlink>
        <a:srgbClr val="002060"/>
      </a:hlink>
      <a:folHlink>
        <a:srgbClr val="FFC000"/>
      </a:folHlink>
    </a:clrScheme>
    <a:fontScheme name="US NR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RL_PPT_M10_052616" id="{2ADE39D3-BDE3-49AE-919C-C678C3315280}" vid="{69358647-15F7-4DA1-B81D-61451955B617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NRL_PPT_M10_052616.potx</Template>
  <TotalTime>7349</TotalTime>
  <Words>3158</Words>
  <Application>Microsoft Macintosh PowerPoint</Application>
  <PresentationFormat>Custom</PresentationFormat>
  <Paragraphs>652</Paragraphs>
  <Slides>94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94</vt:i4>
      </vt:variant>
    </vt:vector>
  </HeadingPairs>
  <TitlesOfParts>
    <vt:vector size="101" baseType="lpstr">
      <vt:lpstr>NRL_PPT_M10_052616</vt:lpstr>
      <vt:lpstr>6_NRL_PPT_M10_052616</vt:lpstr>
      <vt:lpstr>7_NRL_PPT_M10_052616</vt:lpstr>
      <vt:lpstr>8_NRL_PPT_M10_052616</vt:lpstr>
      <vt:lpstr>1_NRL_PPT_M10_052616</vt:lpstr>
      <vt:lpstr>9_NRL_PPT_M10_052616</vt:lpstr>
      <vt:lpstr>2_NRL_PPT_M10_052616</vt:lpstr>
      <vt:lpstr>Improving Tor’s Security with Trust-Aware Path Selection Aaron Johnson</vt:lpstr>
      <vt:lpstr>Talk Overview</vt:lpstr>
      <vt:lpstr>Tor</vt:lpstr>
      <vt:lpstr>Tor</vt:lpstr>
      <vt:lpstr>Tor</vt:lpstr>
      <vt:lpstr>Tor History</vt:lpstr>
      <vt:lpstr>Tor Today</vt:lpstr>
      <vt:lpstr>Anonymous Communication Designs</vt:lpstr>
      <vt:lpstr>Background: Onion Routing</vt:lpstr>
      <vt:lpstr>Background: Onion Routing</vt:lpstr>
      <vt:lpstr>Background: Onion Routing</vt:lpstr>
      <vt:lpstr>Background: Onion Routing</vt:lpstr>
      <vt:lpstr>Background: Onion Routing</vt:lpstr>
      <vt:lpstr>Background: Using Circuits</vt:lpstr>
      <vt:lpstr>Background: Using Circuits</vt:lpstr>
      <vt:lpstr>Background: Using Circuits</vt:lpstr>
      <vt:lpstr>Background: Using Circuits</vt:lpstr>
      <vt:lpstr>Background: Using Circuits</vt:lpstr>
      <vt:lpstr>Background: Using Circuits</vt:lpstr>
      <vt:lpstr>Background: Onion Services</vt:lpstr>
      <vt:lpstr>Background: Onion Services</vt:lpstr>
      <vt:lpstr>Background: Onion Services</vt:lpstr>
      <vt:lpstr>Background: Onion Services</vt:lpstr>
      <vt:lpstr>Background: Directory Authorities</vt:lpstr>
      <vt:lpstr>Background: Threat Model</vt:lpstr>
      <vt:lpstr>Background: Threat Model</vt:lpstr>
      <vt:lpstr>Background: Threat Model</vt:lpstr>
      <vt:lpstr>Background: Threat Model</vt:lpstr>
      <vt:lpstr>Background: Security Definitions</vt:lpstr>
      <vt:lpstr>Background: Security Definitions</vt:lpstr>
      <vt:lpstr>Background: Security Definitions</vt:lpstr>
      <vt:lpstr>Background: Security Definitions</vt:lpstr>
      <vt:lpstr>Talk Overview</vt:lpstr>
      <vt:lpstr>Tor’s Big Problem</vt:lpstr>
      <vt:lpstr>Tor’s Big Problem</vt:lpstr>
      <vt:lpstr>Tor’s Big Problem</vt:lpstr>
      <vt:lpstr>Tor’s Big Problem</vt:lpstr>
      <vt:lpstr>Tor’s Big Problem</vt:lpstr>
      <vt:lpstr>Tor’s Big Problem</vt:lpstr>
      <vt:lpstr>Tor’s Big Problem</vt:lpstr>
      <vt:lpstr>Tor’s Big Problem</vt:lpstr>
      <vt:lpstr>Traffic Correlation Attack</vt:lpstr>
      <vt:lpstr>Autonomous Systems and Internet Exchange Points</vt:lpstr>
      <vt:lpstr>Autonomous Systems and Internet Exchange Points</vt:lpstr>
      <vt:lpstr>Autonomous Systems and Internet Exchange Points</vt:lpstr>
      <vt:lpstr>Node Adversary</vt:lpstr>
      <vt:lpstr>Talk Overview</vt:lpstr>
      <vt:lpstr>Prior Approach to Prevent Traffic Correlation</vt:lpstr>
      <vt:lpstr>Prior Approach to Prevent Traffic Correlation</vt:lpstr>
      <vt:lpstr>Prior Approach to Prevent Traffic Correlation</vt:lpstr>
      <vt:lpstr>Chosen-Destination Attack</vt:lpstr>
      <vt:lpstr>Chosen-Destination Attack</vt:lpstr>
      <vt:lpstr>Cross-Circuit Attack</vt:lpstr>
      <vt:lpstr>Cross-Circuit Attack</vt:lpstr>
      <vt:lpstr>Talk Overview</vt:lpstr>
      <vt:lpstr>Network Trust as a Solution</vt:lpstr>
      <vt:lpstr>Network Trust as a Solution</vt:lpstr>
      <vt:lpstr>Network Trust as a Solution</vt:lpstr>
      <vt:lpstr>Network Trust as a Solution</vt:lpstr>
      <vt:lpstr>Trust Factors</vt:lpstr>
      <vt:lpstr>Trust Ontology</vt:lpstr>
      <vt:lpstr>Trust as Bayesian Belief Network</vt:lpstr>
      <vt:lpstr>Trust as Bayesian Belief Network</vt:lpstr>
      <vt:lpstr>Trust as Bayesian Belief Network</vt:lpstr>
      <vt:lpstr>Trust as Bayesian Belief Network</vt:lpstr>
      <vt:lpstr>Trust Sources</vt:lpstr>
      <vt:lpstr>Talk Overview</vt:lpstr>
      <vt:lpstr>Clustering Locations</vt:lpstr>
      <vt:lpstr>Clustering Locations</vt:lpstr>
      <vt:lpstr>Clustering Locations</vt:lpstr>
      <vt:lpstr>Clustering Client Locations</vt:lpstr>
      <vt:lpstr>Clustering Destination Locations</vt:lpstr>
      <vt:lpstr>Clustering Destination Locations</vt:lpstr>
      <vt:lpstr>Clustering Destination Locations</vt:lpstr>
      <vt:lpstr>Clustering Destination Locations</vt:lpstr>
      <vt:lpstr>Clustering Destination Locations</vt:lpstr>
      <vt:lpstr>Clustering Clients and Destinations</vt:lpstr>
      <vt:lpstr>Clustering Clients and Destinations</vt:lpstr>
      <vt:lpstr>Clustering Clients and Destinations</vt:lpstr>
      <vt:lpstr>Clustering Clients and Destinations</vt:lpstr>
      <vt:lpstr>Clustering Clients and Destinations</vt:lpstr>
      <vt:lpstr>Clustering Clients and Destinations</vt:lpstr>
      <vt:lpstr>Clustering Clients and Destinations</vt:lpstr>
      <vt:lpstr>Talk Overview</vt:lpstr>
      <vt:lpstr>Trust-Aware Path Selection</vt:lpstr>
      <vt:lpstr>Trust-Aware Path Selection</vt:lpstr>
      <vt:lpstr>TAPS Experiments</vt:lpstr>
      <vt:lpstr>TAPS Experiments</vt:lpstr>
      <vt:lpstr>TAPS Experiments: The Man</vt:lpstr>
      <vt:lpstr>TAPS Experiments: The Man</vt:lpstr>
      <vt:lpstr>TAPS Experiments: Countries</vt:lpstr>
      <vt:lpstr>TAPS Experiments: The Man</vt:lpstr>
      <vt:lpstr>Talk Overview</vt:lpstr>
      <vt:lpstr>Past and Future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NRL</dc:title>
  <dc:creator>Joe Graff</dc:creator>
  <cp:lastModifiedBy>Aaron Johnson</cp:lastModifiedBy>
  <cp:revision>326</cp:revision>
  <cp:lastPrinted>2015-08-19T18:26:03Z</cp:lastPrinted>
  <dcterms:created xsi:type="dcterms:W3CDTF">2015-08-18T16:34:21Z</dcterms:created>
  <dcterms:modified xsi:type="dcterms:W3CDTF">2017-01-31T15:58:33Z</dcterms:modified>
</cp:coreProperties>
</file>