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8" r:id="rId2"/>
    <p:sldId id="685" r:id="rId3"/>
    <p:sldId id="327" r:id="rId4"/>
    <p:sldId id="315" r:id="rId5"/>
    <p:sldId id="316" r:id="rId6"/>
    <p:sldId id="721" r:id="rId7"/>
    <p:sldId id="699" r:id="rId8"/>
    <p:sldId id="701" r:id="rId9"/>
    <p:sldId id="704" r:id="rId10"/>
    <p:sldId id="705" r:id="rId11"/>
    <p:sldId id="706" r:id="rId12"/>
    <p:sldId id="708" r:id="rId13"/>
    <p:sldId id="697" r:id="rId14"/>
    <p:sldId id="319" r:id="rId15"/>
    <p:sldId id="702" r:id="rId16"/>
    <p:sldId id="698" r:id="rId17"/>
    <p:sldId id="703" r:id="rId18"/>
    <p:sldId id="326" r:id="rId19"/>
    <p:sldId id="709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637" r:id="rId30"/>
    <p:sldId id="722" r:id="rId31"/>
    <p:sldId id="723" r:id="rId32"/>
    <p:sldId id="725" r:id="rId33"/>
    <p:sldId id="731" r:id="rId34"/>
    <p:sldId id="295" r:id="rId35"/>
    <p:sldId id="296" r:id="rId36"/>
    <p:sldId id="330" r:id="rId37"/>
    <p:sldId id="710" r:id="rId38"/>
    <p:sldId id="729" r:id="rId39"/>
    <p:sldId id="297" r:id="rId40"/>
    <p:sldId id="298" r:id="rId41"/>
    <p:sldId id="348" r:id="rId42"/>
    <p:sldId id="349" r:id="rId43"/>
    <p:sldId id="350" r:id="rId44"/>
    <p:sldId id="351" r:id="rId45"/>
    <p:sldId id="352" r:id="rId46"/>
    <p:sldId id="353" r:id="rId47"/>
    <p:sldId id="355" r:id="rId48"/>
    <p:sldId id="356" r:id="rId49"/>
    <p:sldId id="357" r:id="rId50"/>
    <p:sldId id="307" r:id="rId51"/>
    <p:sldId id="360" r:id="rId52"/>
    <p:sldId id="308" r:id="rId53"/>
    <p:sldId id="730" r:id="rId54"/>
    <p:sldId id="737" r:id="rId55"/>
    <p:sldId id="738" r:id="rId56"/>
    <p:sldId id="740" r:id="rId57"/>
    <p:sldId id="741" r:id="rId58"/>
    <p:sldId id="746" r:id="rId59"/>
    <p:sldId id="747" r:id="rId60"/>
    <p:sldId id="748" r:id="rId61"/>
    <p:sldId id="749" r:id="rId62"/>
    <p:sldId id="736" r:id="rId63"/>
    <p:sldId id="733" r:id="rId64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  <a:srgbClr val="0432FF"/>
    <a:srgbClr val="FF40FF"/>
    <a:srgbClr val="FF6602"/>
    <a:srgbClr val="FD5204"/>
    <a:srgbClr val="AB7942"/>
    <a:srgbClr val="FFB700"/>
    <a:srgbClr val="B874C5"/>
    <a:srgbClr val="001236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0" autoAdjust="0"/>
    <p:restoredTop sz="95988"/>
  </p:normalViewPr>
  <p:slideViewPr>
    <p:cSldViewPr snapToGrid="0">
      <p:cViewPr varScale="1">
        <p:scale>
          <a:sx n="104" d="100"/>
          <a:sy n="104" d="100"/>
        </p:scale>
        <p:origin x="552" y="20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7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 marL="914400" indent="-220663"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Tempest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2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  <p:sldLayoutId id="2147483668" r:id="rId7"/>
  </p:sldLayoutIdLst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5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dns4torpnlfs2ifuz2s2yf3fc7rdmsbhm6rw75euj35pac6ap25zgqad.onion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nytimes3xbfgragh.on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hyperlink" Target="http://bbcnewsv2vjtpsuy.onion/" TargetMode="External"/><Relationship Id="rId10" Type="http://schemas.openxmlformats.org/officeDocument/2006/relationships/image" Target="../media/image20.tiff"/><Relationship Id="rId4" Type="http://schemas.openxmlformats.org/officeDocument/2006/relationships/hyperlink" Target="http://ciadotgov4sjwlzihbbgxnqg3xiyrg7so2r2o3lt5wz5ypk4sxyjstad.onion/" TargetMode="Externa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4.png"/><Relationship Id="rId7" Type="http://schemas.openxmlformats.org/officeDocument/2006/relationships/image" Target="../media/image62.png"/><Relationship Id="rId12" Type="http://schemas.openxmlformats.org/officeDocument/2006/relationships/image" Target="../media/image1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5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4.png"/><Relationship Id="rId7" Type="http://schemas.openxmlformats.org/officeDocument/2006/relationships/image" Target="../media/image5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24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25.png"/><Relationship Id="rId9" Type="http://schemas.openxmlformats.org/officeDocument/2006/relationships/image" Target="../media/image130.png"/><Relationship Id="rId14" Type="http://schemas.openxmlformats.org/officeDocument/2006/relationships/image" Target="../media/image26.tif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25.png"/><Relationship Id="rId15" Type="http://schemas.openxmlformats.org/officeDocument/2006/relationships/image" Target="../media/image26.tiff"/><Relationship Id="rId10" Type="http://schemas.openxmlformats.org/officeDocument/2006/relationships/image" Target="../media/image130.png"/><Relationship Id="rId4" Type="http://schemas.openxmlformats.org/officeDocument/2006/relationships/image" Target="../media/image24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25.png"/><Relationship Id="rId15" Type="http://schemas.openxmlformats.org/officeDocument/2006/relationships/image" Target="../media/image26.tiff"/><Relationship Id="rId10" Type="http://schemas.openxmlformats.org/officeDocument/2006/relationships/image" Target="../media/image130.png"/><Relationship Id="rId4" Type="http://schemas.openxmlformats.org/officeDocument/2006/relationships/image" Target="../media/image24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25.png"/><Relationship Id="rId15" Type="http://schemas.openxmlformats.org/officeDocument/2006/relationships/image" Target="../media/image26.tiff"/><Relationship Id="rId10" Type="http://schemas.openxmlformats.org/officeDocument/2006/relationships/image" Target="../media/image130.png"/><Relationship Id="rId4" Type="http://schemas.openxmlformats.org/officeDocument/2006/relationships/image" Target="../media/image24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17" Type="http://schemas.openxmlformats.org/officeDocument/2006/relationships/image" Target="../media/image26.tiff"/><Relationship Id="rId2" Type="http://schemas.openxmlformats.org/officeDocument/2006/relationships/image" Target="../media/image27.tiff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25.png"/><Relationship Id="rId10" Type="http://schemas.openxmlformats.org/officeDocument/2006/relationships/image" Target="../media/image130.png"/><Relationship Id="rId4" Type="http://schemas.openxmlformats.org/officeDocument/2006/relationships/image" Target="../media/image24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25.png"/><Relationship Id="rId15" Type="http://schemas.openxmlformats.org/officeDocument/2006/relationships/image" Target="../media/image26.tiff"/><Relationship Id="rId10" Type="http://schemas.openxmlformats.org/officeDocument/2006/relationships/image" Target="../media/image130.png"/><Relationship Id="rId4" Type="http://schemas.openxmlformats.org/officeDocument/2006/relationships/image" Target="../media/image24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23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25.png"/><Relationship Id="rId10" Type="http://schemas.openxmlformats.org/officeDocument/2006/relationships/image" Target="../media/image140.png"/><Relationship Id="rId4" Type="http://schemas.openxmlformats.org/officeDocument/2006/relationships/image" Target="../media/image24.png"/><Relationship Id="rId9" Type="http://schemas.openxmlformats.org/officeDocument/2006/relationships/image" Target="../media/image130.png"/><Relationship Id="rId14" Type="http://schemas.openxmlformats.org/officeDocument/2006/relationships/image" Target="../media/image26.tif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27.tiff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17" Type="http://schemas.openxmlformats.org/officeDocument/2006/relationships/image" Target="../media/image26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0.png"/><Relationship Id="rId5" Type="http://schemas.openxmlformats.org/officeDocument/2006/relationships/image" Target="../media/image24.png"/><Relationship Id="rId10" Type="http://schemas.openxmlformats.org/officeDocument/2006/relationships/image" Target="../media/image130.png"/><Relationship Id="rId4" Type="http://schemas.openxmlformats.org/officeDocument/2006/relationships/image" Target="../media/image23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Security of the Tor Network</a:t>
            </a:r>
            <a:br>
              <a:rPr lang="en-US" dirty="0"/>
            </a:br>
            <a:r>
              <a:rPr lang="en-US" sz="3600" i="1" dirty="0"/>
              <a:t>Aaron Johnson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6515493"/>
            <a:ext cx="6198433" cy="952107"/>
          </a:xfrm>
        </p:spPr>
        <p:txBody>
          <a:bodyPr/>
          <a:lstStyle/>
          <a:p>
            <a:pPr lvl="1"/>
            <a:r>
              <a:rPr lang="en-US" sz="1600" dirty="0"/>
              <a:t>October 25</a:t>
            </a:r>
            <a:r>
              <a:rPr lang="en-US" sz="1600" baseline="30000" dirty="0"/>
              <a:t>th</a:t>
            </a:r>
            <a:r>
              <a:rPr lang="en-US" sz="1600" dirty="0"/>
              <a:t>, 2019</a:t>
            </a:r>
          </a:p>
          <a:p>
            <a:r>
              <a:rPr lang="en-US" dirty="0"/>
              <a:t>Computer Science Colloquium, 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/>
              <a:t>Adversary is </a:t>
            </a:r>
            <a:r>
              <a:rPr lang="en-US" sz="3520">
                <a:solidFill>
                  <a:srgbClr val="FF0000"/>
                </a:solidFill>
              </a:rPr>
              <a:t>local</a:t>
            </a:r>
            <a:r>
              <a:rPr lang="en-US" sz="3520"/>
              <a:t> and </a:t>
            </a:r>
            <a:r>
              <a:rPr lang="en-US" sz="3520">
                <a:solidFill>
                  <a:srgbClr val="FF0000"/>
                </a:solidFill>
              </a:rPr>
              <a:t>active</a:t>
            </a:r>
            <a:r>
              <a:rPr lang="en-US" sz="3520"/>
              <a:t>.</a:t>
            </a:r>
            <a:endParaRPr lang="en-US" sz="3520" dirty="0"/>
          </a:p>
        </p:txBody>
      </p: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C9244648-F52A-CC42-ACEE-76D26E1F1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12" y="3074157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E42C7D7D-90CB-FE45-AB06-945370B5F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09" y="1999265"/>
            <a:ext cx="702734" cy="68077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DA25B7E-9169-2742-8FB1-4B74BE5A5ED6}"/>
              </a:ext>
            </a:extLst>
          </p:cNvPr>
          <p:cNvSpPr txBox="1">
            <a:spLocks/>
          </p:cNvSpPr>
          <p:nvPr/>
        </p:nvSpPr>
        <p:spPr>
          <a:xfrm>
            <a:off x="1923503" y="5784340"/>
            <a:ext cx="6695923" cy="1453686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Adversary may run relays</a:t>
            </a:r>
          </a:p>
          <a:p>
            <a:pPr marL="0" indent="0">
              <a:buNone/>
            </a:pPr>
            <a:endParaRPr lang="en-US" sz="3520" dirty="0"/>
          </a:p>
          <a:p>
            <a:endParaRPr lang="en-US" sz="3520" dirty="0"/>
          </a:p>
          <a:p>
            <a:endParaRPr lang="en-US" sz="3520" dirty="0"/>
          </a:p>
        </p:txBody>
      </p:sp>
    </p:spTree>
    <p:extLst>
      <p:ext uri="{BB962C8B-B14F-4D97-AF65-F5344CB8AC3E}">
        <p14:creationId xmlns:p14="http://schemas.microsoft.com/office/powerpoint/2010/main" val="7756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/>
              <a:t>Adversary is </a:t>
            </a:r>
            <a:r>
              <a:rPr lang="en-US" sz="3520">
                <a:solidFill>
                  <a:srgbClr val="FF0000"/>
                </a:solidFill>
              </a:rPr>
              <a:t>local</a:t>
            </a:r>
            <a:r>
              <a:rPr lang="en-US" sz="3520"/>
              <a:t> and </a:t>
            </a:r>
            <a:r>
              <a:rPr lang="en-US" sz="3520">
                <a:solidFill>
                  <a:srgbClr val="FF0000"/>
                </a:solidFill>
              </a:rPr>
              <a:t>active</a:t>
            </a:r>
            <a:r>
              <a:rPr lang="en-US" sz="3520"/>
              <a:t>.</a:t>
            </a:r>
            <a:endParaRPr lang="en-US" sz="352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1BFC90-440D-8444-8767-44F9FDCF9F86}"/>
              </a:ext>
            </a:extLst>
          </p:cNvPr>
          <p:cNvSpPr txBox="1">
            <a:spLocks/>
          </p:cNvSpPr>
          <p:nvPr/>
        </p:nvSpPr>
        <p:spPr>
          <a:xfrm>
            <a:off x="1923503" y="5784340"/>
            <a:ext cx="6695923" cy="990734"/>
          </a:xfrm>
          <a:prstGeom prst="rect">
            <a:avLst/>
          </a:prstGeom>
        </p:spPr>
        <p:txBody>
          <a:bodyPr vert="horz" lIns="100584" tIns="50292" rIns="100584" bIns="50292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Adversary may run relays</a:t>
            </a:r>
          </a:p>
          <a:p>
            <a:r>
              <a:rPr lang="en-US" sz="3520" dirty="0"/>
              <a:t>Destination may be malicious</a:t>
            </a:r>
          </a:p>
          <a:p>
            <a:endParaRPr lang="en-US" sz="3520" dirty="0"/>
          </a:p>
          <a:p>
            <a:endParaRPr lang="en-US" sz="3520" dirty="0"/>
          </a:p>
        </p:txBody>
      </p:sp>
      <p:pic>
        <p:nvPicPr>
          <p:cNvPr id="21" name="Picture 20" descr="Devil_001_Head_Cartoon.png">
            <a:extLst>
              <a:ext uri="{FF2B5EF4-FFF2-40B4-BE49-F238E27FC236}">
                <a16:creationId xmlns:a16="http://schemas.microsoft.com/office/drawing/2014/main" id="{391075B2-E6CA-7E4B-AC2C-7D042D53E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59" y="3074157"/>
            <a:ext cx="702734" cy="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>
            <a:extLst>
              <a:ext uri="{FF2B5EF4-FFF2-40B4-BE49-F238E27FC236}">
                <a16:creationId xmlns:a16="http://schemas.microsoft.com/office/drawing/2014/main" id="{AB52933F-BB9A-DF46-88F5-017D6C8CC1C3}"/>
              </a:ext>
            </a:extLst>
          </p:cNvPr>
          <p:cNvSpPr/>
          <p:nvPr/>
        </p:nvSpPr>
        <p:spPr>
          <a:xfrm>
            <a:off x="5076251" y="2509953"/>
            <a:ext cx="3046350" cy="2780080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CF6D669E-C0FF-7D41-94FE-DBB1EE2F3ACC}"/>
              </a:ext>
            </a:extLst>
          </p:cNvPr>
          <p:cNvSpPr/>
          <p:nvPr/>
        </p:nvSpPr>
        <p:spPr>
          <a:xfrm>
            <a:off x="108131" y="2235792"/>
            <a:ext cx="1414126" cy="2311218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/>
              <a:t>Adversary is </a:t>
            </a:r>
            <a:r>
              <a:rPr lang="en-US" sz="3520">
                <a:solidFill>
                  <a:srgbClr val="FF0000"/>
                </a:solidFill>
              </a:rPr>
              <a:t>local</a:t>
            </a:r>
            <a:r>
              <a:rPr lang="en-US" sz="3520"/>
              <a:t> and </a:t>
            </a:r>
            <a:r>
              <a:rPr lang="en-US" sz="3520">
                <a:solidFill>
                  <a:srgbClr val="FF0000"/>
                </a:solidFill>
              </a:rPr>
              <a:t>active</a:t>
            </a:r>
            <a:r>
              <a:rPr lang="en-US" sz="3520"/>
              <a:t>.</a:t>
            </a:r>
            <a:endParaRPr lang="en-US" sz="352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1BFC90-440D-8444-8767-44F9FDCF9F86}"/>
              </a:ext>
            </a:extLst>
          </p:cNvPr>
          <p:cNvSpPr txBox="1">
            <a:spLocks/>
          </p:cNvSpPr>
          <p:nvPr/>
        </p:nvSpPr>
        <p:spPr>
          <a:xfrm>
            <a:off x="1923503" y="5784340"/>
            <a:ext cx="6695923" cy="1453686"/>
          </a:xfrm>
          <a:prstGeom prst="rect">
            <a:avLst/>
          </a:prstGeom>
        </p:spPr>
        <p:txBody>
          <a:bodyPr vert="horz" lIns="100584" tIns="50292" rIns="100584" bIns="50292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Adversary may run relays</a:t>
            </a:r>
          </a:p>
          <a:p>
            <a:r>
              <a:rPr lang="en-US" sz="3520" dirty="0"/>
              <a:t>Destination may be malicious</a:t>
            </a:r>
          </a:p>
          <a:p>
            <a:r>
              <a:rPr lang="en-US" sz="3520" dirty="0"/>
              <a:t>Adversary may observe some ISPs</a:t>
            </a:r>
          </a:p>
          <a:p>
            <a:endParaRPr lang="en-US" sz="3520" dirty="0"/>
          </a:p>
          <a:p>
            <a:endParaRPr lang="en-US" sz="3520" dirty="0"/>
          </a:p>
          <a:p>
            <a:endParaRPr lang="en-US" sz="3520" dirty="0"/>
          </a:p>
        </p:txBody>
      </p:sp>
    </p:spTree>
    <p:extLst>
      <p:ext uri="{BB962C8B-B14F-4D97-AF65-F5344CB8AC3E}">
        <p14:creationId xmlns:p14="http://schemas.microsoft.com/office/powerpoint/2010/main" val="242400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8" y="3894224"/>
            <a:ext cx="508712" cy="79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Tor?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8" y="2572608"/>
            <a:ext cx="508712" cy="79963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8" y="5156558"/>
            <a:ext cx="508712" cy="799636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28132AAB-E35C-F14C-9F06-B2EBA3B273A0}"/>
              </a:ext>
            </a:extLst>
          </p:cNvPr>
          <p:cNvSpPr/>
          <p:nvPr/>
        </p:nvSpPr>
        <p:spPr>
          <a:xfrm>
            <a:off x="3530100" y="2878110"/>
            <a:ext cx="3031757" cy="28331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F7E9D-4E66-954D-B995-37DBDDB963DF}"/>
              </a:ext>
            </a:extLst>
          </p:cNvPr>
          <p:cNvSpPr txBox="1"/>
          <p:nvPr/>
        </p:nvSpPr>
        <p:spPr>
          <a:xfrm>
            <a:off x="930442" y="2533932"/>
            <a:ext cx="34060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Circumvent censorship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4F4BC3-13F2-E946-A60A-545178AA782F}"/>
              </a:ext>
            </a:extLst>
          </p:cNvPr>
          <p:cNvSpPr txBox="1"/>
          <p:nvPr/>
        </p:nvSpPr>
        <p:spPr>
          <a:xfrm>
            <a:off x="930442" y="3812587"/>
            <a:ext cx="294951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Evade surveillance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2FAE3-8B3B-614D-BA2E-8F0822964094}"/>
              </a:ext>
            </a:extLst>
          </p:cNvPr>
          <p:cNvSpPr txBox="1"/>
          <p:nvPr/>
        </p:nvSpPr>
        <p:spPr>
          <a:xfrm>
            <a:off x="930442" y="5123715"/>
            <a:ext cx="259965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Report crimes (whistleblowing)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00C325F-6047-3A4F-B5B7-5D93C16CB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8365" y="2565954"/>
            <a:ext cx="508712" cy="7996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A81BD01-3F5A-2D4F-84E8-E9978C9C9BF9}"/>
              </a:ext>
            </a:extLst>
          </p:cNvPr>
          <p:cNvSpPr txBox="1"/>
          <p:nvPr/>
        </p:nvSpPr>
        <p:spPr>
          <a:xfrm>
            <a:off x="7581680" y="2330799"/>
            <a:ext cx="212341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Protect journalistic sources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676547-327F-2E43-B5F9-809933027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8365" y="3880741"/>
            <a:ext cx="508712" cy="7996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72CA397-21F6-E94D-AE0A-9F2E67A054D5}"/>
              </a:ext>
            </a:extLst>
          </p:cNvPr>
          <p:cNvSpPr txBox="1"/>
          <p:nvPr/>
        </p:nvSpPr>
        <p:spPr>
          <a:xfrm>
            <a:off x="7559859" y="3649502"/>
            <a:ext cx="227368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Investigate crimes undercover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8A9FB93-CC12-6F4F-B28D-A60850D9F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8365" y="5159239"/>
            <a:ext cx="508712" cy="7996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057DAF7-2096-2246-850E-AF91FA2E9CAE}"/>
              </a:ext>
            </a:extLst>
          </p:cNvPr>
          <p:cNvSpPr txBox="1"/>
          <p:nvPr/>
        </p:nvSpPr>
        <p:spPr>
          <a:xfrm>
            <a:off x="7559859" y="4951451"/>
            <a:ext cx="272339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Gather intelligence covertly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41" name="Picture 40" descr="Tor_project_logo_hq.png">
            <a:extLst>
              <a:ext uri="{FF2B5EF4-FFF2-40B4-BE49-F238E27FC236}">
                <a16:creationId xmlns:a16="http://schemas.microsoft.com/office/drawing/2014/main" id="{185FE4B3-936A-684A-96BD-12CF1E37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1" y="3401211"/>
            <a:ext cx="2255508" cy="14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Uses Tor?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FC19311-18E3-C84D-8990-83F645FE1873}"/>
              </a:ext>
            </a:extLst>
          </p:cNvPr>
          <p:cNvCxnSpPr/>
          <p:nvPr/>
        </p:nvCxnSpPr>
        <p:spPr>
          <a:xfrm flipV="1">
            <a:off x="6133495" y="2876154"/>
            <a:ext cx="2775974" cy="10747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06FB74-2A87-A545-A180-C4CE0C413510}"/>
              </a:ext>
            </a:extLst>
          </p:cNvPr>
          <p:cNvCxnSpPr/>
          <p:nvPr/>
        </p:nvCxnSpPr>
        <p:spPr>
          <a:xfrm flipV="1">
            <a:off x="5973837" y="1787315"/>
            <a:ext cx="3148508" cy="20003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97A33BB-9FBB-F241-B6E1-98C02B203A7A}"/>
              </a:ext>
            </a:extLst>
          </p:cNvPr>
          <p:cNvCxnSpPr>
            <a:endCxn id="174" idx="1"/>
          </p:cNvCxnSpPr>
          <p:nvPr/>
        </p:nvCxnSpPr>
        <p:spPr>
          <a:xfrm flipV="1">
            <a:off x="5973837" y="1957296"/>
            <a:ext cx="2285813" cy="16883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D906086-9299-1249-AB65-CC4F2681F1D4}"/>
              </a:ext>
            </a:extLst>
          </p:cNvPr>
          <p:cNvCxnSpPr>
            <a:cxnSpLocks/>
          </p:cNvCxnSpPr>
          <p:nvPr/>
        </p:nvCxnSpPr>
        <p:spPr>
          <a:xfrm flipV="1">
            <a:off x="993326" y="4927934"/>
            <a:ext cx="2810456" cy="10060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D12B979-0387-7348-AE4D-2505EEC55A3F}"/>
              </a:ext>
            </a:extLst>
          </p:cNvPr>
          <p:cNvCxnSpPr>
            <a:cxnSpLocks/>
          </p:cNvCxnSpPr>
          <p:nvPr/>
        </p:nvCxnSpPr>
        <p:spPr>
          <a:xfrm flipV="1">
            <a:off x="357926" y="4705152"/>
            <a:ext cx="3299928" cy="88253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3E6161F-0224-1A4D-81CE-BADAC8629AF9}"/>
              </a:ext>
            </a:extLst>
          </p:cNvPr>
          <p:cNvCxnSpPr>
            <a:cxnSpLocks/>
          </p:cNvCxnSpPr>
          <p:nvPr/>
        </p:nvCxnSpPr>
        <p:spPr>
          <a:xfrm>
            <a:off x="419240" y="4406708"/>
            <a:ext cx="3156974" cy="13316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0C9ADFB-183D-2441-8C75-9C9AE07AB797}"/>
              </a:ext>
            </a:extLst>
          </p:cNvPr>
          <p:cNvCxnSpPr>
            <a:cxnSpLocks/>
          </p:cNvCxnSpPr>
          <p:nvPr/>
        </p:nvCxnSpPr>
        <p:spPr>
          <a:xfrm>
            <a:off x="1042518" y="2775717"/>
            <a:ext cx="2700836" cy="8960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724F7733-B841-3846-859E-159117A35791}"/>
              </a:ext>
            </a:extLst>
          </p:cNvPr>
          <p:cNvCxnSpPr>
            <a:cxnSpLocks/>
          </p:cNvCxnSpPr>
          <p:nvPr/>
        </p:nvCxnSpPr>
        <p:spPr>
          <a:xfrm>
            <a:off x="419240" y="3384581"/>
            <a:ext cx="3234504" cy="6058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A5B4DC5-8F41-D34A-8D29-2FF9D3500C56}"/>
              </a:ext>
            </a:extLst>
          </p:cNvPr>
          <p:cNvCxnSpPr>
            <a:cxnSpLocks/>
          </p:cNvCxnSpPr>
          <p:nvPr/>
        </p:nvCxnSpPr>
        <p:spPr>
          <a:xfrm>
            <a:off x="1559654" y="2350147"/>
            <a:ext cx="2244128" cy="124649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954417BE-5C81-5B42-BA17-5983B5EBB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6" y="2708513"/>
            <a:ext cx="936054" cy="77611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FD8A472-CB10-AE41-A3EE-BB57B6285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6" y="3872689"/>
            <a:ext cx="936054" cy="77611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018769-FE16-6F47-9695-15ED2BDE8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6" y="4988510"/>
            <a:ext cx="936054" cy="776117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7635672-4242-3342-9675-580F214CFCD8}"/>
              </a:ext>
            </a:extLst>
          </p:cNvPr>
          <p:cNvCxnSpPr>
            <a:cxnSpLocks/>
          </p:cNvCxnSpPr>
          <p:nvPr/>
        </p:nvCxnSpPr>
        <p:spPr>
          <a:xfrm>
            <a:off x="1735410" y="3263945"/>
            <a:ext cx="2007945" cy="5432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8DEC8A6-F148-F84F-B406-35DDFDE75797}"/>
              </a:ext>
            </a:extLst>
          </p:cNvPr>
          <p:cNvCxnSpPr>
            <a:cxnSpLocks/>
            <a:endCxn id="185" idx="1"/>
          </p:cNvCxnSpPr>
          <p:nvPr/>
        </p:nvCxnSpPr>
        <p:spPr>
          <a:xfrm>
            <a:off x="1588491" y="4287082"/>
            <a:ext cx="2065254" cy="508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3FF8CE0-4D7F-CD4B-94B4-47FAF94C8733}"/>
              </a:ext>
            </a:extLst>
          </p:cNvPr>
          <p:cNvCxnSpPr>
            <a:cxnSpLocks/>
          </p:cNvCxnSpPr>
          <p:nvPr/>
        </p:nvCxnSpPr>
        <p:spPr>
          <a:xfrm flipV="1">
            <a:off x="1690606" y="4807721"/>
            <a:ext cx="2028060" cy="68064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F51DA47-5684-464B-9B25-C511AF05C3E7}"/>
              </a:ext>
            </a:extLst>
          </p:cNvPr>
          <p:cNvCxnSpPr>
            <a:endCxn id="140" idx="1"/>
          </p:cNvCxnSpPr>
          <p:nvPr/>
        </p:nvCxnSpPr>
        <p:spPr>
          <a:xfrm flipV="1">
            <a:off x="6133495" y="3096572"/>
            <a:ext cx="1835812" cy="691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01E29CA-78F9-B94C-BA84-34BAECFBDB0C}"/>
              </a:ext>
            </a:extLst>
          </p:cNvPr>
          <p:cNvCxnSpPr>
            <a:endCxn id="144" idx="1"/>
          </p:cNvCxnSpPr>
          <p:nvPr/>
        </p:nvCxnSpPr>
        <p:spPr>
          <a:xfrm flipV="1">
            <a:off x="6240289" y="4260748"/>
            <a:ext cx="1729017" cy="1098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AD9B253-CCE7-5744-9430-FA83A2511862}"/>
              </a:ext>
            </a:extLst>
          </p:cNvPr>
          <p:cNvCxnSpPr>
            <a:endCxn id="145" idx="1"/>
          </p:cNvCxnSpPr>
          <p:nvPr/>
        </p:nvCxnSpPr>
        <p:spPr>
          <a:xfrm>
            <a:off x="5973838" y="4988510"/>
            <a:ext cx="1995469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85E4B04-0C0B-BB40-82ED-F787B8781048}"/>
              </a:ext>
            </a:extLst>
          </p:cNvPr>
          <p:cNvCxnSpPr>
            <a:cxnSpLocks/>
          </p:cNvCxnSpPr>
          <p:nvPr/>
        </p:nvCxnSpPr>
        <p:spPr>
          <a:xfrm>
            <a:off x="2217282" y="2523158"/>
            <a:ext cx="1693712" cy="980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516A93A-D2A0-8E40-B33E-84BAD1E7AC7A}"/>
              </a:ext>
            </a:extLst>
          </p:cNvPr>
          <p:cNvCxnSpPr>
            <a:cxnSpLocks/>
          </p:cNvCxnSpPr>
          <p:nvPr/>
        </p:nvCxnSpPr>
        <p:spPr>
          <a:xfrm>
            <a:off x="993326" y="3780335"/>
            <a:ext cx="2664528" cy="345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00CD03D-00DD-DF42-A0C6-62C3BE018524}"/>
              </a:ext>
            </a:extLst>
          </p:cNvPr>
          <p:cNvCxnSpPr>
            <a:cxnSpLocks/>
          </p:cNvCxnSpPr>
          <p:nvPr/>
        </p:nvCxnSpPr>
        <p:spPr>
          <a:xfrm flipV="1">
            <a:off x="993326" y="4618755"/>
            <a:ext cx="2660419" cy="2182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072E88D-35ED-E948-8536-A8ED721F289A}"/>
              </a:ext>
            </a:extLst>
          </p:cNvPr>
          <p:cNvCxnSpPr>
            <a:cxnSpLocks/>
          </p:cNvCxnSpPr>
          <p:nvPr/>
        </p:nvCxnSpPr>
        <p:spPr>
          <a:xfrm flipV="1">
            <a:off x="2374471" y="5098546"/>
            <a:ext cx="1509766" cy="8516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3ACAD32-34E4-8347-AC4A-47FE23CEF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9" y="2235448"/>
            <a:ext cx="936054" cy="77611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2FA8AFCD-BF74-A545-8861-CD92A8290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9" y="3174745"/>
            <a:ext cx="936054" cy="776117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7E5CCDF-2B00-274E-9B68-26C4F1C51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9" y="4290565"/>
            <a:ext cx="936054" cy="77611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DEA3BB9B-9C55-3942-8121-0F6393820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68231" y="1787315"/>
            <a:ext cx="936054" cy="776117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EFCB03C8-FDDB-7946-A67F-1986E7A6A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5360" y="5376568"/>
            <a:ext cx="936054" cy="776117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5A3DEB1-17FA-0140-94A8-F84938CA71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33253" y="5569301"/>
            <a:ext cx="936054" cy="77611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DB87283-4387-B24A-A225-5E3CB1C78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81495" y="1225977"/>
            <a:ext cx="936054" cy="776117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956300E1-25AD-C949-9966-B30D805CE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59650" y="1569238"/>
            <a:ext cx="936054" cy="776117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C7622F9-595B-8D4C-B35C-4F4544F8A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10313" y="1278305"/>
            <a:ext cx="936054" cy="776117"/>
          </a:xfrm>
          <a:prstGeom prst="rect">
            <a:avLst/>
          </a:prstGeom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9624EE3-F0E7-8C47-8F33-580DFA17D399}"/>
              </a:ext>
            </a:extLst>
          </p:cNvPr>
          <p:cNvCxnSpPr>
            <a:endCxn id="167" idx="1"/>
          </p:cNvCxnSpPr>
          <p:nvPr/>
        </p:nvCxnSpPr>
        <p:spPr>
          <a:xfrm flipV="1">
            <a:off x="6240290" y="3562803"/>
            <a:ext cx="2669180" cy="4708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4B0FB78-25DB-7C41-AFF4-F36150CB8055}"/>
              </a:ext>
            </a:extLst>
          </p:cNvPr>
          <p:cNvCxnSpPr>
            <a:endCxn id="169" idx="1"/>
          </p:cNvCxnSpPr>
          <p:nvPr/>
        </p:nvCxnSpPr>
        <p:spPr>
          <a:xfrm flipV="1">
            <a:off x="5973838" y="2175374"/>
            <a:ext cx="1394394" cy="13092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D6038113-0D68-5A4A-8544-B1624021CCB5}"/>
              </a:ext>
            </a:extLst>
          </p:cNvPr>
          <p:cNvCxnSpPr>
            <a:cxnSpLocks/>
          </p:cNvCxnSpPr>
          <p:nvPr/>
        </p:nvCxnSpPr>
        <p:spPr>
          <a:xfrm flipV="1">
            <a:off x="5731932" y="1980759"/>
            <a:ext cx="1031054" cy="12768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7E4A77D-45C8-3548-9A85-CAD580855D41}"/>
              </a:ext>
            </a:extLst>
          </p:cNvPr>
          <p:cNvCxnSpPr>
            <a:endCxn id="168" idx="1"/>
          </p:cNvCxnSpPr>
          <p:nvPr/>
        </p:nvCxnSpPr>
        <p:spPr>
          <a:xfrm flipV="1">
            <a:off x="6133495" y="4678624"/>
            <a:ext cx="2775974" cy="800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CE3CC46-9AAF-D04A-9BBB-C6B0FEA1218A}"/>
              </a:ext>
            </a:extLst>
          </p:cNvPr>
          <p:cNvCxnSpPr>
            <a:endCxn id="171" idx="1"/>
          </p:cNvCxnSpPr>
          <p:nvPr/>
        </p:nvCxnSpPr>
        <p:spPr>
          <a:xfrm>
            <a:off x="5973838" y="5110014"/>
            <a:ext cx="2931523" cy="6546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07802C5-7D77-7343-AB65-191370294986}"/>
              </a:ext>
            </a:extLst>
          </p:cNvPr>
          <p:cNvCxnSpPr>
            <a:endCxn id="172" idx="1"/>
          </p:cNvCxnSpPr>
          <p:nvPr/>
        </p:nvCxnSpPr>
        <p:spPr>
          <a:xfrm>
            <a:off x="5731932" y="5246079"/>
            <a:ext cx="1301321" cy="7112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Content Placeholder 2">
            <a:extLst>
              <a:ext uri="{FF2B5EF4-FFF2-40B4-BE49-F238E27FC236}">
                <a16:creationId xmlns:a16="http://schemas.microsoft.com/office/drawing/2014/main" id="{3BAF80BD-A65B-9F4F-A0A3-7F8F8390A029}"/>
              </a:ext>
            </a:extLst>
          </p:cNvPr>
          <p:cNvSpPr txBox="1">
            <a:spLocks/>
          </p:cNvSpPr>
          <p:nvPr/>
        </p:nvSpPr>
        <p:spPr>
          <a:xfrm>
            <a:off x="0" y="6951206"/>
            <a:ext cx="5881851" cy="879643"/>
          </a:xfrm>
          <a:prstGeom prst="rect">
            <a:avLst/>
          </a:prstGeom>
        </p:spPr>
        <p:txBody>
          <a:bodyPr vert="horz" lIns="100584" tIns="50292" rIns="100584" bIns="50292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~200 Gbps aggregate traffic</a:t>
            </a:r>
          </a:p>
          <a:p>
            <a:pPr algn="ctr"/>
            <a:endParaRPr lang="en-US" sz="3520" dirty="0"/>
          </a:p>
        </p:txBody>
      </p:sp>
      <p:sp>
        <p:nvSpPr>
          <p:cNvPr id="184" name="Content Placeholder 2">
            <a:extLst>
              <a:ext uri="{FF2B5EF4-FFF2-40B4-BE49-F238E27FC236}">
                <a16:creationId xmlns:a16="http://schemas.microsoft.com/office/drawing/2014/main" id="{E9DF1464-3EE1-0B43-B281-0C90BDF6DB1D}"/>
              </a:ext>
            </a:extLst>
          </p:cNvPr>
          <p:cNvSpPr txBox="1">
            <a:spLocks/>
          </p:cNvSpPr>
          <p:nvPr/>
        </p:nvSpPr>
        <p:spPr>
          <a:xfrm>
            <a:off x="5605153" y="6331602"/>
            <a:ext cx="4439915" cy="166437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~5,800 relays in 85 countries</a:t>
            </a:r>
          </a:p>
          <a:p>
            <a:pPr algn="ctr"/>
            <a:endParaRPr lang="en-US" sz="3520" dirty="0"/>
          </a:p>
        </p:txBody>
      </p: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E532D5E7-92E7-CC4E-9591-373FC236E37A}"/>
              </a:ext>
            </a:extLst>
          </p:cNvPr>
          <p:cNvSpPr txBox="1">
            <a:spLocks/>
          </p:cNvSpPr>
          <p:nvPr/>
        </p:nvSpPr>
        <p:spPr>
          <a:xfrm>
            <a:off x="-1" y="6392535"/>
            <a:ext cx="5881851" cy="87964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2–8 million daily users</a:t>
            </a:r>
          </a:p>
        </p:txBody>
      </p:sp>
      <p:pic>
        <p:nvPicPr>
          <p:cNvPr id="185" name="Picture 184" descr="MajinCline_Globe.png">
            <a:extLst>
              <a:ext uri="{FF2B5EF4-FFF2-40B4-BE49-F238E27FC236}">
                <a16:creationId xmlns:a16="http://schemas.microsoft.com/office/drawing/2014/main" id="{55D0AEB6-8702-834E-A3DE-8F6B4EA2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45" y="2893248"/>
            <a:ext cx="2889293" cy="2889293"/>
          </a:xfrm>
          <a:prstGeom prst="rect">
            <a:avLst/>
          </a:prstGeom>
        </p:spPr>
      </p:pic>
      <p:pic>
        <p:nvPicPr>
          <p:cNvPr id="46" name="Picture 45" descr="Tor_project_logo_hq.png">
            <a:extLst>
              <a:ext uri="{FF2B5EF4-FFF2-40B4-BE49-F238E27FC236}">
                <a16:creationId xmlns:a16="http://schemas.microsoft.com/office/drawing/2014/main" id="{0608E2E2-EA2E-D043-8028-52FE3D8E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1" y="3401211"/>
            <a:ext cx="2255508" cy="1474063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F9E235F-04DB-C449-88C9-F48AC91CD5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2708513"/>
            <a:ext cx="508712" cy="77611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78C19397-488B-704D-919D-AAB716DF15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3872689"/>
            <a:ext cx="508712" cy="77611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2166B86-3BAD-F54D-8E3E-4017630780C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4988510"/>
            <a:ext cx="508712" cy="776117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DC669FA5-D76B-7240-8081-7ADA6BC507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2235448"/>
            <a:ext cx="508712" cy="776117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438B8888-F25D-AB4B-A8CB-AD7D9E3E91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3257575"/>
            <a:ext cx="508712" cy="77611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0FE6FA9-7427-044F-A211-0FAB8136DB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4370606"/>
            <a:ext cx="508712" cy="776117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9D0FC2C2-5A09-5B4D-8B09-A8C012E331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5356867"/>
            <a:ext cx="508712" cy="77611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8DEFFD65-7501-E247-80EE-E5F35CF10B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53742" y="1932396"/>
            <a:ext cx="508712" cy="77611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BE1B4F5-520B-9243-8DAD-6071AA9F2E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68120" y="5464890"/>
            <a:ext cx="508712" cy="77611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B1D100D3-7C55-3C47-8DA2-EFA39F88F2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0391" y="1820033"/>
            <a:ext cx="508712" cy="776117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8E9BF98E-BF96-B14E-9BFF-AABF18A0534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263" y="2876153"/>
            <a:ext cx="508712" cy="776117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01C77DB6-ECBE-D744-B0AB-11CE3B4388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251" y="3929035"/>
            <a:ext cx="508712" cy="776117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3A8EDDE-18D1-6341-845B-50D172931E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263" y="5110015"/>
            <a:ext cx="508712" cy="7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Uses Tor?</a:t>
            </a:r>
          </a:p>
        </p:txBody>
      </p: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E532D5E7-92E7-CC4E-9591-373FC236E37A}"/>
              </a:ext>
            </a:extLst>
          </p:cNvPr>
          <p:cNvSpPr txBox="1">
            <a:spLocks/>
          </p:cNvSpPr>
          <p:nvPr/>
        </p:nvSpPr>
        <p:spPr>
          <a:xfrm>
            <a:off x="750184" y="1412427"/>
            <a:ext cx="9308216" cy="3019288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ProPublica</a:t>
            </a:r>
          </a:p>
          <a:p>
            <a:pPr marL="0" indent="0">
              <a:buNone/>
            </a:pPr>
            <a:r>
              <a:rPr lang="en-US" sz="2000" dirty="0"/>
              <a:t>    http://www.propub3r6espa33w.onion/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Facebook:</a:t>
            </a:r>
            <a:br>
              <a:rPr lang="en-US" sz="2000" dirty="0"/>
            </a:br>
            <a:r>
              <a:rPr lang="en-US" sz="2000" dirty="0"/>
              <a:t>    https://</a:t>
            </a:r>
            <a:r>
              <a:rPr lang="en-US" sz="2000" dirty="0" err="1"/>
              <a:t>facebookcorewwwi.onion</a:t>
            </a:r>
            <a:r>
              <a:rPr lang="en-US" sz="2000" dirty="0"/>
              <a:t>/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New York Times: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    https://nytimes3xbfgragh.onion/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Cloudflare DNS: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hlinkClick r:id="rId3"/>
              </a:rPr>
              <a:t>https://dns4torpnlfs2ifuz2s2yf3fc7rdmsbhm6rw75euj35pac6ap25zgqad.onion/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CIA: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    http://ciadotgov4sjwlzihbbgxnqg3xiyrg7so2r2o3lt5wz5ypk4sxyjstad.onion/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BBC News: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    http://bbcnewsv2vjtpsuy.onion/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DE11E-26C3-1B46-9802-29EFEC588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6" y="2546657"/>
            <a:ext cx="636768" cy="63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EC347-8AB2-964E-B829-781697B42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0" y="3546290"/>
            <a:ext cx="6477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6B6AB-02AA-DD4B-97FC-2809809F6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1825" y="6379974"/>
            <a:ext cx="1201781" cy="1201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12F35-28DB-F744-A404-3C346D859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0" y="5591398"/>
            <a:ext cx="642234" cy="642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7F1E5-CF86-E24A-82EA-AAD9CFD2AA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2" y="4665319"/>
            <a:ext cx="738449" cy="39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61F160-DFB8-C341-8614-8A7D75B80B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09" y="1495252"/>
            <a:ext cx="620917" cy="6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8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history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202991" y="1628002"/>
            <a:ext cx="96236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1996</a:t>
            </a:r>
            <a:r>
              <a:rPr lang="en-US" sz="2800" dirty="0"/>
              <a:t>: D. </a:t>
            </a:r>
            <a:r>
              <a:rPr lang="en-US" sz="2800" dirty="0" err="1"/>
              <a:t>Goldschlag</a:t>
            </a:r>
            <a:r>
              <a:rPr lang="en-US" sz="2800" dirty="0"/>
              <a:t>, M. Reed, and P. </a:t>
            </a:r>
            <a:r>
              <a:rPr lang="en-US" sz="2800" dirty="0" err="1"/>
              <a:t>Syverson</a:t>
            </a:r>
            <a:r>
              <a:rPr lang="en-US" sz="2800" dirty="0"/>
              <a:t>. “Hiding Routing Information”. </a:t>
            </a:r>
            <a:r>
              <a:rPr lang="en-US" sz="2800" i="1" dirty="0"/>
              <a:t>Information Hiding Workshop</a:t>
            </a:r>
            <a:r>
              <a:rPr lang="en-US" sz="2800" dirty="0"/>
              <a:t>.</a:t>
            </a:r>
          </a:p>
          <a:p>
            <a:r>
              <a:rPr lang="en-US" sz="2800" b="1" dirty="0"/>
              <a:t>1998</a:t>
            </a:r>
            <a:r>
              <a:rPr lang="en-US" sz="2800" dirty="0"/>
              <a:t>: 13-node prototype at NRL, NRAD, and UMD.</a:t>
            </a:r>
          </a:p>
          <a:p>
            <a:r>
              <a:rPr lang="en-US" sz="2800" b="1" dirty="0"/>
              <a:t>2003</a:t>
            </a:r>
            <a:r>
              <a:rPr lang="en-US" sz="2800" dirty="0"/>
              <a:t>: Tor network is deployed (12 US nodes, 1 German). R. </a:t>
            </a:r>
            <a:r>
              <a:rPr lang="en-US" sz="2800" dirty="0" err="1"/>
              <a:t>Dingledine</a:t>
            </a:r>
            <a:r>
              <a:rPr lang="en-US" sz="2800" dirty="0"/>
              <a:t> and N. Mathewson open-source code.</a:t>
            </a:r>
          </a:p>
          <a:p>
            <a:r>
              <a:rPr lang="en-US" sz="2800" b="1" dirty="0"/>
              <a:t>2004: </a:t>
            </a:r>
            <a:r>
              <a:rPr lang="en-US" sz="2800" dirty="0"/>
              <a:t>R. </a:t>
            </a:r>
            <a:r>
              <a:rPr lang="en-US" sz="2800" dirty="0" err="1"/>
              <a:t>Dingledine</a:t>
            </a:r>
            <a:r>
              <a:rPr lang="en-US" sz="2800" dirty="0"/>
              <a:t>, N. Mathewson, and P. </a:t>
            </a:r>
            <a:r>
              <a:rPr lang="en-US" sz="2800" dirty="0" err="1"/>
              <a:t>Syverson</a:t>
            </a:r>
            <a:r>
              <a:rPr lang="en-US" sz="2800" dirty="0"/>
              <a:t>. “Tor: The Second-Generation Onion Router”. </a:t>
            </a:r>
            <a:r>
              <a:rPr lang="en-US" sz="2800" i="1" dirty="0"/>
              <a:t>USENIX Security</a:t>
            </a:r>
            <a:r>
              <a:rPr lang="en-US" sz="2800" dirty="0"/>
              <a:t>.</a:t>
            </a:r>
          </a:p>
          <a:p>
            <a:r>
              <a:rPr lang="en-US" sz="2800" b="1" dirty="0"/>
              <a:t>2006</a:t>
            </a:r>
            <a:r>
              <a:rPr lang="en-US" sz="2800" dirty="0"/>
              <a:t>: The Tor Project, Inc. incorporated as a non-profit.</a:t>
            </a:r>
          </a:p>
          <a:p>
            <a:r>
              <a:rPr lang="en-US" sz="2800" b="1" dirty="0"/>
              <a:t>2008</a:t>
            </a:r>
            <a:r>
              <a:rPr lang="en-US" sz="2800" dirty="0"/>
              <a:t>: Tor Browser 1.0</a:t>
            </a:r>
          </a:p>
          <a:p>
            <a:r>
              <a:rPr lang="en-US" sz="2800" b="1" dirty="0"/>
              <a:t>2010</a:t>
            </a:r>
            <a:r>
              <a:rPr lang="en-US" sz="2800" dirty="0"/>
              <a:t>: Pluggable transports designed</a:t>
            </a:r>
          </a:p>
          <a:p>
            <a:r>
              <a:rPr lang="en-US" sz="2800" b="1" dirty="0"/>
              <a:t>2012</a:t>
            </a:r>
            <a:r>
              <a:rPr lang="en-US" sz="2800" dirty="0"/>
              <a:t>: Open Observatory for Network Interference launched</a:t>
            </a:r>
          </a:p>
          <a:p>
            <a:r>
              <a:rPr lang="en-US" sz="2800" b="1" dirty="0"/>
              <a:t>2015</a:t>
            </a:r>
            <a:r>
              <a:rPr lang="en-US" sz="2800" dirty="0"/>
              <a:t>: Single-onion services created</a:t>
            </a:r>
          </a:p>
          <a:p>
            <a:r>
              <a:rPr lang="en-US" sz="2800" b="1" dirty="0"/>
              <a:t>2019</a:t>
            </a:r>
            <a:r>
              <a:rPr lang="en-US" sz="2800" dirty="0"/>
              <a:t>: Tor Browser for Android</a:t>
            </a:r>
          </a:p>
        </p:txBody>
      </p:sp>
    </p:spTree>
    <p:extLst>
      <p:ext uri="{BB962C8B-B14F-4D97-AF65-F5344CB8AC3E}">
        <p14:creationId xmlns:p14="http://schemas.microsoft.com/office/powerpoint/2010/main" val="283264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Today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202991" y="1628002"/>
            <a:ext cx="962368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Funding levels at $2.8 million in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21 employees in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 funders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Mozilla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Open Technology Fund (US Government)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DARPA (US Government)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Swedish International Development Cooperation Agency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Media Democracy Fund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Handshake Foundation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Fastly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US State Department (US Government)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Institute of Museum and Library Services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Team </a:t>
            </a:r>
            <a:r>
              <a:rPr lang="en-US" sz="2400" dirty="0" err="1"/>
              <a:t>Cymru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Google Season of Docs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Craig Newmark Philanthropies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Digital Impact Alliance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351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sz="4800" dirty="0"/>
              <a:t>Tor attacks and 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8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attacks on 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132653" y="1262242"/>
            <a:ext cx="962368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Passive traffic observation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Correlation attack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Website fingerprinting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Active traffic gathering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BGP hijack (RAPTOR)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Selective denial of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Speed-measurement manipulation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Targeted compromise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Active traffic manipulation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Congestion attack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Flow watermarking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Latency attack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Throughput fingerprinting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789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Tor background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Tor attacks and defenses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Research 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78038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</a:t>
            </a:r>
          </a:p>
        </p:txBody>
      </p:sp>
    </p:spTree>
    <p:extLst>
      <p:ext uri="{BB962C8B-B14F-4D97-AF65-F5344CB8AC3E}">
        <p14:creationId xmlns:p14="http://schemas.microsoft.com/office/powerpoint/2010/main" val="180837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BC40F-9BD1-894C-A978-89F6C7D4F84E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E24C8-07CF-9246-B25F-1E818FBAF5E5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67CA7-815C-BE40-AE1B-BBE2BB1522C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B0A1DC-F69F-1347-99B1-0DE3F9655ADE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412BB598-0F09-EF41-A4CF-6C6F8251329D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 </a:t>
            </a:r>
          </a:p>
        </p:txBody>
      </p:sp>
    </p:spTree>
    <p:extLst>
      <p:ext uri="{BB962C8B-B14F-4D97-AF65-F5344CB8AC3E}">
        <p14:creationId xmlns:p14="http://schemas.microsoft.com/office/powerpoint/2010/main" val="72593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BC40F-9BD1-894C-A978-89F6C7D4F84E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E24C8-07CF-9246-B25F-1E818FBAF5E5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67CA7-815C-BE40-AE1B-BBE2BB1522C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B0A1DC-F69F-1347-99B1-0DE3F9655ADE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AA1B48-48CC-5342-97E2-38E9E723F5FA}"/>
              </a:ext>
            </a:extLst>
          </p:cNvPr>
          <p:cNvGrpSpPr/>
          <p:nvPr/>
        </p:nvGrpSpPr>
        <p:grpSpPr>
          <a:xfrm rot="21282117">
            <a:off x="6914120" y="4335948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2BE63D-1FB7-5A49-A112-511E5CF02120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D4BF4D-CAD0-4D4E-8014-B25A688F304E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6C6038-008E-2E40-927E-EBA72AA90DE0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B6B391A6-20FB-BC4C-AE0F-EB4DBB8D27F9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 </a:t>
            </a:r>
          </a:p>
        </p:txBody>
      </p:sp>
    </p:spTree>
    <p:extLst>
      <p:ext uri="{BB962C8B-B14F-4D97-AF65-F5344CB8AC3E}">
        <p14:creationId xmlns:p14="http://schemas.microsoft.com/office/powerpoint/2010/main" val="245886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BC40F-9BD1-894C-A978-89F6C7D4F84E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E24C8-07CF-9246-B25F-1E818FBAF5E5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67CA7-815C-BE40-AE1B-BBE2BB1522C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B0A1DC-F69F-1347-99B1-0DE3F9655ADE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AA1B48-48CC-5342-97E2-38E9E723F5FA}"/>
              </a:ext>
            </a:extLst>
          </p:cNvPr>
          <p:cNvGrpSpPr/>
          <p:nvPr/>
        </p:nvGrpSpPr>
        <p:grpSpPr>
          <a:xfrm rot="21282117">
            <a:off x="6914120" y="4335948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2BE63D-1FB7-5A49-A112-511E5CF02120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D4BF4D-CAD0-4D4E-8014-B25A688F304E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6C6038-008E-2E40-927E-EBA72AA90DE0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CB7EDC-D58B-3F4B-943D-3F20A3303E5B}"/>
              </a:ext>
            </a:extLst>
          </p:cNvPr>
          <p:cNvCxnSpPr>
            <a:endCxn id="5" idx="0"/>
          </p:cNvCxnSpPr>
          <p:nvPr/>
        </p:nvCxnSpPr>
        <p:spPr>
          <a:xfrm>
            <a:off x="3550846" y="3746179"/>
            <a:ext cx="3243370" cy="5297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080F9B4D-B68A-BF42-BA97-9A5A062F7821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</a:t>
            </a:r>
          </a:p>
        </p:txBody>
      </p:sp>
    </p:spTree>
    <p:extLst>
      <p:ext uri="{BB962C8B-B14F-4D97-AF65-F5344CB8AC3E}">
        <p14:creationId xmlns:p14="http://schemas.microsoft.com/office/powerpoint/2010/main" val="76703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6006E6-314F-4843-96CC-778FB75EFCAF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82008A-EA32-8A4E-AB71-6062B6874FF6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763EB9-9420-C149-9607-5F3F0CCF783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1E19EE-E947-3647-ADF6-C3ED96F960E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136111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783995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B05CA-D7F3-1D42-B891-5BD5B45DCF94}"/>
              </a:ext>
            </a:extLst>
          </p:cNvPr>
          <p:cNvGrpSpPr/>
          <p:nvPr/>
        </p:nvGrpSpPr>
        <p:grpSpPr>
          <a:xfrm rot="19818510">
            <a:off x="7095621" y="4278624"/>
            <a:ext cx="424580" cy="432108"/>
            <a:chOff x="7070986" y="4338831"/>
            <a:chExt cx="424580" cy="4321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5F8734-5FB2-254B-BA1B-8FFEAC7E41AF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468102-7AEA-A846-8F3F-EA9083D4C7D8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89688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B05CA-D7F3-1D42-B891-5BD5B45DCF94}"/>
              </a:ext>
            </a:extLst>
          </p:cNvPr>
          <p:cNvGrpSpPr/>
          <p:nvPr/>
        </p:nvGrpSpPr>
        <p:grpSpPr>
          <a:xfrm rot="19818510">
            <a:off x="7095621" y="4278624"/>
            <a:ext cx="424580" cy="432108"/>
            <a:chOff x="7070986" y="4338831"/>
            <a:chExt cx="424580" cy="4321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5F8734-5FB2-254B-BA1B-8FFEAC7E41AF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468102-7AEA-A846-8F3F-EA9083D4C7D8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02506D-5D00-9942-9EEB-EEAB1AD8F492}"/>
              </a:ext>
            </a:extLst>
          </p:cNvPr>
          <p:cNvGrpSpPr/>
          <p:nvPr/>
        </p:nvGrpSpPr>
        <p:grpSpPr>
          <a:xfrm>
            <a:off x="2532366" y="3462015"/>
            <a:ext cx="424580" cy="432108"/>
            <a:chOff x="7070986" y="4338831"/>
            <a:chExt cx="424580" cy="4321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2AB316C-EC48-974B-BFE7-5019E25846E6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C91F0C-A8B9-204C-A98C-2342853F3F20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117284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B05CA-D7F3-1D42-B891-5BD5B45DCF94}"/>
              </a:ext>
            </a:extLst>
          </p:cNvPr>
          <p:cNvGrpSpPr/>
          <p:nvPr/>
        </p:nvGrpSpPr>
        <p:grpSpPr>
          <a:xfrm rot="19818510">
            <a:off x="7095621" y="4278624"/>
            <a:ext cx="424580" cy="432108"/>
            <a:chOff x="7070986" y="4338831"/>
            <a:chExt cx="424580" cy="4321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5F8734-5FB2-254B-BA1B-8FFEAC7E41AF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468102-7AEA-A846-8F3F-EA9083D4C7D8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02506D-5D00-9942-9EEB-EEAB1AD8F492}"/>
              </a:ext>
            </a:extLst>
          </p:cNvPr>
          <p:cNvGrpSpPr/>
          <p:nvPr/>
        </p:nvGrpSpPr>
        <p:grpSpPr>
          <a:xfrm>
            <a:off x="2532366" y="3462015"/>
            <a:ext cx="424580" cy="432108"/>
            <a:chOff x="7070986" y="4338831"/>
            <a:chExt cx="424580" cy="4321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2AB316C-EC48-974B-BFE7-5019E25846E6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C91F0C-A8B9-204C-A98C-2342853F3F20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9D7BCF2D-78E5-0347-AB75-E16CDEE455D6}"/>
              </a:ext>
            </a:extLst>
          </p:cNvPr>
          <p:cNvSpPr/>
          <p:nvPr/>
        </p:nvSpPr>
        <p:spPr>
          <a:xfrm>
            <a:off x="1347410" y="1808081"/>
            <a:ext cx="4356388" cy="597006"/>
          </a:xfrm>
          <a:prstGeom prst="wedgeRoundRectCallout">
            <a:avLst>
              <a:gd name="adj1" fmla="val -29926"/>
              <a:gd name="adj2" fmla="val 7837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recognize that traffic pattern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79E1-426D-9449-83F8-44857F2E5BA1}"/>
              </a:ext>
            </a:extLst>
          </p:cNvPr>
          <p:cNvCxnSpPr/>
          <p:nvPr/>
        </p:nvCxnSpPr>
        <p:spPr>
          <a:xfrm>
            <a:off x="3550846" y="3746179"/>
            <a:ext cx="3243370" cy="5297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1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>
            <a:cxnSpLocks/>
            <a:endCxn id="39" idx="2"/>
          </p:cNvCxnSpPr>
          <p:nvPr/>
        </p:nvCxnSpPr>
        <p:spPr>
          <a:xfrm flipV="1">
            <a:off x="3278545" y="3321988"/>
            <a:ext cx="1654919" cy="63055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4750646" y="3532358"/>
            <a:ext cx="299210" cy="34111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 flipV="1">
            <a:off x="5820178" y="3362809"/>
            <a:ext cx="696863" cy="51066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B14ACB-4AA1-BD47-B5C6-6EBD4B5A40CD}"/>
              </a:ext>
            </a:extLst>
          </p:cNvPr>
          <p:cNvCxnSpPr>
            <a:cxnSpLocks/>
          </p:cNvCxnSpPr>
          <p:nvPr/>
        </p:nvCxnSpPr>
        <p:spPr>
          <a:xfrm flipV="1">
            <a:off x="6853952" y="3446684"/>
            <a:ext cx="335118" cy="3909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00144" y="5105996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29</a:t>
            </a:fld>
            <a:endParaRPr lang="en-US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/>
              <a:t>BGP hijack (RAPTOR)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14" y="4713385"/>
            <a:ext cx="508712" cy="799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761" y="4713385"/>
            <a:ext cx="936054" cy="7996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834545" y="3397023"/>
            <a:ext cx="410374" cy="39400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19835" y="4338498"/>
            <a:ext cx="109956" cy="3748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6" idx="2"/>
          </p:cNvCxnSpPr>
          <p:nvPr/>
        </p:nvCxnSpPr>
        <p:spPr>
          <a:xfrm flipV="1">
            <a:off x="3330992" y="2178867"/>
            <a:ext cx="1298094" cy="63327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1031369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197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AS1</a:t>
            </a:r>
          </a:p>
        </p:txBody>
      </p:sp>
      <p:sp>
        <p:nvSpPr>
          <p:cNvPr id="16" name="Cloud 15"/>
          <p:cNvSpPr/>
          <p:nvPr/>
        </p:nvSpPr>
        <p:spPr>
          <a:xfrm>
            <a:off x="2672108" y="3822443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935" y="393485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AS2</a:t>
            </a:r>
          </a:p>
        </p:txBody>
      </p:sp>
      <p:sp>
        <p:nvSpPr>
          <p:cNvPr id="18" name="Cloud 17"/>
          <p:cNvSpPr/>
          <p:nvPr/>
        </p:nvSpPr>
        <p:spPr>
          <a:xfrm>
            <a:off x="4403365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193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AS3</a:t>
            </a:r>
          </a:p>
        </p:txBody>
      </p:sp>
      <p:sp>
        <p:nvSpPr>
          <p:cNvPr id="20" name="Cloud 19"/>
          <p:cNvSpPr/>
          <p:nvPr/>
        </p:nvSpPr>
        <p:spPr>
          <a:xfrm>
            <a:off x="6182122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5948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AS4</a:t>
            </a:r>
          </a:p>
        </p:txBody>
      </p:sp>
      <p:sp>
        <p:nvSpPr>
          <p:cNvPr id="22" name="Cloud 21"/>
          <p:cNvSpPr/>
          <p:nvPr/>
        </p:nvSpPr>
        <p:spPr>
          <a:xfrm>
            <a:off x="7862068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5892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AS5</a:t>
            </a:r>
          </a:p>
        </p:txBody>
      </p:sp>
      <p:sp>
        <p:nvSpPr>
          <p:cNvPr id="24" name="Cloud 23"/>
          <p:cNvSpPr/>
          <p:nvPr/>
        </p:nvSpPr>
        <p:spPr>
          <a:xfrm>
            <a:off x="2836442" y="2763744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0276" y="2873809"/>
            <a:ext cx="97441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AS6</a:t>
            </a:r>
          </a:p>
        </p:txBody>
      </p:sp>
      <p:sp>
        <p:nvSpPr>
          <p:cNvPr id="26" name="Cloud 25"/>
          <p:cNvSpPr/>
          <p:nvPr/>
        </p:nvSpPr>
        <p:spPr>
          <a:xfrm>
            <a:off x="4624092" y="1574143"/>
            <a:ext cx="1611861" cy="1209436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0774" y="1882372"/>
            <a:ext cx="1308483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>
                <a:solidFill>
                  <a:prstClr val="black"/>
                </a:solidFill>
                <a:latin typeface="Arial"/>
              </a:rPr>
              <a:t>AS9</a:t>
            </a:r>
          </a:p>
        </p:txBody>
      </p:sp>
      <p:sp>
        <p:nvSpPr>
          <p:cNvPr id="28" name="Cloud 27"/>
          <p:cNvSpPr/>
          <p:nvPr/>
        </p:nvSpPr>
        <p:spPr>
          <a:xfrm>
            <a:off x="6947832" y="2743497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1660" y="2853563"/>
            <a:ext cx="1240472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AS8</a:t>
            </a:r>
          </a:p>
        </p:txBody>
      </p: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1797081" y="3187010"/>
            <a:ext cx="1042435" cy="67577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8" idx="3"/>
          </p:cNvCxnSpPr>
          <p:nvPr/>
        </p:nvCxnSpPr>
        <p:spPr>
          <a:xfrm>
            <a:off x="6234610" y="2178860"/>
            <a:ext cx="1207777" cy="6130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H="1" flipV="1">
            <a:off x="1414219" y="4460636"/>
            <a:ext cx="241854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6" idx="1"/>
          </p:cNvCxnSpPr>
          <p:nvPr/>
        </p:nvCxnSpPr>
        <p:spPr>
          <a:xfrm flipH="1" flipV="1">
            <a:off x="3054965" y="4532700"/>
            <a:ext cx="164334" cy="35078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6" idx="0"/>
            <a:endCxn id="18" idx="1"/>
          </p:cNvCxnSpPr>
          <p:nvPr/>
        </p:nvCxnSpPr>
        <p:spPr>
          <a:xfrm flipH="1" flipV="1">
            <a:off x="4786222" y="4460631"/>
            <a:ext cx="353739" cy="38334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0" idx="1"/>
          </p:cNvCxnSpPr>
          <p:nvPr/>
        </p:nvCxnSpPr>
        <p:spPr>
          <a:xfrm flipV="1">
            <a:off x="6564972" y="4460627"/>
            <a:ext cx="0" cy="42285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4930396" y="2898718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84225" y="3008788"/>
            <a:ext cx="95713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AS7</a:t>
            </a:r>
          </a:p>
        </p:txBody>
      </p:sp>
      <p:cxnSp>
        <p:nvCxnSpPr>
          <p:cNvPr id="41" name="Straight Arrow Connector 40"/>
          <p:cNvCxnSpPr>
            <a:stCxn id="39" idx="3"/>
            <a:endCxn id="26" idx="1"/>
          </p:cNvCxnSpPr>
          <p:nvPr/>
        </p:nvCxnSpPr>
        <p:spPr>
          <a:xfrm flipV="1">
            <a:off x="5424951" y="2782299"/>
            <a:ext cx="5072" cy="16482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03311" y="5107125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04915" y="5129560"/>
            <a:ext cx="1522117" cy="81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99415" y="5137725"/>
            <a:ext cx="1613922" cy="224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14" y="4713385"/>
            <a:ext cx="508712" cy="799636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761" y="4713385"/>
            <a:ext cx="936054" cy="799636"/>
          </a:xfrm>
          <a:prstGeom prst="rect">
            <a:avLst/>
          </a:prstGeom>
        </p:spPr>
      </p:pic>
      <p:pic>
        <p:nvPicPr>
          <p:cNvPr id="64" name="Picture 63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1" y="4845103"/>
            <a:ext cx="1277896" cy="686391"/>
          </a:xfrm>
          <a:prstGeom prst="rect">
            <a:avLst/>
          </a:prstGeom>
        </p:spPr>
      </p:pic>
      <p:pic>
        <p:nvPicPr>
          <p:cNvPr id="66" name="Picture 65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3" y="4843974"/>
            <a:ext cx="1277896" cy="686391"/>
          </a:xfrm>
          <a:prstGeom prst="rect">
            <a:avLst/>
          </a:prstGeom>
        </p:spPr>
      </p:pic>
      <p:pic>
        <p:nvPicPr>
          <p:cNvPr id="67" name="Picture 66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92" y="4843974"/>
            <a:ext cx="1277896" cy="686391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H="1" flipV="1">
            <a:off x="2345641" y="5350050"/>
            <a:ext cx="418664" cy="5164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44564" y="6065998"/>
            <a:ext cx="293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Virtual overlay link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913021" y="2837760"/>
            <a:ext cx="376797" cy="460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2872" y="2347002"/>
            <a:ext cx="127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AS link</a:t>
            </a:r>
          </a:p>
        </p:txBody>
      </p:sp>
      <p:sp>
        <p:nvSpPr>
          <p:cNvPr id="78" name="Slide Number Placeholder 1"/>
          <p:cNvSpPr txBox="1">
            <a:spLocks/>
          </p:cNvSpPr>
          <p:nvPr/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397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6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73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58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44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30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18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03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889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Arial"/>
              </a:rPr>
              <a:t>MAPIT Project  |  </a:t>
            </a:r>
            <a:fld id="{EC78876D-F60F-416A-9AB8-0484C938732F}" type="slidenum">
              <a:rPr lang="en-US" b="1" smtClean="0">
                <a:solidFill>
                  <a:srgbClr val="7F7F7F"/>
                </a:solidFill>
                <a:latin typeface="Arial"/>
              </a:rPr>
              <a:pPr/>
              <a:t>29</a:t>
            </a:fld>
            <a:endParaRPr lang="en-US" b="1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7203864"/>
            <a:ext cx="3394710" cy="413808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8A35AA-DA17-6B48-AC46-D072D1B0CBFF}"/>
              </a:ext>
            </a:extLst>
          </p:cNvPr>
          <p:cNvSpPr txBox="1"/>
          <p:nvPr/>
        </p:nvSpPr>
        <p:spPr>
          <a:xfrm>
            <a:off x="2191704" y="1416154"/>
            <a:ext cx="207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Autonomous System (AS)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EAFB74A-A292-EA47-ACA6-0AA134835D47}"/>
              </a:ext>
            </a:extLst>
          </p:cNvPr>
          <p:cNvCxnSpPr>
            <a:cxnSpLocks/>
          </p:cNvCxnSpPr>
          <p:nvPr/>
        </p:nvCxnSpPr>
        <p:spPr>
          <a:xfrm>
            <a:off x="2906991" y="2257132"/>
            <a:ext cx="376797" cy="460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3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dirty="0"/>
              <a:t>Tor background</a:t>
            </a:r>
          </a:p>
        </p:txBody>
      </p:sp>
    </p:spTree>
    <p:extLst>
      <p:ext uri="{BB962C8B-B14F-4D97-AF65-F5344CB8AC3E}">
        <p14:creationId xmlns:p14="http://schemas.microsoft.com/office/powerpoint/2010/main" val="64795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9E2112-271D-9447-A0B4-D38F1381B1DC}"/>
              </a:ext>
            </a:extLst>
          </p:cNvPr>
          <p:cNvCxnSpPr>
            <a:cxnSpLocks/>
          </p:cNvCxnSpPr>
          <p:nvPr/>
        </p:nvCxnSpPr>
        <p:spPr>
          <a:xfrm flipH="1" flipV="1">
            <a:off x="5832524" y="3179461"/>
            <a:ext cx="2229237" cy="77307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39" idx="2"/>
          </p:cNvCxnSpPr>
          <p:nvPr/>
        </p:nvCxnSpPr>
        <p:spPr>
          <a:xfrm flipV="1">
            <a:off x="3278545" y="3321988"/>
            <a:ext cx="1654919" cy="63055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4750646" y="3532358"/>
            <a:ext cx="299210" cy="34111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 flipV="1">
            <a:off x="5820178" y="3362809"/>
            <a:ext cx="696863" cy="510665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B14ACB-4AA1-BD47-B5C6-6EBD4B5A40CD}"/>
              </a:ext>
            </a:extLst>
          </p:cNvPr>
          <p:cNvCxnSpPr>
            <a:cxnSpLocks/>
          </p:cNvCxnSpPr>
          <p:nvPr/>
        </p:nvCxnSpPr>
        <p:spPr>
          <a:xfrm flipV="1">
            <a:off x="6853952" y="3446684"/>
            <a:ext cx="335118" cy="3909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00144" y="5105996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30</a:t>
            </a:fld>
            <a:endParaRPr lang="en-US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/>
              <a:t>BGP hijack (RAPTOR)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14" y="4713385"/>
            <a:ext cx="508712" cy="799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761" y="4713385"/>
            <a:ext cx="936054" cy="7996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834545" y="3397023"/>
            <a:ext cx="410374" cy="39400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19835" y="4338498"/>
            <a:ext cx="109956" cy="3748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6" idx="2"/>
          </p:cNvCxnSpPr>
          <p:nvPr/>
        </p:nvCxnSpPr>
        <p:spPr>
          <a:xfrm flipV="1">
            <a:off x="3330992" y="2178867"/>
            <a:ext cx="1298094" cy="63327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1031369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197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AS1</a:t>
            </a:r>
          </a:p>
        </p:txBody>
      </p:sp>
      <p:sp>
        <p:nvSpPr>
          <p:cNvPr id="16" name="Cloud 15"/>
          <p:cNvSpPr/>
          <p:nvPr/>
        </p:nvSpPr>
        <p:spPr>
          <a:xfrm>
            <a:off x="2672108" y="3822443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935" y="393485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AS2</a:t>
            </a:r>
          </a:p>
        </p:txBody>
      </p:sp>
      <p:sp>
        <p:nvSpPr>
          <p:cNvPr id="18" name="Cloud 17"/>
          <p:cNvSpPr/>
          <p:nvPr/>
        </p:nvSpPr>
        <p:spPr>
          <a:xfrm>
            <a:off x="4403365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193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AS3</a:t>
            </a:r>
          </a:p>
        </p:txBody>
      </p:sp>
      <p:sp>
        <p:nvSpPr>
          <p:cNvPr id="20" name="Cloud 19"/>
          <p:cNvSpPr/>
          <p:nvPr/>
        </p:nvSpPr>
        <p:spPr>
          <a:xfrm>
            <a:off x="6182122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5948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AS4</a:t>
            </a:r>
          </a:p>
        </p:txBody>
      </p:sp>
      <p:sp>
        <p:nvSpPr>
          <p:cNvPr id="22" name="Cloud 21"/>
          <p:cNvSpPr/>
          <p:nvPr/>
        </p:nvSpPr>
        <p:spPr>
          <a:xfrm>
            <a:off x="7862068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5892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AS5</a:t>
            </a:r>
          </a:p>
        </p:txBody>
      </p:sp>
      <p:sp>
        <p:nvSpPr>
          <p:cNvPr id="24" name="Cloud 23"/>
          <p:cNvSpPr/>
          <p:nvPr/>
        </p:nvSpPr>
        <p:spPr>
          <a:xfrm>
            <a:off x="2836442" y="2763744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0276" y="2873809"/>
            <a:ext cx="97441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AS6</a:t>
            </a:r>
          </a:p>
        </p:txBody>
      </p:sp>
      <p:sp>
        <p:nvSpPr>
          <p:cNvPr id="26" name="Cloud 25"/>
          <p:cNvSpPr/>
          <p:nvPr/>
        </p:nvSpPr>
        <p:spPr>
          <a:xfrm>
            <a:off x="4624092" y="1574143"/>
            <a:ext cx="1611861" cy="1209436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0774" y="1882372"/>
            <a:ext cx="1308483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>
                <a:solidFill>
                  <a:prstClr val="black"/>
                </a:solidFill>
                <a:latin typeface="Arial"/>
              </a:rPr>
              <a:t>AS9</a:t>
            </a:r>
          </a:p>
        </p:txBody>
      </p:sp>
      <p:sp>
        <p:nvSpPr>
          <p:cNvPr id="28" name="Cloud 27"/>
          <p:cNvSpPr/>
          <p:nvPr/>
        </p:nvSpPr>
        <p:spPr>
          <a:xfrm>
            <a:off x="6947832" y="2743497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1660" y="2853563"/>
            <a:ext cx="1240472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AS8</a:t>
            </a:r>
          </a:p>
        </p:txBody>
      </p: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1797081" y="3187010"/>
            <a:ext cx="1042435" cy="67577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8" idx="3"/>
          </p:cNvCxnSpPr>
          <p:nvPr/>
        </p:nvCxnSpPr>
        <p:spPr>
          <a:xfrm>
            <a:off x="6234610" y="2178860"/>
            <a:ext cx="1207777" cy="6130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H="1" flipV="1">
            <a:off x="1414219" y="4460636"/>
            <a:ext cx="241854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6" idx="1"/>
          </p:cNvCxnSpPr>
          <p:nvPr/>
        </p:nvCxnSpPr>
        <p:spPr>
          <a:xfrm flipH="1" flipV="1">
            <a:off x="3054965" y="4532700"/>
            <a:ext cx="164334" cy="35078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6" idx="0"/>
            <a:endCxn id="18" idx="1"/>
          </p:cNvCxnSpPr>
          <p:nvPr/>
        </p:nvCxnSpPr>
        <p:spPr>
          <a:xfrm flipH="1" flipV="1">
            <a:off x="4786222" y="4460631"/>
            <a:ext cx="353739" cy="38334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0" idx="1"/>
          </p:cNvCxnSpPr>
          <p:nvPr/>
        </p:nvCxnSpPr>
        <p:spPr>
          <a:xfrm flipV="1">
            <a:off x="6564972" y="4460627"/>
            <a:ext cx="0" cy="42285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4930396" y="2898718"/>
            <a:ext cx="989105" cy="846539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84225" y="3008788"/>
            <a:ext cx="95713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AS7</a:t>
            </a:r>
          </a:p>
        </p:txBody>
      </p:sp>
      <p:cxnSp>
        <p:nvCxnSpPr>
          <p:cNvPr id="41" name="Straight Arrow Connector 40"/>
          <p:cNvCxnSpPr>
            <a:stCxn id="39" idx="3"/>
            <a:endCxn id="26" idx="1"/>
          </p:cNvCxnSpPr>
          <p:nvPr/>
        </p:nvCxnSpPr>
        <p:spPr>
          <a:xfrm flipV="1">
            <a:off x="5424951" y="2782299"/>
            <a:ext cx="5072" cy="16482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03311" y="5107125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04915" y="5129560"/>
            <a:ext cx="1522117" cy="81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99415" y="5137725"/>
            <a:ext cx="1613922" cy="224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14" y="4713385"/>
            <a:ext cx="508712" cy="799636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761" y="4713385"/>
            <a:ext cx="936054" cy="799636"/>
          </a:xfrm>
          <a:prstGeom prst="rect">
            <a:avLst/>
          </a:prstGeom>
        </p:spPr>
      </p:pic>
      <p:pic>
        <p:nvPicPr>
          <p:cNvPr id="64" name="Picture 63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1" y="4845103"/>
            <a:ext cx="1277896" cy="686391"/>
          </a:xfrm>
          <a:prstGeom prst="rect">
            <a:avLst/>
          </a:prstGeom>
        </p:spPr>
      </p:pic>
      <p:pic>
        <p:nvPicPr>
          <p:cNvPr id="66" name="Picture 65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3" y="4843974"/>
            <a:ext cx="1277896" cy="686391"/>
          </a:xfrm>
          <a:prstGeom prst="rect">
            <a:avLst/>
          </a:prstGeom>
        </p:spPr>
      </p:pic>
      <p:pic>
        <p:nvPicPr>
          <p:cNvPr id="67" name="Picture 66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92" y="4843974"/>
            <a:ext cx="1277896" cy="686391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H="1" flipV="1">
            <a:off x="2345641" y="5350050"/>
            <a:ext cx="418664" cy="5164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44564" y="6065998"/>
            <a:ext cx="293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Virtual overlay link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913021" y="2837760"/>
            <a:ext cx="376797" cy="460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2872" y="2347002"/>
            <a:ext cx="127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AS link</a:t>
            </a:r>
          </a:p>
        </p:txBody>
      </p:sp>
      <p:sp>
        <p:nvSpPr>
          <p:cNvPr id="78" name="Slide Number Placeholder 1"/>
          <p:cNvSpPr txBox="1">
            <a:spLocks/>
          </p:cNvSpPr>
          <p:nvPr/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397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6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73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58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44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30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18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03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889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Arial"/>
              </a:rPr>
              <a:t>MAPIT Project  |  </a:t>
            </a:r>
            <a:fld id="{EC78876D-F60F-416A-9AB8-0484C938732F}" type="slidenum">
              <a:rPr lang="en-US" b="1" smtClean="0">
                <a:solidFill>
                  <a:srgbClr val="7F7F7F"/>
                </a:solidFill>
                <a:latin typeface="Arial"/>
              </a:rPr>
              <a:pPr/>
              <a:t>30</a:t>
            </a:fld>
            <a:endParaRPr lang="en-US" b="1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7203864"/>
            <a:ext cx="3394710" cy="413808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8A35AA-DA17-6B48-AC46-D072D1B0CBFF}"/>
              </a:ext>
            </a:extLst>
          </p:cNvPr>
          <p:cNvSpPr txBox="1"/>
          <p:nvPr/>
        </p:nvSpPr>
        <p:spPr>
          <a:xfrm>
            <a:off x="2191704" y="1416154"/>
            <a:ext cx="207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Autonomous System (AS)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EAFB74A-A292-EA47-ACA6-0AA134835D47}"/>
              </a:ext>
            </a:extLst>
          </p:cNvPr>
          <p:cNvCxnSpPr>
            <a:cxnSpLocks/>
          </p:cNvCxnSpPr>
          <p:nvPr/>
        </p:nvCxnSpPr>
        <p:spPr>
          <a:xfrm>
            <a:off x="2906991" y="2257132"/>
            <a:ext cx="376797" cy="460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05F98B55-DAEB-644C-B019-741E030BEF93}"/>
              </a:ext>
            </a:extLst>
          </p:cNvPr>
          <p:cNvSpPr/>
          <p:nvPr/>
        </p:nvSpPr>
        <p:spPr>
          <a:xfrm>
            <a:off x="5522666" y="2098279"/>
            <a:ext cx="3475149" cy="510688"/>
          </a:xfrm>
          <a:prstGeom prst="wedgeRoundRectCallout">
            <a:avLst>
              <a:gd name="adj1" fmla="val -38627"/>
              <a:gd name="adj2" fmla="val 140339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I connect to AS5.</a:t>
            </a:r>
          </a:p>
        </p:txBody>
      </p:sp>
    </p:spTree>
    <p:extLst>
      <p:ext uri="{BB962C8B-B14F-4D97-AF65-F5344CB8AC3E}">
        <p14:creationId xmlns:p14="http://schemas.microsoft.com/office/powerpoint/2010/main" val="3007823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9E2112-271D-9447-A0B4-D38F1381B1DC}"/>
              </a:ext>
            </a:extLst>
          </p:cNvPr>
          <p:cNvCxnSpPr>
            <a:cxnSpLocks/>
          </p:cNvCxnSpPr>
          <p:nvPr/>
        </p:nvCxnSpPr>
        <p:spPr>
          <a:xfrm flipH="1" flipV="1">
            <a:off x="5832524" y="3179461"/>
            <a:ext cx="2229237" cy="77307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39" idx="2"/>
          </p:cNvCxnSpPr>
          <p:nvPr/>
        </p:nvCxnSpPr>
        <p:spPr>
          <a:xfrm flipV="1">
            <a:off x="3278545" y="3321988"/>
            <a:ext cx="1654919" cy="630550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4750646" y="3532358"/>
            <a:ext cx="299210" cy="341116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 flipV="1">
            <a:off x="5820178" y="3362809"/>
            <a:ext cx="696863" cy="510665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B14ACB-4AA1-BD47-B5C6-6EBD4B5A40CD}"/>
              </a:ext>
            </a:extLst>
          </p:cNvPr>
          <p:cNvCxnSpPr>
            <a:cxnSpLocks/>
          </p:cNvCxnSpPr>
          <p:nvPr/>
        </p:nvCxnSpPr>
        <p:spPr>
          <a:xfrm flipV="1">
            <a:off x="6853952" y="3446684"/>
            <a:ext cx="335118" cy="3909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00144" y="5105996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31</a:t>
            </a:fld>
            <a:endParaRPr lang="en-US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/>
              <a:t>BGP hijack (RAPTOR)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14" y="4713385"/>
            <a:ext cx="508712" cy="799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761" y="4713385"/>
            <a:ext cx="936054" cy="7996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834545" y="3397023"/>
            <a:ext cx="410374" cy="394002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19835" y="4338498"/>
            <a:ext cx="109956" cy="374889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3"/>
            <a:endCxn id="26" idx="2"/>
          </p:cNvCxnSpPr>
          <p:nvPr/>
        </p:nvCxnSpPr>
        <p:spPr>
          <a:xfrm flipV="1">
            <a:off x="3330992" y="2178867"/>
            <a:ext cx="1298094" cy="633279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1031369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197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AS1</a:t>
            </a:r>
          </a:p>
        </p:txBody>
      </p:sp>
      <p:sp>
        <p:nvSpPr>
          <p:cNvPr id="16" name="Cloud 15"/>
          <p:cNvSpPr/>
          <p:nvPr/>
        </p:nvSpPr>
        <p:spPr>
          <a:xfrm>
            <a:off x="2672108" y="3822443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935" y="393485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AS2</a:t>
            </a:r>
          </a:p>
        </p:txBody>
      </p:sp>
      <p:sp>
        <p:nvSpPr>
          <p:cNvPr id="18" name="Cloud 17"/>
          <p:cNvSpPr/>
          <p:nvPr/>
        </p:nvSpPr>
        <p:spPr>
          <a:xfrm>
            <a:off x="4403365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193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AS3</a:t>
            </a:r>
          </a:p>
        </p:txBody>
      </p:sp>
      <p:sp>
        <p:nvSpPr>
          <p:cNvPr id="20" name="Cloud 19"/>
          <p:cNvSpPr/>
          <p:nvPr/>
        </p:nvSpPr>
        <p:spPr>
          <a:xfrm>
            <a:off x="6182122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5948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AS4</a:t>
            </a:r>
          </a:p>
        </p:txBody>
      </p:sp>
      <p:sp>
        <p:nvSpPr>
          <p:cNvPr id="22" name="Cloud 21"/>
          <p:cNvSpPr/>
          <p:nvPr/>
        </p:nvSpPr>
        <p:spPr>
          <a:xfrm>
            <a:off x="7862068" y="3750375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5892" y="3862788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>
                <a:solidFill>
                  <a:prstClr val="black"/>
                </a:solidFill>
                <a:latin typeface="Arial"/>
              </a:rPr>
              <a:t>AS5</a:t>
            </a:r>
          </a:p>
        </p:txBody>
      </p:sp>
      <p:sp>
        <p:nvSpPr>
          <p:cNvPr id="24" name="Cloud 23"/>
          <p:cNvSpPr/>
          <p:nvPr/>
        </p:nvSpPr>
        <p:spPr>
          <a:xfrm>
            <a:off x="2836442" y="2763744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0276" y="2873809"/>
            <a:ext cx="97441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AS6</a:t>
            </a:r>
          </a:p>
        </p:txBody>
      </p:sp>
      <p:sp>
        <p:nvSpPr>
          <p:cNvPr id="26" name="Cloud 25"/>
          <p:cNvSpPr/>
          <p:nvPr/>
        </p:nvSpPr>
        <p:spPr>
          <a:xfrm>
            <a:off x="4624092" y="1574143"/>
            <a:ext cx="1611861" cy="1209436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0774" y="1882372"/>
            <a:ext cx="1308483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>
                <a:solidFill>
                  <a:prstClr val="black"/>
                </a:solidFill>
                <a:latin typeface="Arial"/>
              </a:rPr>
              <a:t>AS9</a:t>
            </a:r>
          </a:p>
        </p:txBody>
      </p:sp>
      <p:sp>
        <p:nvSpPr>
          <p:cNvPr id="28" name="Cloud 27"/>
          <p:cNvSpPr/>
          <p:nvPr/>
        </p:nvSpPr>
        <p:spPr>
          <a:xfrm>
            <a:off x="6947832" y="2743497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1660" y="2853563"/>
            <a:ext cx="1240472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AS8</a:t>
            </a:r>
          </a:p>
        </p:txBody>
      </p: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1797081" y="3187010"/>
            <a:ext cx="1042435" cy="675777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8" idx="3"/>
          </p:cNvCxnSpPr>
          <p:nvPr/>
        </p:nvCxnSpPr>
        <p:spPr>
          <a:xfrm>
            <a:off x="6234610" y="2178860"/>
            <a:ext cx="1207777" cy="613034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H="1" flipV="1">
            <a:off x="1414219" y="4460636"/>
            <a:ext cx="241854" cy="252755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6" idx="1"/>
          </p:cNvCxnSpPr>
          <p:nvPr/>
        </p:nvCxnSpPr>
        <p:spPr>
          <a:xfrm flipH="1" flipV="1">
            <a:off x="3054965" y="4532700"/>
            <a:ext cx="164334" cy="350780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6" idx="0"/>
            <a:endCxn id="18" idx="1"/>
          </p:cNvCxnSpPr>
          <p:nvPr/>
        </p:nvCxnSpPr>
        <p:spPr>
          <a:xfrm flipH="1" flipV="1">
            <a:off x="4786222" y="4460631"/>
            <a:ext cx="353739" cy="383343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0" idx="1"/>
          </p:cNvCxnSpPr>
          <p:nvPr/>
        </p:nvCxnSpPr>
        <p:spPr>
          <a:xfrm flipV="1">
            <a:off x="6564972" y="4460627"/>
            <a:ext cx="0" cy="422852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4930396" y="2898718"/>
            <a:ext cx="989105" cy="846539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84225" y="3008788"/>
            <a:ext cx="95713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>
                <a:solidFill>
                  <a:prstClr val="black"/>
                </a:solidFill>
                <a:latin typeface="Arial"/>
              </a:rPr>
              <a:t>AS7</a:t>
            </a:r>
          </a:p>
        </p:txBody>
      </p:sp>
      <p:cxnSp>
        <p:nvCxnSpPr>
          <p:cNvPr id="41" name="Straight Arrow Connector 40"/>
          <p:cNvCxnSpPr>
            <a:stCxn id="39" idx="3"/>
            <a:endCxn id="26" idx="1"/>
          </p:cNvCxnSpPr>
          <p:nvPr/>
        </p:nvCxnSpPr>
        <p:spPr>
          <a:xfrm flipV="1">
            <a:off x="5424951" y="2782299"/>
            <a:ext cx="5072" cy="164829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03311" y="5107125"/>
            <a:ext cx="1430311" cy="71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04915" y="5129560"/>
            <a:ext cx="1522117" cy="816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99415" y="5137725"/>
            <a:ext cx="1613922" cy="224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14" y="4713385"/>
            <a:ext cx="508712" cy="799636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761" y="4713385"/>
            <a:ext cx="936054" cy="799636"/>
          </a:xfrm>
          <a:prstGeom prst="rect">
            <a:avLst/>
          </a:prstGeom>
        </p:spPr>
      </p:pic>
      <p:pic>
        <p:nvPicPr>
          <p:cNvPr id="64" name="Picture 63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1" y="4845103"/>
            <a:ext cx="1277896" cy="686391"/>
          </a:xfrm>
          <a:prstGeom prst="rect">
            <a:avLst/>
          </a:prstGeom>
        </p:spPr>
      </p:pic>
      <p:pic>
        <p:nvPicPr>
          <p:cNvPr id="66" name="Picture 65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3" y="4843974"/>
            <a:ext cx="1277896" cy="686391"/>
          </a:xfrm>
          <a:prstGeom prst="rect">
            <a:avLst/>
          </a:prstGeom>
        </p:spPr>
      </p:pic>
      <p:pic>
        <p:nvPicPr>
          <p:cNvPr id="67" name="Picture 66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92" y="4843974"/>
            <a:ext cx="1277896" cy="686391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H="1" flipV="1">
            <a:off x="2345641" y="5350050"/>
            <a:ext cx="418664" cy="5164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44564" y="6065998"/>
            <a:ext cx="293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Virtual overlay link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913021" y="2837760"/>
            <a:ext cx="376797" cy="460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2872" y="2347002"/>
            <a:ext cx="127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AS link</a:t>
            </a:r>
          </a:p>
        </p:txBody>
      </p:sp>
      <p:sp>
        <p:nvSpPr>
          <p:cNvPr id="78" name="Slide Number Placeholder 1"/>
          <p:cNvSpPr txBox="1">
            <a:spLocks/>
          </p:cNvSpPr>
          <p:nvPr/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397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86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73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58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44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30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18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03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889" algn="l" defTabSz="9139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Arial"/>
              </a:rPr>
              <a:t>MAPIT Project  |  </a:t>
            </a:r>
            <a:fld id="{EC78876D-F60F-416A-9AB8-0484C938732F}" type="slidenum">
              <a:rPr lang="en-US" b="1" smtClean="0">
                <a:solidFill>
                  <a:srgbClr val="7F7F7F"/>
                </a:solidFill>
                <a:latin typeface="Arial"/>
              </a:rPr>
              <a:pPr/>
              <a:t>31</a:t>
            </a:fld>
            <a:endParaRPr lang="en-US" b="1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7203864"/>
            <a:ext cx="3394710" cy="413808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8A35AA-DA17-6B48-AC46-D072D1B0CBFF}"/>
              </a:ext>
            </a:extLst>
          </p:cNvPr>
          <p:cNvSpPr txBox="1"/>
          <p:nvPr/>
        </p:nvSpPr>
        <p:spPr>
          <a:xfrm>
            <a:off x="2191704" y="1416154"/>
            <a:ext cx="207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Autonomous System (AS)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EAFB74A-A292-EA47-ACA6-0AA134835D47}"/>
              </a:ext>
            </a:extLst>
          </p:cNvPr>
          <p:cNvCxnSpPr>
            <a:cxnSpLocks/>
          </p:cNvCxnSpPr>
          <p:nvPr/>
        </p:nvCxnSpPr>
        <p:spPr>
          <a:xfrm>
            <a:off x="2906991" y="2257132"/>
            <a:ext cx="376797" cy="460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4B760ACC-3916-B049-97C8-55F690A7D1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6608474"/>
            <a:ext cx="10058399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AS7 uses BGP hijack to deanonymize the connection.</a:t>
            </a:r>
          </a:p>
        </p:txBody>
      </p:sp>
    </p:spTree>
    <p:extLst>
      <p:ext uri="{BB962C8B-B14F-4D97-AF65-F5344CB8AC3E}">
        <p14:creationId xmlns:p14="http://schemas.microsoft.com/office/powerpoint/2010/main" val="328425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Path-selection defenses for 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132653" y="1262242"/>
            <a:ext cx="96236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Popular idea: choose Tor paths to avoid adversaries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N. </a:t>
            </a:r>
            <a:r>
              <a:rPr lang="en-US" sz="2000" dirty="0" err="1">
                <a:solidFill>
                  <a:schemeClr val="tx2"/>
                </a:solidFill>
              </a:rPr>
              <a:t>Feamster</a:t>
            </a:r>
            <a:r>
              <a:rPr lang="en-US" sz="2000" dirty="0">
                <a:solidFill>
                  <a:schemeClr val="tx2"/>
                </a:solidFill>
              </a:rPr>
              <a:t> and R. </a:t>
            </a:r>
            <a:r>
              <a:rPr lang="en-US" sz="2000" dirty="0" err="1">
                <a:solidFill>
                  <a:schemeClr val="tx2"/>
                </a:solidFill>
              </a:rPr>
              <a:t>Dingledine</a:t>
            </a:r>
            <a:r>
              <a:rPr lang="en-US" sz="2000" dirty="0">
                <a:solidFill>
                  <a:schemeClr val="tx2"/>
                </a:solidFill>
              </a:rPr>
              <a:t>, “Location diversity in anonymity networks,” in WPES 2004.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M. Edman and P. </a:t>
            </a:r>
            <a:r>
              <a:rPr lang="en-US" sz="2000" dirty="0" err="1">
                <a:solidFill>
                  <a:schemeClr val="tx2"/>
                </a:solidFill>
              </a:rPr>
              <a:t>Syverson</a:t>
            </a:r>
            <a:r>
              <a:rPr lang="en-US" sz="2000" dirty="0">
                <a:solidFill>
                  <a:schemeClr val="tx2"/>
                </a:solidFill>
              </a:rPr>
              <a:t>, “AS-awareness in Tor path selection,” in ACM CCS 2009.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M. </a:t>
            </a:r>
            <a:r>
              <a:rPr lang="en-US" sz="2000" dirty="0" err="1">
                <a:solidFill>
                  <a:schemeClr val="tx2"/>
                </a:solidFill>
              </a:rPr>
              <a:t>Akhoondi</a:t>
            </a:r>
            <a:r>
              <a:rPr lang="en-US" sz="2000" dirty="0">
                <a:solidFill>
                  <a:schemeClr val="tx2"/>
                </a:solidFill>
              </a:rPr>
              <a:t>, C. Yu, and H. V. </a:t>
            </a:r>
            <a:r>
              <a:rPr lang="en-US" sz="2000" dirty="0" err="1">
                <a:solidFill>
                  <a:schemeClr val="tx2"/>
                </a:solidFill>
              </a:rPr>
              <a:t>Madhyastha</a:t>
            </a:r>
            <a:r>
              <a:rPr lang="en-US" sz="2000" dirty="0">
                <a:solidFill>
                  <a:schemeClr val="tx2"/>
                </a:solidFill>
              </a:rPr>
              <a:t>, “</a:t>
            </a:r>
            <a:r>
              <a:rPr lang="en-US" sz="2000" dirty="0" err="1">
                <a:solidFill>
                  <a:schemeClr val="tx2"/>
                </a:solidFill>
              </a:rPr>
              <a:t>LASTor</a:t>
            </a:r>
            <a:r>
              <a:rPr lang="en-US" sz="2000" dirty="0">
                <a:solidFill>
                  <a:schemeClr val="tx2"/>
                </a:solidFill>
              </a:rPr>
              <a:t>: A low-latency AS-aware Tor client,” in IEEE S&amp;P 2012.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R. </a:t>
            </a:r>
            <a:r>
              <a:rPr lang="en-US" sz="2000" dirty="0" err="1">
                <a:solidFill>
                  <a:schemeClr val="tx2"/>
                </a:solidFill>
              </a:rPr>
              <a:t>Nithyanand</a:t>
            </a:r>
            <a:r>
              <a:rPr lang="en-US" sz="2000" dirty="0">
                <a:solidFill>
                  <a:schemeClr val="tx2"/>
                </a:solidFill>
              </a:rPr>
              <a:t>, O. </a:t>
            </a:r>
            <a:r>
              <a:rPr lang="en-US" sz="2000" dirty="0" err="1">
                <a:solidFill>
                  <a:schemeClr val="tx2"/>
                </a:solidFill>
              </a:rPr>
              <a:t>Starov</a:t>
            </a:r>
            <a:r>
              <a:rPr lang="en-US" sz="2000" dirty="0">
                <a:solidFill>
                  <a:schemeClr val="tx2"/>
                </a:solidFill>
              </a:rPr>
              <a:t>, P. Gill, A. </a:t>
            </a:r>
            <a:r>
              <a:rPr lang="en-US" sz="2000" dirty="0" err="1">
                <a:solidFill>
                  <a:schemeClr val="tx2"/>
                </a:solidFill>
              </a:rPr>
              <a:t>Zair</a:t>
            </a:r>
            <a:r>
              <a:rPr lang="en-US" sz="2000" dirty="0">
                <a:solidFill>
                  <a:schemeClr val="tx2"/>
                </a:solidFill>
              </a:rPr>
              <a:t>, and M. </a:t>
            </a:r>
            <a:r>
              <a:rPr lang="en-US" sz="2000" dirty="0" err="1">
                <a:solidFill>
                  <a:schemeClr val="tx2"/>
                </a:solidFill>
              </a:rPr>
              <a:t>Schapira</a:t>
            </a:r>
            <a:r>
              <a:rPr lang="en-US" sz="2000" dirty="0">
                <a:solidFill>
                  <a:schemeClr val="tx2"/>
                </a:solidFill>
              </a:rPr>
              <a:t>, “Measuring and mitigating AS-level adversaries against Tor,” in NDSS 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A. Barton and M. Wright, “</a:t>
            </a:r>
            <a:r>
              <a:rPr lang="en-US" sz="2000" dirty="0" err="1">
                <a:solidFill>
                  <a:schemeClr val="tx2"/>
                </a:solidFill>
              </a:rPr>
              <a:t>DeNASA</a:t>
            </a:r>
            <a:r>
              <a:rPr lang="en-US" sz="2000" dirty="0">
                <a:solidFill>
                  <a:schemeClr val="tx2"/>
                </a:solidFill>
              </a:rPr>
              <a:t>: Destination-naive as-awareness in anonymous communications,” in PETS 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A. Johnson, R. Jansen, A. </a:t>
            </a:r>
            <a:r>
              <a:rPr lang="en-US" sz="2000" dirty="0" err="1">
                <a:solidFill>
                  <a:schemeClr val="tx2"/>
                </a:solidFill>
              </a:rPr>
              <a:t>Jaggard</a:t>
            </a:r>
            <a:r>
              <a:rPr lang="en-US" sz="2000" dirty="0">
                <a:solidFill>
                  <a:schemeClr val="tx2"/>
                </a:solidFill>
              </a:rPr>
              <a:t>, J. Feigenbaum, and P. </a:t>
            </a:r>
            <a:r>
              <a:rPr lang="en-US" sz="2000" dirty="0" err="1">
                <a:solidFill>
                  <a:schemeClr val="tx2"/>
                </a:solidFill>
              </a:rPr>
              <a:t>Syverson</a:t>
            </a:r>
            <a:r>
              <a:rPr lang="en-US" sz="2000" dirty="0">
                <a:solidFill>
                  <a:schemeClr val="tx2"/>
                </a:solidFill>
              </a:rPr>
              <a:t>, “Avoiding the man on the wire: Improving Tor's security with trust-aware path selection”, In NDSS 2017.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Y. Sun, A. Edmundson, N. </a:t>
            </a:r>
            <a:r>
              <a:rPr lang="en-US" sz="2000" dirty="0" err="1">
                <a:solidFill>
                  <a:schemeClr val="tx2"/>
                </a:solidFill>
              </a:rPr>
              <a:t>Feamster</a:t>
            </a:r>
            <a:r>
              <a:rPr lang="en-US" sz="2000" dirty="0">
                <a:solidFill>
                  <a:schemeClr val="tx2"/>
                </a:solidFill>
              </a:rPr>
              <a:t>, M. Chiang, and P. Mittal, “Counter-RAPTOR: Safeguarding Tor against active routing attacks,” In IEEE S&amp;P 2017.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F. Rochet and O. Pereira, “</a:t>
            </a:r>
            <a:r>
              <a:rPr lang="en-US" sz="2000" dirty="0" err="1">
                <a:solidFill>
                  <a:schemeClr val="tx2"/>
                </a:solidFill>
              </a:rPr>
              <a:t>Waterfilling</a:t>
            </a:r>
            <a:r>
              <a:rPr lang="en-US" sz="2000" dirty="0">
                <a:solidFill>
                  <a:schemeClr val="tx2"/>
                </a:solidFill>
              </a:rPr>
              <a:t>: Balancing the Tor network with maximum diversity,” in PETS 2017.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Z. Li, S. Herwig, and D. Levin, “</a:t>
            </a:r>
            <a:r>
              <a:rPr lang="en-US" sz="2000" dirty="0" err="1">
                <a:solidFill>
                  <a:schemeClr val="tx2"/>
                </a:solidFill>
              </a:rPr>
              <a:t>Detor</a:t>
            </a:r>
            <a:r>
              <a:rPr lang="en-US" sz="2000" dirty="0">
                <a:solidFill>
                  <a:schemeClr val="tx2"/>
                </a:solidFill>
              </a:rPr>
              <a:t>: Provably avoiding geographic regions in Tor,” USENIX Security 2017.</a:t>
            </a:r>
          </a:p>
        </p:txBody>
      </p:sp>
    </p:spTree>
    <p:extLst>
      <p:ext uri="{BB962C8B-B14F-4D97-AF65-F5344CB8AC3E}">
        <p14:creationId xmlns:p14="http://schemas.microsoft.com/office/powerpoint/2010/main" val="1908701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Path-selection defenses for 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132653" y="1262242"/>
            <a:ext cx="96236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Popular idea: choose Tor paths to avoid adversaries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N. </a:t>
            </a:r>
            <a:r>
              <a:rPr lang="en-US" sz="2000" dirty="0" err="1">
                <a:solidFill>
                  <a:schemeClr val="tx2"/>
                </a:solidFill>
              </a:rPr>
              <a:t>Feamster</a:t>
            </a:r>
            <a:r>
              <a:rPr lang="en-US" sz="2000" dirty="0">
                <a:solidFill>
                  <a:schemeClr val="tx2"/>
                </a:solidFill>
              </a:rPr>
              <a:t> and R. </a:t>
            </a:r>
            <a:r>
              <a:rPr lang="en-US" sz="2000" dirty="0" err="1">
                <a:solidFill>
                  <a:schemeClr val="tx2"/>
                </a:solidFill>
              </a:rPr>
              <a:t>Dingledine</a:t>
            </a:r>
            <a:r>
              <a:rPr lang="en-US" sz="2000" dirty="0">
                <a:solidFill>
                  <a:schemeClr val="tx2"/>
                </a:solidFill>
              </a:rPr>
              <a:t>, “Location diversity in anonymity networks,” in WPES 2004.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M. Edman and P. </a:t>
            </a:r>
            <a:r>
              <a:rPr lang="en-US" sz="2000" dirty="0" err="1">
                <a:solidFill>
                  <a:schemeClr val="tx2"/>
                </a:solidFill>
              </a:rPr>
              <a:t>Syverson</a:t>
            </a:r>
            <a:r>
              <a:rPr lang="en-US" sz="2000" dirty="0">
                <a:solidFill>
                  <a:schemeClr val="tx2"/>
                </a:solidFill>
              </a:rPr>
              <a:t>, “AS-awareness in Tor path selection,” in ACM CCS 2009.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M. </a:t>
            </a:r>
            <a:r>
              <a:rPr lang="en-US" sz="2000" dirty="0" err="1">
                <a:solidFill>
                  <a:schemeClr val="tx2"/>
                </a:solidFill>
              </a:rPr>
              <a:t>Akhoondi</a:t>
            </a:r>
            <a:r>
              <a:rPr lang="en-US" sz="2000" dirty="0">
                <a:solidFill>
                  <a:schemeClr val="tx2"/>
                </a:solidFill>
              </a:rPr>
              <a:t>, C. Yu, and H. V. </a:t>
            </a:r>
            <a:r>
              <a:rPr lang="en-US" sz="2000" dirty="0" err="1">
                <a:solidFill>
                  <a:schemeClr val="tx2"/>
                </a:solidFill>
              </a:rPr>
              <a:t>Madhyastha</a:t>
            </a:r>
            <a:r>
              <a:rPr lang="en-US" sz="2000" dirty="0">
                <a:solidFill>
                  <a:schemeClr val="tx2"/>
                </a:solidFill>
              </a:rPr>
              <a:t>, “</a:t>
            </a:r>
            <a:r>
              <a:rPr lang="en-US" sz="2000" dirty="0" err="1">
                <a:solidFill>
                  <a:schemeClr val="tx2"/>
                </a:solidFill>
              </a:rPr>
              <a:t>LASTor</a:t>
            </a:r>
            <a:r>
              <a:rPr lang="en-US" sz="2000" dirty="0">
                <a:solidFill>
                  <a:schemeClr val="tx2"/>
                </a:solidFill>
              </a:rPr>
              <a:t>: A low-latency AS-aware Tor client,” in IEEE S&amp;P 2012.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R. </a:t>
            </a:r>
            <a:r>
              <a:rPr lang="en-US" sz="2000" dirty="0" err="1">
                <a:solidFill>
                  <a:schemeClr val="tx2"/>
                </a:solidFill>
              </a:rPr>
              <a:t>Nithyanand</a:t>
            </a:r>
            <a:r>
              <a:rPr lang="en-US" sz="2000" dirty="0">
                <a:solidFill>
                  <a:schemeClr val="tx2"/>
                </a:solidFill>
              </a:rPr>
              <a:t>, O. </a:t>
            </a:r>
            <a:r>
              <a:rPr lang="en-US" sz="2000" dirty="0" err="1">
                <a:solidFill>
                  <a:schemeClr val="tx2"/>
                </a:solidFill>
              </a:rPr>
              <a:t>Starov</a:t>
            </a:r>
            <a:r>
              <a:rPr lang="en-US" sz="2000" dirty="0">
                <a:solidFill>
                  <a:schemeClr val="tx2"/>
                </a:solidFill>
              </a:rPr>
              <a:t>, P. Gill, A. </a:t>
            </a:r>
            <a:r>
              <a:rPr lang="en-US" sz="2000" dirty="0" err="1">
                <a:solidFill>
                  <a:schemeClr val="tx2"/>
                </a:solidFill>
              </a:rPr>
              <a:t>Zair</a:t>
            </a:r>
            <a:r>
              <a:rPr lang="en-US" sz="2000" dirty="0">
                <a:solidFill>
                  <a:schemeClr val="tx2"/>
                </a:solidFill>
              </a:rPr>
              <a:t>, and M. </a:t>
            </a:r>
            <a:r>
              <a:rPr lang="en-US" sz="2000" dirty="0" err="1">
                <a:solidFill>
                  <a:schemeClr val="tx2"/>
                </a:solidFill>
              </a:rPr>
              <a:t>Schapira</a:t>
            </a:r>
            <a:r>
              <a:rPr lang="en-US" sz="2000" dirty="0">
                <a:solidFill>
                  <a:schemeClr val="tx2"/>
                </a:solidFill>
              </a:rPr>
              <a:t>, “Measuring and mitigating AS-level adversaries against Tor,” in NDSS 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</a:rPr>
              <a:t>A. Barton and M. Wright, “</a:t>
            </a:r>
            <a:r>
              <a:rPr lang="en-US" sz="2000" b="1" dirty="0" err="1">
                <a:solidFill>
                  <a:schemeClr val="tx2"/>
                </a:solidFill>
              </a:rPr>
              <a:t>DeNASA</a:t>
            </a:r>
            <a:r>
              <a:rPr lang="en-US" sz="2000" b="1" dirty="0">
                <a:solidFill>
                  <a:schemeClr val="tx2"/>
                </a:solidFill>
              </a:rPr>
              <a:t>: Destination-naive as-awareness in anonymous communications,” in PETS 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A. Johnson, R. Jansen, A. </a:t>
            </a:r>
            <a:r>
              <a:rPr lang="en-US" sz="2000" dirty="0" err="1">
                <a:solidFill>
                  <a:schemeClr val="tx2"/>
                </a:solidFill>
              </a:rPr>
              <a:t>Jaggard</a:t>
            </a:r>
            <a:r>
              <a:rPr lang="en-US" sz="2000" dirty="0">
                <a:solidFill>
                  <a:schemeClr val="tx2"/>
                </a:solidFill>
              </a:rPr>
              <a:t>, J. Feigenbaum, and P. </a:t>
            </a:r>
            <a:r>
              <a:rPr lang="en-US" sz="2000" dirty="0" err="1">
                <a:solidFill>
                  <a:schemeClr val="tx2"/>
                </a:solidFill>
              </a:rPr>
              <a:t>Syverson</a:t>
            </a:r>
            <a:r>
              <a:rPr lang="en-US" sz="2000" dirty="0">
                <a:solidFill>
                  <a:schemeClr val="tx2"/>
                </a:solidFill>
              </a:rPr>
              <a:t>, “Avoiding the man on the wire: Improving Tor's security with trust-aware path selection”, In NDSS 2017.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Y. Sun, A. Edmundson, N. </a:t>
            </a:r>
            <a:r>
              <a:rPr lang="en-US" sz="2000" dirty="0" err="1">
                <a:solidFill>
                  <a:schemeClr val="tx2"/>
                </a:solidFill>
              </a:rPr>
              <a:t>Feamster</a:t>
            </a:r>
            <a:r>
              <a:rPr lang="en-US" sz="2000" dirty="0">
                <a:solidFill>
                  <a:schemeClr val="tx2"/>
                </a:solidFill>
              </a:rPr>
              <a:t>, M. Chiang, and P. Mittal, “Counter-RAPTOR: Safeguarding Tor against active routing attacks,” In IEEE S&amp;P 2017.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F. Rochet and O. Pereira, “</a:t>
            </a:r>
            <a:r>
              <a:rPr lang="en-US" sz="2000" dirty="0" err="1">
                <a:solidFill>
                  <a:schemeClr val="tx2"/>
                </a:solidFill>
              </a:rPr>
              <a:t>Waterfilling</a:t>
            </a:r>
            <a:r>
              <a:rPr lang="en-US" sz="2000" dirty="0">
                <a:solidFill>
                  <a:schemeClr val="tx2"/>
                </a:solidFill>
              </a:rPr>
              <a:t>: Balancing the Tor network with maximum diversity,” in PETS 2017.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Z. Li, S. Herwig, and D. Levin, “</a:t>
            </a:r>
            <a:r>
              <a:rPr lang="en-US" sz="2000" dirty="0" err="1">
                <a:solidFill>
                  <a:schemeClr val="tx2"/>
                </a:solidFill>
              </a:rPr>
              <a:t>Detor</a:t>
            </a:r>
            <a:r>
              <a:rPr lang="en-US" sz="2000" dirty="0">
                <a:solidFill>
                  <a:schemeClr val="tx2"/>
                </a:solidFill>
              </a:rPr>
              <a:t>: Provably avoiding geographic regions in Tor,” USENIX Security 2017.</a:t>
            </a:r>
          </a:p>
        </p:txBody>
      </p:sp>
    </p:spTree>
    <p:extLst>
      <p:ext uri="{BB962C8B-B14F-4D97-AF65-F5344CB8AC3E}">
        <p14:creationId xmlns:p14="http://schemas.microsoft.com/office/powerpoint/2010/main" val="4023812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640080"/>
            <a:ext cx="8001000" cy="457200"/>
          </a:xfrm>
        </p:spPr>
        <p:txBody>
          <a:bodyPr>
            <a:normAutofit/>
          </a:bodyPr>
          <a:lstStyle/>
          <a:p>
            <a:r>
              <a:rPr lang="en-US" dirty="0" err="1"/>
              <a:t>DeNASA</a:t>
            </a:r>
            <a:r>
              <a:rPr lang="en-US" dirty="0"/>
              <a:t>: Destination-Naïve AS Awareness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354" y="1752600"/>
            <a:ext cx="94816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162956"/>
                </a:solidFill>
              </a:rPr>
              <a:t>DeNASA</a:t>
            </a:r>
            <a:r>
              <a:rPr lang="en-US" sz="3400" dirty="0">
                <a:solidFill>
                  <a:srgbClr val="162956"/>
                </a:solidFill>
              </a:rPr>
              <a:t>: </a:t>
            </a:r>
            <a:r>
              <a:rPr lang="en-US" sz="3400" i="1" dirty="0">
                <a:solidFill>
                  <a:srgbClr val="162956"/>
                </a:solidFill>
              </a:rPr>
              <a:t>g-select</a:t>
            </a:r>
            <a:r>
              <a:rPr lang="en-US" sz="3400" dirty="0">
                <a:solidFill>
                  <a:srgbClr val="162956"/>
                </a:solidFill>
              </a:rPr>
              <a:t> algorithm</a:t>
            </a:r>
          </a:p>
          <a:p>
            <a:endParaRPr lang="en-US" sz="12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Identify </a:t>
            </a:r>
            <a:r>
              <a:rPr lang="en-US" sz="2400" i="1" dirty="0"/>
              <a:t>Suspect </a:t>
            </a:r>
            <a:r>
              <a:rPr lang="en-US" sz="2400" i="1" dirty="0" err="1"/>
              <a:t>ASes</a:t>
            </a:r>
            <a:r>
              <a:rPr lang="en-US" sz="2400" dirty="0"/>
              <a:t> frequently capable of correlation attacks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AS3356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AS1299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Do not choose guard </a:t>
            </a:r>
            <a:r>
              <a:rPr lang="en-US" sz="2400" i="1" dirty="0"/>
              <a:t>g</a:t>
            </a:r>
            <a:r>
              <a:rPr lang="en-US" sz="2400" dirty="0"/>
              <a:t> if a Suspect AS exists between client and</a:t>
            </a:r>
            <a:r>
              <a:rPr lang="en-US" sz="2400" i="1" dirty="0"/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4237793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2200169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5843869"/>
            <a:ext cx="1093824" cy="718961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9" idx="1"/>
            <a:endCxn id="6" idx="3"/>
          </p:cNvCxnSpPr>
          <p:nvPr/>
        </p:nvCxnSpPr>
        <p:spPr>
          <a:xfrm flipH="1">
            <a:off x="1516045" y="255965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6" idx="3"/>
          </p:cNvCxnSpPr>
          <p:nvPr/>
        </p:nvCxnSpPr>
        <p:spPr>
          <a:xfrm flipH="1">
            <a:off x="1516045" y="4381500"/>
            <a:ext cx="296624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6" idx="3"/>
          </p:cNvCxnSpPr>
          <p:nvPr/>
        </p:nvCxnSpPr>
        <p:spPr>
          <a:xfrm flipH="1" flipV="1">
            <a:off x="1516045" y="438150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44282" y="43919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Suspect-Free</a:t>
            </a:r>
          </a:p>
        </p:txBody>
      </p:sp>
      <p:sp>
        <p:nvSpPr>
          <p:cNvPr id="33" name="TextBox 32"/>
          <p:cNvSpPr txBox="1"/>
          <p:nvPr/>
        </p:nvSpPr>
        <p:spPr>
          <a:xfrm rot="1948872">
            <a:off x="2324460" y="54564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Suspect-Free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44282" y="295996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AS3356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67915" y="2299449"/>
                <a:ext cx="11481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15" y="2299449"/>
                <a:ext cx="1148135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67915" y="4056261"/>
                <a:ext cx="11534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15" y="4056261"/>
                <a:ext cx="1153456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67915" y="5943149"/>
                <a:ext cx="11534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15" y="5943149"/>
                <a:ext cx="1153456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957506" y="1961217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24774" y="364057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0073" y="5410724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767914" y="2299449"/>
            <a:ext cx="1384725" cy="5186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731220" y="4112378"/>
            <a:ext cx="1384725" cy="464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67914" y="6026277"/>
            <a:ext cx="1384725" cy="464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44443" y="2421148"/>
                <a:ext cx="1148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43" y="2421148"/>
                <a:ext cx="114813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23" r="-372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44442" y="4085217"/>
                <a:ext cx="11534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42" y="4085217"/>
                <a:ext cx="1153456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44442" y="5987177"/>
                <a:ext cx="11534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42" y="5987177"/>
                <a:ext cx="1153456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4737" r="-4736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44737" r="-5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44737" r="-5000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30560" y="45098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AS48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 animBg="1"/>
      <p:bldP spid="39" grpId="0"/>
      <p:bldP spid="40" grpId="0"/>
      <p:bldP spid="41" grpId="0"/>
      <p:bldP spid="48" grpId="0"/>
      <p:bldP spid="49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sz="4800" dirty="0"/>
              <a:t>Research 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590182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path-selection defenses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adversary types (e.g. relays, </a:t>
            </a:r>
            <a:r>
              <a:rPr lang="en-US" sz="3200" dirty="0" err="1"/>
              <a:t>ASes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security goals (e.g. anonymity,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unlinkability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Performance (e.g. load balancing)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4075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path-selection defenses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b="1" dirty="0"/>
              <a:t> Information leakage increases over time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adversary types (e.g. relays, </a:t>
            </a:r>
            <a:r>
              <a:rPr lang="en-US" sz="3200" dirty="0" err="1"/>
              <a:t>ASes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security goals (e.g. anonymity,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unlinkability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Performance (e.g. load balancing)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290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leaks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2200169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5843869"/>
            <a:ext cx="1093824" cy="718961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9" idx="1"/>
            <a:endCxn id="6" idx="3"/>
          </p:cNvCxnSpPr>
          <p:nvPr/>
        </p:nvCxnSpPr>
        <p:spPr>
          <a:xfrm flipH="1">
            <a:off x="1516045" y="255965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6" idx="3"/>
          </p:cNvCxnSpPr>
          <p:nvPr/>
        </p:nvCxnSpPr>
        <p:spPr>
          <a:xfrm flipH="1">
            <a:off x="1516045" y="4381500"/>
            <a:ext cx="296624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6" idx="3"/>
          </p:cNvCxnSpPr>
          <p:nvPr/>
        </p:nvCxnSpPr>
        <p:spPr>
          <a:xfrm flipH="1" flipV="1">
            <a:off x="1516045" y="438150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44282" y="43919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Suspect-Free</a:t>
            </a:r>
          </a:p>
        </p:txBody>
      </p:sp>
      <p:sp>
        <p:nvSpPr>
          <p:cNvPr id="33" name="TextBox 32"/>
          <p:cNvSpPr txBox="1"/>
          <p:nvPr/>
        </p:nvSpPr>
        <p:spPr>
          <a:xfrm rot="1948872">
            <a:off x="2324460" y="54564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Suspect-Free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44282" y="295996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AS3356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7506" y="1961217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24774" y="364057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0073" y="5410724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85" y="3811028"/>
            <a:ext cx="1285627" cy="1140942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34" idx="1"/>
          </p:cNvCxnSpPr>
          <p:nvPr/>
        </p:nvCxnSpPr>
        <p:spPr>
          <a:xfrm flipH="1">
            <a:off x="5576113" y="4381499"/>
            <a:ext cx="2847372" cy="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1"/>
            <a:endCxn id="10" idx="3"/>
          </p:cNvCxnSpPr>
          <p:nvPr/>
        </p:nvCxnSpPr>
        <p:spPr>
          <a:xfrm flipH="1">
            <a:off x="5576112" y="4381499"/>
            <a:ext cx="2847373" cy="182185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1"/>
            <a:endCxn id="9" idx="3"/>
          </p:cNvCxnSpPr>
          <p:nvPr/>
        </p:nvCxnSpPr>
        <p:spPr>
          <a:xfrm flipH="1" flipV="1">
            <a:off x="5576112" y="2559650"/>
            <a:ext cx="2847373" cy="182184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180428" y="295996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AS1299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80211" y="1957318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87135" y="398787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AS3356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2943" y="364057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55" name="TextBox 54"/>
          <p:cNvSpPr txBox="1"/>
          <p:nvPr/>
        </p:nvSpPr>
        <p:spPr>
          <a:xfrm rot="19535763">
            <a:off x="6310651" y="54179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Suspect-Free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00004" y="5373125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0560" y="45098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35177" y="45098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AS88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702" y="6066176"/>
                <a:ext cx="223157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48)=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02" y="6066176"/>
                <a:ext cx="2231573" cy="636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095481" y="6224276"/>
                <a:ext cx="223157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88)=1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481" y="6224276"/>
                <a:ext cx="223157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186" t="-137500" r="-2186" b="-17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4737" r="-4736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4737" r="-5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4737" r="-5000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3942" y="6032154"/>
                <a:ext cx="1338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42" y="6032154"/>
                <a:ext cx="133812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157989" y="4185320"/>
                <a:ext cx="1338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989" y="4185320"/>
                <a:ext cx="13381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161531" y="2402596"/>
                <a:ext cx="1332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531" y="2402596"/>
                <a:ext cx="1332801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 animBg="1"/>
      <p:bldP spid="39" grpId="0"/>
      <p:bldP spid="40" grpId="0"/>
      <p:bldP spid="41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16" grpId="0"/>
      <p:bldP spid="59" grpId="0"/>
      <p:bldP spid="5" grpId="0"/>
      <p:bldP spid="5" grpId="1"/>
      <p:bldP spid="46" grpId="0"/>
      <p:bldP spid="46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859056F-5736-5F44-A56D-FF350C771E0C}"/>
              </a:ext>
            </a:extLst>
          </p:cNvPr>
          <p:cNvCxnSpPr>
            <a:cxnSpLocks/>
          </p:cNvCxnSpPr>
          <p:nvPr/>
        </p:nvCxnSpPr>
        <p:spPr>
          <a:xfrm>
            <a:off x="6422240" y="4081446"/>
            <a:ext cx="1871099" cy="1075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D7D293-A0F6-FC42-8EAD-410EAAB8B4CA}"/>
              </a:ext>
            </a:extLst>
          </p:cNvPr>
          <p:cNvCxnSpPr>
            <a:cxnSpLocks/>
          </p:cNvCxnSpPr>
          <p:nvPr/>
        </p:nvCxnSpPr>
        <p:spPr>
          <a:xfrm>
            <a:off x="1309622" y="2574559"/>
            <a:ext cx="2293564" cy="7781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5FBC69-9B81-C644-9AD9-ED62A5FA4D36}"/>
              </a:ext>
            </a:extLst>
          </p:cNvPr>
          <p:cNvCxnSpPr>
            <a:cxnSpLocks/>
          </p:cNvCxnSpPr>
          <p:nvPr/>
        </p:nvCxnSpPr>
        <p:spPr>
          <a:xfrm>
            <a:off x="1252163" y="3316792"/>
            <a:ext cx="2014145" cy="21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6FB8FC-B7CB-464F-A94E-E5D6D88F459D}"/>
              </a:ext>
            </a:extLst>
          </p:cNvPr>
          <p:cNvCxnSpPr>
            <a:cxnSpLocks/>
          </p:cNvCxnSpPr>
          <p:nvPr/>
        </p:nvCxnSpPr>
        <p:spPr>
          <a:xfrm>
            <a:off x="2420038" y="4188996"/>
            <a:ext cx="922772" cy="186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7A9C13C-AC3A-EC4F-BCDC-B4328F700EB9}"/>
              </a:ext>
            </a:extLst>
          </p:cNvPr>
          <p:cNvCxnSpPr>
            <a:cxnSpLocks/>
          </p:cNvCxnSpPr>
          <p:nvPr/>
        </p:nvCxnSpPr>
        <p:spPr>
          <a:xfrm flipV="1">
            <a:off x="6782004" y="2379071"/>
            <a:ext cx="1511335" cy="2332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871624-1F0A-1C49-AE10-9F11FF819D21}"/>
              </a:ext>
            </a:extLst>
          </p:cNvPr>
          <p:cNvCxnSpPr>
            <a:cxnSpLocks/>
          </p:cNvCxnSpPr>
          <p:nvPr/>
        </p:nvCxnSpPr>
        <p:spPr>
          <a:xfrm flipV="1">
            <a:off x="6782004" y="3281809"/>
            <a:ext cx="1511335" cy="848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D6EB81BF-9429-6E4C-80E8-CEEBC6DED533}"/>
              </a:ext>
            </a:extLst>
          </p:cNvPr>
          <p:cNvSpPr/>
          <p:nvPr/>
        </p:nvSpPr>
        <p:spPr>
          <a:xfrm>
            <a:off x="3227895" y="1680726"/>
            <a:ext cx="3774429" cy="35498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Tor?</a:t>
            </a:r>
          </a:p>
        </p:txBody>
      </p:sp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48941" y="4585750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254" y="4567821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46" name="Picture 45" descr="Tor_project_logo_hq.png">
            <a:extLst>
              <a:ext uri="{FF2B5EF4-FFF2-40B4-BE49-F238E27FC236}">
                <a16:creationId xmlns:a16="http://schemas.microsoft.com/office/drawing/2014/main" id="{0608E2E2-EA2E-D043-8028-52FE3D8E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9" y="2640901"/>
            <a:ext cx="2255508" cy="1474063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BFE7A9A-D096-CE43-B634-133ABBA622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1015" y="5314450"/>
            <a:ext cx="9509760" cy="1237831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800" dirty="0"/>
              <a:t>Tor is a popular system for anonymous, censorship-resistant Internet communication.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Connection-oriented bidirectional communication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Makes arbitrary TCP connections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Standard SOCKS interface for applications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Major application: Tor Browser</a:t>
            </a:r>
          </a:p>
        </p:txBody>
      </p:sp>
      <p:pic>
        <p:nvPicPr>
          <p:cNvPr id="22" name="Picture 21" descr="wall2.png">
            <a:extLst>
              <a:ext uri="{FF2B5EF4-FFF2-40B4-BE49-F238E27FC236}">
                <a16:creationId xmlns:a16="http://schemas.microsoft.com/office/drawing/2014/main" id="{970867BD-3637-C140-9A06-4AD77A1E4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7" y="3455646"/>
            <a:ext cx="1163423" cy="133018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F606B6-8C48-9A41-B513-0DB6DC0C6D4B}"/>
              </a:ext>
            </a:extLst>
          </p:cNvPr>
          <p:cNvCxnSpPr>
            <a:cxnSpLocks/>
          </p:cNvCxnSpPr>
          <p:nvPr/>
        </p:nvCxnSpPr>
        <p:spPr>
          <a:xfrm>
            <a:off x="1337750" y="4201016"/>
            <a:ext cx="1025903" cy="66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6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leaks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0125" y="1752600"/>
                <a:ext cx="2789995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48)=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25" y="1752600"/>
                <a:ext cx="2789995" cy="482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30125" y="2358782"/>
                <a:ext cx="2617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AS</m:t>
                      </m:r>
                      <m:r>
                        <a:rPr lang="en-US" sz="2400" i="1">
                          <a:latin typeface="Cambria Math" charset="0"/>
                        </a:rPr>
                        <m:t>88)=1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25" y="2358782"/>
                <a:ext cx="2617191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1316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8948" y="5996627"/>
                <a:ext cx="7920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48 |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…</m:t>
                      </m:r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≪</m:t>
                      </m:r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8</m:t>
                      </m:r>
                      <m:r>
                        <a:rPr lang="en-US" sz="2400" b="0" i="1">
                          <a:latin typeface="Cambria Math" charset="0"/>
                        </a:rPr>
                        <m:t>8 |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∧…∧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8" y="5996627"/>
                <a:ext cx="792050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69" t="-140000" r="-846" b="-18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73100" y="3493826"/>
                <a:ext cx="3112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48 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=~40%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100" y="3493826"/>
                <a:ext cx="311219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941" t="-137705" r="-1961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2620" y="3983374"/>
                <a:ext cx="3112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88 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=~60%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0" y="3983374"/>
                <a:ext cx="31121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40" t="-137705" r="-1957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3094074" y="3306726"/>
            <a:ext cx="3848986" cy="12865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074" y="5147232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Leak can worsen over time!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80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3" grpId="0"/>
      <p:bldP spid="7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Tempest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3872" y="4034879"/>
            <a:ext cx="6370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How might an adversary learn a user’s guards</a:t>
            </a:r>
          </a:p>
          <a:p>
            <a:pPr algn="ctr"/>
            <a:r>
              <a:rPr lang="en-US" sz="2200" b="1" dirty="0"/>
              <a:t>and perform this attack?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2195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9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990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1</a:t>
            </a:r>
            <a:endParaRPr lang="en-US" sz="2200" dirty="0"/>
          </a:p>
        </p:txBody>
      </p:sp>
      <p:cxnSp>
        <p:nvCxnSpPr>
          <p:cNvPr id="37" name="Straight Connector 36"/>
          <p:cNvCxnSpPr>
            <a:endCxn id="6" idx="1"/>
          </p:cNvCxnSpPr>
          <p:nvPr/>
        </p:nvCxnSpPr>
        <p:spPr>
          <a:xfrm flipV="1">
            <a:off x="1516045" y="2790578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1"/>
            <a:endCxn id="6" idx="3"/>
          </p:cNvCxnSpPr>
          <p:nvPr/>
        </p:nvCxnSpPr>
        <p:spPr>
          <a:xfrm flipH="1" flipV="1">
            <a:off x="3712805" y="2790578"/>
            <a:ext cx="769483" cy="6957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1"/>
            <a:endCxn id="11" idx="3"/>
          </p:cNvCxnSpPr>
          <p:nvPr/>
        </p:nvCxnSpPr>
        <p:spPr>
          <a:xfrm flipH="1" flipV="1">
            <a:off x="5576112" y="3486362"/>
            <a:ext cx="769483" cy="2544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3"/>
            <a:endCxn id="16" idx="1"/>
          </p:cNvCxnSpPr>
          <p:nvPr/>
        </p:nvCxnSpPr>
        <p:spPr>
          <a:xfrm flipV="1">
            <a:off x="7439419" y="4381499"/>
            <a:ext cx="1028561" cy="16489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3095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2</a:t>
            </a:r>
            <a:endParaRPr lang="en-US" sz="2200" dirty="0"/>
          </a:p>
        </p:txBody>
      </p:sp>
      <p:cxnSp>
        <p:nvCxnSpPr>
          <p:cNvPr id="37" name="Straight Connector 36"/>
          <p:cNvCxnSpPr>
            <a:endCxn id="6" idx="1"/>
          </p:cNvCxnSpPr>
          <p:nvPr/>
        </p:nvCxnSpPr>
        <p:spPr>
          <a:xfrm flipV="1">
            <a:off x="1516045" y="2790578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1"/>
            <a:endCxn id="6" idx="3"/>
          </p:cNvCxnSpPr>
          <p:nvPr/>
        </p:nvCxnSpPr>
        <p:spPr>
          <a:xfrm flipH="1">
            <a:off x="3712805" y="2112081"/>
            <a:ext cx="769483" cy="67849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1"/>
            <a:endCxn id="10" idx="3"/>
          </p:cNvCxnSpPr>
          <p:nvPr/>
        </p:nvCxnSpPr>
        <p:spPr>
          <a:xfrm flipH="1" flipV="1">
            <a:off x="5576112" y="2112081"/>
            <a:ext cx="769483" cy="73381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3"/>
            <a:endCxn id="16" idx="1"/>
          </p:cNvCxnSpPr>
          <p:nvPr/>
        </p:nvCxnSpPr>
        <p:spPr>
          <a:xfrm>
            <a:off x="7439419" y="2845892"/>
            <a:ext cx="1028561" cy="15356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7786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3</a:t>
            </a:r>
            <a:endParaRPr lang="en-US" sz="2200" dirty="0"/>
          </a:p>
        </p:txBody>
      </p:sp>
      <p:cxnSp>
        <p:nvCxnSpPr>
          <p:cNvPr id="37" name="Straight Connector 36"/>
          <p:cNvCxnSpPr>
            <a:endCxn id="6" idx="1"/>
          </p:cNvCxnSpPr>
          <p:nvPr/>
        </p:nvCxnSpPr>
        <p:spPr>
          <a:xfrm flipV="1">
            <a:off x="1516045" y="2790578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1"/>
            <a:endCxn id="6" idx="3"/>
          </p:cNvCxnSpPr>
          <p:nvPr/>
        </p:nvCxnSpPr>
        <p:spPr>
          <a:xfrm flipH="1" flipV="1">
            <a:off x="3712805" y="2790578"/>
            <a:ext cx="769483" cy="25208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1"/>
            <a:endCxn id="13" idx="3"/>
          </p:cNvCxnSpPr>
          <p:nvPr/>
        </p:nvCxnSpPr>
        <p:spPr>
          <a:xfrm flipH="1" flipV="1">
            <a:off x="5576112" y="5311452"/>
            <a:ext cx="769483" cy="71896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3"/>
            <a:endCxn id="16" idx="1"/>
          </p:cNvCxnSpPr>
          <p:nvPr/>
        </p:nvCxnSpPr>
        <p:spPr>
          <a:xfrm flipV="1">
            <a:off x="7439419" y="4381499"/>
            <a:ext cx="1028561" cy="16489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Callout 45"/>
              <p:cNvSpPr/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pseudonymous client is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!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46" name="Oval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4</a:t>
            </a:r>
            <a:endParaRPr lang="en-US" sz="2200" dirty="0"/>
          </a:p>
        </p:txBody>
      </p:sp>
      <p:sp>
        <p:nvSpPr>
          <p:cNvPr id="17" name="&quot;No&quot; Symbol 16"/>
          <p:cNvSpPr/>
          <p:nvPr/>
        </p:nvSpPr>
        <p:spPr>
          <a:xfrm>
            <a:off x="2493335" y="2307265"/>
            <a:ext cx="1318437" cy="123436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88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5</a:t>
            </a:r>
            <a:endParaRPr lang="en-US" sz="2200" dirty="0"/>
          </a:p>
        </p:txBody>
      </p:sp>
      <p:cxnSp>
        <p:nvCxnSpPr>
          <p:cNvPr id="37" name="Straight Connector 36"/>
          <p:cNvCxnSpPr>
            <a:stCxn id="5" idx="3"/>
            <a:endCxn id="9" idx="1"/>
          </p:cNvCxnSpPr>
          <p:nvPr/>
        </p:nvCxnSpPr>
        <p:spPr>
          <a:xfrm>
            <a:off x="1516045" y="4381500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3"/>
            <a:endCxn id="12" idx="1"/>
          </p:cNvCxnSpPr>
          <p:nvPr/>
        </p:nvCxnSpPr>
        <p:spPr>
          <a:xfrm>
            <a:off x="3712805" y="5972422"/>
            <a:ext cx="769483" cy="6784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3"/>
            <a:endCxn id="14" idx="1"/>
          </p:cNvCxnSpPr>
          <p:nvPr/>
        </p:nvCxnSpPr>
        <p:spPr>
          <a:xfrm flipV="1">
            <a:off x="5576112" y="2845892"/>
            <a:ext cx="769483" cy="38050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1"/>
            <a:endCxn id="14" idx="3"/>
          </p:cNvCxnSpPr>
          <p:nvPr/>
        </p:nvCxnSpPr>
        <p:spPr>
          <a:xfrm flipH="1" flipV="1">
            <a:off x="7439419" y="2845892"/>
            <a:ext cx="1028561" cy="15356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9193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6</a:t>
            </a:r>
            <a:endParaRPr lang="en-US" sz="2200" dirty="0"/>
          </a:p>
        </p:txBody>
      </p:sp>
      <p:cxnSp>
        <p:nvCxnSpPr>
          <p:cNvPr id="37" name="Straight Connector 36"/>
          <p:cNvCxnSpPr>
            <a:stCxn id="5" idx="3"/>
            <a:endCxn id="9" idx="1"/>
          </p:cNvCxnSpPr>
          <p:nvPr/>
        </p:nvCxnSpPr>
        <p:spPr>
          <a:xfrm>
            <a:off x="1516045" y="4381500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3"/>
            <a:endCxn id="13" idx="1"/>
          </p:cNvCxnSpPr>
          <p:nvPr/>
        </p:nvCxnSpPr>
        <p:spPr>
          <a:xfrm flipV="1">
            <a:off x="3712805" y="5311452"/>
            <a:ext cx="769483" cy="6609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3" idx="3"/>
            <a:endCxn id="15" idx="1"/>
          </p:cNvCxnSpPr>
          <p:nvPr/>
        </p:nvCxnSpPr>
        <p:spPr>
          <a:xfrm>
            <a:off x="5576112" y="5311452"/>
            <a:ext cx="769483" cy="71896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1"/>
            <a:endCxn id="15" idx="3"/>
          </p:cNvCxnSpPr>
          <p:nvPr/>
        </p:nvCxnSpPr>
        <p:spPr>
          <a:xfrm flipH="1">
            <a:off x="7439419" y="4381499"/>
            <a:ext cx="1028561" cy="16489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Callout 47"/>
              <p:cNvSpPr/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pseudonymous client is now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!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48" name="Oval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7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9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2017339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42" y="2682690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366174" y="3624923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66175" y="3624923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455657" y="3069666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38" y="393515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505965" y="2543503"/>
            <a:ext cx="1918507" cy="743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455656" y="3074777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510274" y="3624923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57222" y="6608474"/>
            <a:ext cx="7505207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Tor is based on </a:t>
            </a:r>
            <a:r>
              <a:rPr lang="en-US" sz="3200" i="1" dirty="0"/>
              <a:t>onion routing</a:t>
            </a:r>
            <a:r>
              <a:rPr lang="en-US" sz="3200" dirty="0"/>
              <a:t>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5569137" y="1498485"/>
            <a:ext cx="2535080" cy="510688"/>
          </a:xfrm>
          <a:prstGeom prst="wedgeRoundRectCallout">
            <a:avLst>
              <a:gd name="adj1" fmla="val 2992"/>
              <a:gd name="adj2" fmla="val 17890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Unencrypted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63" name="Picture 62" descr="relay-onion.png">
            <a:extLst>
              <a:ext uri="{FF2B5EF4-FFF2-40B4-BE49-F238E27FC236}">
                <a16:creationId xmlns:a16="http://schemas.microsoft.com/office/drawing/2014/main" id="{34798109-0467-CE4B-A08B-4617422A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81" y="3082125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080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75999" y="2429336"/>
                <a:ext cx="23064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|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99" y="2429336"/>
                <a:ext cx="23064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968" t="-140000" r="-3968" b="-18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57200" y="1776636"/>
            <a:ext cx="7301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The adversary then computes posterior distribution: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9447" y="2993543"/>
                <a:ext cx="23135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|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47" y="2993543"/>
                <a:ext cx="231351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958" t="-137705" r="-3958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7250" y="4121959"/>
                <a:ext cx="2333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|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50" y="4121959"/>
                <a:ext cx="233339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916" t="-137705" r="-3655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1304" y="3557751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04" y="3557751"/>
                <a:ext cx="3157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01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57200" y="4478338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9209572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162956"/>
                </a:solidFill>
              </a:rPr>
              <a:t>Experimental Methodology</a:t>
            </a:r>
            <a:endParaRPr lang="en-US" b="1" dirty="0">
              <a:solidFill>
                <a:srgbClr val="162956"/>
              </a:solidFill>
            </a:endParaRPr>
          </a:p>
          <a:p>
            <a:endParaRPr lang="en-US" sz="1200" b="1" dirty="0">
              <a:solidFill>
                <a:srgbClr val="16295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Simulate clients from four vulnerable client </a:t>
            </a:r>
            <a:r>
              <a:rPr lang="en-US" sz="2800" dirty="0" err="1"/>
              <a:t>ASes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Run 100 simulations per client 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Assume adversary makes up to six guard observations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Measure client’s anonymity after observations using</a:t>
            </a:r>
            <a:br>
              <a:rPr lang="en-US" sz="2800" dirty="0"/>
            </a:br>
            <a:r>
              <a:rPr lang="en-US" sz="2800" dirty="0"/>
              <a:t>posterior entropy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Assume uniform prior</a:t>
            </a:r>
          </a:p>
          <a:p>
            <a:pPr marL="285750" indent="-285750">
              <a:buFont typeface="Arial" charset="0"/>
              <a:buChar char="•"/>
            </a:pP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56417" y="5244338"/>
                <a:ext cx="6745565" cy="9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is-I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|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∧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… </m:t>
                      </m:r>
                      <m:r>
                        <a:rPr lang="en-US" sz="2200" i="1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)∙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𝐴𝑆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∧ … ∧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17" y="5244338"/>
                <a:ext cx="6745565" cy="9241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35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9105900" cy="52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8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path-selection defenses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b="1" dirty="0"/>
              <a:t> Multiple path-selection criteria</a:t>
            </a: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  <a:p>
            <a:pPr marL="919163" lvl="2" indent="-457200"/>
            <a:r>
              <a:rPr lang="en-US" sz="3200" dirty="0"/>
              <a:t>Multiple adversary types (e.g. relays, </a:t>
            </a:r>
            <a:r>
              <a:rPr lang="en-US" sz="3200" dirty="0" err="1"/>
              <a:t>ASes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security goals (e.g. anonymity,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unlinkability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Performance (e.g. load balancing)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0722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8633" y="1658835"/>
            <a:ext cx="7807570" cy="1084366"/>
          </a:xfrm>
        </p:spPr>
        <p:txBody>
          <a:bodyPr>
            <a:normAutofit/>
          </a:bodyPr>
          <a:lstStyle/>
          <a:p>
            <a:r>
              <a:rPr lang="en-US" sz="3200" dirty="0"/>
              <a:t>Several proposed systems are vulnerable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to malicious guard placement.</a:t>
            </a:r>
          </a:p>
        </p:txBody>
      </p:sp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B0FAF66D-5E4B-F94D-A793-06E14C32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14" y="3934663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A99D21DA-1454-8E41-AD76-6D56558B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9" y="2743201"/>
            <a:ext cx="837327" cy="1021376"/>
          </a:xfrm>
          <a:prstGeom prst="rect">
            <a:avLst/>
          </a:prstGeom>
        </p:spPr>
      </p:pic>
      <p:pic>
        <p:nvPicPr>
          <p:cNvPr id="10" name="Picture 9" descr="relay-onion.png">
            <a:extLst>
              <a:ext uri="{FF2B5EF4-FFF2-40B4-BE49-F238E27FC236}">
                <a16:creationId xmlns:a16="http://schemas.microsoft.com/office/drawing/2014/main" id="{2528CF34-4AEB-C549-A2A6-055134CE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66" y="3959942"/>
            <a:ext cx="837327" cy="1021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A0E55-949E-F24A-9DBA-269A514C7C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0133" y="4233439"/>
            <a:ext cx="508712" cy="77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9D657-99AC-5D4F-8482-ACFB1154A8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1181" y="4233439"/>
            <a:ext cx="936054" cy="776117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77DF970D-33EE-D943-921C-785AAA79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12" y="2938566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791E4915-E14D-F24F-A748-2C99949B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41" y="4976126"/>
            <a:ext cx="837327" cy="10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2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8633" y="1658835"/>
            <a:ext cx="7807570" cy="1084366"/>
          </a:xfrm>
        </p:spPr>
        <p:txBody>
          <a:bodyPr>
            <a:normAutofit/>
          </a:bodyPr>
          <a:lstStyle/>
          <a:p>
            <a:r>
              <a:rPr lang="en-US" sz="3200" dirty="0"/>
              <a:t>Several proposed systems are vulnerable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to malicious guard placement.</a:t>
            </a:r>
          </a:p>
        </p:txBody>
      </p:sp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B0FAF66D-5E4B-F94D-A793-06E14C32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14" y="3934663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A99D21DA-1454-8E41-AD76-6D56558B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9" y="2743201"/>
            <a:ext cx="837327" cy="1021376"/>
          </a:xfrm>
          <a:prstGeom prst="rect">
            <a:avLst/>
          </a:prstGeom>
        </p:spPr>
      </p:pic>
      <p:pic>
        <p:nvPicPr>
          <p:cNvPr id="10" name="Picture 9" descr="relay-onion.png">
            <a:extLst>
              <a:ext uri="{FF2B5EF4-FFF2-40B4-BE49-F238E27FC236}">
                <a16:creationId xmlns:a16="http://schemas.microsoft.com/office/drawing/2014/main" id="{2528CF34-4AEB-C549-A2A6-055134CE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66" y="3959942"/>
            <a:ext cx="837327" cy="1021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A0E55-949E-F24A-9DBA-269A514C7C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0133" y="4233439"/>
            <a:ext cx="508712" cy="77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9D657-99AC-5D4F-8482-ACFB1154A8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1181" y="4233439"/>
            <a:ext cx="936054" cy="776117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77DF970D-33EE-D943-921C-785AAA79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12" y="2938566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791E4915-E14D-F24F-A748-2C99949B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41" y="4976126"/>
            <a:ext cx="837327" cy="10213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2E2311-6B6B-E34C-8A32-F0B78E7D8DF2}"/>
              </a:ext>
            </a:extLst>
          </p:cNvPr>
          <p:cNvSpPr txBox="1"/>
          <p:nvPr/>
        </p:nvSpPr>
        <p:spPr>
          <a:xfrm>
            <a:off x="974188" y="5997502"/>
            <a:ext cx="9481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162956"/>
                </a:solidFill>
              </a:rPr>
              <a:t>Example: Place guard near client, reducing transit </a:t>
            </a:r>
            <a:r>
              <a:rPr lang="en-US" sz="3400" dirty="0" err="1">
                <a:solidFill>
                  <a:srgbClr val="162956"/>
                </a:solidFill>
              </a:rPr>
              <a:t>ASes</a:t>
            </a:r>
            <a:r>
              <a:rPr lang="en-US" sz="3400" dirty="0">
                <a:solidFill>
                  <a:srgbClr val="162956"/>
                </a:solidFill>
              </a:rPr>
              <a:t> and vulnerability to BGP hijack.</a:t>
            </a:r>
          </a:p>
        </p:txBody>
      </p:sp>
      <p:pic>
        <p:nvPicPr>
          <p:cNvPr id="19" name="Picture 18" descr="relay-onion.png">
            <a:extLst>
              <a:ext uri="{FF2B5EF4-FFF2-40B4-BE49-F238E27FC236}">
                <a16:creationId xmlns:a16="http://schemas.microsoft.com/office/drawing/2014/main" id="{35A7A2D3-A7F5-104F-B6DB-E681E690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49" y="2879493"/>
            <a:ext cx="837327" cy="1021376"/>
          </a:xfrm>
          <a:prstGeom prst="rect">
            <a:avLst/>
          </a:prstGeom>
        </p:spPr>
      </p:pic>
      <p:pic>
        <p:nvPicPr>
          <p:cNvPr id="17" name="Picture 16" descr="Devil_001_Head_Cartoon.png">
            <a:extLst>
              <a:ext uri="{FF2B5EF4-FFF2-40B4-BE49-F238E27FC236}">
                <a16:creationId xmlns:a16="http://schemas.microsoft.com/office/drawing/2014/main" id="{ECFCA022-48F5-6E40-852A-4FB648AF3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20" y="3147933"/>
            <a:ext cx="702734" cy="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4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64EACA7-17AB-BA4B-A070-1A3B8838AC07}"/>
              </a:ext>
            </a:extLst>
          </p:cNvPr>
          <p:cNvSpPr txBox="1">
            <a:spLocks/>
          </p:cNvSpPr>
          <p:nvPr/>
        </p:nvSpPr>
        <p:spPr>
          <a:xfrm>
            <a:off x="1635369" y="3100175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Client location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, Attack strategy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F3CE942-86C5-044F-A7E6-49C9B6F20A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F3CE942-86C5-044F-A7E6-49C9B6F2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7CAFDAD-B97B-F746-A950-68F07700D53F}"/>
              </a:ext>
            </a:extLst>
          </p:cNvPr>
          <p:cNvSpPr txBox="1"/>
          <p:nvPr/>
        </p:nvSpPr>
        <p:spPr>
          <a:xfrm>
            <a:off x="1581850" y="4162514"/>
            <a:ext cx="826629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40" b="1" i="1" dirty="0"/>
              <a:t>s</a:t>
            </a:r>
            <a:r>
              <a:rPr lang="en-US" sz="2640" b="1" dirty="0"/>
              <a:t> is location-bandwidth pairs of malicious guards</a:t>
            </a:r>
          </a:p>
        </p:txBody>
      </p:sp>
    </p:spTree>
    <p:extLst>
      <p:ext uri="{BB962C8B-B14F-4D97-AF65-F5344CB8AC3E}">
        <p14:creationId xmlns:p14="http://schemas.microsoft.com/office/powerpoint/2010/main" val="36336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842E4C4-484F-F54B-9835-65465FE860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842E4C4-484F-F54B-9835-65465FE8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CFF15673-507D-2B44-AD6B-D528228030C3}"/>
              </a:ext>
            </a:extLst>
          </p:cNvPr>
          <p:cNvSpPr txBox="1">
            <a:spLocks/>
          </p:cNvSpPr>
          <p:nvPr/>
        </p:nvSpPr>
        <p:spPr>
          <a:xfrm>
            <a:off x="1635369" y="3305908"/>
            <a:ext cx="8675370" cy="1448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Probability that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 selects a malicious guard using algorithm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en-US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885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5F464FE-7540-EA45-B2C6-C08535D5CD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5F464FE-7540-EA45-B2C6-C08535D5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851ECADC-7F63-8746-9740-6B18069AAB20}"/>
              </a:ext>
            </a:extLst>
          </p:cNvPr>
          <p:cNvSpPr txBox="1">
            <a:spLocks/>
          </p:cNvSpPr>
          <p:nvPr/>
        </p:nvSpPr>
        <p:spPr>
          <a:xfrm>
            <a:off x="1635369" y="3305908"/>
            <a:ext cx="8675370" cy="1448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Average success probability over all attacked client locations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n-US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447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98A5434-8CD2-7247-A408-DF1ACE713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98A5434-8CD2-7247-A408-DF1ACE71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E96E3BD-D453-5A49-884E-E7203AE6A64A}"/>
              </a:ext>
            </a:extLst>
          </p:cNvPr>
          <p:cNvSpPr txBox="1">
            <a:spLocks/>
          </p:cNvSpPr>
          <p:nvPr/>
        </p:nvSpPr>
        <p:spPr>
          <a:xfrm>
            <a:off x="1635369" y="3100175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Attack success metric</a:t>
            </a:r>
          </a:p>
        </p:txBody>
      </p:sp>
    </p:spTree>
    <p:extLst>
      <p:ext uri="{BB962C8B-B14F-4D97-AF65-F5344CB8AC3E}">
        <p14:creationId xmlns:p14="http://schemas.microsoft.com/office/powerpoint/2010/main" val="284045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85" y="337640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>
            <a:cxnSpLocks/>
          </p:cNvCxnSpPr>
          <p:nvPr/>
        </p:nvCxnSpPr>
        <p:spPr>
          <a:xfrm flipH="1">
            <a:off x="3366175" y="2857409"/>
            <a:ext cx="713456" cy="76751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3366175" y="2881991"/>
            <a:ext cx="713456" cy="742932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32" y="2318444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7056598" y="2421423"/>
            <a:ext cx="1345063" cy="152993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4457785" y="2937667"/>
            <a:ext cx="2048180" cy="9671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3366175" y="2881991"/>
            <a:ext cx="713456" cy="6965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686" y="6608474"/>
            <a:ext cx="9255158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A client creates all circuits through the same </a:t>
            </a:r>
            <a:r>
              <a:rPr lang="en-US" sz="3200" i="1" dirty="0"/>
              <a:t>guard</a:t>
            </a:r>
            <a:r>
              <a:rPr lang="en-US" sz="3200" dirty="0"/>
              <a:t>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2582019" y="4228130"/>
            <a:ext cx="1324963" cy="510688"/>
          </a:xfrm>
          <a:prstGeom prst="wedgeRoundRectCallout">
            <a:avLst>
              <a:gd name="adj1" fmla="val 5767"/>
              <a:gd name="adj2" fmla="val -7177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Guard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4B2F365-28EA-5B4F-AF6B-15599FD5581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669966" y="3114559"/>
            <a:ext cx="862440" cy="1007432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32" name="Straight Connector 31"/>
          <p:cNvCxnSpPr>
            <a:cxnSpLocks/>
          </p:cNvCxnSpPr>
          <p:nvPr/>
        </p:nvCxnSpPr>
        <p:spPr>
          <a:xfrm>
            <a:off x="4407821" y="2915131"/>
            <a:ext cx="2098144" cy="997182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2017339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08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EA822D8-639A-2248-A2A0-B35A4D597A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52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52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52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US" sz="352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EA822D8-639A-2248-A2A0-B35A4D597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82D310BD-B583-4846-BA46-38B91E930E7B}"/>
              </a:ext>
            </a:extLst>
          </p:cNvPr>
          <p:cNvSpPr txBox="1">
            <a:spLocks/>
          </p:cNvSpPr>
          <p:nvPr/>
        </p:nvSpPr>
        <p:spPr>
          <a:xfrm>
            <a:off x="1635369" y="3100175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Attack goal is to maximize average success probability</a:t>
            </a:r>
            <a:endParaRPr lang="en-US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36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244878A-F414-6348-A220-9F5218215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386400"/>
              </p:ext>
            </p:extLst>
          </p:nvPr>
        </p:nvGraphicFramePr>
        <p:xfrm>
          <a:off x="1752601" y="1885070"/>
          <a:ext cx="6705600" cy="33220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Number of </a:t>
                      </a:r>
                    </a:p>
                    <a:p>
                      <a:pPr algn="r"/>
                      <a:r>
                        <a:rPr lang="en-US" sz="2000" dirty="0"/>
                        <a:t>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Avg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Success Probability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Max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Success Probability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58.64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0.531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62.32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Vanilla Tor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2C0EA5-1E57-8342-8605-7A3457E39290}"/>
              </a:ext>
            </a:extLst>
          </p:cNvPr>
          <p:cNvSpPr txBox="1">
            <a:spLocks/>
          </p:cNvSpPr>
          <p:nvPr/>
        </p:nvSpPr>
        <p:spPr>
          <a:xfrm>
            <a:off x="838201" y="5542671"/>
            <a:ext cx="8534399" cy="108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Untargeted attack on </a:t>
            </a:r>
            <a:r>
              <a:rPr lang="en-US" b="1" dirty="0" err="1"/>
              <a:t>DeNASA</a:t>
            </a:r>
            <a:r>
              <a:rPr lang="en-US" b="1" dirty="0"/>
              <a:t> using 40,000 total weight (0.216% of guard weight), varying the number of guards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96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730327"/>
            <a:ext cx="9121140" cy="575368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Different privacy applied to guard selection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can limit the rate of leakage (Hanley et al.).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b="1" dirty="0"/>
              <a:t>Can we limit total leakage?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Limit selection of a guard relative to its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size/cost (Wan et al.).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b="1" dirty="0"/>
              <a:t>How can we integrate solutions designed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for different criteria?</a:t>
            </a:r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89046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132653" y="1596026"/>
            <a:ext cx="96236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Yixin</a:t>
            </a:r>
            <a:r>
              <a:rPr lang="en-US" dirty="0">
                <a:solidFill>
                  <a:schemeClr val="tx2"/>
                </a:solidFill>
              </a:rPr>
              <a:t> Sun, Anne Edmundson, Laurent </a:t>
            </a:r>
            <a:r>
              <a:rPr lang="en-US" dirty="0" err="1">
                <a:solidFill>
                  <a:schemeClr val="tx2"/>
                </a:solidFill>
              </a:rPr>
              <a:t>Vanbever</a:t>
            </a:r>
            <a:r>
              <a:rPr lang="en-US" dirty="0">
                <a:solidFill>
                  <a:schemeClr val="tx2"/>
                </a:solidFill>
              </a:rPr>
              <a:t>, Oscar Li, Jennifer Rexford, Mung Chiang, and Prateek Mittal. “RAPTOR: Routing Attacks on Privacy in Tor”. In USENIX Security 2015.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2"/>
                </a:solidFill>
              </a:rPr>
              <a:t>Armon</a:t>
            </a:r>
            <a:r>
              <a:rPr lang="en-US" sz="2000" dirty="0">
                <a:solidFill>
                  <a:schemeClr val="tx2"/>
                </a:solidFill>
              </a:rPr>
              <a:t> Barton and Matt Wright. “</a:t>
            </a:r>
            <a:r>
              <a:rPr lang="en-US" sz="2000" dirty="0" err="1">
                <a:solidFill>
                  <a:schemeClr val="tx2"/>
                </a:solidFill>
              </a:rPr>
              <a:t>DeNASA</a:t>
            </a:r>
            <a:r>
              <a:rPr lang="en-US" sz="2000" dirty="0">
                <a:solidFill>
                  <a:schemeClr val="tx2"/>
                </a:solidFill>
              </a:rPr>
              <a:t>: Destination-naive as-awareness in anonymous communications”. In Proceedings on Privacy Enhancing Technologies (</a:t>
            </a:r>
            <a:r>
              <a:rPr lang="en-US" sz="2000" dirty="0" err="1">
                <a:solidFill>
                  <a:schemeClr val="tx2"/>
                </a:solidFill>
              </a:rPr>
              <a:t>PoPETs</a:t>
            </a:r>
            <a:r>
              <a:rPr lang="en-US" sz="2000" dirty="0">
                <a:solidFill>
                  <a:schemeClr val="tx2"/>
                </a:solidFill>
              </a:rPr>
              <a:t> 2016).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Ryan Wails, </a:t>
            </a:r>
            <a:r>
              <a:rPr lang="en-US" sz="2000" dirty="0" err="1">
                <a:solidFill>
                  <a:schemeClr val="tx2"/>
                </a:solidFill>
              </a:rPr>
              <a:t>Yixin</a:t>
            </a:r>
            <a:r>
              <a:rPr lang="en-US" sz="2000" dirty="0">
                <a:solidFill>
                  <a:schemeClr val="tx2"/>
                </a:solidFill>
              </a:rPr>
              <a:t> Sun, Aaron Johnson, Mung Chiang, and Prateek Mittal. “Tempest: Temporal Dynamics in Anonymity Systems”. In Proceedings on Privacy Enhancing Technologies (</a:t>
            </a:r>
            <a:r>
              <a:rPr lang="en-US" sz="2000" dirty="0" err="1">
                <a:solidFill>
                  <a:schemeClr val="tx2"/>
                </a:solidFill>
              </a:rPr>
              <a:t>PoPETs</a:t>
            </a:r>
            <a:r>
              <a:rPr lang="en-US" sz="2000" dirty="0">
                <a:solidFill>
                  <a:schemeClr val="tx2"/>
                </a:solidFill>
              </a:rPr>
              <a:t> 2018).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Gerry Wan, Aaron Johnson, Ryan Wails, Sameer </a:t>
            </a:r>
            <a:r>
              <a:rPr lang="en-US" sz="2000" dirty="0" err="1">
                <a:solidFill>
                  <a:schemeClr val="tx2"/>
                </a:solidFill>
              </a:rPr>
              <a:t>Wagh</a:t>
            </a:r>
            <a:r>
              <a:rPr lang="en-US" sz="2000" dirty="0">
                <a:solidFill>
                  <a:schemeClr val="tx2"/>
                </a:solidFill>
              </a:rPr>
              <a:t>, and Prateek Mittal. “Guard Placement Attacks on Path Selection Algorithms for Tor”. In Proceedings on Privacy Enhancing Technologies (</a:t>
            </a:r>
            <a:r>
              <a:rPr lang="en-US" sz="2000" dirty="0" err="1">
                <a:solidFill>
                  <a:schemeClr val="tx2"/>
                </a:solidFill>
              </a:rPr>
              <a:t>PoPETs</a:t>
            </a:r>
            <a:r>
              <a:rPr lang="en-US" sz="2000" dirty="0">
                <a:solidFill>
                  <a:schemeClr val="tx2"/>
                </a:solidFill>
              </a:rPr>
              <a:t> 2019).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Hans Hanley, </a:t>
            </a:r>
            <a:r>
              <a:rPr lang="en-US" sz="2000" dirty="0" err="1">
                <a:solidFill>
                  <a:schemeClr val="tx2"/>
                </a:solidFill>
              </a:rPr>
              <a:t>Yixin</a:t>
            </a:r>
            <a:r>
              <a:rPr lang="en-US" sz="2000" dirty="0">
                <a:solidFill>
                  <a:schemeClr val="tx2"/>
                </a:solidFill>
              </a:rPr>
              <a:t> Sun, Sameer </a:t>
            </a:r>
            <a:r>
              <a:rPr lang="en-US" sz="2000" dirty="0" err="1">
                <a:solidFill>
                  <a:schemeClr val="tx2"/>
                </a:solidFill>
              </a:rPr>
              <a:t>Wagh</a:t>
            </a:r>
            <a:r>
              <a:rPr lang="en-US" sz="2000" dirty="0">
                <a:solidFill>
                  <a:schemeClr val="tx2"/>
                </a:solidFill>
              </a:rPr>
              <a:t>, and Prateek Mittal. "</a:t>
            </a:r>
            <a:r>
              <a:rPr lang="en-US" sz="2000" dirty="0" err="1">
                <a:solidFill>
                  <a:schemeClr val="tx2"/>
                </a:solidFill>
              </a:rPr>
              <a:t>DPSelect</a:t>
            </a:r>
            <a:r>
              <a:rPr lang="en-US" sz="2000" dirty="0">
                <a:solidFill>
                  <a:schemeClr val="tx2"/>
                </a:solidFill>
              </a:rPr>
              <a:t>: A Differential Privacy Based Guard Relay Selection Algorithm for Tor." Proceedings on Privacy Enhancing Technologies (</a:t>
            </a:r>
            <a:r>
              <a:rPr lang="en-US" sz="2000" dirty="0" err="1">
                <a:solidFill>
                  <a:schemeClr val="tx2"/>
                </a:solidFill>
              </a:rPr>
              <a:t>PoPETs</a:t>
            </a:r>
            <a:r>
              <a:rPr lang="en-US" sz="2000" dirty="0">
                <a:solidFill>
                  <a:schemeClr val="tx2"/>
                </a:solidFill>
              </a:rPr>
              <a:t> 2019).</a:t>
            </a:r>
          </a:p>
        </p:txBody>
      </p:sp>
    </p:spTree>
    <p:extLst>
      <p:ext uri="{BB962C8B-B14F-4D97-AF65-F5344CB8AC3E}">
        <p14:creationId xmlns:p14="http://schemas.microsoft.com/office/powerpoint/2010/main" val="9483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366174" y="3624923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66175" y="3624923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455657" y="3069666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38" y="393515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60501" y="4284024"/>
            <a:ext cx="3127375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Double-onion 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455656" y="3074777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510274" y="3624923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02075" y="6608474"/>
            <a:ext cx="8096257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Double-onion services hide server location.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79A8C5-E595-A645-8022-036395A3FDB0}"/>
              </a:ext>
            </a:extLst>
          </p:cNvPr>
          <p:cNvCxnSpPr>
            <a:cxnSpLocks/>
          </p:cNvCxnSpPr>
          <p:nvPr/>
        </p:nvCxnSpPr>
        <p:spPr>
          <a:xfrm flipV="1">
            <a:off x="6965083" y="3207040"/>
            <a:ext cx="1683617" cy="699134"/>
          </a:xfrm>
          <a:prstGeom prst="line">
            <a:avLst/>
          </a:prstGeom>
          <a:ln w="304800">
            <a:solidFill>
              <a:srgbClr val="929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BEA71A5-E117-4547-A4C9-85B28B82D03E}"/>
              </a:ext>
            </a:extLst>
          </p:cNvPr>
          <p:cNvCxnSpPr>
            <a:cxnSpLocks/>
          </p:cNvCxnSpPr>
          <p:nvPr/>
        </p:nvCxnSpPr>
        <p:spPr>
          <a:xfrm flipV="1">
            <a:off x="6965083" y="3207040"/>
            <a:ext cx="1683617" cy="706973"/>
          </a:xfrm>
          <a:prstGeom prst="line">
            <a:avLst/>
          </a:prstGeom>
          <a:ln w="152400"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8D43F8-BFAB-6346-A362-D3A1C1A46D85}"/>
              </a:ext>
            </a:extLst>
          </p:cNvPr>
          <p:cNvCxnSpPr>
            <a:cxnSpLocks/>
          </p:cNvCxnSpPr>
          <p:nvPr/>
        </p:nvCxnSpPr>
        <p:spPr>
          <a:xfrm flipV="1">
            <a:off x="6965083" y="3207041"/>
            <a:ext cx="1683617" cy="706972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6960501" y="3286760"/>
            <a:ext cx="1463971" cy="6381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FA16E2-721A-4C44-A726-6662F48B6267}"/>
              </a:ext>
            </a:extLst>
          </p:cNvPr>
          <p:cNvCxnSpPr>
            <a:cxnSpLocks/>
          </p:cNvCxnSpPr>
          <p:nvPr/>
        </p:nvCxnSpPr>
        <p:spPr>
          <a:xfrm>
            <a:off x="4271988" y="2851016"/>
            <a:ext cx="2310555" cy="1051810"/>
          </a:xfrm>
          <a:prstGeom prst="line">
            <a:avLst/>
          </a:prstGeom>
          <a:ln w="152400"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EC47C0-6BF1-1249-8D68-8EE5ABAAB1BF}"/>
              </a:ext>
            </a:extLst>
          </p:cNvPr>
          <p:cNvCxnSpPr>
            <a:cxnSpLocks/>
          </p:cNvCxnSpPr>
          <p:nvPr/>
        </p:nvCxnSpPr>
        <p:spPr>
          <a:xfrm>
            <a:off x="4288968" y="2864868"/>
            <a:ext cx="2293575" cy="1037131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5A76C1-256D-0347-A422-8CE325656CC0}"/>
              </a:ext>
            </a:extLst>
          </p:cNvPr>
          <p:cNvCxnSpPr>
            <a:cxnSpLocks/>
          </p:cNvCxnSpPr>
          <p:nvPr/>
        </p:nvCxnSpPr>
        <p:spPr>
          <a:xfrm>
            <a:off x="4321358" y="2876019"/>
            <a:ext cx="2261185" cy="10259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CFDA1D1-CF1E-3443-96A7-82FB8516169C}"/>
              </a:ext>
            </a:extLst>
          </p:cNvPr>
          <p:cNvCxnSpPr>
            <a:cxnSpLocks/>
          </p:cNvCxnSpPr>
          <p:nvPr/>
        </p:nvCxnSpPr>
        <p:spPr>
          <a:xfrm>
            <a:off x="4356629" y="2791297"/>
            <a:ext cx="1617701" cy="90694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FC289A-6F44-B24C-AC76-4DBDD27B9E4B}"/>
              </a:ext>
            </a:extLst>
          </p:cNvPr>
          <p:cNvCxnSpPr>
            <a:cxnSpLocks/>
          </p:cNvCxnSpPr>
          <p:nvPr/>
        </p:nvCxnSpPr>
        <p:spPr>
          <a:xfrm>
            <a:off x="4381096" y="2812595"/>
            <a:ext cx="1593234" cy="693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2017339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9" y="2838029"/>
            <a:ext cx="838333" cy="431869"/>
          </a:xfrm>
          <a:prstGeom prst="rect">
            <a:avLst/>
          </a:prstGeom>
          <a:ln>
            <a:noFill/>
          </a:ln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6E4920D-AAC7-354C-AC22-E20B25052C3A}"/>
              </a:ext>
            </a:extLst>
          </p:cNvPr>
          <p:cNvGrpSpPr/>
          <p:nvPr/>
        </p:nvGrpSpPr>
        <p:grpSpPr>
          <a:xfrm>
            <a:off x="8262278" y="1824089"/>
            <a:ext cx="1080304" cy="799636"/>
            <a:chOff x="8619426" y="2951317"/>
            <a:chExt cx="1080304" cy="79963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7A970E6-039A-6D40-A4C1-18BBCF21B5E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85" name="Picture 84" descr="tor-onion.png">
              <a:extLst>
                <a:ext uri="{FF2B5EF4-FFF2-40B4-BE49-F238E27FC236}">
                  <a16:creationId xmlns:a16="http://schemas.microsoft.com/office/drawing/2014/main" id="{AB800AAA-DCB2-4F4B-8FA9-353737F4A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7873E31-B835-EE40-8456-628D986CC65D}"/>
              </a:ext>
            </a:extLst>
          </p:cNvPr>
          <p:cNvGrpSpPr/>
          <p:nvPr/>
        </p:nvGrpSpPr>
        <p:grpSpPr>
          <a:xfrm>
            <a:off x="8262278" y="2761906"/>
            <a:ext cx="1080304" cy="799636"/>
            <a:chOff x="8619426" y="2951317"/>
            <a:chExt cx="1080304" cy="799636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AF74277-EE57-8748-8E98-B6ABC8416A3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88" name="Picture 87" descr="tor-onion.png">
              <a:extLst>
                <a:ext uri="{FF2B5EF4-FFF2-40B4-BE49-F238E27FC236}">
                  <a16:creationId xmlns:a16="http://schemas.microsoft.com/office/drawing/2014/main" id="{A0AD9D5B-CE57-7844-8349-14E46C4A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EB18955-FD95-4A4C-AA26-A2B481891988}"/>
              </a:ext>
            </a:extLst>
          </p:cNvPr>
          <p:cNvGrpSpPr/>
          <p:nvPr/>
        </p:nvGrpSpPr>
        <p:grpSpPr>
          <a:xfrm>
            <a:off x="8276712" y="3653071"/>
            <a:ext cx="1080304" cy="799636"/>
            <a:chOff x="8619426" y="2951317"/>
            <a:chExt cx="1080304" cy="799636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4EC5CE9-AEC9-A947-87CC-60B42DB2022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91" name="Picture 90" descr="tor-onion.png">
              <a:extLst>
                <a:ext uri="{FF2B5EF4-FFF2-40B4-BE49-F238E27FC236}">
                  <a16:creationId xmlns:a16="http://schemas.microsoft.com/office/drawing/2014/main" id="{27EAD7E7-DA3F-BA47-9311-B775DEC7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pic>
        <p:nvPicPr>
          <p:cNvPr id="92" name="Picture 91" descr="witchlines_Simple_key.png">
            <a:extLst>
              <a:ext uri="{FF2B5EF4-FFF2-40B4-BE49-F238E27FC236}">
                <a16:creationId xmlns:a16="http://schemas.microsoft.com/office/drawing/2014/main" id="{C121F50B-F425-8B4E-AD4A-5046B29AA4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9" y="2428267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3" name="Picture 92" descr="witchlines_Simple_key.png">
            <a:extLst>
              <a:ext uri="{FF2B5EF4-FFF2-40B4-BE49-F238E27FC236}">
                <a16:creationId xmlns:a16="http://schemas.microsoft.com/office/drawing/2014/main" id="{4D29B154-3A43-E042-A08D-382E6454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432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84" y="2859438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3C0A0D7-3A82-864A-8584-CF4F2868DC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669966" y="3114559"/>
            <a:ext cx="862440" cy="1007432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DB2623B-00AD-0146-AE53-FC57A449FE8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326095" y="3113011"/>
            <a:ext cx="862440" cy="1007432"/>
          </a:xfrm>
          <a:prstGeom prst="rect">
            <a:avLst/>
          </a:prstGeom>
        </p:spPr>
      </p:pic>
      <p:pic>
        <p:nvPicPr>
          <p:cNvPr id="94" name="Picture 93" descr="witchlines_Simple_key.png">
            <a:extLst>
              <a:ext uri="{FF2B5EF4-FFF2-40B4-BE49-F238E27FC236}">
                <a16:creationId xmlns:a16="http://schemas.microsoft.com/office/drawing/2014/main" id="{FB38100B-89CE-6A41-BBDA-006EBB66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9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53" y="3824566"/>
            <a:ext cx="838333" cy="431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0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>
            <a:off x="1357222" y="2618366"/>
            <a:ext cx="2655978" cy="23904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57222" y="2618366"/>
            <a:ext cx="2549760" cy="23904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42" y="2682690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>
            <a:cxnSpLocks/>
          </p:cNvCxnSpPr>
          <p:nvPr/>
        </p:nvCxnSpPr>
        <p:spPr>
          <a:xfrm flipH="1" flipV="1">
            <a:off x="4230938" y="2898624"/>
            <a:ext cx="838334" cy="9351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357222" y="2618366"/>
            <a:ext cx="2363878" cy="213734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393802" y="3069666"/>
            <a:ext cx="675469" cy="764063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455657" y="3069666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47" y="3098759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76" y="211992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38" y="393515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505965" y="2543503"/>
            <a:ext cx="1918507" cy="743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455656" y="3074777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4393802" y="3069666"/>
            <a:ext cx="639901" cy="7609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9"/>
            <a:ext cx="2363878" cy="2021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272150"/>
            <a:ext cx="8892915" cy="148080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59427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32570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296613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608248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68467" y="6898892"/>
            <a:ext cx="7393623" cy="634944"/>
          </a:xfrm>
        </p:spPr>
        <p:txBody>
          <a:bodyPr>
            <a:noAutofit/>
          </a:bodyPr>
          <a:lstStyle/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Tor bridges are private relays.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Bridges use obfuscated protocols.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1542686" y="1397226"/>
            <a:ext cx="2535080" cy="510688"/>
          </a:xfrm>
          <a:prstGeom prst="wedgeRoundRectCallout">
            <a:avLst>
              <a:gd name="adj1" fmla="val 2992"/>
              <a:gd name="adj2" fmla="val 17890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Obfuscated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342654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260930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57" name="Picture 56" descr="wall2.png">
            <a:extLst>
              <a:ext uri="{FF2B5EF4-FFF2-40B4-BE49-F238E27FC236}">
                <a16:creationId xmlns:a16="http://schemas.microsoft.com/office/drawing/2014/main" id="{36276FFE-E03C-D646-B4AA-DA04B0AF9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2732" y="2898624"/>
            <a:ext cx="1197735" cy="1067847"/>
          </a:xfrm>
          <a:prstGeom prst="rect">
            <a:avLst/>
          </a:prstGeom>
        </p:spPr>
      </p:pic>
      <p:pic>
        <p:nvPicPr>
          <p:cNvPr id="65" name="Picture 64" descr="relay-onion.png">
            <a:extLst>
              <a:ext uri="{FF2B5EF4-FFF2-40B4-BE49-F238E27FC236}">
                <a16:creationId xmlns:a16="http://schemas.microsoft.com/office/drawing/2014/main" id="{0FBA3250-9739-2E44-9C2D-8020C5C66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2" y="1923706"/>
            <a:ext cx="991386" cy="1209299"/>
          </a:xfrm>
          <a:prstGeom prst="rect">
            <a:avLst/>
          </a:prstGeom>
        </p:spPr>
      </p:pic>
      <p:pic>
        <p:nvPicPr>
          <p:cNvPr id="66" name="Picture 65" descr="nicubunu_RPG_map_symbols_Wooden_Bridge.png">
            <a:extLst>
              <a:ext uri="{FF2B5EF4-FFF2-40B4-BE49-F238E27FC236}">
                <a16:creationId xmlns:a16="http://schemas.microsoft.com/office/drawing/2014/main" id="{8D55DEC3-6682-684F-B66B-38E8ED4A5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31" y="2144689"/>
            <a:ext cx="1142071" cy="1142071"/>
          </a:xfrm>
          <a:prstGeom prst="rect">
            <a:avLst/>
          </a:prstGeom>
        </p:spPr>
      </p:pic>
      <p:pic>
        <p:nvPicPr>
          <p:cNvPr id="78" name="Picture 77" descr="nicubunu_RPG_map_symbols_Wooden_Bridge.png">
            <a:extLst>
              <a:ext uri="{FF2B5EF4-FFF2-40B4-BE49-F238E27FC236}">
                <a16:creationId xmlns:a16="http://schemas.microsoft.com/office/drawing/2014/main" id="{306EAA0B-7560-C24D-9BA2-45431FAD9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5678928"/>
            <a:ext cx="1142071" cy="1142071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2E569DF-AC29-5242-80B1-1AF345232D2C}"/>
              </a:ext>
            </a:extLst>
          </p:cNvPr>
          <p:cNvSpPr txBox="1"/>
          <p:nvPr/>
        </p:nvSpPr>
        <p:spPr>
          <a:xfrm>
            <a:off x="6437490" y="5924151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Bridge</a:t>
            </a:r>
          </a:p>
        </p:txBody>
      </p:sp>
      <p:pic>
        <p:nvPicPr>
          <p:cNvPr id="80" name="Picture 79" descr="wall2.png">
            <a:extLst>
              <a:ext uri="{FF2B5EF4-FFF2-40B4-BE49-F238E27FC236}">
                <a16:creationId xmlns:a16="http://schemas.microsoft.com/office/drawing/2014/main" id="{EA72E3EA-1068-F740-81E2-F29168148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118" y="5894481"/>
            <a:ext cx="835826" cy="74518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4EDEE9F-85B6-ED4C-9D3D-E59A8A1E7678}"/>
              </a:ext>
            </a:extLst>
          </p:cNvPr>
          <p:cNvSpPr txBox="1"/>
          <p:nvPr/>
        </p:nvSpPr>
        <p:spPr>
          <a:xfrm>
            <a:off x="1938132" y="5938941"/>
            <a:ext cx="3243468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Network block</a:t>
            </a:r>
          </a:p>
        </p:txBody>
      </p:sp>
    </p:spTree>
    <p:extLst>
      <p:ext uri="{BB962C8B-B14F-4D97-AF65-F5344CB8AC3E}">
        <p14:creationId xmlns:p14="http://schemas.microsoft.com/office/powerpoint/2010/main" val="346570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 dirty="0"/>
              <a:t>Adversary is </a:t>
            </a:r>
            <a:r>
              <a:rPr lang="en-US" sz="3520" dirty="0">
                <a:solidFill>
                  <a:srgbClr val="FF0000"/>
                </a:solidFill>
              </a:rPr>
              <a:t>local</a:t>
            </a:r>
            <a:r>
              <a:rPr lang="en-US" sz="3520" dirty="0"/>
              <a:t> and </a:t>
            </a:r>
            <a:r>
              <a:rPr lang="en-US" sz="3520" dirty="0">
                <a:solidFill>
                  <a:srgbClr val="FF0000"/>
                </a:solidFill>
              </a:rPr>
              <a:t>active</a:t>
            </a:r>
            <a:r>
              <a:rPr lang="en-US" sz="352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421877"/>
      </p:ext>
    </p:extLst>
  </p:cSld>
  <p:clrMapOvr>
    <a:masterClrMapping/>
  </p:clrMapOvr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8358</TotalTime>
  <Words>2143</Words>
  <Application>Microsoft Macintosh PowerPoint</Application>
  <PresentationFormat>Custom</PresentationFormat>
  <Paragraphs>611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Cambria Math</vt:lpstr>
      <vt:lpstr>Courier New</vt:lpstr>
      <vt:lpstr>NRL_PPT_M10_052616</vt:lpstr>
      <vt:lpstr>Improving the Security of the Tor Network Aaron Johnson</vt:lpstr>
      <vt:lpstr>Overview</vt:lpstr>
      <vt:lpstr>Tor background</vt:lpstr>
      <vt:lpstr>What is Tor?</vt:lpstr>
      <vt:lpstr>How does Tor work?</vt:lpstr>
      <vt:lpstr>How does Tor work?</vt:lpstr>
      <vt:lpstr>How does Tor work?</vt:lpstr>
      <vt:lpstr>How does Tor work?</vt:lpstr>
      <vt:lpstr>Threat Model</vt:lpstr>
      <vt:lpstr>Threat Model</vt:lpstr>
      <vt:lpstr>Threat Model</vt:lpstr>
      <vt:lpstr>Threat Model</vt:lpstr>
      <vt:lpstr>Why use Tor?</vt:lpstr>
      <vt:lpstr>Who Uses Tor?</vt:lpstr>
      <vt:lpstr>Who Uses Tor?</vt:lpstr>
      <vt:lpstr>Tor history</vt:lpstr>
      <vt:lpstr>Tor Today</vt:lpstr>
      <vt:lpstr>Tor attacks and defenses</vt:lpstr>
      <vt:lpstr>Network attacks on Tor</vt:lpstr>
      <vt:lpstr>Correlation attack</vt:lpstr>
      <vt:lpstr>Correlation attack</vt:lpstr>
      <vt:lpstr>Correlation attack</vt:lpstr>
      <vt:lpstr>Correlation attack</vt:lpstr>
      <vt:lpstr>Website fingerprinting attack</vt:lpstr>
      <vt:lpstr>Website fingerprinting attack</vt:lpstr>
      <vt:lpstr>Website fingerprinting attack</vt:lpstr>
      <vt:lpstr>Website fingerprinting attack</vt:lpstr>
      <vt:lpstr>Website fingerprinting attack</vt:lpstr>
      <vt:lpstr>BGP hijack (RAPTOR)</vt:lpstr>
      <vt:lpstr>BGP hijack (RAPTOR)</vt:lpstr>
      <vt:lpstr>BGP hijack (RAPTOR)</vt:lpstr>
      <vt:lpstr>Path-selection defenses for Tor</vt:lpstr>
      <vt:lpstr>Path-selection defenses for Tor</vt:lpstr>
      <vt:lpstr>DeNASA: Destination-Naïve AS Awareness</vt:lpstr>
      <vt:lpstr>DeNASA</vt:lpstr>
      <vt:lpstr>Research challenges and opportunities</vt:lpstr>
      <vt:lpstr>Challenges to path-selection defenses</vt:lpstr>
      <vt:lpstr>Challenges to path-selection defenses</vt:lpstr>
      <vt:lpstr>DeNASA leaks information</vt:lpstr>
      <vt:lpstr>DeNASA leaks information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Challenges to path-selection defenses</vt:lpstr>
      <vt:lpstr>Guard Placement Attack</vt:lpstr>
      <vt:lpstr>Guard Placement Attack</vt:lpstr>
      <vt:lpstr>Guard Placement Attack</vt:lpstr>
      <vt:lpstr>Guard Placement Attack</vt:lpstr>
      <vt:lpstr>Guard Placement Attack</vt:lpstr>
      <vt:lpstr>Guard Placement Attack</vt:lpstr>
      <vt:lpstr>Guard Placement Attack</vt:lpstr>
      <vt:lpstr>Guard Placement Attack</vt:lpstr>
      <vt:lpstr>Research opportunities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Microsoft Office User</cp:lastModifiedBy>
  <cp:revision>395</cp:revision>
  <cp:lastPrinted>2015-08-19T18:26:03Z</cp:lastPrinted>
  <dcterms:created xsi:type="dcterms:W3CDTF">2015-08-18T16:34:21Z</dcterms:created>
  <dcterms:modified xsi:type="dcterms:W3CDTF">2019-10-31T19:36:16Z</dcterms:modified>
</cp:coreProperties>
</file>