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8" r:id="rId2"/>
    <p:sldId id="685" r:id="rId3"/>
    <p:sldId id="327" r:id="rId4"/>
    <p:sldId id="315" r:id="rId5"/>
    <p:sldId id="316" r:id="rId6"/>
    <p:sldId id="699" r:id="rId7"/>
    <p:sldId id="701" r:id="rId8"/>
    <p:sldId id="697" r:id="rId9"/>
    <p:sldId id="319" r:id="rId10"/>
    <p:sldId id="722" r:id="rId11"/>
    <p:sldId id="322" r:id="rId12"/>
    <p:sldId id="297" r:id="rId13"/>
    <p:sldId id="726" r:id="rId14"/>
    <p:sldId id="687" r:id="rId15"/>
    <p:sldId id="728" r:id="rId16"/>
    <p:sldId id="688" r:id="rId17"/>
    <p:sldId id="733" r:id="rId18"/>
    <p:sldId id="723" r:id="rId19"/>
    <p:sldId id="690" r:id="rId20"/>
    <p:sldId id="729" r:id="rId21"/>
    <p:sldId id="695" r:id="rId22"/>
    <p:sldId id="727" r:id="rId23"/>
    <p:sldId id="696" r:id="rId24"/>
    <p:sldId id="698" r:id="rId25"/>
    <p:sldId id="730" r:id="rId26"/>
    <p:sldId id="704" r:id="rId27"/>
    <p:sldId id="705" r:id="rId28"/>
    <p:sldId id="734" r:id="rId29"/>
    <p:sldId id="724" r:id="rId30"/>
    <p:sldId id="700" r:id="rId31"/>
    <p:sldId id="737" r:id="rId32"/>
    <p:sldId id="736" r:id="rId33"/>
    <p:sldId id="702" r:id="rId34"/>
    <p:sldId id="703" r:id="rId35"/>
    <p:sldId id="739" r:id="rId36"/>
    <p:sldId id="740" r:id="rId37"/>
    <p:sldId id="738" r:id="rId38"/>
    <p:sldId id="743" r:id="rId39"/>
    <p:sldId id="741" r:id="rId40"/>
    <p:sldId id="742" r:id="rId41"/>
    <p:sldId id="745" r:id="rId42"/>
    <p:sldId id="753" r:id="rId43"/>
    <p:sldId id="746" r:id="rId44"/>
    <p:sldId id="751" r:id="rId45"/>
    <p:sldId id="752" r:id="rId46"/>
    <p:sldId id="754" r:id="rId47"/>
    <p:sldId id="747" r:id="rId48"/>
    <p:sldId id="748" r:id="rId49"/>
    <p:sldId id="749" r:id="rId50"/>
    <p:sldId id="750" r:id="rId51"/>
    <p:sldId id="735" r:id="rId52"/>
    <p:sldId id="684" r:id="rId53"/>
    <p:sldId id="707" r:id="rId54"/>
    <p:sldId id="757" r:id="rId55"/>
    <p:sldId id="706" r:id="rId56"/>
    <p:sldId id="756" r:id="rId57"/>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a:srgbClr val="0432FF"/>
    <a:srgbClr val="FF40FF"/>
    <a:srgbClr val="FF6602"/>
    <a:srgbClr val="FD5204"/>
    <a:srgbClr val="AB7942"/>
    <a:srgbClr val="FFB700"/>
    <a:srgbClr val="B874C5"/>
    <a:srgbClr val="001236"/>
    <a:srgbClr val="000E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82" autoAdjust="0"/>
    <p:restoredTop sz="95988"/>
  </p:normalViewPr>
  <p:slideViewPr>
    <p:cSldViewPr snapToGrid="0">
      <p:cViewPr varScale="1">
        <p:scale>
          <a:sx n="101" d="100"/>
          <a:sy n="101" d="100"/>
        </p:scale>
        <p:origin x="552" y="200"/>
      </p:cViewPr>
      <p:guideLst>
        <p:guide orient="horz" pos="2448"/>
        <p:guide pos="3168"/>
      </p:guideLst>
    </p:cSldViewPr>
  </p:slideViewPr>
  <p:notesTextViewPr>
    <p:cViewPr>
      <p:scale>
        <a:sx n="1" d="1"/>
        <a:sy n="1" d="1"/>
      </p:scale>
      <p:origin x="0" y="0"/>
    </p:cViewPr>
  </p:notesTextViewPr>
  <p:notesViewPr>
    <p:cSldViewPr snapToGrid="0">
      <p:cViewPr varScale="1">
        <p:scale>
          <a:sx n="94" d="100"/>
          <a:sy n="94" d="100"/>
        </p:scale>
        <p:origin x="37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82F392-DB49-4AA4-8FE8-68E7A20DFD49}" type="datetimeFigureOut">
              <a:rPr lang="en-US" smtClean="0"/>
              <a:t>11/7/19</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53BEB2-B6BD-4FBB-B32D-280A8B85AB94}" type="slidenum">
              <a:rPr lang="en-US" smtClean="0"/>
              <a:t>‹#›</a:t>
            </a:fld>
            <a:endParaRPr lang="en-US"/>
          </a:p>
        </p:txBody>
      </p:sp>
    </p:spTree>
    <p:extLst>
      <p:ext uri="{BB962C8B-B14F-4D97-AF65-F5344CB8AC3E}">
        <p14:creationId xmlns:p14="http://schemas.microsoft.com/office/powerpoint/2010/main" val="2813172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a:t>
            </a:r>
          </a:p>
          <a:p>
            <a:r>
              <a:rPr lang="en-US" dirty="0"/>
              <a:t>- in: </a:t>
            </a:r>
            <a:r>
              <a:rPr lang="en-US" dirty="0" err="1"/>
              <a:t>sb</a:t>
            </a:r>
            <a:endParaRPr lang="en-US" dirty="0"/>
          </a:p>
          <a:p>
            <a:r>
              <a:rPr lang="en-US" dirty="0"/>
              <a:t>- tri: 9*4(m-1)</a:t>
            </a:r>
            <a:r>
              <a:rPr lang="en-US" dirty="0" err="1"/>
              <a:t>sL</a:t>
            </a:r>
            <a:endParaRPr lang="en-US" dirty="0"/>
          </a:p>
          <a:p>
            <a:endParaRPr lang="en-US" dirty="0"/>
          </a:p>
          <a:p>
            <a:r>
              <a:rPr lang="en-US" dirty="0"/>
              <a:t>on</a:t>
            </a:r>
          </a:p>
          <a:p>
            <a:r>
              <a:rPr lang="en-US" dirty="0"/>
              <a:t>- in: b</a:t>
            </a:r>
          </a:p>
          <a:p>
            <a:r>
              <a:rPr lang="en-US" dirty="0"/>
              <a:t>- tri: 2L</a:t>
            </a:r>
          </a:p>
          <a:p>
            <a:endParaRPr lang="en-US" dirty="0"/>
          </a:p>
          <a:p>
            <a:r>
              <a:rPr lang="en-US" dirty="0"/>
              <a:t>s = 40</a:t>
            </a:r>
          </a:p>
          <a:p>
            <a:r>
              <a:rPr lang="en-US" dirty="0"/>
              <a:t>n = 7000</a:t>
            </a:r>
          </a:p>
          <a:p>
            <a:r>
              <a:rPr lang="en-US" dirty="0"/>
              <a:t>m = 5</a:t>
            </a:r>
          </a:p>
          <a:p>
            <a:r>
              <a:rPr lang="en-US" dirty="0"/>
              <a:t>c = 1 (bandwidth in Gbps)</a:t>
            </a:r>
          </a:p>
          <a:p>
            <a:r>
              <a:rPr lang="en-US" dirty="0"/>
              <a:t>t = 0.1 (one-way latency in seconds)</a:t>
            </a:r>
          </a:p>
          <a:p>
            <a:r>
              <a:rPr lang="en-US" dirty="0"/>
              <a:t>Med:</a:t>
            </a:r>
          </a:p>
          <a:p>
            <a:r>
              <a:rPr lang="en-US" dirty="0"/>
              <a:t>- in: 224,000</a:t>
            </a:r>
          </a:p>
          <a:p>
            <a:r>
              <a:rPr lang="en-US" dirty="0"/>
              <a:t>- AND: 17,600,000</a:t>
            </a:r>
          </a:p>
          <a:p>
            <a:r>
              <a:rPr lang="en-US" dirty="0"/>
              <a:t>- AND depth: 3,003</a:t>
            </a:r>
          </a:p>
          <a:p>
            <a:r>
              <a:rPr lang="en-US" dirty="0"/>
              <a:t>- Total offline </a:t>
            </a:r>
            <a:r>
              <a:rPr lang="en-US" dirty="0" err="1"/>
              <a:t>comm</a:t>
            </a:r>
            <a:r>
              <a:rPr lang="en-US" dirty="0"/>
              <a:t>: (40*(224_000) + 9*4*4*40*(17_600_000))  = 101.38 Gb = 12.673 GB</a:t>
            </a:r>
          </a:p>
          <a:p>
            <a:r>
              <a:rPr lang="en-US" dirty="0"/>
              <a:t>- Total offline time: 101.38 seconds = 1.69 minutes</a:t>
            </a:r>
          </a:p>
          <a:p>
            <a:r>
              <a:rPr lang="en-US" dirty="0"/>
              <a:t>- Throughput: 852.24 / day</a:t>
            </a:r>
          </a:p>
          <a:p>
            <a:r>
              <a:rPr lang="en-US" dirty="0"/>
              <a:t>- Total online time: 3_003 * 0.1 = 300.3 seconds = 5.01 minutes</a:t>
            </a:r>
          </a:p>
          <a:p>
            <a:endParaRPr lang="en-US" dirty="0"/>
          </a:p>
          <a:p>
            <a:r>
              <a:rPr lang="en-US" dirty="0"/>
              <a:t>s = 40</a:t>
            </a:r>
          </a:p>
          <a:p>
            <a:r>
              <a:rPr lang="en-US" dirty="0"/>
              <a:t>n = 7000</a:t>
            </a:r>
          </a:p>
          <a:p>
            <a:r>
              <a:rPr lang="en-US" dirty="0"/>
              <a:t>M = 5</a:t>
            </a:r>
          </a:p>
          <a:p>
            <a:r>
              <a:rPr lang="en-US" dirty="0"/>
              <a:t>Error: 5.8%</a:t>
            </a:r>
          </a:p>
          <a:p>
            <a:r>
              <a:rPr lang="en-US" dirty="0"/>
              <a:t>Log:</a:t>
            </a:r>
          </a:p>
          <a:p>
            <a:r>
              <a:rPr lang="en-US" dirty="0"/>
              <a:t>- in: 6,160,000,000</a:t>
            </a:r>
          </a:p>
          <a:p>
            <a:r>
              <a:rPr lang="en-US" dirty="0"/>
              <a:t>- AND: 870,000</a:t>
            </a:r>
          </a:p>
          <a:p>
            <a:r>
              <a:rPr lang="en-US" dirty="0"/>
              <a:t>- AND depth: 20</a:t>
            </a:r>
          </a:p>
          <a:p>
            <a:r>
              <a:rPr lang="en-US" dirty="0"/>
              <a:t>- Total offline </a:t>
            </a:r>
            <a:r>
              <a:rPr lang="en-US" dirty="0" err="1"/>
              <a:t>comm</a:t>
            </a:r>
            <a:r>
              <a:rPr lang="en-US" dirty="0"/>
              <a:t>: (40 * 6_160_000_000 + 9*4*4*40*870_000) = 251.4 Gb = 31.43 GB</a:t>
            </a:r>
          </a:p>
          <a:p>
            <a:r>
              <a:rPr lang="en-US" dirty="0"/>
              <a:t>- Total online time: 251.4 seconds = 4.19 minutes</a:t>
            </a:r>
          </a:p>
          <a:p>
            <a:r>
              <a:rPr lang="en-US" dirty="0"/>
              <a:t>- Throughput: 343.68 / day</a:t>
            </a:r>
          </a:p>
          <a:p>
            <a:r>
              <a:rPr lang="en-US"/>
              <a:t>- Total online time: 20 * 0.1 = 2.0 seconds</a:t>
            </a:r>
          </a:p>
        </p:txBody>
      </p:sp>
      <p:sp>
        <p:nvSpPr>
          <p:cNvPr id="4" name="Slide Number Placeholder 3"/>
          <p:cNvSpPr>
            <a:spLocks noGrp="1"/>
          </p:cNvSpPr>
          <p:nvPr>
            <p:ph type="sldNum" sz="quarter" idx="5"/>
          </p:nvPr>
        </p:nvSpPr>
        <p:spPr/>
        <p:txBody>
          <a:bodyPr/>
          <a:lstStyle/>
          <a:p>
            <a:fld id="{B753BEB2-B6BD-4FBB-B32D-280A8B85AB94}" type="slidenum">
              <a:rPr lang="en-US" smtClean="0"/>
              <a:t>52</a:t>
            </a:fld>
            <a:endParaRPr lang="en-US"/>
          </a:p>
        </p:txBody>
      </p:sp>
    </p:spTree>
    <p:extLst>
      <p:ext uri="{BB962C8B-B14F-4D97-AF65-F5344CB8AC3E}">
        <p14:creationId xmlns:p14="http://schemas.microsoft.com/office/powerpoint/2010/main" val="425920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a:t>
            </a:r>
          </a:p>
          <a:p>
            <a:r>
              <a:rPr lang="en-US" dirty="0"/>
              <a:t>- in: </a:t>
            </a:r>
            <a:r>
              <a:rPr lang="en-US" dirty="0" err="1"/>
              <a:t>sb</a:t>
            </a:r>
            <a:endParaRPr lang="en-US" dirty="0"/>
          </a:p>
          <a:p>
            <a:r>
              <a:rPr lang="en-US" dirty="0"/>
              <a:t>- tri: 9*4(m-1)</a:t>
            </a:r>
            <a:r>
              <a:rPr lang="en-US" dirty="0" err="1"/>
              <a:t>sL</a:t>
            </a:r>
            <a:endParaRPr lang="en-US" dirty="0"/>
          </a:p>
          <a:p>
            <a:endParaRPr lang="en-US" dirty="0"/>
          </a:p>
          <a:p>
            <a:r>
              <a:rPr lang="en-US" dirty="0"/>
              <a:t>on</a:t>
            </a:r>
          </a:p>
          <a:p>
            <a:r>
              <a:rPr lang="en-US" dirty="0"/>
              <a:t>- in: b</a:t>
            </a:r>
          </a:p>
          <a:p>
            <a:r>
              <a:rPr lang="en-US" dirty="0"/>
              <a:t>- tri: 2L</a:t>
            </a:r>
          </a:p>
          <a:p>
            <a:endParaRPr lang="en-US" dirty="0"/>
          </a:p>
          <a:p>
            <a:r>
              <a:rPr lang="en-US" dirty="0"/>
              <a:t>s = 40</a:t>
            </a:r>
          </a:p>
          <a:p>
            <a:r>
              <a:rPr lang="en-US" dirty="0"/>
              <a:t>n = 7000</a:t>
            </a:r>
          </a:p>
          <a:p>
            <a:r>
              <a:rPr lang="en-US" dirty="0"/>
              <a:t>m = 5</a:t>
            </a:r>
          </a:p>
          <a:p>
            <a:r>
              <a:rPr lang="en-US" dirty="0"/>
              <a:t>c = 1 (bandwidth in Gbps)</a:t>
            </a:r>
          </a:p>
          <a:p>
            <a:r>
              <a:rPr lang="en-US" dirty="0"/>
              <a:t>t = 0.1 (one-way latency in seconds)</a:t>
            </a:r>
          </a:p>
          <a:p>
            <a:r>
              <a:rPr lang="en-US" dirty="0"/>
              <a:t>Med:</a:t>
            </a:r>
          </a:p>
          <a:p>
            <a:r>
              <a:rPr lang="en-US" dirty="0"/>
              <a:t>- in: 224,000</a:t>
            </a:r>
          </a:p>
          <a:p>
            <a:r>
              <a:rPr lang="en-US" dirty="0"/>
              <a:t>- AND: 17,600,000</a:t>
            </a:r>
          </a:p>
          <a:p>
            <a:r>
              <a:rPr lang="en-US" dirty="0"/>
              <a:t>- AND depth: 3,003</a:t>
            </a:r>
          </a:p>
          <a:p>
            <a:r>
              <a:rPr lang="en-US" dirty="0"/>
              <a:t>- Total offline </a:t>
            </a:r>
            <a:r>
              <a:rPr lang="en-US" dirty="0" err="1"/>
              <a:t>comm</a:t>
            </a:r>
            <a:r>
              <a:rPr lang="en-US" dirty="0"/>
              <a:t>: (40*(224_000) + 9*4*4*40*(17_600_000))  = 101.38 Gb = 12.673 GB</a:t>
            </a:r>
          </a:p>
          <a:p>
            <a:r>
              <a:rPr lang="en-US" dirty="0"/>
              <a:t>- Total offline time: 101.38 seconds = 1.69 minutes</a:t>
            </a:r>
          </a:p>
          <a:p>
            <a:r>
              <a:rPr lang="en-US" dirty="0"/>
              <a:t>- Throughput: 852.24 / day</a:t>
            </a:r>
          </a:p>
          <a:p>
            <a:r>
              <a:rPr lang="en-US" dirty="0"/>
              <a:t>- Total online time: 3_003 * 0.1 = 300.3 seconds = 5.01 minutes</a:t>
            </a:r>
          </a:p>
          <a:p>
            <a:endParaRPr lang="en-US" dirty="0"/>
          </a:p>
          <a:p>
            <a:r>
              <a:rPr lang="en-US" dirty="0"/>
              <a:t>s = 40</a:t>
            </a:r>
          </a:p>
          <a:p>
            <a:r>
              <a:rPr lang="en-US" dirty="0"/>
              <a:t>n = 7000</a:t>
            </a:r>
          </a:p>
          <a:p>
            <a:r>
              <a:rPr lang="en-US" dirty="0"/>
              <a:t>M = 5</a:t>
            </a:r>
          </a:p>
          <a:p>
            <a:r>
              <a:rPr lang="en-US" dirty="0"/>
              <a:t>Error: 5.8%</a:t>
            </a:r>
          </a:p>
          <a:p>
            <a:r>
              <a:rPr lang="en-US" dirty="0"/>
              <a:t>Log:</a:t>
            </a:r>
          </a:p>
          <a:p>
            <a:r>
              <a:rPr lang="en-US" dirty="0"/>
              <a:t>- in: 6,160,000,000</a:t>
            </a:r>
          </a:p>
          <a:p>
            <a:r>
              <a:rPr lang="en-US" dirty="0"/>
              <a:t>- AND: 870,000</a:t>
            </a:r>
          </a:p>
          <a:p>
            <a:r>
              <a:rPr lang="en-US" dirty="0"/>
              <a:t>- AND depth: 20</a:t>
            </a:r>
          </a:p>
          <a:p>
            <a:r>
              <a:rPr lang="en-US" dirty="0"/>
              <a:t>- Total offline </a:t>
            </a:r>
            <a:r>
              <a:rPr lang="en-US" dirty="0" err="1"/>
              <a:t>comm</a:t>
            </a:r>
            <a:r>
              <a:rPr lang="en-US" dirty="0"/>
              <a:t>: (40 * 6_160_000_000 + 9*4*4*40*870_000) = 251.4 Gb = 31.43 GB</a:t>
            </a:r>
          </a:p>
          <a:p>
            <a:r>
              <a:rPr lang="en-US" dirty="0"/>
              <a:t>- Total online time: 251.4 seconds = 4.19 minutes</a:t>
            </a:r>
          </a:p>
          <a:p>
            <a:r>
              <a:rPr lang="en-US" dirty="0"/>
              <a:t>- Throughput: 343.68 / day</a:t>
            </a:r>
          </a:p>
          <a:p>
            <a:r>
              <a:rPr lang="en-US"/>
              <a:t>- Total online time: 20 * 0.1 = 2.0 seconds</a:t>
            </a:r>
          </a:p>
        </p:txBody>
      </p:sp>
      <p:sp>
        <p:nvSpPr>
          <p:cNvPr id="4" name="Slide Number Placeholder 3"/>
          <p:cNvSpPr>
            <a:spLocks noGrp="1"/>
          </p:cNvSpPr>
          <p:nvPr>
            <p:ph type="sldNum" sz="quarter" idx="5"/>
          </p:nvPr>
        </p:nvSpPr>
        <p:spPr/>
        <p:txBody>
          <a:bodyPr/>
          <a:lstStyle/>
          <a:p>
            <a:fld id="{B753BEB2-B6BD-4FBB-B32D-280A8B85AB94}" type="slidenum">
              <a:rPr lang="en-US" smtClean="0"/>
              <a:t>53</a:t>
            </a:fld>
            <a:endParaRPr lang="en-US"/>
          </a:p>
        </p:txBody>
      </p:sp>
    </p:spTree>
    <p:extLst>
      <p:ext uri="{BB962C8B-B14F-4D97-AF65-F5344CB8AC3E}">
        <p14:creationId xmlns:p14="http://schemas.microsoft.com/office/powerpoint/2010/main" val="4150200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a:t>
            </a:r>
          </a:p>
          <a:p>
            <a:r>
              <a:rPr lang="en-US" dirty="0"/>
              <a:t>- in: </a:t>
            </a:r>
            <a:r>
              <a:rPr lang="en-US" dirty="0" err="1"/>
              <a:t>sb</a:t>
            </a:r>
            <a:endParaRPr lang="en-US" dirty="0"/>
          </a:p>
          <a:p>
            <a:r>
              <a:rPr lang="en-US" dirty="0"/>
              <a:t>- tri: 9*4(m-1)</a:t>
            </a:r>
            <a:r>
              <a:rPr lang="en-US" dirty="0" err="1"/>
              <a:t>sL</a:t>
            </a:r>
            <a:endParaRPr lang="en-US" dirty="0"/>
          </a:p>
          <a:p>
            <a:endParaRPr lang="en-US" dirty="0"/>
          </a:p>
          <a:p>
            <a:r>
              <a:rPr lang="en-US" dirty="0"/>
              <a:t>on</a:t>
            </a:r>
          </a:p>
          <a:p>
            <a:r>
              <a:rPr lang="en-US" dirty="0"/>
              <a:t>- in: b</a:t>
            </a:r>
          </a:p>
          <a:p>
            <a:r>
              <a:rPr lang="en-US" dirty="0"/>
              <a:t>- tri: 2L</a:t>
            </a:r>
          </a:p>
          <a:p>
            <a:endParaRPr lang="en-US" dirty="0"/>
          </a:p>
          <a:p>
            <a:r>
              <a:rPr lang="en-US" dirty="0"/>
              <a:t>s = 40</a:t>
            </a:r>
          </a:p>
          <a:p>
            <a:r>
              <a:rPr lang="en-US" dirty="0"/>
              <a:t>n = 7000</a:t>
            </a:r>
          </a:p>
          <a:p>
            <a:r>
              <a:rPr lang="en-US" dirty="0"/>
              <a:t>m = 5</a:t>
            </a:r>
          </a:p>
          <a:p>
            <a:r>
              <a:rPr lang="en-US" dirty="0"/>
              <a:t>c = 1 (bandwidth in Gbps)</a:t>
            </a:r>
          </a:p>
          <a:p>
            <a:r>
              <a:rPr lang="en-US" dirty="0"/>
              <a:t>t = 0.1 (one-way latency in seconds)</a:t>
            </a:r>
          </a:p>
          <a:p>
            <a:r>
              <a:rPr lang="en-US" dirty="0"/>
              <a:t>Med:</a:t>
            </a:r>
          </a:p>
          <a:p>
            <a:r>
              <a:rPr lang="en-US" dirty="0"/>
              <a:t>- in: 224,000</a:t>
            </a:r>
          </a:p>
          <a:p>
            <a:r>
              <a:rPr lang="en-US" dirty="0"/>
              <a:t>- AND: 17,600,000</a:t>
            </a:r>
          </a:p>
          <a:p>
            <a:r>
              <a:rPr lang="en-US" dirty="0"/>
              <a:t>- AND depth: 3,003</a:t>
            </a:r>
          </a:p>
          <a:p>
            <a:r>
              <a:rPr lang="en-US" dirty="0"/>
              <a:t>- Total offline </a:t>
            </a:r>
            <a:r>
              <a:rPr lang="en-US" dirty="0" err="1"/>
              <a:t>comm</a:t>
            </a:r>
            <a:r>
              <a:rPr lang="en-US" dirty="0"/>
              <a:t>: (40*(224_000) + 9*4*4*40*(17_600_000))  = 101.38 Gb = 12.673 GB</a:t>
            </a:r>
          </a:p>
          <a:p>
            <a:r>
              <a:rPr lang="en-US" dirty="0"/>
              <a:t>- Total offline time: 101.38 seconds = 1.69 minutes</a:t>
            </a:r>
          </a:p>
          <a:p>
            <a:r>
              <a:rPr lang="en-US" dirty="0"/>
              <a:t>- Throughput: 852.24 / day</a:t>
            </a:r>
          </a:p>
          <a:p>
            <a:r>
              <a:rPr lang="en-US" dirty="0"/>
              <a:t>- Total online time: 3_003 * 0.1 = 300.3 seconds = 5.01 minutes</a:t>
            </a:r>
          </a:p>
          <a:p>
            <a:endParaRPr lang="en-US" dirty="0"/>
          </a:p>
          <a:p>
            <a:r>
              <a:rPr lang="en-US" dirty="0"/>
              <a:t>s = 40</a:t>
            </a:r>
          </a:p>
          <a:p>
            <a:r>
              <a:rPr lang="en-US" dirty="0"/>
              <a:t>n = 7000</a:t>
            </a:r>
          </a:p>
          <a:p>
            <a:r>
              <a:rPr lang="en-US" dirty="0"/>
              <a:t>M = 5</a:t>
            </a:r>
          </a:p>
          <a:p>
            <a:r>
              <a:rPr lang="en-US" dirty="0"/>
              <a:t>Error: 5.8%</a:t>
            </a:r>
          </a:p>
          <a:p>
            <a:r>
              <a:rPr lang="en-US" dirty="0"/>
              <a:t>Log:</a:t>
            </a:r>
          </a:p>
          <a:p>
            <a:r>
              <a:rPr lang="en-US" dirty="0"/>
              <a:t>- in: 6,160,000,000</a:t>
            </a:r>
          </a:p>
          <a:p>
            <a:r>
              <a:rPr lang="en-US" dirty="0"/>
              <a:t>- AND: 870,000</a:t>
            </a:r>
          </a:p>
          <a:p>
            <a:r>
              <a:rPr lang="en-US" dirty="0"/>
              <a:t>- AND depth: 20</a:t>
            </a:r>
          </a:p>
          <a:p>
            <a:r>
              <a:rPr lang="en-US" dirty="0"/>
              <a:t>- Total offline </a:t>
            </a:r>
            <a:r>
              <a:rPr lang="en-US" dirty="0" err="1"/>
              <a:t>comm</a:t>
            </a:r>
            <a:r>
              <a:rPr lang="en-US" dirty="0"/>
              <a:t>: (40 * 6_160_000_000 + 9*4*4*40*870_000) = 251.4 Gb = 31.43 GB</a:t>
            </a:r>
          </a:p>
          <a:p>
            <a:r>
              <a:rPr lang="en-US" dirty="0"/>
              <a:t>- Total online time: 251.4 seconds = 4.19 minutes</a:t>
            </a:r>
          </a:p>
          <a:p>
            <a:r>
              <a:rPr lang="en-US" dirty="0"/>
              <a:t>- Throughput: 343.68 / day</a:t>
            </a:r>
          </a:p>
          <a:p>
            <a:r>
              <a:rPr lang="en-US"/>
              <a:t>- Total online time: 20 * 0.1 = 2.0 seconds</a:t>
            </a:r>
          </a:p>
        </p:txBody>
      </p:sp>
      <p:sp>
        <p:nvSpPr>
          <p:cNvPr id="4" name="Slide Number Placeholder 3"/>
          <p:cNvSpPr>
            <a:spLocks noGrp="1"/>
          </p:cNvSpPr>
          <p:nvPr>
            <p:ph type="sldNum" sz="quarter" idx="5"/>
          </p:nvPr>
        </p:nvSpPr>
        <p:spPr/>
        <p:txBody>
          <a:bodyPr/>
          <a:lstStyle/>
          <a:p>
            <a:fld id="{B753BEB2-B6BD-4FBB-B32D-280A8B85AB94}" type="slidenum">
              <a:rPr lang="en-US" smtClean="0"/>
              <a:t>54</a:t>
            </a:fld>
            <a:endParaRPr lang="en-US"/>
          </a:p>
        </p:txBody>
      </p:sp>
    </p:spTree>
    <p:extLst>
      <p:ext uri="{BB962C8B-B14F-4D97-AF65-F5344CB8AC3E}">
        <p14:creationId xmlns:p14="http://schemas.microsoft.com/office/powerpoint/2010/main" val="266009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3BEB2-B6BD-4FBB-B32D-280A8B85AB94}" type="slidenum">
              <a:rPr lang="en-US" smtClean="0"/>
              <a:t>55</a:t>
            </a:fld>
            <a:endParaRPr lang="en-US"/>
          </a:p>
        </p:txBody>
      </p:sp>
    </p:spTree>
    <p:extLst>
      <p:ext uri="{BB962C8B-B14F-4D97-AF65-F5344CB8AC3E}">
        <p14:creationId xmlns:p14="http://schemas.microsoft.com/office/powerpoint/2010/main" val="3309723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a:t>
            </a:r>
          </a:p>
          <a:p>
            <a:r>
              <a:rPr lang="en-US" dirty="0"/>
              <a:t>- in: </a:t>
            </a:r>
            <a:r>
              <a:rPr lang="en-US" dirty="0" err="1"/>
              <a:t>sb</a:t>
            </a:r>
            <a:endParaRPr lang="en-US" dirty="0"/>
          </a:p>
          <a:p>
            <a:r>
              <a:rPr lang="en-US" dirty="0"/>
              <a:t>- tri: 9*4(m-1)</a:t>
            </a:r>
            <a:r>
              <a:rPr lang="en-US" dirty="0" err="1"/>
              <a:t>sL</a:t>
            </a:r>
            <a:endParaRPr lang="en-US" dirty="0"/>
          </a:p>
          <a:p>
            <a:endParaRPr lang="en-US" dirty="0"/>
          </a:p>
          <a:p>
            <a:r>
              <a:rPr lang="en-US" dirty="0"/>
              <a:t>on</a:t>
            </a:r>
          </a:p>
          <a:p>
            <a:r>
              <a:rPr lang="en-US" dirty="0"/>
              <a:t>- in: b</a:t>
            </a:r>
          </a:p>
          <a:p>
            <a:r>
              <a:rPr lang="en-US" dirty="0"/>
              <a:t>- tri: 2L</a:t>
            </a:r>
          </a:p>
          <a:p>
            <a:endParaRPr lang="en-US" dirty="0"/>
          </a:p>
          <a:p>
            <a:r>
              <a:rPr lang="en-US" dirty="0"/>
              <a:t>s = 40</a:t>
            </a:r>
          </a:p>
          <a:p>
            <a:r>
              <a:rPr lang="en-US" dirty="0"/>
              <a:t>n = 7000</a:t>
            </a:r>
          </a:p>
          <a:p>
            <a:r>
              <a:rPr lang="en-US" dirty="0"/>
              <a:t>m = 5</a:t>
            </a:r>
          </a:p>
          <a:p>
            <a:r>
              <a:rPr lang="en-US" dirty="0"/>
              <a:t>c = 1 (bandwidth in Gbps)</a:t>
            </a:r>
          </a:p>
          <a:p>
            <a:r>
              <a:rPr lang="en-US" dirty="0"/>
              <a:t>t = 0.1 (one-way latency in seconds)</a:t>
            </a:r>
          </a:p>
          <a:p>
            <a:r>
              <a:rPr lang="en-US" dirty="0"/>
              <a:t>Med:</a:t>
            </a:r>
          </a:p>
          <a:p>
            <a:r>
              <a:rPr lang="en-US" dirty="0"/>
              <a:t>- in: 224,000</a:t>
            </a:r>
          </a:p>
          <a:p>
            <a:r>
              <a:rPr lang="en-US" dirty="0"/>
              <a:t>- AND: 17,600,000</a:t>
            </a:r>
          </a:p>
          <a:p>
            <a:r>
              <a:rPr lang="en-US" dirty="0"/>
              <a:t>- AND depth: 3,003</a:t>
            </a:r>
          </a:p>
          <a:p>
            <a:r>
              <a:rPr lang="en-US" dirty="0"/>
              <a:t>- Total offline </a:t>
            </a:r>
            <a:r>
              <a:rPr lang="en-US" dirty="0" err="1"/>
              <a:t>comm</a:t>
            </a:r>
            <a:r>
              <a:rPr lang="en-US" dirty="0"/>
              <a:t>: (40*(224_000) + 9*4*4*40*(17_600_000))  = 101.38 Gb = 12.673 GB</a:t>
            </a:r>
          </a:p>
          <a:p>
            <a:r>
              <a:rPr lang="en-US" dirty="0"/>
              <a:t>- Total offline time: 101.38 seconds = 1.69 minutes</a:t>
            </a:r>
          </a:p>
          <a:p>
            <a:r>
              <a:rPr lang="en-US" dirty="0"/>
              <a:t>- Throughput: 852.24 / day</a:t>
            </a:r>
          </a:p>
          <a:p>
            <a:r>
              <a:rPr lang="en-US" dirty="0"/>
              <a:t>- Total online time: 3_003 * 0.1 = 300.3 seconds = 5.01 minutes</a:t>
            </a:r>
          </a:p>
          <a:p>
            <a:endParaRPr lang="en-US" dirty="0"/>
          </a:p>
          <a:p>
            <a:r>
              <a:rPr lang="en-US" dirty="0"/>
              <a:t>s = 40</a:t>
            </a:r>
          </a:p>
          <a:p>
            <a:r>
              <a:rPr lang="en-US" dirty="0"/>
              <a:t>n = 7000</a:t>
            </a:r>
          </a:p>
          <a:p>
            <a:r>
              <a:rPr lang="en-US" dirty="0"/>
              <a:t>M = 5</a:t>
            </a:r>
          </a:p>
          <a:p>
            <a:r>
              <a:rPr lang="en-US" dirty="0"/>
              <a:t>Error: 5.8%</a:t>
            </a:r>
          </a:p>
          <a:p>
            <a:r>
              <a:rPr lang="en-US" dirty="0"/>
              <a:t>Log:</a:t>
            </a:r>
          </a:p>
          <a:p>
            <a:r>
              <a:rPr lang="en-US" dirty="0"/>
              <a:t>- in: 6,160,000,000</a:t>
            </a:r>
          </a:p>
          <a:p>
            <a:r>
              <a:rPr lang="en-US" dirty="0"/>
              <a:t>- AND: 870,000</a:t>
            </a:r>
          </a:p>
          <a:p>
            <a:r>
              <a:rPr lang="en-US" dirty="0"/>
              <a:t>- AND depth: 20</a:t>
            </a:r>
          </a:p>
          <a:p>
            <a:r>
              <a:rPr lang="en-US" dirty="0"/>
              <a:t>- Total offline </a:t>
            </a:r>
            <a:r>
              <a:rPr lang="en-US" dirty="0" err="1"/>
              <a:t>comm</a:t>
            </a:r>
            <a:r>
              <a:rPr lang="en-US" dirty="0"/>
              <a:t>: (40 * 6_160_000_000 + 9*4*4*40*870_000) = 251.4 Gb = 31.43 GB</a:t>
            </a:r>
          </a:p>
          <a:p>
            <a:r>
              <a:rPr lang="en-US" dirty="0"/>
              <a:t>- Total online time: 251.4 seconds = 4.19 minutes</a:t>
            </a:r>
          </a:p>
          <a:p>
            <a:r>
              <a:rPr lang="en-US" dirty="0"/>
              <a:t>- Throughput: 343.68 / day</a:t>
            </a:r>
          </a:p>
          <a:p>
            <a:r>
              <a:rPr lang="en-US"/>
              <a:t>- Total online time: 20 * 0.1 = 2.0 seconds</a:t>
            </a:r>
          </a:p>
        </p:txBody>
      </p:sp>
      <p:sp>
        <p:nvSpPr>
          <p:cNvPr id="4" name="Slide Number Placeholder 3"/>
          <p:cNvSpPr>
            <a:spLocks noGrp="1"/>
          </p:cNvSpPr>
          <p:nvPr>
            <p:ph type="sldNum" sz="quarter" idx="5"/>
          </p:nvPr>
        </p:nvSpPr>
        <p:spPr/>
        <p:txBody>
          <a:bodyPr/>
          <a:lstStyle/>
          <a:p>
            <a:fld id="{B753BEB2-B6BD-4FBB-B32D-280A8B85AB94}" type="slidenum">
              <a:rPr lang="en-US" smtClean="0"/>
              <a:t>56</a:t>
            </a:fld>
            <a:endParaRPr lang="en-US"/>
          </a:p>
        </p:txBody>
      </p:sp>
    </p:spTree>
    <p:extLst>
      <p:ext uri="{BB962C8B-B14F-4D97-AF65-F5344CB8AC3E}">
        <p14:creationId xmlns:p14="http://schemas.microsoft.com/office/powerpoint/2010/main" val="313760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a:t>Presentation Title  |  </a:t>
            </a:r>
            <a:fld id="{EC78876D-F60F-416A-9AB8-0484C938732F}" type="slidenum">
              <a:rPr lang="en-US" b="1" smtClean="0">
                <a:solidFill>
                  <a:schemeClr val="tx2"/>
                </a:solidFill>
              </a:rPr>
              <a:pPr/>
              <a:t>‹#›</a:t>
            </a:fld>
            <a:endParaRPr lang="en-US" b="1" dirty="0">
              <a:solidFill>
                <a:schemeClr val="tx2"/>
              </a:solidFill>
            </a:endParaRPr>
          </a:p>
        </p:txBody>
      </p:sp>
      <p:sp>
        <p:nvSpPr>
          <p:cNvPr id="4" name="Footer Placeholder 3"/>
          <p:cNvSpPr>
            <a:spLocks noGrp="1"/>
          </p:cNvSpPr>
          <p:nvPr>
            <p:ph type="ftr" sz="quarter" idx="11"/>
          </p:nvPr>
        </p:nvSpPr>
        <p:spPr/>
        <p:txBody>
          <a:bodyPr/>
          <a:lstStyle/>
          <a:p>
            <a:r>
              <a:rPr lang="en-US" dirty="0"/>
              <a:t>U.S. Naval Research Laboratory</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1478"/>
          <a:stretch/>
        </p:blipFill>
        <p:spPr>
          <a:xfrm>
            <a:off x="0" y="0"/>
            <a:ext cx="10058400" cy="1234440"/>
          </a:xfrm>
          <a:prstGeom prst="rect">
            <a:avLst/>
          </a:prstGeom>
        </p:spPr>
      </p:pic>
      <p:sp>
        <p:nvSpPr>
          <p:cNvPr id="6" name="Title 1"/>
          <p:cNvSpPr>
            <a:spLocks noGrp="1"/>
          </p:cNvSpPr>
          <p:nvPr>
            <p:ph type="title"/>
          </p:nvPr>
        </p:nvSpPr>
        <p:spPr>
          <a:xfrm>
            <a:off x="2057400" y="640080"/>
            <a:ext cx="7315200" cy="457200"/>
          </a:xfrm>
        </p:spPr>
        <p:txBody>
          <a:bodyPr>
            <a:normAutofit/>
          </a:bodyPr>
          <a:lstStyle>
            <a:lvl1pPr>
              <a:defRPr sz="3000" b="1">
                <a:solidFill>
                  <a:srgbClr val="FABE07"/>
                </a:solidFill>
              </a:defRPr>
            </a:lvl1pPr>
          </a:lstStyle>
          <a:p>
            <a:r>
              <a:rPr lang="x-none"/>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34959"/>
            <a:ext cx="1143000" cy="764523"/>
          </a:xfrm>
          <a:prstGeom prst="rect">
            <a:avLst/>
          </a:prstGeom>
        </p:spPr>
      </p:pic>
      <p:sp>
        <p:nvSpPr>
          <p:cNvPr id="9" name="Content Placeholder 2"/>
          <p:cNvSpPr>
            <a:spLocks noGrp="1"/>
          </p:cNvSpPr>
          <p:nvPr>
            <p:ph idx="13"/>
          </p:nvPr>
        </p:nvSpPr>
        <p:spPr>
          <a:xfrm>
            <a:off x="457200" y="1763184"/>
            <a:ext cx="4343400" cy="5257800"/>
          </a:xfrm>
        </p:spPr>
        <p:txBody>
          <a:bodyPr/>
          <a:lstStyle>
            <a:lvl1pPr>
              <a:lnSpc>
                <a:spcPts val="1800"/>
              </a:lnSpc>
              <a:spcAft>
                <a:spcPts val="600"/>
              </a:spcAft>
              <a:defRPr sz="1500"/>
            </a:lvl1pPr>
            <a:lvl2pPr>
              <a:lnSpc>
                <a:spcPts val="1800"/>
              </a:lnSpc>
              <a:spcAft>
                <a:spcPts val="600"/>
              </a:spcAft>
              <a:defRPr sz="1500">
                <a:solidFill>
                  <a:schemeClr val="tx2">
                    <a:lumMod val="60000"/>
                    <a:lumOff val="40000"/>
                  </a:schemeClr>
                </a:solidFill>
              </a:defRPr>
            </a:lvl2pPr>
            <a:lvl3pPr>
              <a:lnSpc>
                <a:spcPts val="1800"/>
              </a:lnSpc>
              <a:defRPr sz="1500"/>
            </a:lvl3pPr>
            <a:lvl4pPr>
              <a:lnSpc>
                <a:spcPts val="1800"/>
              </a:lnSpc>
              <a:spcAft>
                <a:spcPts val="300"/>
              </a:spcAft>
              <a:defRPr sz="1500">
                <a:solidFill>
                  <a:schemeClr val="tx1"/>
                </a:solidFill>
              </a:defRPr>
            </a:lvl4pPr>
            <a:lvl5pPr marL="914400" indent="-220663">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11" name="Content Placeholder 2"/>
          <p:cNvSpPr>
            <a:spLocks noGrp="1"/>
          </p:cNvSpPr>
          <p:nvPr>
            <p:ph idx="14"/>
          </p:nvPr>
        </p:nvSpPr>
        <p:spPr>
          <a:xfrm>
            <a:off x="5234940" y="1763184"/>
            <a:ext cx="4343400" cy="5257800"/>
          </a:xfrm>
        </p:spPr>
        <p:txBody>
          <a:bodyPr/>
          <a:lstStyle>
            <a:lvl1pPr>
              <a:lnSpc>
                <a:spcPts val="1800"/>
              </a:lnSpc>
              <a:spcAft>
                <a:spcPts val="600"/>
              </a:spcAft>
              <a:defRPr sz="1500"/>
            </a:lvl1pPr>
            <a:lvl2pPr>
              <a:lnSpc>
                <a:spcPts val="1800"/>
              </a:lnSpc>
              <a:spcAft>
                <a:spcPts val="600"/>
              </a:spcAft>
              <a:defRPr sz="1500">
                <a:solidFill>
                  <a:schemeClr val="tx2">
                    <a:lumMod val="60000"/>
                    <a:lumOff val="40000"/>
                  </a:schemeClr>
                </a:solidFill>
              </a:defRPr>
            </a:lvl2pPr>
            <a:lvl3pPr>
              <a:lnSpc>
                <a:spcPts val="1800"/>
              </a:lnSpc>
              <a:defRPr sz="1500"/>
            </a:lvl3pPr>
            <a:lvl4pPr>
              <a:lnSpc>
                <a:spcPts val="1800"/>
              </a:lnSpc>
              <a:spcAft>
                <a:spcPts val="300"/>
              </a:spcAft>
              <a:defRPr sz="1500">
                <a:solidFill>
                  <a:schemeClr val="tx1"/>
                </a:solidFill>
              </a:defRPr>
            </a:lvl4pPr>
            <a:lvl5pPr>
              <a:defRPr sz="1500">
                <a:solidFill>
                  <a:schemeClr val="tx1"/>
                </a:solidFill>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Tree>
    <p:extLst>
      <p:ext uri="{BB962C8B-B14F-4D97-AF65-F5344CB8AC3E}">
        <p14:creationId xmlns:p14="http://schemas.microsoft.com/office/powerpoint/2010/main" val="599059904"/>
      </p:ext>
    </p:extLst>
  </p:cSld>
  <p:clrMapOvr>
    <a:masterClrMapping/>
  </p:clrMapOvr>
  <p:extLst mod="1">
    <p:ext uri="{DCECCB84-F9BA-43D5-87BE-67443E8EF086}">
      <p15:sldGuideLst xmlns:p15="http://schemas.microsoft.com/office/powerpoint/2012/main">
        <p15:guide id="1" orient="horz" pos="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a:t>Presentation Title  |  </a:t>
            </a:r>
            <a:fld id="{EC78876D-F60F-416A-9AB8-0484C938732F}" type="slidenum">
              <a:rPr lang="en-US" b="1" smtClean="0">
                <a:solidFill>
                  <a:schemeClr val="tx2"/>
                </a:solidFill>
              </a:rPr>
              <a:pPr/>
              <a:t>‹#›</a:t>
            </a:fld>
            <a:endParaRPr lang="en-US" b="1" dirty="0">
              <a:solidFill>
                <a:schemeClr val="tx2"/>
              </a:solidFill>
            </a:endParaRPr>
          </a:p>
        </p:txBody>
      </p:sp>
      <p:sp>
        <p:nvSpPr>
          <p:cNvPr id="4" name="Footer Placeholder 3"/>
          <p:cNvSpPr>
            <a:spLocks noGrp="1"/>
          </p:cNvSpPr>
          <p:nvPr>
            <p:ph type="ftr" sz="quarter" idx="11"/>
          </p:nvPr>
        </p:nvSpPr>
        <p:spPr/>
        <p:txBody>
          <a:bodyPr/>
          <a:lstStyle/>
          <a:p>
            <a:r>
              <a:rPr lang="en-US" dirty="0"/>
              <a:t>U.S. Naval Research Laboratory</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1478"/>
          <a:stretch/>
        </p:blipFill>
        <p:spPr>
          <a:xfrm>
            <a:off x="0" y="0"/>
            <a:ext cx="10058400" cy="1234440"/>
          </a:xfrm>
          <a:prstGeom prst="rect">
            <a:avLst/>
          </a:prstGeom>
        </p:spPr>
      </p:pic>
      <p:sp>
        <p:nvSpPr>
          <p:cNvPr id="6" name="Title 1"/>
          <p:cNvSpPr>
            <a:spLocks noGrp="1"/>
          </p:cNvSpPr>
          <p:nvPr>
            <p:ph type="title"/>
          </p:nvPr>
        </p:nvSpPr>
        <p:spPr>
          <a:xfrm>
            <a:off x="2057400" y="640080"/>
            <a:ext cx="7315200" cy="457200"/>
          </a:xfrm>
        </p:spPr>
        <p:txBody>
          <a:bodyPr>
            <a:normAutofit/>
          </a:bodyPr>
          <a:lstStyle>
            <a:lvl1pPr>
              <a:defRPr sz="3000" b="1">
                <a:solidFill>
                  <a:srgbClr val="FABE07"/>
                </a:solidFill>
              </a:defRPr>
            </a:lvl1pPr>
          </a:lstStyle>
          <a:p>
            <a:r>
              <a:rPr lang="x-none"/>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34959"/>
            <a:ext cx="1143000" cy="764523"/>
          </a:xfrm>
          <a:prstGeom prst="rect">
            <a:avLst/>
          </a:prstGeom>
        </p:spPr>
      </p:pic>
      <p:sp>
        <p:nvSpPr>
          <p:cNvPr id="9" name="Content Placeholder 2"/>
          <p:cNvSpPr>
            <a:spLocks noGrp="1"/>
          </p:cNvSpPr>
          <p:nvPr>
            <p:ph idx="13"/>
          </p:nvPr>
        </p:nvSpPr>
        <p:spPr>
          <a:xfrm>
            <a:off x="457200" y="1763184"/>
            <a:ext cx="9121140" cy="5257800"/>
          </a:xfrm>
        </p:spPr>
        <p:txBody>
          <a:bodyPr/>
          <a:lstStyle>
            <a:lvl1pPr>
              <a:lnSpc>
                <a:spcPts val="1800"/>
              </a:lnSpc>
              <a:spcAft>
                <a:spcPts val="600"/>
              </a:spcAft>
              <a:defRPr sz="1500"/>
            </a:lvl1pPr>
            <a:lvl2pPr>
              <a:lnSpc>
                <a:spcPts val="1800"/>
              </a:lnSpc>
              <a:spcAft>
                <a:spcPts val="600"/>
              </a:spcAft>
              <a:defRPr sz="1500">
                <a:solidFill>
                  <a:schemeClr val="tx2">
                    <a:lumMod val="60000"/>
                    <a:lumOff val="40000"/>
                  </a:schemeClr>
                </a:solidFill>
              </a:defRPr>
            </a:lvl2pPr>
            <a:lvl3pPr>
              <a:lnSpc>
                <a:spcPts val="1800"/>
              </a:lnSpc>
              <a:defRPr sz="1500"/>
            </a:lvl3pPr>
            <a:lvl4pPr>
              <a:lnSpc>
                <a:spcPts val="1800"/>
              </a:lnSpc>
              <a:spcAft>
                <a:spcPts val="300"/>
              </a:spcAft>
              <a:defRPr sz="1500">
                <a:solidFill>
                  <a:schemeClr val="tx1"/>
                </a:solidFill>
              </a:defRPr>
            </a:lvl4pPr>
            <a:lvl5pPr>
              <a:defRPr u="none"/>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Tree>
    <p:extLst>
      <p:ext uri="{BB962C8B-B14F-4D97-AF65-F5344CB8AC3E}">
        <p14:creationId xmlns:p14="http://schemas.microsoft.com/office/powerpoint/2010/main" val="1064673834"/>
      </p:ext>
    </p:extLst>
  </p:cSld>
  <p:clrMapOvr>
    <a:masterClrMapping/>
  </p:clrMapOvr>
  <p:extLst mod="1">
    <p:ext uri="{DCECCB84-F9BA-43D5-87BE-67443E8EF086}">
      <p15:sldGuideLst xmlns:p15="http://schemas.microsoft.com/office/powerpoint/2012/main">
        <p15:guide id="1" orient="horz" pos="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tart Blue">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3249892"/>
            <a:ext cx="9121140" cy="457200"/>
          </a:xfrm>
        </p:spPr>
        <p:txBody>
          <a:bodyPr>
            <a:noAutofit/>
          </a:bodyPr>
          <a:lstStyle>
            <a:lvl1pPr>
              <a:defRPr sz="4600" b="1">
                <a:solidFill>
                  <a:srgbClr val="FABE07"/>
                </a:solidFill>
              </a:defRPr>
            </a:lvl1pPr>
          </a:lstStyle>
          <a:p>
            <a:r>
              <a:rPr lang="x-none"/>
              <a:t>Click to edit Master title style</a:t>
            </a:r>
            <a:endParaRPr lang="en-US" dirty="0"/>
          </a:p>
        </p:txBody>
      </p:sp>
      <p:sp>
        <p:nvSpPr>
          <p:cNvPr id="9" name="Content Placeholder 2"/>
          <p:cNvSpPr>
            <a:spLocks noGrp="1"/>
          </p:cNvSpPr>
          <p:nvPr>
            <p:ph idx="13"/>
          </p:nvPr>
        </p:nvSpPr>
        <p:spPr>
          <a:xfrm>
            <a:off x="457200" y="3882430"/>
            <a:ext cx="9121140" cy="2920324"/>
          </a:xfrm>
        </p:spPr>
        <p:txBody>
          <a:bodyPr/>
          <a:lstStyle>
            <a:lvl1pPr>
              <a:lnSpc>
                <a:spcPts val="2000"/>
              </a:lnSpc>
              <a:spcAft>
                <a:spcPts val="600"/>
              </a:spcAft>
              <a:defRPr sz="1800" b="1">
                <a:solidFill>
                  <a:schemeClr val="bg1"/>
                </a:solidFill>
              </a:defRPr>
            </a:lvl1pPr>
            <a:lvl2pPr>
              <a:lnSpc>
                <a:spcPts val="1800"/>
              </a:lnSpc>
              <a:spcAft>
                <a:spcPts val="600"/>
              </a:spcAft>
              <a:defRPr sz="1500">
                <a:solidFill>
                  <a:schemeClr val="tx2">
                    <a:lumMod val="60000"/>
                    <a:lumOff val="40000"/>
                  </a:schemeClr>
                </a:solidFill>
              </a:defRPr>
            </a:lvl2pPr>
            <a:lvl3pPr>
              <a:lnSpc>
                <a:spcPts val="1800"/>
              </a:lnSpc>
              <a:defRPr sz="1500">
                <a:solidFill>
                  <a:schemeClr val="bg1"/>
                </a:solidFill>
              </a:defRPr>
            </a:lvl3pPr>
            <a:lvl4pPr>
              <a:lnSpc>
                <a:spcPts val="1800"/>
              </a:lnSpc>
              <a:spcAft>
                <a:spcPts val="300"/>
              </a:spcAft>
              <a:defRPr sz="1500">
                <a:solidFill>
                  <a:schemeClr val="bg1"/>
                </a:solidFill>
              </a:defRPr>
            </a:lvl4pPr>
            <a:lvl5pPr>
              <a:defRPr>
                <a:solidFill>
                  <a:schemeClr val="bg1"/>
                </a:solidFill>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Tree>
    <p:extLst>
      <p:ext uri="{BB962C8B-B14F-4D97-AF65-F5344CB8AC3E}">
        <p14:creationId xmlns:p14="http://schemas.microsoft.com/office/powerpoint/2010/main" val="865223701"/>
      </p:ext>
    </p:extLst>
  </p:cSld>
  <p:clrMapOvr>
    <a:masterClrMapping/>
  </p:clrMapOvr>
  <p:hf sldNum="0" hdr="0" ftr="0" dt="0"/>
  <p:extLst mod="1">
    <p:ext uri="{DCECCB84-F9BA-43D5-87BE-67443E8EF086}">
      <p15:sldGuideLst xmlns:p15="http://schemas.microsoft.com/office/powerpoint/2012/main">
        <p15:guide id="1" orient="horz" pos="23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tart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3249892"/>
            <a:ext cx="9121140" cy="457200"/>
          </a:xfrm>
        </p:spPr>
        <p:txBody>
          <a:bodyPr>
            <a:noAutofit/>
          </a:bodyPr>
          <a:lstStyle>
            <a:lvl1pPr>
              <a:defRPr sz="4600" b="1">
                <a:solidFill>
                  <a:schemeClr val="tx2"/>
                </a:solidFill>
              </a:defRPr>
            </a:lvl1pPr>
          </a:lstStyle>
          <a:p>
            <a:r>
              <a:rPr lang="x-none"/>
              <a:t>Click to edit Master title style</a:t>
            </a:r>
            <a:endParaRPr lang="en-US" dirty="0"/>
          </a:p>
        </p:txBody>
      </p:sp>
      <p:sp>
        <p:nvSpPr>
          <p:cNvPr id="9" name="Content Placeholder 2"/>
          <p:cNvSpPr>
            <a:spLocks noGrp="1"/>
          </p:cNvSpPr>
          <p:nvPr>
            <p:ph idx="13"/>
          </p:nvPr>
        </p:nvSpPr>
        <p:spPr>
          <a:xfrm>
            <a:off x="457200" y="3882430"/>
            <a:ext cx="9121140" cy="2920324"/>
          </a:xfrm>
        </p:spPr>
        <p:txBody>
          <a:bodyPr/>
          <a:lstStyle>
            <a:lvl1pPr>
              <a:lnSpc>
                <a:spcPts val="2000"/>
              </a:lnSpc>
              <a:spcAft>
                <a:spcPts val="600"/>
              </a:spcAft>
              <a:defRPr sz="1800" b="1">
                <a:solidFill>
                  <a:schemeClr val="tx2">
                    <a:lumMod val="60000"/>
                    <a:lumOff val="40000"/>
                  </a:schemeClr>
                </a:solidFill>
              </a:defRPr>
            </a:lvl1pPr>
            <a:lvl2pPr>
              <a:lnSpc>
                <a:spcPts val="1800"/>
              </a:lnSpc>
              <a:spcAft>
                <a:spcPts val="600"/>
              </a:spcAft>
              <a:defRPr sz="1500">
                <a:solidFill>
                  <a:schemeClr val="tx2">
                    <a:lumMod val="60000"/>
                    <a:lumOff val="40000"/>
                  </a:schemeClr>
                </a:solidFill>
              </a:defRPr>
            </a:lvl2pPr>
            <a:lvl3pPr>
              <a:lnSpc>
                <a:spcPts val="1800"/>
              </a:lnSpc>
              <a:defRPr sz="1500">
                <a:solidFill>
                  <a:schemeClr val="tx2">
                    <a:lumMod val="60000"/>
                    <a:lumOff val="40000"/>
                  </a:schemeClr>
                </a:solidFill>
              </a:defRPr>
            </a:lvl3pPr>
            <a:lvl4pPr>
              <a:lnSpc>
                <a:spcPts val="1800"/>
              </a:lnSpc>
              <a:spcAft>
                <a:spcPts val="300"/>
              </a:spcAft>
              <a:defRPr sz="1500">
                <a:solidFill>
                  <a:schemeClr val="tx2">
                    <a:lumMod val="60000"/>
                    <a:lumOff val="40000"/>
                  </a:schemeClr>
                </a:solidFill>
              </a:defRPr>
            </a:lvl4pPr>
            <a:lvl5pPr>
              <a:defRPr>
                <a:solidFill>
                  <a:schemeClr val="tx2">
                    <a:lumMod val="60000"/>
                    <a:lumOff val="40000"/>
                  </a:schemeClr>
                </a:solidFill>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Tree>
    <p:extLst>
      <p:ext uri="{BB962C8B-B14F-4D97-AF65-F5344CB8AC3E}">
        <p14:creationId xmlns:p14="http://schemas.microsoft.com/office/powerpoint/2010/main" val="1805618138"/>
      </p:ext>
    </p:extLst>
  </p:cSld>
  <p:clrMapOvr>
    <a:masterClrMapping/>
  </p:clrMapOvr>
  <p:hf sldNum="0" hdr="0" ftr="0" dt="0"/>
  <p:extLst mod="1">
    <p:ext uri="{DCECCB84-F9BA-43D5-87BE-67443E8EF086}">
      <p15:sldGuideLst xmlns:p15="http://schemas.microsoft.com/office/powerpoint/2012/main">
        <p15:guide id="1" orient="horz" pos="23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lue">
    <p:bg>
      <p:bgPr>
        <a:blipFill dpi="0" rotWithShape="1">
          <a:blip r:embed="rId2">
            <a:lum/>
          </a:blip>
          <a:srcRect/>
          <a:stretch>
            <a:fillRect b="-25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238568"/>
            <a:ext cx="10058400" cy="1533832"/>
          </a:xfrm>
          <a:prstGeom prst="rect">
            <a:avLst/>
          </a:prstGeom>
          <a:solidFill>
            <a:srgbClr val="0012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2743200"/>
            <a:ext cx="9144000" cy="2743200"/>
          </a:xfrm>
        </p:spPr>
        <p:txBody>
          <a:bodyPr anchor="t">
            <a:noAutofit/>
          </a:bodyPr>
          <a:lstStyle>
            <a:lvl1pPr>
              <a:lnSpc>
                <a:spcPts val="5100"/>
              </a:lnSpc>
              <a:defRPr sz="4600" b="1">
                <a:solidFill>
                  <a:schemeClr val="bg1"/>
                </a:solidFill>
              </a:defRPr>
            </a:lvl1pPr>
          </a:lstStyle>
          <a:p>
            <a:r>
              <a:rPr lang="x-none"/>
              <a:t>Click to edit Master title style</a:t>
            </a:r>
            <a:endParaRPr lang="en-US" dirty="0"/>
          </a:p>
        </p:txBody>
      </p:sp>
      <p:sp>
        <p:nvSpPr>
          <p:cNvPr id="9" name="Content Placeholder 2"/>
          <p:cNvSpPr>
            <a:spLocks noGrp="1"/>
          </p:cNvSpPr>
          <p:nvPr>
            <p:ph idx="13"/>
          </p:nvPr>
        </p:nvSpPr>
        <p:spPr>
          <a:xfrm>
            <a:off x="457200" y="6515493"/>
            <a:ext cx="5257800" cy="952107"/>
          </a:xfrm>
        </p:spPr>
        <p:txBody>
          <a:bodyPr anchor="b"/>
          <a:lstStyle>
            <a:lvl1pPr>
              <a:lnSpc>
                <a:spcPts val="1900"/>
              </a:lnSpc>
              <a:spcAft>
                <a:spcPts val="0"/>
              </a:spcAft>
              <a:defRPr sz="1500" b="0">
                <a:solidFill>
                  <a:schemeClr val="bg1"/>
                </a:solidFill>
              </a:defRPr>
            </a:lvl1pPr>
            <a:lvl2pPr>
              <a:lnSpc>
                <a:spcPts val="1900"/>
              </a:lnSpc>
              <a:spcAft>
                <a:spcPts val="0"/>
              </a:spcAft>
              <a:defRPr sz="1500">
                <a:solidFill>
                  <a:schemeClr val="accent3"/>
                </a:solidFill>
              </a:defRPr>
            </a:lvl2pPr>
            <a:lvl3pPr marL="0" indent="0">
              <a:lnSpc>
                <a:spcPts val="1900"/>
              </a:lnSpc>
              <a:spcAft>
                <a:spcPts val="0"/>
              </a:spcAft>
              <a:buFontTx/>
              <a:buNone/>
              <a:defRPr sz="1500" b="1">
                <a:solidFill>
                  <a:schemeClr val="bg1"/>
                </a:solidFill>
              </a:defRPr>
            </a:lvl3pPr>
            <a:lvl4pPr>
              <a:lnSpc>
                <a:spcPts val="2640"/>
              </a:lnSpc>
              <a:spcAft>
                <a:spcPts val="1800"/>
              </a:spcAft>
              <a:defRPr sz="2200">
                <a:solidFill>
                  <a:schemeClr val="bg1"/>
                </a:solidFill>
              </a:defRPr>
            </a:lvl4pPr>
            <a:lvl5pPr>
              <a:defRPr>
                <a:solidFill>
                  <a:schemeClr val="bg1"/>
                </a:solidFill>
              </a:defRPr>
            </a:lvl5pPr>
          </a:lstStyle>
          <a:p>
            <a:pPr lvl="0"/>
            <a:r>
              <a:rPr lang="x-none"/>
              <a:t>Click to edit Master text styles</a:t>
            </a:r>
          </a:p>
          <a:p>
            <a:pPr lvl="1"/>
            <a:r>
              <a:rPr lang="x-none"/>
              <a:t>Second level</a:t>
            </a:r>
          </a:p>
          <a:p>
            <a:pPr lvl="2"/>
            <a:r>
              <a:rPr lang="x-none"/>
              <a:t>Third level</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457200"/>
            <a:ext cx="1367074" cy="914400"/>
          </a:xfrm>
          <a:prstGeom prst="rect">
            <a:avLst/>
          </a:prstGeom>
        </p:spPr>
      </p:pic>
      <p:sp>
        <p:nvSpPr>
          <p:cNvPr id="5" name="Content Placeholder 2"/>
          <p:cNvSpPr>
            <a:spLocks noGrp="1"/>
          </p:cNvSpPr>
          <p:nvPr>
            <p:ph idx="14"/>
          </p:nvPr>
        </p:nvSpPr>
        <p:spPr>
          <a:xfrm>
            <a:off x="5943600" y="6515493"/>
            <a:ext cx="3657600" cy="952107"/>
          </a:xfrm>
        </p:spPr>
        <p:txBody>
          <a:bodyPr anchor="b"/>
          <a:lstStyle>
            <a:lvl1pPr algn="r">
              <a:lnSpc>
                <a:spcPts val="1900"/>
              </a:lnSpc>
              <a:spcAft>
                <a:spcPts val="0"/>
              </a:spcAft>
              <a:defRPr sz="1500" b="1">
                <a:solidFill>
                  <a:schemeClr val="bg1"/>
                </a:solidFill>
              </a:defRPr>
            </a:lvl1pPr>
            <a:lvl2pPr algn="r">
              <a:lnSpc>
                <a:spcPts val="1900"/>
              </a:lnSpc>
              <a:spcAft>
                <a:spcPts val="0"/>
              </a:spcAft>
              <a:defRPr sz="1500">
                <a:solidFill>
                  <a:schemeClr val="accent3"/>
                </a:solidFill>
              </a:defRPr>
            </a:lvl2pPr>
            <a:lvl3pPr marL="0" indent="0" algn="r">
              <a:lnSpc>
                <a:spcPts val="1900"/>
              </a:lnSpc>
              <a:spcAft>
                <a:spcPts val="0"/>
              </a:spcAft>
              <a:buFontTx/>
              <a:buNone/>
              <a:defRPr sz="1500" b="0">
                <a:solidFill>
                  <a:schemeClr val="bg1"/>
                </a:solidFill>
              </a:defRPr>
            </a:lvl3pPr>
            <a:lvl4pPr>
              <a:lnSpc>
                <a:spcPts val="2640"/>
              </a:lnSpc>
              <a:spcAft>
                <a:spcPts val="1800"/>
              </a:spcAft>
              <a:defRPr sz="2200">
                <a:solidFill>
                  <a:schemeClr val="bg1"/>
                </a:solidFill>
              </a:defRPr>
            </a:lvl4pPr>
            <a:lvl5pPr>
              <a:defRPr>
                <a:solidFill>
                  <a:schemeClr val="bg1"/>
                </a:solidFill>
              </a:defRPr>
            </a:lvl5pPr>
          </a:lstStyle>
          <a:p>
            <a:pPr lvl="0"/>
            <a:r>
              <a:rPr lang="x-none"/>
              <a:t>Click to edit Master text styles</a:t>
            </a:r>
          </a:p>
          <a:p>
            <a:pPr lvl="1"/>
            <a:r>
              <a:rPr lang="x-none"/>
              <a:t>Second level</a:t>
            </a:r>
          </a:p>
          <a:p>
            <a:pPr lvl="2"/>
            <a:r>
              <a:rPr lang="x-none"/>
              <a:t>Third level</a:t>
            </a:r>
          </a:p>
        </p:txBody>
      </p:sp>
    </p:spTree>
    <p:extLst>
      <p:ext uri="{BB962C8B-B14F-4D97-AF65-F5344CB8AC3E}">
        <p14:creationId xmlns:p14="http://schemas.microsoft.com/office/powerpoint/2010/main" val="3237440305"/>
      </p:ext>
    </p:extLst>
  </p:cSld>
  <p:clrMapOvr>
    <a:masterClrMapping/>
  </p:clrMapOvr>
  <p:hf sldNum="0" hdr="0" ftr="0" dt="0"/>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1791094"/>
            <a:ext cx="5679649" cy="2601798"/>
          </a:xfrm>
        </p:spPr>
        <p:txBody>
          <a:bodyPr anchor="b">
            <a:noAutofit/>
          </a:bodyPr>
          <a:lstStyle>
            <a:lvl1pPr>
              <a:lnSpc>
                <a:spcPts val="3900"/>
              </a:lnSpc>
              <a:defRPr sz="3400" b="1">
                <a:solidFill>
                  <a:schemeClr val="tx2"/>
                </a:solidFill>
              </a:defRPr>
            </a:lvl1pPr>
          </a:lstStyle>
          <a:p>
            <a:r>
              <a:rPr lang="x-none"/>
              <a:t>Click to edit Master title style</a:t>
            </a:r>
            <a:endParaRPr lang="en-US" dirty="0"/>
          </a:p>
        </p:txBody>
      </p:sp>
      <p:sp>
        <p:nvSpPr>
          <p:cNvPr id="9" name="Content Placeholder 2"/>
          <p:cNvSpPr>
            <a:spLocks noGrp="1"/>
          </p:cNvSpPr>
          <p:nvPr>
            <p:ph idx="13"/>
          </p:nvPr>
        </p:nvSpPr>
        <p:spPr>
          <a:xfrm>
            <a:off x="457200" y="4722832"/>
            <a:ext cx="5257800" cy="952107"/>
          </a:xfrm>
        </p:spPr>
        <p:txBody>
          <a:bodyPr anchor="t"/>
          <a:lstStyle>
            <a:lvl1pPr>
              <a:lnSpc>
                <a:spcPts val="1900"/>
              </a:lnSpc>
              <a:spcAft>
                <a:spcPts val="0"/>
              </a:spcAft>
              <a:defRPr sz="1500" b="1">
                <a:solidFill>
                  <a:schemeClr val="tx2"/>
                </a:solidFill>
              </a:defRPr>
            </a:lvl1pPr>
            <a:lvl2pPr>
              <a:lnSpc>
                <a:spcPts val="1900"/>
              </a:lnSpc>
              <a:spcAft>
                <a:spcPts val="0"/>
              </a:spcAft>
              <a:defRPr sz="1500" b="1">
                <a:solidFill>
                  <a:schemeClr val="tx2"/>
                </a:solidFill>
              </a:defRPr>
            </a:lvl2pPr>
            <a:lvl3pPr marL="0" indent="0">
              <a:lnSpc>
                <a:spcPts val="1900"/>
              </a:lnSpc>
              <a:spcAft>
                <a:spcPts val="0"/>
              </a:spcAft>
              <a:buFontTx/>
              <a:buNone/>
              <a:defRPr sz="1500" b="0">
                <a:solidFill>
                  <a:schemeClr val="tx2"/>
                </a:solidFill>
              </a:defRPr>
            </a:lvl3pPr>
            <a:lvl4pPr>
              <a:lnSpc>
                <a:spcPts val="2640"/>
              </a:lnSpc>
              <a:spcAft>
                <a:spcPts val="1800"/>
              </a:spcAft>
              <a:defRPr sz="2200">
                <a:solidFill>
                  <a:schemeClr val="bg1"/>
                </a:solidFill>
              </a:defRPr>
            </a:lvl4pPr>
            <a:lvl5pPr>
              <a:defRPr>
                <a:solidFill>
                  <a:schemeClr val="bg1"/>
                </a:solidFill>
              </a:defRPr>
            </a:lvl5pPr>
          </a:lstStyle>
          <a:p>
            <a:pPr lvl="0"/>
            <a:r>
              <a:rPr lang="x-none"/>
              <a:t>Click to edit Master text styles</a:t>
            </a:r>
          </a:p>
          <a:p>
            <a:pPr lvl="1"/>
            <a:r>
              <a:rPr lang="x-none"/>
              <a:t>Second level</a:t>
            </a:r>
          </a:p>
          <a:p>
            <a:pPr lvl="2"/>
            <a:r>
              <a:rPr lang="x-none"/>
              <a:t>Third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57200"/>
            <a:ext cx="1367073" cy="914400"/>
          </a:xfrm>
          <a:prstGeom prst="rect">
            <a:avLst/>
          </a:prstGeom>
        </p:spPr>
      </p:pic>
      <p:sp>
        <p:nvSpPr>
          <p:cNvPr id="3" name="Picture Placeholder 2"/>
          <p:cNvSpPr>
            <a:spLocks noGrp="1"/>
          </p:cNvSpPr>
          <p:nvPr>
            <p:ph type="pic" sz="quarter" idx="15"/>
          </p:nvPr>
        </p:nvSpPr>
        <p:spPr>
          <a:xfrm>
            <a:off x="4562572" y="-9426"/>
            <a:ext cx="5495827" cy="7781826"/>
          </a:xfrm>
          <a:custGeom>
            <a:avLst/>
            <a:gdLst>
              <a:gd name="connsiteX0" fmla="*/ 0 w 3657600"/>
              <a:gd name="connsiteY0" fmla="*/ 0 h 7772400"/>
              <a:gd name="connsiteX1" fmla="*/ 3657600 w 3657600"/>
              <a:gd name="connsiteY1" fmla="*/ 0 h 7772400"/>
              <a:gd name="connsiteX2" fmla="*/ 3657600 w 3657600"/>
              <a:gd name="connsiteY2" fmla="*/ 7772400 h 7772400"/>
              <a:gd name="connsiteX3" fmla="*/ 0 w 3657600"/>
              <a:gd name="connsiteY3" fmla="*/ 7772400 h 7772400"/>
              <a:gd name="connsiteX4" fmla="*/ 0 w 3657600"/>
              <a:gd name="connsiteY4" fmla="*/ 0 h 7772400"/>
              <a:gd name="connsiteX0" fmla="*/ 0 w 5495827"/>
              <a:gd name="connsiteY0" fmla="*/ 0 h 7781826"/>
              <a:gd name="connsiteX1" fmla="*/ 5495827 w 5495827"/>
              <a:gd name="connsiteY1" fmla="*/ 9426 h 7781826"/>
              <a:gd name="connsiteX2" fmla="*/ 5495827 w 5495827"/>
              <a:gd name="connsiteY2" fmla="*/ 7781826 h 7781826"/>
              <a:gd name="connsiteX3" fmla="*/ 1838227 w 5495827"/>
              <a:gd name="connsiteY3" fmla="*/ 7781826 h 7781826"/>
              <a:gd name="connsiteX4" fmla="*/ 0 w 5495827"/>
              <a:gd name="connsiteY4" fmla="*/ 0 h 778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827" h="7781826">
                <a:moveTo>
                  <a:pt x="0" y="0"/>
                </a:moveTo>
                <a:lnTo>
                  <a:pt x="5495827" y="9426"/>
                </a:lnTo>
                <a:lnTo>
                  <a:pt x="5495827" y="7781826"/>
                </a:lnTo>
                <a:lnTo>
                  <a:pt x="1838227" y="7781826"/>
                </a:lnTo>
                <a:lnTo>
                  <a:pt x="0" y="0"/>
                </a:lnTo>
                <a:close/>
              </a:path>
            </a:pathLst>
          </a:custGeom>
        </p:spPr>
        <p:txBody>
          <a:bodyPr/>
          <a:lstStyle/>
          <a:p>
            <a:r>
              <a:rPr lang="x-none"/>
              <a:t>Drag picture to placeholder or click icon to add</a:t>
            </a:r>
            <a:endParaRPr lang="en-US"/>
          </a:p>
        </p:txBody>
      </p:sp>
    </p:spTree>
    <p:extLst>
      <p:ext uri="{BB962C8B-B14F-4D97-AF65-F5344CB8AC3E}">
        <p14:creationId xmlns:p14="http://schemas.microsoft.com/office/powerpoint/2010/main" val="3320849269"/>
      </p:ext>
    </p:extLst>
  </p:cSld>
  <p:clrMapOvr>
    <a:masterClrMapping/>
  </p:clrMapOvr>
  <p:hf sldNum="0" hdr="0" ftr="0" dt="0"/>
  <p:extLst mod="1">
    <p:ext uri="{DCECCB84-F9BA-43D5-87BE-67443E8EF086}">
      <p15:sldGuideLst xmlns:p15="http://schemas.microsoft.com/office/powerpoint/2012/main">
        <p15:guide id="1"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09"/>
            <a:ext cx="8675370" cy="1502305"/>
          </a:xfrm>
          <a:prstGeom prst="rect">
            <a:avLst/>
          </a:prstGeom>
        </p:spPr>
        <p:txBody>
          <a:bodyPr vert="horz" lIns="0" tIns="0" rIns="0" bIns="0" rtlCol="0" anchor="ctr">
            <a:normAutofit/>
          </a:bodyPr>
          <a:lstStyle/>
          <a:p>
            <a:r>
              <a:rPr lang="x-none"/>
              <a:t>Click to edit Master title style</a:t>
            </a:r>
            <a:endParaRPr lang="en-US" dirty="0"/>
          </a:p>
        </p:txBody>
      </p:sp>
      <p:sp>
        <p:nvSpPr>
          <p:cNvPr id="3" name="Text Placeholder 2"/>
          <p:cNvSpPr>
            <a:spLocks noGrp="1"/>
          </p:cNvSpPr>
          <p:nvPr>
            <p:ph type="body" idx="1"/>
          </p:nvPr>
        </p:nvSpPr>
        <p:spPr>
          <a:xfrm>
            <a:off x="457200" y="2057400"/>
            <a:ext cx="9144000" cy="5029200"/>
          </a:xfrm>
          <a:prstGeom prst="rect">
            <a:avLst/>
          </a:prstGeom>
        </p:spPr>
        <p:txBody>
          <a:bodyPr vert="horz" lIns="0" tIns="0" rIns="0" bIns="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6" name="Slide Number Placeholder 5"/>
          <p:cNvSpPr>
            <a:spLocks noGrp="1"/>
          </p:cNvSpPr>
          <p:nvPr>
            <p:ph type="sldNum" sz="quarter" idx="4"/>
          </p:nvPr>
        </p:nvSpPr>
        <p:spPr>
          <a:xfrm>
            <a:off x="7315200" y="7203864"/>
            <a:ext cx="2263140" cy="413808"/>
          </a:xfrm>
          <a:prstGeom prst="rect">
            <a:avLst/>
          </a:prstGeom>
        </p:spPr>
        <p:txBody>
          <a:bodyPr vert="horz" lIns="0" tIns="0" rIns="0" bIns="0" rtlCol="0" anchor="ctr"/>
          <a:lstStyle>
            <a:lvl1pPr algn="r">
              <a:defRPr sz="900">
                <a:solidFill>
                  <a:schemeClr val="tx1">
                    <a:tint val="75000"/>
                  </a:schemeClr>
                </a:solidFill>
              </a:defRPr>
            </a:lvl1pPr>
          </a:lstStyle>
          <a:p>
            <a:r>
              <a:rPr lang="en-US" dirty="0"/>
              <a:t>Presentation Title  |  </a:t>
            </a:r>
            <a:fld id="{EC78876D-F60F-416A-9AB8-0484C938732F}" type="slidenum">
              <a:rPr lang="en-US" b="1" smtClean="0">
                <a:solidFill>
                  <a:schemeClr val="tx2"/>
                </a:solidFill>
              </a:rPr>
              <a:pPr/>
              <a:t>‹#›</a:t>
            </a:fld>
            <a:endParaRPr lang="en-US" b="1" dirty="0">
              <a:solidFill>
                <a:schemeClr val="tx2"/>
              </a:solidFill>
            </a:endParaRPr>
          </a:p>
        </p:txBody>
      </p:sp>
      <p:sp>
        <p:nvSpPr>
          <p:cNvPr id="8" name="Footer Placeholder 2"/>
          <p:cNvSpPr>
            <a:spLocks noGrp="1"/>
          </p:cNvSpPr>
          <p:nvPr>
            <p:ph type="ftr" sz="quarter" idx="3"/>
          </p:nvPr>
        </p:nvSpPr>
        <p:spPr>
          <a:xfrm>
            <a:off x="457200" y="7203864"/>
            <a:ext cx="3394710" cy="413808"/>
          </a:xfrm>
          <a:prstGeom prst="rect">
            <a:avLst/>
          </a:prstGeom>
        </p:spPr>
        <p:txBody>
          <a:bodyPr anchor="ctr"/>
          <a:lstStyle>
            <a:lvl1pPr>
              <a:defRPr sz="900">
                <a:solidFill>
                  <a:schemeClr val="bg1">
                    <a:lumMod val="50000"/>
                  </a:schemeClr>
                </a:solidFill>
              </a:defRPr>
            </a:lvl1pPr>
          </a:lstStyle>
          <a:p>
            <a:r>
              <a:rPr lang="en-US" dirty="0"/>
              <a:t>U.S. Naval Research Laboratory</a:t>
            </a:r>
          </a:p>
        </p:txBody>
      </p:sp>
    </p:spTree>
    <p:extLst>
      <p:ext uri="{BB962C8B-B14F-4D97-AF65-F5344CB8AC3E}">
        <p14:creationId xmlns:p14="http://schemas.microsoft.com/office/powerpoint/2010/main" val="18469987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5" r:id="rId5"/>
    <p:sldLayoutId id="2147483667" r:id="rId6"/>
  </p:sldLayoutIdLst>
  <p:hf hdr="0" dt="0"/>
  <p:txStyles>
    <p:titleStyle>
      <a:lvl1pPr algn="l" defTabSz="1036290" rtl="0" eaLnBrk="1" latinLnBrk="0" hangingPunct="1">
        <a:lnSpc>
          <a:spcPct val="90000"/>
        </a:lnSpc>
        <a:spcBef>
          <a:spcPct val="0"/>
        </a:spcBef>
        <a:buNone/>
        <a:defRPr sz="4600" kern="100" baseline="0">
          <a:solidFill>
            <a:schemeClr val="tx2"/>
          </a:solidFill>
          <a:latin typeface="+mj-lt"/>
          <a:ea typeface="+mj-ea"/>
          <a:cs typeface="+mj-cs"/>
        </a:defRPr>
      </a:lvl1pPr>
    </p:titleStyle>
    <p:bodyStyle>
      <a:lvl1pPr marL="0" indent="0" algn="l" defTabSz="1036290"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etrics.torproject.org/"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tif"/><Relationship Id="rId1" Type="http://schemas.openxmlformats.org/officeDocument/2006/relationships/slideLayout" Target="../slideLayouts/slideLayout2.xml"/><Relationship Id="rId5" Type="http://schemas.openxmlformats.org/officeDocument/2006/relationships/image" Target="../media/image37.tif"/><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tif"/><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7.ti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7.tif"/><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77108"/>
            <a:ext cx="9144000" cy="4009292"/>
          </a:xfrm>
        </p:spPr>
        <p:txBody>
          <a:bodyPr/>
          <a:lstStyle/>
          <a:p>
            <a:r>
              <a:rPr lang="en-US" dirty="0"/>
              <a:t>Stormy: Statistics in Tor by Measuring Securely</a:t>
            </a:r>
            <a:br>
              <a:rPr lang="en-US" dirty="0"/>
            </a:br>
            <a:r>
              <a:rPr lang="en-US" sz="3200" i="1" dirty="0"/>
              <a:t>Ryan Wails (U.S. Naval Research Lab)</a:t>
            </a:r>
            <a:br>
              <a:rPr lang="en-US" sz="3200" i="1" dirty="0"/>
            </a:br>
            <a:r>
              <a:rPr lang="en-US" sz="3200" i="1" dirty="0">
                <a:solidFill>
                  <a:schemeClr val="accent3"/>
                </a:solidFill>
              </a:rPr>
              <a:t>Aaron Johnson (U.S. Naval Research Lab)</a:t>
            </a:r>
            <a:br>
              <a:rPr lang="en-US" sz="3200" i="1" dirty="0">
                <a:solidFill>
                  <a:schemeClr val="accent3"/>
                </a:solidFill>
              </a:rPr>
            </a:br>
            <a:r>
              <a:rPr lang="en-US" sz="3200" i="1" dirty="0"/>
              <a:t>Daniel </a:t>
            </a:r>
            <a:r>
              <a:rPr lang="en-US" sz="3200" i="1" dirty="0" err="1"/>
              <a:t>Starin</a:t>
            </a:r>
            <a:r>
              <a:rPr lang="en-US" sz="3200" i="1" dirty="0"/>
              <a:t> (</a:t>
            </a:r>
            <a:r>
              <a:rPr lang="en-US" sz="3200" i="1" dirty="0" err="1"/>
              <a:t>Perspecta</a:t>
            </a:r>
            <a:r>
              <a:rPr lang="en-US" sz="3200" i="1" dirty="0"/>
              <a:t> Labs)</a:t>
            </a:r>
            <a:br>
              <a:rPr lang="en-US" sz="3200" i="1" dirty="0"/>
            </a:br>
            <a:r>
              <a:rPr lang="en-US" sz="3200" i="1" dirty="0" err="1"/>
              <a:t>Arkady</a:t>
            </a:r>
            <a:r>
              <a:rPr lang="en-US" sz="3200" i="1" dirty="0"/>
              <a:t> </a:t>
            </a:r>
            <a:r>
              <a:rPr lang="en-US" sz="3200" i="1" dirty="0" err="1"/>
              <a:t>Yerukhimovich</a:t>
            </a:r>
            <a:r>
              <a:rPr lang="en-US" sz="3200" i="1" dirty="0"/>
              <a:t> (George Washington U.)</a:t>
            </a:r>
            <a:br>
              <a:rPr lang="en-US" sz="3200" i="1" dirty="0"/>
            </a:br>
            <a:r>
              <a:rPr lang="en-US" sz="3200" i="1" dirty="0"/>
              <a:t>S. </a:t>
            </a:r>
            <a:r>
              <a:rPr lang="en-US" sz="3200" i="1" dirty="0" err="1"/>
              <a:t>Dov</a:t>
            </a:r>
            <a:r>
              <a:rPr lang="en-US" sz="3200" i="1" dirty="0"/>
              <a:t> Gordon (George Mason University)</a:t>
            </a:r>
          </a:p>
        </p:txBody>
      </p:sp>
      <p:sp>
        <p:nvSpPr>
          <p:cNvPr id="5" name="Content Placeholder 4"/>
          <p:cNvSpPr>
            <a:spLocks noGrp="1"/>
          </p:cNvSpPr>
          <p:nvPr>
            <p:ph idx="13"/>
          </p:nvPr>
        </p:nvSpPr>
        <p:spPr>
          <a:xfrm>
            <a:off x="457199" y="6515493"/>
            <a:ext cx="6198433" cy="952107"/>
          </a:xfrm>
        </p:spPr>
        <p:txBody>
          <a:bodyPr/>
          <a:lstStyle/>
          <a:p>
            <a:pPr lvl="1"/>
            <a:r>
              <a:rPr lang="en-US" sz="1600" dirty="0"/>
              <a:t>November 8</a:t>
            </a:r>
            <a:r>
              <a:rPr lang="en-US" sz="1600" baseline="30000" dirty="0"/>
              <a:t>th</a:t>
            </a:r>
            <a:r>
              <a:rPr lang="en-US" sz="1600" dirty="0"/>
              <a:t>, 2019</a:t>
            </a:r>
          </a:p>
          <a:p>
            <a:r>
              <a:rPr lang="en-US" dirty="0"/>
              <a:t>CICS Seminar, University of Massachusetts Amherst</a:t>
            </a:r>
          </a:p>
        </p:txBody>
      </p:sp>
    </p:spTree>
    <p:extLst>
      <p:ext uri="{BB962C8B-B14F-4D97-AF65-F5344CB8AC3E}">
        <p14:creationId xmlns:p14="http://schemas.microsoft.com/office/powerpoint/2010/main" val="333857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1BCB-C6B1-4E40-9CDD-5C8677E46A1F}"/>
              </a:ext>
            </a:extLst>
          </p:cNvPr>
          <p:cNvSpPr>
            <a:spLocks noGrp="1"/>
          </p:cNvSpPr>
          <p:nvPr>
            <p:ph type="title"/>
          </p:nvPr>
        </p:nvSpPr>
        <p:spPr>
          <a:xfrm>
            <a:off x="270164" y="3249892"/>
            <a:ext cx="9518073" cy="457200"/>
          </a:xfrm>
        </p:spPr>
        <p:txBody>
          <a:bodyPr/>
          <a:lstStyle/>
          <a:p>
            <a:r>
              <a:rPr lang="en-US" dirty="0"/>
              <a:t>Measuring Tor</a:t>
            </a:r>
          </a:p>
        </p:txBody>
      </p:sp>
    </p:spTree>
    <p:extLst>
      <p:ext uri="{BB962C8B-B14F-4D97-AF65-F5344CB8AC3E}">
        <p14:creationId xmlns:p14="http://schemas.microsoft.com/office/powerpoint/2010/main" val="986988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a:extLst>
              <a:ext uri="{FF2B5EF4-FFF2-40B4-BE49-F238E27FC236}">
                <a16:creationId xmlns:a16="http://schemas.microsoft.com/office/drawing/2014/main" id="{C70C8AAF-A84A-A145-BEF7-E8713D25708E}"/>
              </a:ext>
            </a:extLst>
          </p:cNvPr>
          <p:cNvCxnSpPr>
            <a:cxnSpLocks/>
          </p:cNvCxnSpPr>
          <p:nvPr/>
        </p:nvCxnSpPr>
        <p:spPr>
          <a:xfrm flipV="1">
            <a:off x="6852062" y="3028931"/>
            <a:ext cx="1102096" cy="57204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FF5D7FC-AE7E-CD43-940B-CD06C8552440}"/>
              </a:ext>
            </a:extLst>
          </p:cNvPr>
          <p:cNvCxnSpPr>
            <a:cxnSpLocks/>
          </p:cNvCxnSpPr>
          <p:nvPr/>
        </p:nvCxnSpPr>
        <p:spPr>
          <a:xfrm>
            <a:off x="1487604" y="2163845"/>
            <a:ext cx="1160593" cy="19543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41E151B-1237-904F-8DD6-AAFC0A6F4DE8}"/>
              </a:ext>
            </a:extLst>
          </p:cNvPr>
          <p:cNvCxnSpPr>
            <a:cxnSpLocks/>
          </p:cNvCxnSpPr>
          <p:nvPr/>
        </p:nvCxnSpPr>
        <p:spPr>
          <a:xfrm>
            <a:off x="1399862" y="2941110"/>
            <a:ext cx="951452" cy="45595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8C4923F-835D-F74D-830E-91515B39C115}"/>
              </a:ext>
            </a:extLst>
          </p:cNvPr>
          <p:cNvCxnSpPr>
            <a:cxnSpLocks/>
          </p:cNvCxnSpPr>
          <p:nvPr/>
        </p:nvCxnSpPr>
        <p:spPr>
          <a:xfrm flipV="1">
            <a:off x="6243829" y="1968939"/>
            <a:ext cx="1740542" cy="419434"/>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a:t>Tor Measurement</a:t>
            </a:r>
          </a:p>
        </p:txBody>
      </p:sp>
      <p:pic>
        <p:nvPicPr>
          <p:cNvPr id="34" name="Picture 33"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0642" y="1580213"/>
            <a:ext cx="837327" cy="1052327"/>
          </a:xfrm>
          <a:prstGeom prst="rect">
            <a:avLst/>
          </a:prstGeom>
        </p:spPr>
      </p:pic>
      <p:pic>
        <p:nvPicPr>
          <p:cNvPr id="35" name="Picture 3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607" y="1580213"/>
            <a:ext cx="837327" cy="1052327"/>
          </a:xfrm>
          <a:prstGeom prst="rect">
            <a:avLst/>
          </a:prstGeom>
        </p:spPr>
      </p:pic>
      <p:pic>
        <p:nvPicPr>
          <p:cNvPr id="36" name="Picture 35"/>
          <p:cNvPicPr/>
          <p:nvPr/>
        </p:nvPicPr>
        <p:blipFill>
          <a:blip r:embed="rId3"/>
          <a:stretch>
            <a:fillRect/>
          </a:stretch>
        </p:blipFill>
        <p:spPr>
          <a:xfrm>
            <a:off x="1115322" y="2461499"/>
            <a:ext cx="508712" cy="799636"/>
          </a:xfrm>
          <a:prstGeom prst="rect">
            <a:avLst/>
          </a:prstGeom>
        </p:spPr>
      </p:pic>
      <p:pic>
        <p:nvPicPr>
          <p:cNvPr id="37" name="Picture 36"/>
          <p:cNvPicPr/>
          <p:nvPr/>
        </p:nvPicPr>
        <p:blipFill>
          <a:blip r:embed="rId4"/>
          <a:stretch>
            <a:fillRect/>
          </a:stretch>
        </p:blipFill>
        <p:spPr>
          <a:xfrm>
            <a:off x="7954187" y="2497267"/>
            <a:ext cx="936054" cy="799636"/>
          </a:xfrm>
          <a:prstGeom prst="rect">
            <a:avLst/>
          </a:prstGeom>
        </p:spPr>
      </p:pic>
      <p:pic>
        <p:nvPicPr>
          <p:cNvPr id="38" name="Picture 37"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450" y="2661633"/>
            <a:ext cx="837327" cy="1052327"/>
          </a:xfrm>
          <a:prstGeom prst="rect">
            <a:avLst/>
          </a:prstGeom>
        </p:spPr>
      </p:pic>
      <p:pic>
        <p:nvPicPr>
          <p:cNvPr id="39" name="Picture 38"/>
          <p:cNvPicPr/>
          <p:nvPr/>
        </p:nvPicPr>
        <p:blipFill>
          <a:blip r:embed="rId3"/>
          <a:stretch>
            <a:fillRect/>
          </a:stretch>
        </p:blipFill>
        <p:spPr>
          <a:xfrm>
            <a:off x="1106070" y="3314142"/>
            <a:ext cx="508712" cy="799636"/>
          </a:xfrm>
          <a:prstGeom prst="rect">
            <a:avLst/>
          </a:prstGeom>
        </p:spPr>
      </p:pic>
      <p:pic>
        <p:nvPicPr>
          <p:cNvPr id="40" name="Picture 39"/>
          <p:cNvPicPr/>
          <p:nvPr/>
        </p:nvPicPr>
        <p:blipFill>
          <a:blip r:embed="rId4"/>
          <a:stretch>
            <a:fillRect/>
          </a:stretch>
        </p:blipFill>
        <p:spPr>
          <a:xfrm>
            <a:off x="7954187" y="1559644"/>
            <a:ext cx="936054" cy="799636"/>
          </a:xfrm>
          <a:prstGeom prst="rect">
            <a:avLst/>
          </a:prstGeom>
        </p:spPr>
      </p:pic>
      <p:pic>
        <p:nvPicPr>
          <p:cNvPr id="41" name="Picture 40"/>
          <p:cNvPicPr/>
          <p:nvPr/>
        </p:nvPicPr>
        <p:blipFill>
          <a:blip r:embed="rId3"/>
          <a:stretch>
            <a:fillRect/>
          </a:stretch>
        </p:blipFill>
        <p:spPr>
          <a:xfrm>
            <a:off x="1106070" y="1637281"/>
            <a:ext cx="508712" cy="799636"/>
          </a:xfrm>
          <a:prstGeom prst="rect">
            <a:avLst/>
          </a:prstGeom>
        </p:spPr>
      </p:pic>
      <p:pic>
        <p:nvPicPr>
          <p:cNvPr id="42" name="Picture 41"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916" y="2661633"/>
            <a:ext cx="837327" cy="1052327"/>
          </a:xfrm>
          <a:prstGeom prst="rect">
            <a:avLst/>
          </a:prstGeom>
        </p:spPr>
      </p:pic>
      <p:pic>
        <p:nvPicPr>
          <p:cNvPr id="43" name="Picture 42"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298" y="2776143"/>
            <a:ext cx="837327" cy="1052327"/>
          </a:xfrm>
          <a:prstGeom prst="rect">
            <a:avLst/>
          </a:prstGeom>
        </p:spPr>
      </p:pic>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11</a:t>
            </a:fld>
            <a:endParaRPr lang="en-US" b="1" dirty="0">
              <a:solidFill>
                <a:schemeClr val="tx2"/>
              </a:solidFill>
            </a:endParaRPr>
          </a:p>
        </p:txBody>
      </p:sp>
      <p:sp>
        <p:nvSpPr>
          <p:cNvPr id="2" name="Content Placeholder 1"/>
          <p:cNvSpPr>
            <a:spLocks noGrp="1"/>
          </p:cNvSpPr>
          <p:nvPr>
            <p:ph idx="13"/>
          </p:nvPr>
        </p:nvSpPr>
        <p:spPr>
          <a:xfrm>
            <a:off x="457200" y="4926559"/>
            <a:ext cx="9342488" cy="2277305"/>
          </a:xfrm>
        </p:spPr>
        <p:txBody>
          <a:bodyPr>
            <a:normAutofit/>
          </a:bodyPr>
          <a:lstStyle/>
          <a:p>
            <a:r>
              <a:rPr lang="en-US" sz="3600" dirty="0"/>
              <a:t>Measuring Tor benefits users</a:t>
            </a:r>
            <a:br>
              <a:rPr lang="en-US" sz="3600" dirty="0"/>
            </a:br>
            <a:endParaRPr lang="en-US" sz="3600" dirty="0"/>
          </a:p>
          <a:p>
            <a:pPr marL="1033463" lvl="2" indent="-571500">
              <a:spcAft>
                <a:spcPts val="1500"/>
              </a:spcAft>
              <a:buFont typeface="Wingdings" charset="2"/>
              <a:buChar char="§"/>
            </a:pPr>
            <a:r>
              <a:rPr lang="en-US" sz="2400" dirty="0"/>
              <a:t>Determine anonymity set size (e.g. how many users)</a:t>
            </a:r>
          </a:p>
          <a:p>
            <a:pPr marL="1033463" lvl="2" indent="-571500">
              <a:spcAft>
                <a:spcPts val="1500"/>
              </a:spcAft>
              <a:buFont typeface="Wingdings" charset="2"/>
              <a:buChar char="§"/>
            </a:pPr>
            <a:r>
              <a:rPr lang="en-US" sz="2400" dirty="0"/>
              <a:t>Identify performance problems (e.g. common failures)</a:t>
            </a:r>
          </a:p>
          <a:p>
            <a:pPr marL="1033463" lvl="2" indent="-571500">
              <a:spcAft>
                <a:spcPts val="1500"/>
              </a:spcAft>
              <a:buFont typeface="Wingdings" charset="2"/>
              <a:buChar char="§"/>
            </a:pPr>
            <a:r>
              <a:rPr lang="en-US" sz="2400" dirty="0"/>
              <a:t>Inform policymakers (e.g. what is Tor used for)</a:t>
            </a:r>
          </a:p>
          <a:p>
            <a:pPr marL="1033463" lvl="2" indent="-571500">
              <a:spcAft>
                <a:spcPts val="1500"/>
              </a:spcAft>
              <a:buFont typeface="Wingdings" charset="2"/>
              <a:buChar char="§"/>
            </a:pPr>
            <a:r>
              <a:rPr lang="en-US" sz="2400" dirty="0"/>
              <a:t>Monitor for misuse (e.g. SSH brute-force over Tor)</a:t>
            </a:r>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p:txBody>
      </p:sp>
      <p:sp>
        <p:nvSpPr>
          <p:cNvPr id="19" name="Cloud 18">
            <a:extLst>
              <a:ext uri="{FF2B5EF4-FFF2-40B4-BE49-F238E27FC236}">
                <a16:creationId xmlns:a16="http://schemas.microsoft.com/office/drawing/2014/main" id="{8F9A7994-B651-2C47-A810-855A2DC051A2}"/>
              </a:ext>
            </a:extLst>
          </p:cNvPr>
          <p:cNvSpPr/>
          <p:nvPr/>
        </p:nvSpPr>
        <p:spPr>
          <a:xfrm>
            <a:off x="2154555" y="1412876"/>
            <a:ext cx="5473081" cy="3254850"/>
          </a:xfrm>
          <a:prstGeom prst="cloud">
            <a:avLst/>
          </a:prstGeom>
          <a:gradFill flip="none" rotWithShape="1">
            <a:gsLst>
              <a:gs pos="0">
                <a:schemeClr val="bg1">
                  <a:lumMod val="93000"/>
                </a:schemeClr>
              </a:gs>
              <a:gs pos="100000">
                <a:schemeClr val="accent4">
                  <a:lumMod val="5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grpSp>
        <p:nvGrpSpPr>
          <p:cNvPr id="21" name="Group 20">
            <a:extLst>
              <a:ext uri="{FF2B5EF4-FFF2-40B4-BE49-F238E27FC236}">
                <a16:creationId xmlns:a16="http://schemas.microsoft.com/office/drawing/2014/main" id="{AEC91E18-18AD-6647-920E-6D4244F690CC}"/>
              </a:ext>
            </a:extLst>
          </p:cNvPr>
          <p:cNvGrpSpPr/>
          <p:nvPr/>
        </p:nvGrpSpPr>
        <p:grpSpPr>
          <a:xfrm>
            <a:off x="7954158" y="3457369"/>
            <a:ext cx="1080304" cy="799636"/>
            <a:chOff x="8619426" y="2951317"/>
            <a:chExt cx="1080304" cy="799636"/>
          </a:xfrm>
        </p:grpSpPr>
        <p:pic>
          <p:nvPicPr>
            <p:cNvPr id="22" name="Picture 21">
              <a:extLst>
                <a:ext uri="{FF2B5EF4-FFF2-40B4-BE49-F238E27FC236}">
                  <a16:creationId xmlns:a16="http://schemas.microsoft.com/office/drawing/2014/main" id="{1A76054B-2011-6E43-A229-E3DA806817C8}"/>
                </a:ext>
              </a:extLst>
            </p:cNvPr>
            <p:cNvPicPr/>
            <p:nvPr/>
          </p:nvPicPr>
          <p:blipFill>
            <a:blip r:embed="rId4"/>
            <a:stretch>
              <a:fillRect/>
            </a:stretch>
          </p:blipFill>
          <p:spPr>
            <a:xfrm>
              <a:off x="8619426" y="2951317"/>
              <a:ext cx="936054" cy="799636"/>
            </a:xfrm>
            <a:prstGeom prst="rect">
              <a:avLst/>
            </a:prstGeom>
          </p:spPr>
        </p:pic>
        <p:pic>
          <p:nvPicPr>
            <p:cNvPr id="23" name="Picture 22" descr="tor-onion.png">
              <a:extLst>
                <a:ext uri="{FF2B5EF4-FFF2-40B4-BE49-F238E27FC236}">
                  <a16:creationId xmlns:a16="http://schemas.microsoft.com/office/drawing/2014/main" id="{73D972BB-2132-8140-93BC-F86B541E4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7840" y="3053780"/>
              <a:ext cx="501890" cy="694799"/>
            </a:xfrm>
            <a:prstGeom prst="rect">
              <a:avLst/>
            </a:prstGeom>
          </p:spPr>
        </p:pic>
      </p:grpSp>
      <p:pic>
        <p:nvPicPr>
          <p:cNvPr id="27" name="Graphic 26">
            <a:extLst>
              <a:ext uri="{FF2B5EF4-FFF2-40B4-BE49-F238E27FC236}">
                <a16:creationId xmlns:a16="http://schemas.microsoft.com/office/drawing/2014/main" id="{68C409A9-16CA-0E45-A3FB-C7A7A56081E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422" t="3704" r="8046" b="9098"/>
          <a:stretch/>
        </p:blipFill>
        <p:spPr>
          <a:xfrm>
            <a:off x="3930819" y="1830962"/>
            <a:ext cx="2425115" cy="2361914"/>
          </a:xfrm>
          <a:prstGeom prst="rect">
            <a:avLst/>
          </a:prstGeom>
        </p:spPr>
      </p:pic>
    </p:spTree>
    <p:extLst>
      <p:ext uri="{BB962C8B-B14F-4D97-AF65-F5344CB8AC3E}">
        <p14:creationId xmlns:p14="http://schemas.microsoft.com/office/powerpoint/2010/main" val="216142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8F87EA7C-2353-7944-B71A-85CF1A41A586}"/>
              </a:ext>
            </a:extLst>
          </p:cNvPr>
          <p:cNvCxnSpPr>
            <a:cxnSpLocks/>
          </p:cNvCxnSpPr>
          <p:nvPr/>
        </p:nvCxnSpPr>
        <p:spPr>
          <a:xfrm flipV="1">
            <a:off x="3273063" y="2464258"/>
            <a:ext cx="2286753" cy="100386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F765F358-882F-BE40-B1E2-FFD470E9C35E}"/>
              </a:ext>
            </a:extLst>
          </p:cNvPr>
          <p:cNvCxnSpPr>
            <a:cxnSpLocks/>
          </p:cNvCxnSpPr>
          <p:nvPr/>
        </p:nvCxnSpPr>
        <p:spPr>
          <a:xfrm>
            <a:off x="4214107" y="2516148"/>
            <a:ext cx="2020470" cy="94032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55132E3-CDB1-8744-8C5E-E121029AC5E8}"/>
              </a:ext>
            </a:extLst>
          </p:cNvPr>
          <p:cNvCxnSpPr>
            <a:cxnSpLocks/>
          </p:cNvCxnSpPr>
          <p:nvPr/>
        </p:nvCxnSpPr>
        <p:spPr>
          <a:xfrm flipV="1">
            <a:off x="6852062" y="3040083"/>
            <a:ext cx="1102096" cy="57204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95BACF2A-9015-5F45-979A-8CE2D268103E}"/>
              </a:ext>
            </a:extLst>
          </p:cNvPr>
          <p:cNvCxnSpPr>
            <a:cxnSpLocks/>
          </p:cNvCxnSpPr>
          <p:nvPr/>
        </p:nvCxnSpPr>
        <p:spPr>
          <a:xfrm>
            <a:off x="1487604" y="2174997"/>
            <a:ext cx="2032290" cy="24436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26D5A9E-FC30-6E47-B829-B814C359B7F5}"/>
              </a:ext>
            </a:extLst>
          </p:cNvPr>
          <p:cNvCxnSpPr>
            <a:cxnSpLocks/>
          </p:cNvCxnSpPr>
          <p:nvPr/>
        </p:nvCxnSpPr>
        <p:spPr>
          <a:xfrm>
            <a:off x="1399862" y="2952262"/>
            <a:ext cx="1157301" cy="51625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841BA93-F210-0A45-A839-29B0AB2002D7}"/>
              </a:ext>
            </a:extLst>
          </p:cNvPr>
          <p:cNvCxnSpPr>
            <a:cxnSpLocks/>
          </p:cNvCxnSpPr>
          <p:nvPr/>
        </p:nvCxnSpPr>
        <p:spPr>
          <a:xfrm flipV="1">
            <a:off x="6243829" y="1980091"/>
            <a:ext cx="1740542" cy="419434"/>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a:t>Tor Measurement</a:t>
            </a:r>
          </a:p>
        </p:txBody>
      </p:sp>
      <p:pic>
        <p:nvPicPr>
          <p:cNvPr id="34" name="Picture 33"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0642" y="1591365"/>
            <a:ext cx="837327" cy="1052327"/>
          </a:xfrm>
          <a:prstGeom prst="rect">
            <a:avLst/>
          </a:prstGeom>
        </p:spPr>
      </p:pic>
      <p:pic>
        <p:nvPicPr>
          <p:cNvPr id="35" name="Picture 3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607" y="1591365"/>
            <a:ext cx="837327" cy="1052327"/>
          </a:xfrm>
          <a:prstGeom prst="rect">
            <a:avLst/>
          </a:prstGeom>
        </p:spPr>
      </p:pic>
      <p:pic>
        <p:nvPicPr>
          <p:cNvPr id="36" name="Picture 35"/>
          <p:cNvPicPr/>
          <p:nvPr/>
        </p:nvPicPr>
        <p:blipFill>
          <a:blip r:embed="rId3"/>
          <a:stretch>
            <a:fillRect/>
          </a:stretch>
        </p:blipFill>
        <p:spPr>
          <a:xfrm>
            <a:off x="1115322" y="2472651"/>
            <a:ext cx="508712" cy="799636"/>
          </a:xfrm>
          <a:prstGeom prst="rect">
            <a:avLst/>
          </a:prstGeom>
        </p:spPr>
      </p:pic>
      <p:pic>
        <p:nvPicPr>
          <p:cNvPr id="37" name="Picture 36"/>
          <p:cNvPicPr/>
          <p:nvPr/>
        </p:nvPicPr>
        <p:blipFill>
          <a:blip r:embed="rId4"/>
          <a:stretch>
            <a:fillRect/>
          </a:stretch>
        </p:blipFill>
        <p:spPr>
          <a:xfrm>
            <a:off x="7954187" y="2508419"/>
            <a:ext cx="936054" cy="799636"/>
          </a:xfrm>
          <a:prstGeom prst="rect">
            <a:avLst/>
          </a:prstGeom>
        </p:spPr>
      </p:pic>
      <p:pic>
        <p:nvPicPr>
          <p:cNvPr id="38" name="Picture 37"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450" y="2672785"/>
            <a:ext cx="837327" cy="1052327"/>
          </a:xfrm>
          <a:prstGeom prst="rect">
            <a:avLst/>
          </a:prstGeom>
        </p:spPr>
      </p:pic>
      <p:pic>
        <p:nvPicPr>
          <p:cNvPr id="39" name="Picture 38"/>
          <p:cNvPicPr/>
          <p:nvPr/>
        </p:nvPicPr>
        <p:blipFill>
          <a:blip r:embed="rId3"/>
          <a:stretch>
            <a:fillRect/>
          </a:stretch>
        </p:blipFill>
        <p:spPr>
          <a:xfrm>
            <a:off x="1106070" y="3325294"/>
            <a:ext cx="508712" cy="799636"/>
          </a:xfrm>
          <a:prstGeom prst="rect">
            <a:avLst/>
          </a:prstGeom>
        </p:spPr>
      </p:pic>
      <p:pic>
        <p:nvPicPr>
          <p:cNvPr id="40" name="Picture 39"/>
          <p:cNvPicPr/>
          <p:nvPr/>
        </p:nvPicPr>
        <p:blipFill>
          <a:blip r:embed="rId4"/>
          <a:stretch>
            <a:fillRect/>
          </a:stretch>
        </p:blipFill>
        <p:spPr>
          <a:xfrm>
            <a:off x="7954187" y="1570796"/>
            <a:ext cx="936054" cy="799636"/>
          </a:xfrm>
          <a:prstGeom prst="rect">
            <a:avLst/>
          </a:prstGeom>
        </p:spPr>
      </p:pic>
      <p:pic>
        <p:nvPicPr>
          <p:cNvPr id="41" name="Picture 40"/>
          <p:cNvPicPr/>
          <p:nvPr/>
        </p:nvPicPr>
        <p:blipFill>
          <a:blip r:embed="rId3"/>
          <a:stretch>
            <a:fillRect/>
          </a:stretch>
        </p:blipFill>
        <p:spPr>
          <a:xfrm>
            <a:off x="1106070" y="1648433"/>
            <a:ext cx="508712" cy="799636"/>
          </a:xfrm>
          <a:prstGeom prst="rect">
            <a:avLst/>
          </a:prstGeom>
        </p:spPr>
      </p:pic>
      <p:pic>
        <p:nvPicPr>
          <p:cNvPr id="42" name="Picture 41"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916" y="2672785"/>
            <a:ext cx="837327" cy="1052327"/>
          </a:xfrm>
          <a:prstGeom prst="rect">
            <a:avLst/>
          </a:prstGeom>
        </p:spPr>
      </p:pic>
      <p:pic>
        <p:nvPicPr>
          <p:cNvPr id="43" name="Picture 42"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298" y="2787295"/>
            <a:ext cx="837327" cy="1052327"/>
          </a:xfrm>
          <a:prstGeom prst="rect">
            <a:avLst/>
          </a:prstGeom>
        </p:spPr>
      </p:pic>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12</a:t>
            </a:fld>
            <a:endParaRPr lang="en-US" b="1" dirty="0">
              <a:solidFill>
                <a:schemeClr val="tx2"/>
              </a:solidFill>
            </a:endParaRPr>
          </a:p>
        </p:txBody>
      </p:sp>
      <p:sp>
        <p:nvSpPr>
          <p:cNvPr id="2" name="Content Placeholder 1"/>
          <p:cNvSpPr>
            <a:spLocks noGrp="1"/>
          </p:cNvSpPr>
          <p:nvPr>
            <p:ph idx="13"/>
          </p:nvPr>
        </p:nvSpPr>
        <p:spPr>
          <a:xfrm>
            <a:off x="457200" y="4937711"/>
            <a:ext cx="9342488" cy="2411633"/>
          </a:xfrm>
        </p:spPr>
        <p:txBody>
          <a:bodyPr/>
          <a:lstStyle/>
          <a:p>
            <a:r>
              <a:rPr lang="en-US" sz="3600" dirty="0"/>
              <a:t>Measuring Tor risks privacy</a:t>
            </a:r>
            <a:br>
              <a:rPr lang="en-US" sz="3600" dirty="0"/>
            </a:br>
            <a:endParaRPr lang="en-US" sz="3600" dirty="0"/>
          </a:p>
          <a:p>
            <a:pPr marL="1033463" lvl="2" indent="-571500">
              <a:spcAft>
                <a:spcPts val="1500"/>
              </a:spcAft>
              <a:buFont typeface="Wingdings" charset="2"/>
              <a:buChar char="§"/>
            </a:pPr>
            <a:r>
              <a:rPr lang="en-US" sz="2400" dirty="0" err="1"/>
              <a:t>Deanonymizing</a:t>
            </a:r>
            <a:r>
              <a:rPr lang="en-US" sz="2400" dirty="0"/>
              <a:t> individual connections</a:t>
            </a:r>
          </a:p>
          <a:p>
            <a:pPr marL="1033463" lvl="2" indent="-571500">
              <a:spcAft>
                <a:spcPts val="1500"/>
              </a:spcAft>
              <a:buFont typeface="Wingdings" charset="2"/>
              <a:buChar char="§"/>
            </a:pPr>
            <a:r>
              <a:rPr lang="en-US" sz="2400" dirty="0"/>
              <a:t>Storing sensitive data at relays risks leaks from compromise</a:t>
            </a:r>
          </a:p>
          <a:p>
            <a:pPr marL="1033463" lvl="2" indent="-571500">
              <a:spcAft>
                <a:spcPts val="1500"/>
              </a:spcAft>
              <a:buFont typeface="Wingdings" charset="2"/>
              <a:buChar char="§"/>
            </a:pPr>
            <a:r>
              <a:rPr lang="en-US" sz="2400" dirty="0"/>
              <a:t>Revealing “interesting” users (e.g. from censored locations)</a:t>
            </a:r>
          </a:p>
          <a:p>
            <a:pPr marL="1033463" lvl="2" indent="-571500">
              <a:spcAft>
                <a:spcPts val="1500"/>
              </a:spcAft>
              <a:buFont typeface="Wingdings" charset="2"/>
              <a:buChar char="§"/>
            </a:pPr>
            <a:r>
              <a:rPr lang="en-US" sz="2400" dirty="0"/>
              <a:t>Revealing private onion services</a:t>
            </a:r>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p:txBody>
      </p:sp>
      <p:grpSp>
        <p:nvGrpSpPr>
          <p:cNvPr id="21" name="Group 20">
            <a:extLst>
              <a:ext uri="{FF2B5EF4-FFF2-40B4-BE49-F238E27FC236}">
                <a16:creationId xmlns:a16="http://schemas.microsoft.com/office/drawing/2014/main" id="{AEC91E18-18AD-6647-920E-6D4244F690CC}"/>
              </a:ext>
            </a:extLst>
          </p:cNvPr>
          <p:cNvGrpSpPr/>
          <p:nvPr/>
        </p:nvGrpSpPr>
        <p:grpSpPr>
          <a:xfrm>
            <a:off x="7954158" y="3468521"/>
            <a:ext cx="1080304" cy="799636"/>
            <a:chOff x="8619426" y="2951317"/>
            <a:chExt cx="1080304" cy="799636"/>
          </a:xfrm>
        </p:grpSpPr>
        <p:pic>
          <p:nvPicPr>
            <p:cNvPr id="22" name="Picture 21">
              <a:extLst>
                <a:ext uri="{FF2B5EF4-FFF2-40B4-BE49-F238E27FC236}">
                  <a16:creationId xmlns:a16="http://schemas.microsoft.com/office/drawing/2014/main" id="{1A76054B-2011-6E43-A229-E3DA806817C8}"/>
                </a:ext>
              </a:extLst>
            </p:cNvPr>
            <p:cNvPicPr/>
            <p:nvPr/>
          </p:nvPicPr>
          <p:blipFill>
            <a:blip r:embed="rId4"/>
            <a:stretch>
              <a:fillRect/>
            </a:stretch>
          </p:blipFill>
          <p:spPr>
            <a:xfrm>
              <a:off x="8619426" y="2951317"/>
              <a:ext cx="936054" cy="799636"/>
            </a:xfrm>
            <a:prstGeom prst="rect">
              <a:avLst/>
            </a:prstGeom>
          </p:spPr>
        </p:pic>
        <p:pic>
          <p:nvPicPr>
            <p:cNvPr id="23" name="Picture 22" descr="tor-onion.png">
              <a:extLst>
                <a:ext uri="{FF2B5EF4-FFF2-40B4-BE49-F238E27FC236}">
                  <a16:creationId xmlns:a16="http://schemas.microsoft.com/office/drawing/2014/main" id="{73D972BB-2132-8140-93BC-F86B541E4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7840" y="3053780"/>
              <a:ext cx="501890" cy="694799"/>
            </a:xfrm>
            <a:prstGeom prst="rect">
              <a:avLst/>
            </a:prstGeom>
          </p:spPr>
        </p:pic>
      </p:grpSp>
    </p:spTree>
    <p:extLst>
      <p:ext uri="{BB962C8B-B14F-4D97-AF65-F5344CB8AC3E}">
        <p14:creationId xmlns:p14="http://schemas.microsoft.com/office/powerpoint/2010/main" val="189360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Tor Measurement</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13</a:t>
            </a:fld>
            <a:endParaRPr lang="en-US" b="1" dirty="0">
              <a:solidFill>
                <a:schemeClr val="tx2"/>
              </a:solidFill>
            </a:endParaRPr>
          </a:p>
        </p:txBody>
      </p:sp>
      <p:sp>
        <p:nvSpPr>
          <p:cNvPr id="5" name="Content Placeholder 4">
            <a:extLst>
              <a:ext uri="{FF2B5EF4-FFF2-40B4-BE49-F238E27FC236}">
                <a16:creationId xmlns:a16="http://schemas.microsoft.com/office/drawing/2014/main" id="{794D06F0-092A-4147-8859-67F6004D05EA}"/>
              </a:ext>
            </a:extLst>
          </p:cNvPr>
          <p:cNvSpPr>
            <a:spLocks noGrp="1"/>
          </p:cNvSpPr>
          <p:nvPr>
            <p:ph idx="13"/>
          </p:nvPr>
        </p:nvSpPr>
        <p:spPr>
          <a:xfrm>
            <a:off x="457200" y="1763184"/>
            <a:ext cx="9121140" cy="1219167"/>
          </a:xfrm>
        </p:spPr>
        <p:txBody>
          <a:bodyPr>
            <a:normAutofit/>
          </a:bodyPr>
          <a:lstStyle/>
          <a:p>
            <a:pPr algn="ctr"/>
            <a:r>
              <a:rPr lang="en-US" sz="2800" dirty="0"/>
              <a:t>Current Tor statistics are gathered by </a:t>
            </a:r>
            <a:r>
              <a:rPr lang="en-US" sz="2800" i="1" dirty="0"/>
              <a:t>relays</a:t>
            </a:r>
            <a:r>
              <a:rPr lang="en-US" sz="2800" dirty="0"/>
              <a:t>.</a:t>
            </a:r>
            <a:br>
              <a:rPr lang="en-US" sz="2800" dirty="0"/>
            </a:br>
            <a:endParaRPr lang="en-US" sz="2800" dirty="0"/>
          </a:p>
          <a:p>
            <a:pPr algn="ctr"/>
            <a:r>
              <a:rPr lang="en-US" sz="2800" dirty="0">
                <a:hlinkClick r:id="rId2"/>
              </a:rPr>
              <a:t>https://metrics.torproject.org/</a:t>
            </a:r>
            <a:endParaRPr lang="en-US" sz="2800" dirty="0"/>
          </a:p>
        </p:txBody>
      </p:sp>
      <p:sp>
        <p:nvSpPr>
          <p:cNvPr id="63" name="Content Placeholder 4">
            <a:extLst>
              <a:ext uri="{FF2B5EF4-FFF2-40B4-BE49-F238E27FC236}">
                <a16:creationId xmlns:a16="http://schemas.microsoft.com/office/drawing/2014/main" id="{B67DCF51-D68A-4547-8B09-AB5A88F58FF5}"/>
              </a:ext>
            </a:extLst>
          </p:cNvPr>
          <p:cNvSpPr txBox="1">
            <a:spLocks/>
          </p:cNvSpPr>
          <p:nvPr/>
        </p:nvSpPr>
        <p:spPr>
          <a:xfrm>
            <a:off x="297767" y="2588783"/>
            <a:ext cx="4257821" cy="955948"/>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endParaRPr lang="en-US" sz="2800" dirty="0"/>
          </a:p>
          <a:p>
            <a:r>
              <a:rPr lang="en-US" sz="2800" dirty="0"/>
              <a:t>Examples:</a:t>
            </a:r>
          </a:p>
        </p:txBody>
      </p:sp>
      <p:pic>
        <p:nvPicPr>
          <p:cNvPr id="7" name="Picture 6">
            <a:extLst>
              <a:ext uri="{FF2B5EF4-FFF2-40B4-BE49-F238E27FC236}">
                <a16:creationId xmlns:a16="http://schemas.microsoft.com/office/drawing/2014/main" id="{947ADB9F-6AB6-564D-93D1-F0F4FDAE3E6D}"/>
              </a:ext>
            </a:extLst>
          </p:cNvPr>
          <p:cNvPicPr>
            <a:picLocks noChangeAspect="1"/>
          </p:cNvPicPr>
          <p:nvPr/>
        </p:nvPicPr>
        <p:blipFill>
          <a:blip r:embed="rId3"/>
          <a:stretch>
            <a:fillRect/>
          </a:stretch>
        </p:blipFill>
        <p:spPr>
          <a:xfrm>
            <a:off x="6174740" y="3076103"/>
            <a:ext cx="3403600" cy="3505200"/>
          </a:xfrm>
          <a:prstGeom prst="rect">
            <a:avLst/>
          </a:prstGeom>
        </p:spPr>
      </p:pic>
      <p:sp>
        <p:nvSpPr>
          <p:cNvPr id="64" name="Content Placeholder 4">
            <a:extLst>
              <a:ext uri="{FF2B5EF4-FFF2-40B4-BE49-F238E27FC236}">
                <a16:creationId xmlns:a16="http://schemas.microsoft.com/office/drawing/2014/main" id="{4B21EE89-BBF2-FA49-A859-E77F0CF09259}"/>
              </a:ext>
            </a:extLst>
          </p:cNvPr>
          <p:cNvSpPr txBox="1">
            <a:spLocks/>
          </p:cNvSpPr>
          <p:nvPr/>
        </p:nvSpPr>
        <p:spPr>
          <a:xfrm>
            <a:off x="1062698" y="6521422"/>
            <a:ext cx="4257821" cy="684879"/>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endParaRPr lang="en-US" sz="2800" dirty="0"/>
          </a:p>
          <a:p>
            <a:pPr algn="ctr"/>
            <a:r>
              <a:rPr lang="en-US" sz="2800" dirty="0"/>
              <a:t>Number of daily users</a:t>
            </a:r>
          </a:p>
        </p:txBody>
      </p:sp>
      <p:sp>
        <p:nvSpPr>
          <p:cNvPr id="65" name="Content Placeholder 4">
            <a:extLst>
              <a:ext uri="{FF2B5EF4-FFF2-40B4-BE49-F238E27FC236}">
                <a16:creationId xmlns:a16="http://schemas.microsoft.com/office/drawing/2014/main" id="{B1ABB470-BCC0-6D47-AADE-4F07C407376D}"/>
              </a:ext>
            </a:extLst>
          </p:cNvPr>
          <p:cNvSpPr txBox="1">
            <a:spLocks/>
          </p:cNvSpPr>
          <p:nvPr/>
        </p:nvSpPr>
        <p:spPr>
          <a:xfrm>
            <a:off x="5715000" y="6518985"/>
            <a:ext cx="4257821" cy="684879"/>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endParaRPr lang="en-US" sz="2800" dirty="0"/>
          </a:p>
          <a:p>
            <a:pPr algn="ctr"/>
            <a:r>
              <a:rPr lang="en-US" sz="2800" dirty="0"/>
              <a:t>Top 10 countries by users</a:t>
            </a:r>
          </a:p>
        </p:txBody>
      </p:sp>
      <p:pic>
        <p:nvPicPr>
          <p:cNvPr id="8" name="Picture 7">
            <a:extLst>
              <a:ext uri="{FF2B5EF4-FFF2-40B4-BE49-F238E27FC236}">
                <a16:creationId xmlns:a16="http://schemas.microsoft.com/office/drawing/2014/main" id="{FE77B4F0-A656-2942-9D32-E3CBD7ADF1A4}"/>
              </a:ext>
            </a:extLst>
          </p:cNvPr>
          <p:cNvPicPr>
            <a:picLocks noChangeAspect="1"/>
          </p:cNvPicPr>
          <p:nvPr/>
        </p:nvPicPr>
        <p:blipFill>
          <a:blip r:embed="rId4"/>
          <a:stretch>
            <a:fillRect/>
          </a:stretch>
        </p:blipFill>
        <p:spPr>
          <a:xfrm>
            <a:off x="87728" y="3143482"/>
            <a:ext cx="5627272" cy="3437821"/>
          </a:xfrm>
          <a:prstGeom prst="rect">
            <a:avLst/>
          </a:prstGeom>
        </p:spPr>
      </p:pic>
    </p:spTree>
    <p:extLst>
      <p:ext uri="{BB962C8B-B14F-4D97-AF65-F5344CB8AC3E}">
        <p14:creationId xmlns:p14="http://schemas.microsoft.com/office/powerpoint/2010/main" val="2325091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Tor Measurement</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14</a:t>
            </a:fld>
            <a:endParaRPr lang="en-US" b="1" dirty="0">
              <a:solidFill>
                <a:schemeClr val="tx2"/>
              </a:solidFill>
            </a:endParaRPr>
          </a:p>
        </p:txBody>
      </p:sp>
      <p:graphicFrame>
        <p:nvGraphicFramePr>
          <p:cNvPr id="6" name="Content Placeholder 5">
            <a:extLst>
              <a:ext uri="{FF2B5EF4-FFF2-40B4-BE49-F238E27FC236}">
                <a16:creationId xmlns:a16="http://schemas.microsoft.com/office/drawing/2014/main" id="{07CB4D1C-4409-614B-B468-102A561A45E9}"/>
              </a:ext>
            </a:extLst>
          </p:cNvPr>
          <p:cNvGraphicFramePr>
            <a:graphicFrameLocks noGrp="1"/>
          </p:cNvGraphicFramePr>
          <p:nvPr>
            <p:ph idx="13"/>
            <p:extLst>
              <p:ext uri="{D42A27DB-BD31-4B8C-83A1-F6EECF244321}">
                <p14:modId xmlns:p14="http://schemas.microsoft.com/office/powerpoint/2010/main" val="1418049660"/>
              </p:ext>
            </p:extLst>
          </p:nvPr>
        </p:nvGraphicFramePr>
        <p:xfrm>
          <a:off x="196948" y="1988565"/>
          <a:ext cx="9678572" cy="5587548"/>
        </p:xfrm>
        <a:graphic>
          <a:graphicData uri="http://schemas.openxmlformats.org/drawingml/2006/table">
            <a:tbl>
              <a:tblPr firstRow="1" bandRow="1">
                <a:tableStyleId>{5C22544A-7EE6-4342-B048-85BDC9FD1C3A}</a:tableStyleId>
              </a:tblPr>
              <a:tblGrid>
                <a:gridCol w="4839286">
                  <a:extLst>
                    <a:ext uri="{9D8B030D-6E8A-4147-A177-3AD203B41FA5}">
                      <a16:colId xmlns:a16="http://schemas.microsoft.com/office/drawing/2014/main" val="730067700"/>
                    </a:ext>
                  </a:extLst>
                </a:gridCol>
                <a:gridCol w="4839286">
                  <a:extLst>
                    <a:ext uri="{9D8B030D-6E8A-4147-A177-3AD203B41FA5}">
                      <a16:colId xmlns:a16="http://schemas.microsoft.com/office/drawing/2014/main" val="295273844"/>
                    </a:ext>
                  </a:extLst>
                </a:gridCol>
              </a:tblGrid>
              <a:tr h="569982">
                <a:tc>
                  <a:txBody>
                    <a:bodyPr/>
                    <a:lstStyle/>
                    <a:p>
                      <a:r>
                        <a:rPr lang="en-US" dirty="0"/>
                        <a:t>Current methods for private statistics</a:t>
                      </a:r>
                    </a:p>
                  </a:txBody>
                  <a:tcPr/>
                </a:tc>
                <a:tc>
                  <a:txBody>
                    <a:bodyPr/>
                    <a:lstStyle/>
                    <a:p>
                      <a:r>
                        <a:rPr lang="en-US" dirty="0"/>
                        <a:t>Limitations</a:t>
                      </a:r>
                    </a:p>
                  </a:txBody>
                  <a:tcPr/>
                </a:tc>
                <a:extLst>
                  <a:ext uri="{0D108BD9-81ED-4DB2-BD59-A6C34878D82A}">
                    <a16:rowId xmlns:a16="http://schemas.microsoft.com/office/drawing/2014/main" val="2893228962"/>
                  </a:ext>
                </a:extLst>
              </a:tr>
              <a:tr h="993150">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Per-relay rounded statistics</a:t>
                      </a:r>
                    </a:p>
                  </a:txBody>
                  <a:tcPr/>
                </a:tc>
                <a:tc>
                  <a:txBody>
                    <a:bodyPr/>
                    <a:lstStyle/>
                    <a:p>
                      <a:r>
                        <a:rPr lang="en-US" dirty="0"/>
                        <a:t>Poor privacy</a:t>
                      </a:r>
                    </a:p>
                  </a:txBody>
                  <a:tcPr/>
                </a:tc>
                <a:extLst>
                  <a:ext uri="{0D108BD9-81ED-4DB2-BD59-A6C34878D82A}">
                    <a16:rowId xmlns:a16="http://schemas.microsoft.com/office/drawing/2014/main" val="4085773300"/>
                  </a:ext>
                </a:extLst>
              </a:tr>
              <a:tr h="1010422">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Per-relay noisy statistics</a:t>
                      </a:r>
                      <a:br>
                        <a:rPr lang="en-US" sz="2000" dirty="0"/>
                      </a:br>
                      <a:r>
                        <a:rPr lang="en-US" sz="2000" dirty="0"/>
                        <a:t>(local differential privacy)</a:t>
                      </a:r>
                    </a:p>
                    <a:p>
                      <a:pPr marL="0" marR="0" lvl="0" indent="0" algn="l" defTabSz="103629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r>
                        <a:rPr lang="en-US" dirty="0"/>
                        <a:t>Excess noise</a:t>
                      </a:r>
                    </a:p>
                  </a:txBody>
                  <a:tcPr/>
                </a:tc>
                <a:extLst>
                  <a:ext uri="{0D108BD9-81ED-4DB2-BD59-A6C34878D82A}">
                    <a16:rowId xmlns:a16="http://schemas.microsoft.com/office/drawing/2014/main" val="4029230748"/>
                  </a:ext>
                </a:extLst>
              </a:tr>
              <a:tr h="1010422">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Secure addition</a:t>
                      </a:r>
                      <a:br>
                        <a:rPr lang="en-US" sz="2000" dirty="0"/>
                      </a:br>
                      <a:r>
                        <a:rPr lang="en-US" sz="2000" dirty="0"/>
                        <a:t>(</a:t>
                      </a:r>
                      <a:r>
                        <a:rPr lang="en-US" sz="2000" dirty="0" err="1"/>
                        <a:t>PrivCount</a:t>
                      </a:r>
                      <a:r>
                        <a:rPr lang="en-US" sz="2000" dirty="0"/>
                        <a:t>, CCS’16)</a:t>
                      </a:r>
                    </a:p>
                  </a:txBody>
                  <a:tcPr/>
                </a:tc>
                <a:tc>
                  <a:txBody>
                    <a:bodyPr/>
                    <a:lstStyle/>
                    <a:p>
                      <a:r>
                        <a:rPr lang="en-US" dirty="0"/>
                        <a:t>Not robust to malicious inputs,</a:t>
                      </a:r>
                    </a:p>
                    <a:p>
                      <a:r>
                        <a:rPr lang="en-US" dirty="0"/>
                        <a:t>Linear computations only</a:t>
                      </a:r>
                    </a:p>
                  </a:txBody>
                  <a:tcPr/>
                </a:tc>
                <a:extLst>
                  <a:ext uri="{0D108BD9-81ED-4DB2-BD59-A6C34878D82A}">
                    <a16:rowId xmlns:a16="http://schemas.microsoft.com/office/drawing/2014/main" val="1856740842"/>
                  </a:ext>
                </a:extLst>
              </a:tr>
              <a:tr h="1010422">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Input validation</a:t>
                      </a:r>
                    </a:p>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a:t>
                      </a:r>
                      <a:r>
                        <a:rPr lang="en-US" sz="2000" dirty="0" err="1"/>
                        <a:t>Prio</a:t>
                      </a:r>
                      <a:r>
                        <a:rPr lang="en-US" sz="2000" dirty="0"/>
                        <a:t>, NSDI’17)</a:t>
                      </a:r>
                    </a:p>
                  </a:txBody>
                  <a:tcPr/>
                </a:tc>
                <a:tc>
                  <a:txBody>
                    <a:bodyPr/>
                    <a:lstStyle/>
                    <a:p>
                      <a:r>
                        <a:rPr lang="en-US" dirty="0"/>
                        <a:t>Requires a priori knowledge of reasonable inputs</a:t>
                      </a:r>
                    </a:p>
                  </a:txBody>
                  <a:tcPr/>
                </a:tc>
                <a:extLst>
                  <a:ext uri="{0D108BD9-81ED-4DB2-BD59-A6C34878D82A}">
                    <a16:rowId xmlns:a16="http://schemas.microsoft.com/office/drawing/2014/main" val="2649919111"/>
                  </a:ext>
                </a:extLst>
              </a:tr>
              <a:tr h="993150">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Shuffle-based counting</a:t>
                      </a:r>
                    </a:p>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a:t>
                      </a:r>
                      <a:r>
                        <a:rPr lang="en-US" sz="2000" dirty="0" err="1"/>
                        <a:t>HisTor</a:t>
                      </a:r>
                      <a:r>
                        <a:rPr lang="el-GR" sz="2000" dirty="0"/>
                        <a:t>ε</a:t>
                      </a:r>
                      <a:r>
                        <a:rPr lang="en-US" sz="2000" dirty="0"/>
                        <a:t>, NDSS’17; PSC, CCS’17)</a:t>
                      </a:r>
                    </a:p>
                  </a:txBody>
                  <a:tcPr/>
                </a:tc>
                <a:tc>
                  <a:txBody>
                    <a:bodyPr/>
                    <a:lstStyle/>
                    <a:p>
                      <a:r>
                        <a:rPr lang="en-US" dirty="0"/>
                        <a:t>Inefficient</a:t>
                      </a:r>
                    </a:p>
                    <a:p>
                      <a:r>
                        <a:rPr lang="en-US" dirty="0"/>
                        <a:t>Limited to counts</a:t>
                      </a:r>
                    </a:p>
                  </a:txBody>
                  <a:tcPr/>
                </a:tc>
                <a:extLst>
                  <a:ext uri="{0D108BD9-81ED-4DB2-BD59-A6C34878D82A}">
                    <a16:rowId xmlns:a16="http://schemas.microsoft.com/office/drawing/2014/main" val="1533873389"/>
                  </a:ext>
                </a:extLst>
              </a:tr>
            </a:tbl>
          </a:graphicData>
        </a:graphic>
      </p:graphicFrame>
    </p:spTree>
    <p:extLst>
      <p:ext uri="{BB962C8B-B14F-4D97-AF65-F5344CB8AC3E}">
        <p14:creationId xmlns:p14="http://schemas.microsoft.com/office/powerpoint/2010/main" val="424649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Tor Measurement</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15</a:t>
            </a:fld>
            <a:endParaRPr lang="en-US" b="1" dirty="0">
              <a:solidFill>
                <a:schemeClr val="tx2"/>
              </a:solidFill>
            </a:endParaRPr>
          </a:p>
        </p:txBody>
      </p:sp>
      <p:graphicFrame>
        <p:nvGraphicFramePr>
          <p:cNvPr id="6" name="Content Placeholder 5">
            <a:extLst>
              <a:ext uri="{FF2B5EF4-FFF2-40B4-BE49-F238E27FC236}">
                <a16:creationId xmlns:a16="http://schemas.microsoft.com/office/drawing/2014/main" id="{07CB4D1C-4409-614B-B468-102A561A45E9}"/>
              </a:ext>
            </a:extLst>
          </p:cNvPr>
          <p:cNvGraphicFramePr>
            <a:graphicFrameLocks noGrp="1"/>
          </p:cNvGraphicFramePr>
          <p:nvPr>
            <p:ph idx="13"/>
            <p:extLst>
              <p:ext uri="{D42A27DB-BD31-4B8C-83A1-F6EECF244321}">
                <p14:modId xmlns:p14="http://schemas.microsoft.com/office/powerpoint/2010/main" val="2905617699"/>
              </p:ext>
            </p:extLst>
          </p:nvPr>
        </p:nvGraphicFramePr>
        <p:xfrm>
          <a:off x="196948" y="1988565"/>
          <a:ext cx="9678572" cy="5587548"/>
        </p:xfrm>
        <a:graphic>
          <a:graphicData uri="http://schemas.openxmlformats.org/drawingml/2006/table">
            <a:tbl>
              <a:tblPr firstRow="1" bandRow="1">
                <a:tableStyleId>{5C22544A-7EE6-4342-B048-85BDC9FD1C3A}</a:tableStyleId>
              </a:tblPr>
              <a:tblGrid>
                <a:gridCol w="4839286">
                  <a:extLst>
                    <a:ext uri="{9D8B030D-6E8A-4147-A177-3AD203B41FA5}">
                      <a16:colId xmlns:a16="http://schemas.microsoft.com/office/drawing/2014/main" val="730067700"/>
                    </a:ext>
                  </a:extLst>
                </a:gridCol>
                <a:gridCol w="4839286">
                  <a:extLst>
                    <a:ext uri="{9D8B030D-6E8A-4147-A177-3AD203B41FA5}">
                      <a16:colId xmlns:a16="http://schemas.microsoft.com/office/drawing/2014/main" val="295273844"/>
                    </a:ext>
                  </a:extLst>
                </a:gridCol>
              </a:tblGrid>
              <a:tr h="569982">
                <a:tc>
                  <a:txBody>
                    <a:bodyPr/>
                    <a:lstStyle/>
                    <a:p>
                      <a:r>
                        <a:rPr lang="en-US" dirty="0"/>
                        <a:t>Current methods for private statistics</a:t>
                      </a:r>
                    </a:p>
                  </a:txBody>
                  <a:tcPr/>
                </a:tc>
                <a:tc>
                  <a:txBody>
                    <a:bodyPr/>
                    <a:lstStyle/>
                    <a:p>
                      <a:r>
                        <a:rPr lang="en-US" dirty="0"/>
                        <a:t>Limitations</a:t>
                      </a:r>
                    </a:p>
                  </a:txBody>
                  <a:tcPr/>
                </a:tc>
                <a:extLst>
                  <a:ext uri="{0D108BD9-81ED-4DB2-BD59-A6C34878D82A}">
                    <a16:rowId xmlns:a16="http://schemas.microsoft.com/office/drawing/2014/main" val="2893228962"/>
                  </a:ext>
                </a:extLst>
              </a:tr>
              <a:tr h="993150">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Per-relay rounded statistics</a:t>
                      </a:r>
                    </a:p>
                  </a:txBody>
                  <a:tcPr/>
                </a:tc>
                <a:tc>
                  <a:txBody>
                    <a:bodyPr/>
                    <a:lstStyle/>
                    <a:p>
                      <a:r>
                        <a:rPr lang="en-US" dirty="0"/>
                        <a:t>Poor privacy</a:t>
                      </a:r>
                    </a:p>
                  </a:txBody>
                  <a:tcPr/>
                </a:tc>
                <a:extLst>
                  <a:ext uri="{0D108BD9-81ED-4DB2-BD59-A6C34878D82A}">
                    <a16:rowId xmlns:a16="http://schemas.microsoft.com/office/drawing/2014/main" val="4085773300"/>
                  </a:ext>
                </a:extLst>
              </a:tr>
              <a:tr h="1010422">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Per-relay noisy statistics</a:t>
                      </a:r>
                      <a:br>
                        <a:rPr lang="en-US" sz="2000" dirty="0"/>
                      </a:br>
                      <a:r>
                        <a:rPr lang="en-US" sz="2000" dirty="0"/>
                        <a:t>(local differential privacy)</a:t>
                      </a:r>
                    </a:p>
                    <a:p>
                      <a:pPr marL="0" marR="0" lvl="0" indent="0" algn="l" defTabSz="103629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r>
                        <a:rPr lang="en-US" dirty="0"/>
                        <a:t>Excess noise</a:t>
                      </a:r>
                    </a:p>
                  </a:txBody>
                  <a:tcPr/>
                </a:tc>
                <a:extLst>
                  <a:ext uri="{0D108BD9-81ED-4DB2-BD59-A6C34878D82A}">
                    <a16:rowId xmlns:a16="http://schemas.microsoft.com/office/drawing/2014/main" val="4029230748"/>
                  </a:ext>
                </a:extLst>
              </a:tr>
              <a:tr h="1010422">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Secure addition</a:t>
                      </a:r>
                      <a:br>
                        <a:rPr lang="en-US" sz="2000" dirty="0"/>
                      </a:br>
                      <a:r>
                        <a:rPr lang="en-US" sz="2000" dirty="0"/>
                        <a:t>(</a:t>
                      </a:r>
                      <a:r>
                        <a:rPr lang="en-US" sz="2000" dirty="0" err="1"/>
                        <a:t>PrivCount</a:t>
                      </a:r>
                      <a:r>
                        <a:rPr lang="en-US" sz="2000" dirty="0"/>
                        <a:t>, CCS’16)</a:t>
                      </a:r>
                    </a:p>
                  </a:txBody>
                  <a:tcPr/>
                </a:tc>
                <a:tc>
                  <a:txBody>
                    <a:bodyPr/>
                    <a:lstStyle/>
                    <a:p>
                      <a:r>
                        <a:rPr lang="en-US" dirty="0"/>
                        <a:t>Not robust to malicious inputs,</a:t>
                      </a:r>
                    </a:p>
                    <a:p>
                      <a:r>
                        <a:rPr lang="en-US" dirty="0"/>
                        <a:t>Linear computations only</a:t>
                      </a:r>
                    </a:p>
                  </a:txBody>
                  <a:tcPr/>
                </a:tc>
                <a:extLst>
                  <a:ext uri="{0D108BD9-81ED-4DB2-BD59-A6C34878D82A}">
                    <a16:rowId xmlns:a16="http://schemas.microsoft.com/office/drawing/2014/main" val="1856740842"/>
                  </a:ext>
                </a:extLst>
              </a:tr>
              <a:tr h="1010422">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Input validation</a:t>
                      </a:r>
                    </a:p>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a:t>
                      </a:r>
                      <a:r>
                        <a:rPr lang="en-US" sz="2000" dirty="0" err="1"/>
                        <a:t>Prio</a:t>
                      </a:r>
                      <a:r>
                        <a:rPr lang="en-US" sz="2000" dirty="0"/>
                        <a:t>, NSDI’17)</a:t>
                      </a:r>
                    </a:p>
                  </a:txBody>
                  <a:tcPr/>
                </a:tc>
                <a:tc>
                  <a:txBody>
                    <a:bodyPr/>
                    <a:lstStyle/>
                    <a:p>
                      <a:r>
                        <a:rPr lang="en-US" dirty="0"/>
                        <a:t>Requires a priori knowledge of reasonable inputs</a:t>
                      </a:r>
                    </a:p>
                  </a:txBody>
                  <a:tcPr/>
                </a:tc>
                <a:extLst>
                  <a:ext uri="{0D108BD9-81ED-4DB2-BD59-A6C34878D82A}">
                    <a16:rowId xmlns:a16="http://schemas.microsoft.com/office/drawing/2014/main" val="2649919111"/>
                  </a:ext>
                </a:extLst>
              </a:tr>
              <a:tr h="993150">
                <a:tc>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Shuffle-based counting</a:t>
                      </a:r>
                    </a:p>
                    <a:p>
                      <a:pPr marL="0" marR="0" lvl="0" indent="0" algn="l" defTabSz="1036290" rtl="0" eaLnBrk="1" fontAlgn="auto" latinLnBrk="0" hangingPunct="1">
                        <a:lnSpc>
                          <a:spcPct val="100000"/>
                        </a:lnSpc>
                        <a:spcBef>
                          <a:spcPts val="0"/>
                        </a:spcBef>
                        <a:spcAft>
                          <a:spcPts val="0"/>
                        </a:spcAft>
                        <a:buClrTx/>
                        <a:buSzTx/>
                        <a:buFontTx/>
                        <a:buNone/>
                        <a:tabLst/>
                        <a:defRPr/>
                      </a:pPr>
                      <a:r>
                        <a:rPr lang="en-US" sz="2000" dirty="0"/>
                        <a:t>(</a:t>
                      </a:r>
                      <a:r>
                        <a:rPr lang="en-US" sz="2000" dirty="0" err="1"/>
                        <a:t>HisTor</a:t>
                      </a:r>
                      <a:r>
                        <a:rPr lang="el-GR" sz="2000" dirty="0"/>
                        <a:t>ε</a:t>
                      </a:r>
                      <a:r>
                        <a:rPr lang="en-US" sz="2000" dirty="0"/>
                        <a:t>, NDSS’17; PSC, CCS’17)</a:t>
                      </a:r>
                    </a:p>
                  </a:txBody>
                  <a:tcPr/>
                </a:tc>
                <a:tc>
                  <a:txBody>
                    <a:bodyPr/>
                    <a:lstStyle/>
                    <a:p>
                      <a:r>
                        <a:rPr lang="en-US" dirty="0"/>
                        <a:t>Inefficient</a:t>
                      </a:r>
                    </a:p>
                    <a:p>
                      <a:r>
                        <a:rPr lang="en-US" dirty="0"/>
                        <a:t>Limited to counts</a:t>
                      </a:r>
                    </a:p>
                  </a:txBody>
                  <a:tcPr/>
                </a:tc>
                <a:extLst>
                  <a:ext uri="{0D108BD9-81ED-4DB2-BD59-A6C34878D82A}">
                    <a16:rowId xmlns:a16="http://schemas.microsoft.com/office/drawing/2014/main" val="1533873389"/>
                  </a:ext>
                </a:extLst>
              </a:tr>
            </a:tbl>
          </a:graphicData>
        </a:graphic>
      </p:graphicFrame>
      <p:sp>
        <p:nvSpPr>
          <p:cNvPr id="2" name="Rounded Rectangle 1">
            <a:extLst>
              <a:ext uri="{FF2B5EF4-FFF2-40B4-BE49-F238E27FC236}">
                <a16:creationId xmlns:a16="http://schemas.microsoft.com/office/drawing/2014/main" id="{F896973C-FDC6-8D40-9D9B-8E27ED302240}"/>
              </a:ext>
            </a:extLst>
          </p:cNvPr>
          <p:cNvSpPr/>
          <p:nvPr/>
        </p:nvSpPr>
        <p:spPr>
          <a:xfrm>
            <a:off x="678582" y="4138043"/>
            <a:ext cx="3965608" cy="172958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solidFill>
              </a:rPr>
              <a:t>Use Secure Multiparty Computation (MPC)!</a:t>
            </a:r>
          </a:p>
        </p:txBody>
      </p:sp>
    </p:spTree>
    <p:extLst>
      <p:ext uri="{BB962C8B-B14F-4D97-AF65-F5344CB8AC3E}">
        <p14:creationId xmlns:p14="http://schemas.microsoft.com/office/powerpoint/2010/main" val="40153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0E01D2D7-CA03-5845-BE86-28B3BF477FBE}"/>
              </a:ext>
            </a:extLst>
          </p:cNvPr>
          <p:cNvCxnSpPr>
            <a:cxnSpLocks/>
          </p:cNvCxnSpPr>
          <p:nvPr/>
        </p:nvCxnSpPr>
        <p:spPr>
          <a:xfrm flipV="1">
            <a:off x="2967144" y="3462728"/>
            <a:ext cx="1990853" cy="404734"/>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a:t>MPC for measurement</a:t>
            </a:r>
          </a:p>
        </p:txBody>
      </p:sp>
      <p:pic>
        <p:nvPicPr>
          <p:cNvPr id="35" name="Picture 3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584" y="1453995"/>
            <a:ext cx="837327" cy="1052327"/>
          </a:xfrm>
          <a:prstGeom prst="rect">
            <a:avLst/>
          </a:prstGeom>
        </p:spPr>
      </p:pic>
      <p:pic>
        <p:nvPicPr>
          <p:cNvPr id="42" name="Picture 41"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6" y="2294922"/>
            <a:ext cx="837327" cy="1052327"/>
          </a:xfrm>
          <a:prstGeom prst="rect">
            <a:avLst/>
          </a:prstGeom>
        </p:spPr>
      </p:pic>
      <p:pic>
        <p:nvPicPr>
          <p:cNvPr id="43" name="Picture 42"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961" y="3097647"/>
            <a:ext cx="837327" cy="1052327"/>
          </a:xfrm>
          <a:prstGeom prst="rect">
            <a:avLst/>
          </a:prstGeom>
        </p:spPr>
      </p:pic>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16</a:t>
            </a:fld>
            <a:endParaRPr lang="en-US" b="1" dirty="0">
              <a:solidFill>
                <a:schemeClr val="tx2"/>
              </a:solidFill>
            </a:endParaRPr>
          </a:p>
        </p:txBody>
      </p:sp>
      <p:sp>
        <p:nvSpPr>
          <p:cNvPr id="2" name="Content Placeholder 1"/>
          <p:cNvSpPr>
            <a:spLocks noGrp="1"/>
          </p:cNvSpPr>
          <p:nvPr>
            <p:ph idx="13"/>
          </p:nvPr>
        </p:nvSpPr>
        <p:spPr>
          <a:xfrm>
            <a:off x="457200" y="4515054"/>
            <a:ext cx="9342488" cy="3110203"/>
          </a:xfrm>
        </p:spPr>
        <p:txBody>
          <a:bodyPr/>
          <a:lstStyle/>
          <a:p>
            <a:r>
              <a:rPr lang="en-US" sz="3600" dirty="0"/>
              <a:t>Secure Multiparty Computation (MPC)</a:t>
            </a:r>
            <a:br>
              <a:rPr lang="en-US" sz="3600" dirty="0"/>
            </a:br>
            <a:endParaRPr lang="en-US" sz="3600" dirty="0"/>
          </a:p>
          <a:p>
            <a:pPr marL="1033463" lvl="2" indent="-571500">
              <a:spcAft>
                <a:spcPts val="1500"/>
              </a:spcAft>
              <a:buFont typeface="Wingdings" charset="2"/>
              <a:buChar char="§"/>
            </a:pPr>
            <a:r>
              <a:rPr lang="en-US" sz="2400" dirty="0"/>
              <a:t>Compute any function f</a:t>
            </a:r>
          </a:p>
          <a:p>
            <a:pPr marL="1033463" lvl="2" indent="-571500">
              <a:spcAft>
                <a:spcPts val="1500"/>
              </a:spcAft>
              <a:buFont typeface="Wingdings" charset="2"/>
              <a:buChar char="§"/>
            </a:pPr>
            <a:r>
              <a:rPr lang="en-US" sz="2400" dirty="0"/>
              <a:t>Only reveal output (e.g. f(x</a:t>
            </a:r>
            <a:r>
              <a:rPr lang="en-US" sz="2400" baseline="-25000" dirty="0"/>
              <a:t>1</a:t>
            </a:r>
            <a:r>
              <a:rPr lang="en-US" sz="2400" dirty="0"/>
              <a:t>, x</a:t>
            </a:r>
            <a:r>
              <a:rPr lang="en-US" sz="2400" baseline="-25000" dirty="0"/>
              <a:t>2</a:t>
            </a:r>
            <a:r>
              <a:rPr lang="en-US" sz="2400" dirty="0"/>
              <a:t>, x</a:t>
            </a:r>
            <a:r>
              <a:rPr lang="en-US" sz="2400" baseline="-25000" dirty="0"/>
              <a:t>3</a:t>
            </a:r>
            <a:r>
              <a:rPr lang="en-US" sz="2400" dirty="0"/>
              <a:t>))</a:t>
            </a:r>
          </a:p>
          <a:p>
            <a:pPr marL="1033463" lvl="2" indent="-571500">
              <a:spcAft>
                <a:spcPts val="1500"/>
              </a:spcAft>
              <a:buFont typeface="Wingdings" charset="2"/>
              <a:buChar char="§"/>
            </a:pPr>
            <a:r>
              <a:rPr lang="en-US" sz="2400" dirty="0"/>
              <a:t>Privacy and correctness in presence of adversary</a:t>
            </a:r>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p:txBody>
      </p:sp>
      <p:sp>
        <p:nvSpPr>
          <p:cNvPr id="3" name="Rectangle 2">
            <a:extLst>
              <a:ext uri="{FF2B5EF4-FFF2-40B4-BE49-F238E27FC236}">
                <a16:creationId xmlns:a16="http://schemas.microsoft.com/office/drawing/2014/main" id="{CAAAE695-5580-B743-9DAF-2155D85A5D66}"/>
              </a:ext>
            </a:extLst>
          </p:cNvPr>
          <p:cNvSpPr/>
          <p:nvPr/>
        </p:nvSpPr>
        <p:spPr>
          <a:xfrm>
            <a:off x="4957997" y="2204065"/>
            <a:ext cx="1514006" cy="1514006"/>
          </a:xfrm>
          <a:prstGeom prst="rect">
            <a:avLst/>
          </a:prstGeom>
          <a:solidFill>
            <a:schemeClr val="tx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MPC</a:t>
            </a:r>
          </a:p>
        </p:txBody>
      </p:sp>
      <p:cxnSp>
        <p:nvCxnSpPr>
          <p:cNvPr id="27" name="Straight Arrow Connector 26">
            <a:extLst>
              <a:ext uri="{FF2B5EF4-FFF2-40B4-BE49-F238E27FC236}">
                <a16:creationId xmlns:a16="http://schemas.microsoft.com/office/drawing/2014/main" id="{96EFB739-C067-2E49-BF96-89E2E8D872C7}"/>
              </a:ext>
            </a:extLst>
          </p:cNvPr>
          <p:cNvCxnSpPr>
            <a:cxnSpLocks/>
          </p:cNvCxnSpPr>
          <p:nvPr/>
        </p:nvCxnSpPr>
        <p:spPr>
          <a:xfrm>
            <a:off x="3169288" y="2294922"/>
            <a:ext cx="1788709" cy="211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53A4AB5-0BC9-AA42-B0D7-2AEB0604BB0A}"/>
              </a:ext>
            </a:extLst>
          </p:cNvPr>
          <p:cNvCxnSpPr>
            <a:cxnSpLocks/>
            <a:endCxn id="3" idx="1"/>
          </p:cNvCxnSpPr>
          <p:nvPr/>
        </p:nvCxnSpPr>
        <p:spPr>
          <a:xfrm flipV="1">
            <a:off x="2331961" y="2961068"/>
            <a:ext cx="2626036" cy="13658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BD9ED78F-BEDB-0D4B-9C60-AB781D3704EE}"/>
              </a:ext>
            </a:extLst>
          </p:cNvPr>
          <p:cNvCxnSpPr>
            <a:cxnSpLocks/>
          </p:cNvCxnSpPr>
          <p:nvPr/>
        </p:nvCxnSpPr>
        <p:spPr>
          <a:xfrm flipV="1">
            <a:off x="6472003" y="2925854"/>
            <a:ext cx="1788709" cy="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ADE25A2-8BC1-9747-9ECE-83A29BC326E4}"/>
              </a:ext>
            </a:extLst>
          </p:cNvPr>
          <p:cNvSpPr txBox="1"/>
          <p:nvPr/>
        </p:nvSpPr>
        <p:spPr>
          <a:xfrm>
            <a:off x="6482457" y="2430447"/>
            <a:ext cx="1619846" cy="461665"/>
          </a:xfrm>
          <a:prstGeom prst="rect">
            <a:avLst/>
          </a:prstGeom>
          <a:noFill/>
        </p:spPr>
        <p:txBody>
          <a:bodyPr wrap="square" rtlCol="0">
            <a:spAutoFit/>
          </a:bodyPr>
          <a:lstStyle/>
          <a:p>
            <a:pPr algn="ctr"/>
            <a:r>
              <a:rPr lang="en-US" sz="2400" dirty="0"/>
              <a:t>f(x</a:t>
            </a:r>
            <a:r>
              <a:rPr lang="en-US" sz="2400" baseline="-25000" dirty="0"/>
              <a:t>1</a:t>
            </a:r>
            <a:r>
              <a:rPr lang="en-US" sz="2400" dirty="0"/>
              <a:t>, x</a:t>
            </a:r>
            <a:r>
              <a:rPr lang="en-US" sz="2400" baseline="-25000" dirty="0"/>
              <a:t>2</a:t>
            </a:r>
            <a:r>
              <a:rPr lang="en-US" sz="2400" dirty="0"/>
              <a:t>, x</a:t>
            </a:r>
            <a:r>
              <a:rPr lang="en-US" sz="2400" baseline="-25000" dirty="0"/>
              <a:t>3</a:t>
            </a:r>
            <a:r>
              <a:rPr lang="en-US" sz="2400" dirty="0"/>
              <a:t>)</a:t>
            </a:r>
          </a:p>
        </p:txBody>
      </p:sp>
      <p:sp>
        <p:nvSpPr>
          <p:cNvPr id="16" name="TextBox 15">
            <a:extLst>
              <a:ext uri="{FF2B5EF4-FFF2-40B4-BE49-F238E27FC236}">
                <a16:creationId xmlns:a16="http://schemas.microsoft.com/office/drawing/2014/main" id="{35476A90-E716-444D-A65F-E316F9D620CC}"/>
              </a:ext>
            </a:extLst>
          </p:cNvPr>
          <p:cNvSpPr txBox="1"/>
          <p:nvPr/>
        </p:nvSpPr>
        <p:spPr>
          <a:xfrm>
            <a:off x="3657858" y="1908742"/>
            <a:ext cx="697513" cy="461665"/>
          </a:xfrm>
          <a:prstGeom prst="rect">
            <a:avLst/>
          </a:prstGeom>
          <a:noFill/>
        </p:spPr>
        <p:txBody>
          <a:bodyPr wrap="square" rtlCol="0">
            <a:spAutoFit/>
          </a:bodyPr>
          <a:lstStyle/>
          <a:p>
            <a:pPr algn="ctr"/>
            <a:r>
              <a:rPr lang="en-US" sz="2400" dirty="0"/>
              <a:t>x</a:t>
            </a:r>
            <a:r>
              <a:rPr lang="en-US" sz="2400" baseline="-25000" dirty="0"/>
              <a:t>1</a:t>
            </a:r>
            <a:endParaRPr lang="en-US" sz="2400" dirty="0"/>
          </a:p>
        </p:txBody>
      </p:sp>
      <p:sp>
        <p:nvSpPr>
          <p:cNvPr id="45" name="TextBox 44">
            <a:extLst>
              <a:ext uri="{FF2B5EF4-FFF2-40B4-BE49-F238E27FC236}">
                <a16:creationId xmlns:a16="http://schemas.microsoft.com/office/drawing/2014/main" id="{AD135609-CC3B-D44F-B058-1B49CCE2456F}"/>
              </a:ext>
            </a:extLst>
          </p:cNvPr>
          <p:cNvSpPr txBox="1"/>
          <p:nvPr/>
        </p:nvSpPr>
        <p:spPr>
          <a:xfrm>
            <a:off x="3610414" y="2542005"/>
            <a:ext cx="697513" cy="461665"/>
          </a:xfrm>
          <a:prstGeom prst="rect">
            <a:avLst/>
          </a:prstGeom>
          <a:noFill/>
        </p:spPr>
        <p:txBody>
          <a:bodyPr wrap="square" rtlCol="0">
            <a:spAutoFit/>
          </a:bodyPr>
          <a:lstStyle/>
          <a:p>
            <a:pPr algn="ctr"/>
            <a:r>
              <a:rPr lang="en-US" sz="2400" dirty="0"/>
              <a:t>x</a:t>
            </a:r>
            <a:r>
              <a:rPr lang="en-US" sz="2400" baseline="-25000" dirty="0"/>
              <a:t>2</a:t>
            </a:r>
            <a:endParaRPr lang="en-US" sz="2400" dirty="0"/>
          </a:p>
        </p:txBody>
      </p:sp>
      <p:sp>
        <p:nvSpPr>
          <p:cNvPr id="46" name="TextBox 45">
            <a:extLst>
              <a:ext uri="{FF2B5EF4-FFF2-40B4-BE49-F238E27FC236}">
                <a16:creationId xmlns:a16="http://schemas.microsoft.com/office/drawing/2014/main" id="{64C83EBA-8389-A945-B278-42019E0C2FE0}"/>
              </a:ext>
            </a:extLst>
          </p:cNvPr>
          <p:cNvSpPr txBox="1"/>
          <p:nvPr/>
        </p:nvSpPr>
        <p:spPr>
          <a:xfrm>
            <a:off x="3610415" y="3203430"/>
            <a:ext cx="697513" cy="461665"/>
          </a:xfrm>
          <a:prstGeom prst="rect">
            <a:avLst/>
          </a:prstGeom>
          <a:noFill/>
        </p:spPr>
        <p:txBody>
          <a:bodyPr wrap="square" rtlCol="0">
            <a:spAutoFit/>
          </a:bodyPr>
          <a:lstStyle/>
          <a:p>
            <a:pPr algn="ctr"/>
            <a:r>
              <a:rPr lang="en-US" sz="2400" dirty="0"/>
              <a:t>x</a:t>
            </a:r>
            <a:r>
              <a:rPr lang="en-US" sz="2400" baseline="-25000" dirty="0"/>
              <a:t>3</a:t>
            </a:r>
            <a:endParaRPr lang="en-US" sz="2400" dirty="0"/>
          </a:p>
        </p:txBody>
      </p:sp>
    </p:spTree>
    <p:extLst>
      <p:ext uri="{BB962C8B-B14F-4D97-AF65-F5344CB8AC3E}">
        <p14:creationId xmlns:p14="http://schemas.microsoft.com/office/powerpoint/2010/main" val="19772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MPC for measurement</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17</a:t>
            </a:fld>
            <a:endParaRPr lang="en-US" b="1" dirty="0">
              <a:solidFill>
                <a:schemeClr val="tx2"/>
              </a:solidFill>
            </a:endParaRPr>
          </a:p>
        </p:txBody>
      </p:sp>
      <p:sp>
        <p:nvSpPr>
          <p:cNvPr id="2" name="Content Placeholder 1"/>
          <p:cNvSpPr>
            <a:spLocks noGrp="1"/>
          </p:cNvSpPr>
          <p:nvPr>
            <p:ph idx="13"/>
          </p:nvPr>
        </p:nvSpPr>
        <p:spPr>
          <a:xfrm>
            <a:off x="457200" y="1885071"/>
            <a:ext cx="9342488" cy="5740186"/>
          </a:xfrm>
        </p:spPr>
        <p:txBody>
          <a:bodyPr/>
          <a:lstStyle/>
          <a:p>
            <a:r>
              <a:rPr lang="en-US" sz="3600" dirty="0"/>
              <a:t>Challenges to MPC in Tor</a:t>
            </a:r>
            <a:br>
              <a:rPr lang="en-US" sz="3600" dirty="0"/>
            </a:br>
            <a:endParaRPr lang="en-US" sz="3600" dirty="0"/>
          </a:p>
          <a:p>
            <a:pPr marL="1033463" lvl="2" indent="-571500">
              <a:spcAft>
                <a:spcPts val="1500"/>
              </a:spcAft>
              <a:buFont typeface="Wingdings" charset="2"/>
              <a:buChar char="§"/>
            </a:pPr>
            <a:r>
              <a:rPr lang="en-US" sz="2400" dirty="0"/>
              <a:t>Fault tolerance: relays go offline</a:t>
            </a:r>
          </a:p>
          <a:p>
            <a:pPr marL="1033463" lvl="2" indent="-571500">
              <a:spcAft>
                <a:spcPts val="1500"/>
              </a:spcAft>
              <a:buFont typeface="Wingdings" charset="2"/>
              <a:buChar char="§"/>
            </a:pPr>
            <a:r>
              <a:rPr lang="en-US" sz="2400" dirty="0"/>
              <a:t>Efficiency: Bandwidth and computation are limited</a:t>
            </a:r>
          </a:p>
          <a:p>
            <a:pPr marL="1033463" lvl="2" indent="-571500">
              <a:spcAft>
                <a:spcPts val="1500"/>
              </a:spcAft>
              <a:buFont typeface="Wingdings" charset="2"/>
              <a:buChar char="§"/>
            </a:pPr>
            <a:r>
              <a:rPr lang="en-US" sz="2400" dirty="0"/>
              <a:t>Scalable: Cope with network growth</a:t>
            </a:r>
          </a:p>
          <a:p>
            <a:pPr marL="1033463" lvl="2" indent="-571500">
              <a:spcAft>
                <a:spcPts val="1500"/>
              </a:spcAft>
              <a:buFont typeface="Wingdings" charset="2"/>
              <a:buChar char="§"/>
            </a:pPr>
            <a:r>
              <a:rPr lang="en-US" sz="2400" dirty="0"/>
              <a:t>Trust assumptions</a:t>
            </a:r>
          </a:p>
          <a:p>
            <a:pPr marL="1265238" lvl="3" indent="-571500">
              <a:spcAft>
                <a:spcPts val="1500"/>
              </a:spcAft>
              <a:buFont typeface="Wingdings" charset="2"/>
              <a:buChar char="§"/>
            </a:pPr>
            <a:r>
              <a:rPr lang="en-US" sz="2400" dirty="0"/>
              <a:t>Directory Authorities: majority honest</a:t>
            </a:r>
          </a:p>
          <a:p>
            <a:pPr marL="1265238" lvl="3" indent="-571500">
              <a:spcAft>
                <a:spcPts val="1500"/>
              </a:spcAft>
              <a:buFont typeface="Wingdings" charset="2"/>
              <a:buChar char="§"/>
            </a:pPr>
            <a:r>
              <a:rPr lang="en-US" sz="2400" dirty="0"/>
              <a:t>Tor bandwidth: adversary has small fraction</a:t>
            </a:r>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p:txBody>
      </p:sp>
    </p:spTree>
    <p:extLst>
      <p:ext uri="{BB962C8B-B14F-4D97-AF65-F5344CB8AC3E}">
        <p14:creationId xmlns:p14="http://schemas.microsoft.com/office/powerpoint/2010/main" val="3768989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1BCB-C6B1-4E40-9CDD-5C8677E46A1F}"/>
              </a:ext>
            </a:extLst>
          </p:cNvPr>
          <p:cNvSpPr>
            <a:spLocks noGrp="1"/>
          </p:cNvSpPr>
          <p:nvPr>
            <p:ph type="title"/>
          </p:nvPr>
        </p:nvSpPr>
        <p:spPr>
          <a:xfrm>
            <a:off x="270164" y="3249892"/>
            <a:ext cx="9518073" cy="457200"/>
          </a:xfrm>
        </p:spPr>
        <p:txBody>
          <a:bodyPr/>
          <a:lstStyle/>
          <a:p>
            <a:r>
              <a:rPr lang="en-US" dirty="0"/>
              <a:t>Stormy overview</a:t>
            </a:r>
          </a:p>
        </p:txBody>
      </p:sp>
    </p:spTree>
    <p:extLst>
      <p:ext uri="{BB962C8B-B14F-4D97-AF65-F5344CB8AC3E}">
        <p14:creationId xmlns:p14="http://schemas.microsoft.com/office/powerpoint/2010/main" val="1578138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Overview</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19</a:t>
            </a:fld>
            <a:endParaRPr lang="en-US" b="1" dirty="0">
              <a:solidFill>
                <a:schemeClr val="tx2"/>
              </a:solidFill>
            </a:endParaRPr>
          </a:p>
        </p:txBody>
      </p:sp>
      <p:sp>
        <p:nvSpPr>
          <p:cNvPr id="10" name="Designed system to run MPC across Tor relays to compute any function…">
            <a:extLst>
              <a:ext uri="{FF2B5EF4-FFF2-40B4-BE49-F238E27FC236}">
                <a16:creationId xmlns:a16="http://schemas.microsoft.com/office/drawing/2014/main" id="{78E24C2D-A1E0-544A-ADD5-3BA352A5F974}"/>
              </a:ext>
            </a:extLst>
          </p:cNvPr>
          <p:cNvSpPr txBox="1">
            <a:spLocks/>
          </p:cNvSpPr>
          <p:nvPr/>
        </p:nvSpPr>
        <p:spPr>
          <a:xfrm>
            <a:off x="736699" y="2813538"/>
            <a:ext cx="8585002" cy="4343607"/>
          </a:xfrm>
          <a:prstGeom prst="rect">
            <a:avLst/>
          </a:prstGeom>
        </p:spPr>
        <p:txBody>
          <a:bodyPr/>
          <a:lstStyle>
            <a:lvl1pPr marL="0" indent="0" algn="l" defTabSz="1036290"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571500" lvl="1" indent="-571500">
              <a:spcAft>
                <a:spcPts val="1500"/>
              </a:spcAft>
              <a:buFont typeface="Wingdings" charset="2"/>
              <a:buChar char="§"/>
            </a:pPr>
            <a:r>
              <a:rPr lang="en-US" sz="2400" dirty="0"/>
              <a:t>Tor relays use MPC to compute any function</a:t>
            </a:r>
          </a:p>
          <a:p>
            <a:pPr marL="1265238" lvl="3" indent="-571500">
              <a:spcAft>
                <a:spcPts val="1500"/>
              </a:spcAft>
              <a:buFont typeface="Wingdings" charset="2"/>
              <a:buChar char="§"/>
            </a:pPr>
            <a:r>
              <a:rPr lang="en-US" sz="2400" dirty="0"/>
              <a:t>Secure, efficient, fault-tolerant</a:t>
            </a:r>
          </a:p>
          <a:p>
            <a:pPr marL="1265238" lvl="3" indent="-571500">
              <a:spcAft>
                <a:spcPts val="1500"/>
              </a:spcAft>
              <a:buFont typeface="Wingdings" charset="2"/>
              <a:buChar char="§"/>
            </a:pPr>
            <a:r>
              <a:rPr lang="en-US" sz="2432" dirty="0"/>
              <a:t>Uses Tor’s existing trust assumptions</a:t>
            </a:r>
          </a:p>
          <a:p>
            <a:pPr marL="1265238" lvl="3" indent="-571500">
              <a:spcAft>
                <a:spcPts val="1500"/>
              </a:spcAft>
              <a:buFont typeface="Wingdings" charset="2"/>
              <a:buChar char="§"/>
            </a:pPr>
            <a:r>
              <a:rPr lang="en-US" sz="2432" dirty="0"/>
              <a:t>Developed new </a:t>
            </a:r>
            <a:r>
              <a:rPr lang="en-US" sz="2432" i="1" dirty="0"/>
              <a:t>input protocol</a:t>
            </a:r>
          </a:p>
          <a:p>
            <a:pPr marL="571500" lvl="1" indent="-571500">
              <a:spcAft>
                <a:spcPts val="1500"/>
              </a:spcAft>
              <a:buFont typeface="Wingdings" charset="2"/>
              <a:buChar char="§"/>
            </a:pPr>
            <a:r>
              <a:rPr lang="en-US" sz="2432" b="1" dirty="0"/>
              <a:t>Identified two useful computations</a:t>
            </a:r>
          </a:p>
          <a:p>
            <a:pPr marL="1265238" lvl="3" indent="-571500">
              <a:spcAft>
                <a:spcPts val="1500"/>
              </a:spcAft>
              <a:buFont typeface="Wingdings" charset="2"/>
              <a:buChar char="§"/>
            </a:pPr>
            <a:r>
              <a:rPr lang="en-US" sz="2432" dirty="0"/>
              <a:t>Median</a:t>
            </a:r>
          </a:p>
          <a:p>
            <a:pPr marL="1265238" lvl="3" indent="-571500">
              <a:spcAft>
                <a:spcPts val="1500"/>
              </a:spcAft>
              <a:buFont typeface="Wingdings" charset="2"/>
              <a:buChar char="§"/>
            </a:pPr>
            <a:r>
              <a:rPr lang="en-US" sz="2432" dirty="0"/>
              <a:t>Count distinct</a:t>
            </a:r>
          </a:p>
          <a:p>
            <a:pPr marL="571500" lvl="1" indent="-571500">
              <a:spcAft>
                <a:spcPts val="1500"/>
              </a:spcAft>
              <a:buFont typeface="Wingdings" charset="2"/>
              <a:buChar char="§"/>
            </a:pPr>
            <a:r>
              <a:rPr lang="en-US" sz="2432" b="1" dirty="0"/>
              <a:t>Implemented and </a:t>
            </a:r>
            <a:r>
              <a:rPr lang="en-US" sz="2432" dirty="0"/>
              <a:t>evaluated the system</a:t>
            </a:r>
            <a:endParaRPr lang="en-US" sz="2432" b="1" dirty="0"/>
          </a:p>
        </p:txBody>
      </p:sp>
      <p:sp>
        <p:nvSpPr>
          <p:cNvPr id="11" name="Statistics in Tor by Measuring SecurelY">
            <a:extLst>
              <a:ext uri="{FF2B5EF4-FFF2-40B4-BE49-F238E27FC236}">
                <a16:creationId xmlns:a16="http://schemas.microsoft.com/office/drawing/2014/main" id="{DE97ADA2-3F45-8C4C-91FE-62ECE95FB968}"/>
              </a:ext>
            </a:extLst>
          </p:cNvPr>
          <p:cNvSpPr txBox="1"/>
          <p:nvPr/>
        </p:nvSpPr>
        <p:spPr>
          <a:xfrm>
            <a:off x="736699" y="1537851"/>
            <a:ext cx="7386863" cy="633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291" tIns="39291" rIns="39291" bIns="39291" anchor="ctr">
            <a:spAutoFit/>
          </a:bodyPr>
          <a:lstStyle/>
          <a:p>
            <a:pPr>
              <a:defRPr sz="2200" b="0">
                <a:latin typeface="+mn-lt"/>
                <a:ea typeface="+mn-ea"/>
                <a:cs typeface="+mn-cs"/>
                <a:sym typeface="Helvetica Neue Medium"/>
              </a:defRPr>
            </a:pPr>
            <a:r>
              <a:rPr sz="3600" b="1" dirty="0"/>
              <a:t>S</a:t>
            </a:r>
            <a:r>
              <a:rPr sz="3200" dirty="0"/>
              <a:t>tatistics in </a:t>
            </a:r>
            <a:r>
              <a:rPr sz="3600" b="1" dirty="0"/>
              <a:t>Tor</a:t>
            </a:r>
            <a:r>
              <a:rPr sz="3200" dirty="0"/>
              <a:t> by </a:t>
            </a:r>
            <a:r>
              <a:rPr sz="3600" b="1" dirty="0"/>
              <a:t>M</a:t>
            </a:r>
            <a:r>
              <a:rPr sz="3200" dirty="0"/>
              <a:t>easuring Securel</a:t>
            </a:r>
            <a:r>
              <a:rPr lang="en-US" sz="3600" b="1" dirty="0"/>
              <a:t>y</a:t>
            </a:r>
            <a:endParaRPr sz="3600" b="1" dirty="0"/>
          </a:p>
        </p:txBody>
      </p:sp>
    </p:spTree>
    <p:extLst>
      <p:ext uri="{BB962C8B-B14F-4D97-AF65-F5344CB8AC3E}">
        <p14:creationId xmlns:p14="http://schemas.microsoft.com/office/powerpoint/2010/main" val="2478410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2993CE-A07F-5444-9221-63F29C3E1946}"/>
              </a:ext>
            </a:extLst>
          </p:cNvPr>
          <p:cNvSpPr>
            <a:spLocks noGrp="1"/>
          </p:cNvSpPr>
          <p:nvPr>
            <p:ph type="sldNum" sz="quarter" idx="10"/>
          </p:nvPr>
        </p:nvSpPr>
        <p:spPr/>
        <p:txBody>
          <a:bodyPr/>
          <a:lstStyle/>
          <a:p>
            <a:fld id="{EC78876D-F60F-416A-9AB8-0484C938732F}" type="slidenum">
              <a:rPr lang="en-US" b="1" smtClean="0">
                <a:solidFill>
                  <a:schemeClr val="tx2"/>
                </a:solidFill>
              </a:rPr>
              <a:pPr/>
              <a:t>2</a:t>
            </a:fld>
            <a:endParaRPr lang="en-US" b="1" dirty="0">
              <a:solidFill>
                <a:schemeClr val="tx2"/>
              </a:solidFill>
            </a:endParaRPr>
          </a:p>
        </p:txBody>
      </p:sp>
      <p:sp>
        <p:nvSpPr>
          <p:cNvPr id="3" name="Footer Placeholder 2">
            <a:extLst>
              <a:ext uri="{FF2B5EF4-FFF2-40B4-BE49-F238E27FC236}">
                <a16:creationId xmlns:a16="http://schemas.microsoft.com/office/drawing/2014/main" id="{518D8B9C-7FCF-C549-B0CD-678DAA0DFA6B}"/>
              </a:ext>
            </a:extLst>
          </p:cNvPr>
          <p:cNvSpPr>
            <a:spLocks noGrp="1"/>
          </p:cNvSpPr>
          <p:nvPr>
            <p:ph type="ftr" sz="quarter" idx="11"/>
          </p:nvPr>
        </p:nvSpPr>
        <p:spPr/>
        <p:txBody>
          <a:bodyPr/>
          <a:lstStyle/>
          <a:p>
            <a:r>
              <a:rPr lang="en-US"/>
              <a:t>U.S. Naval Research Laboratory</a:t>
            </a:r>
            <a:endParaRPr lang="en-US" dirty="0"/>
          </a:p>
        </p:txBody>
      </p:sp>
      <p:sp>
        <p:nvSpPr>
          <p:cNvPr id="4" name="Title 3">
            <a:extLst>
              <a:ext uri="{FF2B5EF4-FFF2-40B4-BE49-F238E27FC236}">
                <a16:creationId xmlns:a16="http://schemas.microsoft.com/office/drawing/2014/main" id="{7D38695A-CE3E-9243-A1EF-366B3C08206F}"/>
              </a:ext>
            </a:extLst>
          </p:cNvPr>
          <p:cNvSpPr>
            <a:spLocks noGrp="1"/>
          </p:cNvSpPr>
          <p:nvPr>
            <p:ph type="title"/>
          </p:nvPr>
        </p:nvSpPr>
        <p:spPr/>
        <p:txBody>
          <a:bodyPr/>
          <a:lstStyle/>
          <a:p>
            <a:r>
              <a:rPr lang="en-US" dirty="0"/>
              <a:t>Overview</a:t>
            </a:r>
          </a:p>
        </p:txBody>
      </p:sp>
      <p:sp>
        <p:nvSpPr>
          <p:cNvPr id="5" name="Content Placeholder 4">
            <a:extLst>
              <a:ext uri="{FF2B5EF4-FFF2-40B4-BE49-F238E27FC236}">
                <a16:creationId xmlns:a16="http://schemas.microsoft.com/office/drawing/2014/main" id="{35416260-52D3-394B-BA24-46E71367591F}"/>
              </a:ext>
            </a:extLst>
          </p:cNvPr>
          <p:cNvSpPr>
            <a:spLocks noGrp="1"/>
          </p:cNvSpPr>
          <p:nvPr>
            <p:ph idx="13"/>
          </p:nvPr>
        </p:nvSpPr>
        <p:spPr>
          <a:xfrm>
            <a:off x="457200" y="2038662"/>
            <a:ext cx="9121140" cy="4982322"/>
          </a:xfrm>
        </p:spPr>
        <p:txBody>
          <a:bodyPr>
            <a:normAutofit/>
          </a:bodyPr>
          <a:lstStyle/>
          <a:p>
            <a:pPr marL="342900" indent="-342900">
              <a:buAutoNum type="arabicPeriod"/>
            </a:pPr>
            <a:r>
              <a:rPr lang="en-US" sz="3200" dirty="0"/>
              <a:t> Tor background</a:t>
            </a:r>
            <a:br>
              <a:rPr lang="en-US" sz="3200" dirty="0"/>
            </a:br>
            <a:endParaRPr lang="en-US" sz="3200" dirty="0"/>
          </a:p>
          <a:p>
            <a:pPr marL="342900" indent="-342900">
              <a:buAutoNum type="arabicPeriod"/>
            </a:pPr>
            <a:endParaRPr lang="en-US" sz="3200" dirty="0"/>
          </a:p>
          <a:p>
            <a:pPr marL="342900" indent="-342900">
              <a:buAutoNum type="arabicPeriod"/>
            </a:pPr>
            <a:r>
              <a:rPr lang="en-US" sz="3200" dirty="0"/>
              <a:t> Measuring Tor</a:t>
            </a:r>
            <a:br>
              <a:rPr lang="en-US" sz="3200" dirty="0"/>
            </a:br>
            <a:endParaRPr lang="en-US" sz="3200" dirty="0"/>
          </a:p>
          <a:p>
            <a:pPr marL="342900" indent="-342900">
              <a:buAutoNum type="arabicPeriod"/>
            </a:pPr>
            <a:endParaRPr lang="en-US" sz="3200" dirty="0"/>
          </a:p>
          <a:p>
            <a:pPr marL="342900" indent="-342900">
              <a:buAutoNum type="arabicPeriod"/>
            </a:pPr>
            <a:r>
              <a:rPr lang="en-US" sz="3200" dirty="0"/>
              <a:t> Stormy overview</a:t>
            </a:r>
            <a:br>
              <a:rPr lang="en-US" sz="3200" dirty="0"/>
            </a:br>
            <a:br>
              <a:rPr lang="en-US" sz="3200" dirty="0"/>
            </a:br>
            <a:endParaRPr lang="en-US" sz="3200" dirty="0"/>
          </a:p>
          <a:p>
            <a:pPr marL="342900" indent="-342900">
              <a:buAutoNum type="arabicPeriod"/>
            </a:pPr>
            <a:r>
              <a:rPr lang="en-US" sz="3200" dirty="0"/>
              <a:t> Stormy details</a:t>
            </a:r>
            <a:br>
              <a:rPr lang="en-US" sz="3200" dirty="0"/>
            </a:br>
            <a:br>
              <a:rPr lang="en-US" sz="3200" dirty="0"/>
            </a:br>
            <a:endParaRPr lang="en-US" sz="3200" dirty="0"/>
          </a:p>
          <a:p>
            <a:pPr marL="342900" indent="-342900">
              <a:buAutoNum type="arabicPeriod"/>
            </a:pPr>
            <a:r>
              <a:rPr lang="en-US" sz="3200" dirty="0"/>
              <a:t> Results</a:t>
            </a:r>
            <a:br>
              <a:rPr lang="en-US" sz="3200" dirty="0"/>
            </a:br>
            <a:br>
              <a:rPr lang="en-US" sz="3200" dirty="0"/>
            </a:br>
            <a:endParaRPr lang="en-US" sz="3200" dirty="0"/>
          </a:p>
          <a:p>
            <a:pPr marL="342900" indent="-342900">
              <a:buAutoNum type="arabicPeriod"/>
            </a:pPr>
            <a:r>
              <a:rPr lang="en-US" sz="3200" dirty="0"/>
              <a:t> Conclusions</a:t>
            </a:r>
          </a:p>
        </p:txBody>
      </p:sp>
    </p:spTree>
    <p:extLst>
      <p:ext uri="{BB962C8B-B14F-4D97-AF65-F5344CB8AC3E}">
        <p14:creationId xmlns:p14="http://schemas.microsoft.com/office/powerpoint/2010/main" val="378038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Overview</a:t>
            </a:r>
          </a:p>
        </p:txBody>
      </p:sp>
      <p:pic>
        <p:nvPicPr>
          <p:cNvPr id="35" name="Picture 3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073" y="4386057"/>
            <a:ext cx="837327" cy="1052327"/>
          </a:xfrm>
          <a:prstGeom prst="rect">
            <a:avLst/>
          </a:prstGeom>
        </p:spPr>
      </p:pic>
      <p:pic>
        <p:nvPicPr>
          <p:cNvPr id="42" name="Picture 41"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979" y="4144611"/>
            <a:ext cx="837327" cy="1052327"/>
          </a:xfrm>
          <a:prstGeom prst="rect">
            <a:avLst/>
          </a:prstGeom>
        </p:spPr>
      </p:pic>
      <p:pic>
        <p:nvPicPr>
          <p:cNvPr id="43" name="Picture 42"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16" y="3913778"/>
            <a:ext cx="837327" cy="1052327"/>
          </a:xfrm>
          <a:prstGeom prst="rect">
            <a:avLst/>
          </a:prstGeom>
        </p:spPr>
      </p:pic>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20</a:t>
            </a:fld>
            <a:endParaRPr lang="en-US" b="1" dirty="0">
              <a:solidFill>
                <a:schemeClr val="tx2"/>
              </a:solidFill>
            </a:endParaRPr>
          </a:p>
        </p:txBody>
      </p:sp>
      <p:sp>
        <p:nvSpPr>
          <p:cNvPr id="8" name="Cloud 7">
            <a:extLst>
              <a:ext uri="{FF2B5EF4-FFF2-40B4-BE49-F238E27FC236}">
                <a16:creationId xmlns:a16="http://schemas.microsoft.com/office/drawing/2014/main" id="{68651253-78C9-1749-AEF2-58FAA84703AC}"/>
              </a:ext>
            </a:extLst>
          </p:cNvPr>
          <p:cNvSpPr/>
          <p:nvPr/>
        </p:nvSpPr>
        <p:spPr>
          <a:xfrm>
            <a:off x="3013022" y="1405443"/>
            <a:ext cx="3961151" cy="2625580"/>
          </a:xfrm>
          <a:prstGeom prst="clou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Stormy</a:t>
            </a:r>
          </a:p>
        </p:txBody>
      </p:sp>
    </p:spTree>
    <p:extLst>
      <p:ext uri="{BB962C8B-B14F-4D97-AF65-F5344CB8AC3E}">
        <p14:creationId xmlns:p14="http://schemas.microsoft.com/office/powerpoint/2010/main" val="3988481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68E4DE91-171B-8147-A739-CCA15DC296E3}"/>
              </a:ext>
            </a:extLst>
          </p:cNvPr>
          <p:cNvCxnSpPr>
            <a:cxnSpLocks/>
          </p:cNvCxnSpPr>
          <p:nvPr/>
        </p:nvCxnSpPr>
        <p:spPr>
          <a:xfrm flipV="1">
            <a:off x="3193614" y="3939940"/>
            <a:ext cx="817645" cy="60479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6FEC4BC-C33A-1B4C-B2AE-6ACEBBE7C2CD}"/>
              </a:ext>
            </a:extLst>
          </p:cNvPr>
          <p:cNvCxnSpPr>
            <a:cxnSpLocks/>
          </p:cNvCxnSpPr>
          <p:nvPr/>
        </p:nvCxnSpPr>
        <p:spPr>
          <a:xfrm flipV="1">
            <a:off x="1768604" y="3615467"/>
            <a:ext cx="1694124" cy="105530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67ED2C4-9C0B-7F40-BA02-B800902E3819}"/>
              </a:ext>
            </a:extLst>
          </p:cNvPr>
          <p:cNvCxnSpPr>
            <a:cxnSpLocks/>
          </p:cNvCxnSpPr>
          <p:nvPr/>
        </p:nvCxnSpPr>
        <p:spPr>
          <a:xfrm flipV="1">
            <a:off x="952571" y="2946275"/>
            <a:ext cx="2189313" cy="12386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a:t>Stormy Overview</a:t>
            </a:r>
          </a:p>
        </p:txBody>
      </p:sp>
      <p:pic>
        <p:nvPicPr>
          <p:cNvPr id="35" name="Picture 3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073" y="4386057"/>
            <a:ext cx="837327" cy="1052327"/>
          </a:xfrm>
          <a:prstGeom prst="rect">
            <a:avLst/>
          </a:prstGeom>
        </p:spPr>
      </p:pic>
      <p:pic>
        <p:nvPicPr>
          <p:cNvPr id="42" name="Picture 41"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979" y="4144611"/>
            <a:ext cx="837327" cy="1052327"/>
          </a:xfrm>
          <a:prstGeom prst="rect">
            <a:avLst/>
          </a:prstGeom>
        </p:spPr>
      </p:pic>
      <p:pic>
        <p:nvPicPr>
          <p:cNvPr id="43" name="Picture 42"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16" y="3913778"/>
            <a:ext cx="837327" cy="1052327"/>
          </a:xfrm>
          <a:prstGeom prst="rect">
            <a:avLst/>
          </a:prstGeom>
        </p:spPr>
      </p:pic>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21</a:t>
            </a:fld>
            <a:endParaRPr lang="en-US" b="1" dirty="0">
              <a:solidFill>
                <a:schemeClr val="tx2"/>
              </a:solidFill>
            </a:endParaRPr>
          </a:p>
        </p:txBody>
      </p:sp>
      <p:sp>
        <p:nvSpPr>
          <p:cNvPr id="8" name="Cloud 7">
            <a:extLst>
              <a:ext uri="{FF2B5EF4-FFF2-40B4-BE49-F238E27FC236}">
                <a16:creationId xmlns:a16="http://schemas.microsoft.com/office/drawing/2014/main" id="{68651253-78C9-1749-AEF2-58FAA84703AC}"/>
              </a:ext>
            </a:extLst>
          </p:cNvPr>
          <p:cNvSpPr/>
          <p:nvPr/>
        </p:nvSpPr>
        <p:spPr>
          <a:xfrm>
            <a:off x="3013022" y="1405443"/>
            <a:ext cx="3961151" cy="2625580"/>
          </a:xfrm>
          <a:prstGeom prst="clou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Stormy</a:t>
            </a:r>
          </a:p>
        </p:txBody>
      </p:sp>
      <p:sp>
        <p:nvSpPr>
          <p:cNvPr id="9" name="TextBox 8">
            <a:extLst>
              <a:ext uri="{FF2B5EF4-FFF2-40B4-BE49-F238E27FC236}">
                <a16:creationId xmlns:a16="http://schemas.microsoft.com/office/drawing/2014/main" id="{C1535CF4-ACE6-5049-9AB8-9133FB78FEF2}"/>
              </a:ext>
            </a:extLst>
          </p:cNvPr>
          <p:cNvSpPr txBox="1"/>
          <p:nvPr/>
        </p:nvSpPr>
        <p:spPr>
          <a:xfrm>
            <a:off x="1168343" y="6090386"/>
            <a:ext cx="6790545" cy="461665"/>
          </a:xfrm>
          <a:prstGeom prst="rect">
            <a:avLst/>
          </a:prstGeom>
          <a:noFill/>
        </p:spPr>
        <p:txBody>
          <a:bodyPr wrap="square" rtlCol="0">
            <a:spAutoFit/>
          </a:bodyPr>
          <a:lstStyle/>
          <a:p>
            <a:pPr marL="457200" indent="-457200">
              <a:buAutoNum type="arabicPeriod"/>
            </a:pPr>
            <a:r>
              <a:rPr lang="en-US" sz="2400" dirty="0"/>
              <a:t>Relays make observations.</a:t>
            </a:r>
          </a:p>
        </p:txBody>
      </p:sp>
      <p:sp>
        <p:nvSpPr>
          <p:cNvPr id="10" name="TextBox 9">
            <a:extLst>
              <a:ext uri="{FF2B5EF4-FFF2-40B4-BE49-F238E27FC236}">
                <a16:creationId xmlns:a16="http://schemas.microsoft.com/office/drawing/2014/main" id="{61B17AE8-013B-0C47-81F7-C7EE964A04EC}"/>
              </a:ext>
            </a:extLst>
          </p:cNvPr>
          <p:cNvSpPr txBox="1"/>
          <p:nvPr/>
        </p:nvSpPr>
        <p:spPr>
          <a:xfrm>
            <a:off x="749679" y="3431647"/>
            <a:ext cx="697513" cy="461665"/>
          </a:xfrm>
          <a:prstGeom prst="rect">
            <a:avLst/>
          </a:prstGeom>
          <a:noFill/>
        </p:spPr>
        <p:txBody>
          <a:bodyPr wrap="square" rtlCol="0">
            <a:spAutoFit/>
          </a:bodyPr>
          <a:lstStyle/>
          <a:p>
            <a:pPr algn="ctr"/>
            <a:r>
              <a:rPr lang="en-US" sz="2400" dirty="0"/>
              <a:t>x</a:t>
            </a:r>
            <a:r>
              <a:rPr lang="en-US" sz="2400" baseline="-25000" dirty="0"/>
              <a:t>1</a:t>
            </a:r>
            <a:endParaRPr lang="en-US" sz="2400" dirty="0"/>
          </a:p>
        </p:txBody>
      </p:sp>
      <p:sp>
        <p:nvSpPr>
          <p:cNvPr id="11" name="TextBox 10">
            <a:extLst>
              <a:ext uri="{FF2B5EF4-FFF2-40B4-BE49-F238E27FC236}">
                <a16:creationId xmlns:a16="http://schemas.microsoft.com/office/drawing/2014/main" id="{ADFEBD94-B467-A648-BA91-FA5C60CF2EA7}"/>
              </a:ext>
            </a:extLst>
          </p:cNvPr>
          <p:cNvSpPr txBox="1"/>
          <p:nvPr/>
        </p:nvSpPr>
        <p:spPr>
          <a:xfrm>
            <a:off x="1419848" y="3978276"/>
            <a:ext cx="697513" cy="461665"/>
          </a:xfrm>
          <a:prstGeom prst="rect">
            <a:avLst/>
          </a:prstGeom>
          <a:noFill/>
        </p:spPr>
        <p:txBody>
          <a:bodyPr wrap="square" rtlCol="0">
            <a:spAutoFit/>
          </a:bodyPr>
          <a:lstStyle/>
          <a:p>
            <a:pPr algn="ctr"/>
            <a:r>
              <a:rPr lang="en-US" sz="2400" dirty="0"/>
              <a:t>x</a:t>
            </a:r>
            <a:r>
              <a:rPr lang="en-US" sz="2400" baseline="-25000" dirty="0"/>
              <a:t>2</a:t>
            </a:r>
            <a:endParaRPr lang="en-US" sz="2400" dirty="0"/>
          </a:p>
        </p:txBody>
      </p:sp>
      <p:sp>
        <p:nvSpPr>
          <p:cNvPr id="12" name="TextBox 11">
            <a:extLst>
              <a:ext uri="{FF2B5EF4-FFF2-40B4-BE49-F238E27FC236}">
                <a16:creationId xmlns:a16="http://schemas.microsoft.com/office/drawing/2014/main" id="{EB1ACD9D-2073-DD47-B36E-CED38C96E530}"/>
              </a:ext>
            </a:extLst>
          </p:cNvPr>
          <p:cNvSpPr txBox="1"/>
          <p:nvPr/>
        </p:nvSpPr>
        <p:spPr>
          <a:xfrm>
            <a:off x="3295167" y="4253590"/>
            <a:ext cx="697513" cy="461665"/>
          </a:xfrm>
          <a:prstGeom prst="rect">
            <a:avLst/>
          </a:prstGeom>
          <a:noFill/>
        </p:spPr>
        <p:txBody>
          <a:bodyPr wrap="square" rtlCol="0">
            <a:spAutoFit/>
          </a:bodyPr>
          <a:lstStyle/>
          <a:p>
            <a:pPr algn="ctr"/>
            <a:r>
              <a:rPr lang="en-US" sz="2400" dirty="0"/>
              <a:t>x</a:t>
            </a:r>
            <a:r>
              <a:rPr lang="en-US" sz="2400" baseline="-25000" dirty="0"/>
              <a:t>3</a:t>
            </a:r>
            <a:endParaRPr lang="en-US" sz="2400" dirty="0"/>
          </a:p>
        </p:txBody>
      </p:sp>
    </p:spTree>
    <p:extLst>
      <p:ext uri="{BB962C8B-B14F-4D97-AF65-F5344CB8AC3E}">
        <p14:creationId xmlns:p14="http://schemas.microsoft.com/office/powerpoint/2010/main" val="3072431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68E4DE91-171B-8147-A739-CCA15DC296E3}"/>
              </a:ext>
            </a:extLst>
          </p:cNvPr>
          <p:cNvCxnSpPr>
            <a:cxnSpLocks/>
          </p:cNvCxnSpPr>
          <p:nvPr/>
        </p:nvCxnSpPr>
        <p:spPr>
          <a:xfrm flipV="1">
            <a:off x="3193614" y="3939940"/>
            <a:ext cx="817645" cy="60479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6FEC4BC-C33A-1B4C-B2AE-6ACEBBE7C2CD}"/>
              </a:ext>
            </a:extLst>
          </p:cNvPr>
          <p:cNvCxnSpPr>
            <a:cxnSpLocks/>
          </p:cNvCxnSpPr>
          <p:nvPr/>
        </p:nvCxnSpPr>
        <p:spPr>
          <a:xfrm flipV="1">
            <a:off x="1768604" y="3615467"/>
            <a:ext cx="1694124" cy="105530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67ED2C4-9C0B-7F40-BA02-B800902E3819}"/>
              </a:ext>
            </a:extLst>
          </p:cNvPr>
          <p:cNvCxnSpPr>
            <a:cxnSpLocks/>
          </p:cNvCxnSpPr>
          <p:nvPr/>
        </p:nvCxnSpPr>
        <p:spPr>
          <a:xfrm flipV="1">
            <a:off x="952571" y="2946275"/>
            <a:ext cx="2189313" cy="12386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a:t>Stormy Overview</a:t>
            </a:r>
          </a:p>
        </p:txBody>
      </p:sp>
      <p:pic>
        <p:nvPicPr>
          <p:cNvPr id="35" name="Picture 3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073" y="4386057"/>
            <a:ext cx="837327" cy="1052327"/>
          </a:xfrm>
          <a:prstGeom prst="rect">
            <a:avLst/>
          </a:prstGeom>
        </p:spPr>
      </p:pic>
      <p:pic>
        <p:nvPicPr>
          <p:cNvPr id="42" name="Picture 41"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979" y="4144611"/>
            <a:ext cx="837327" cy="1052327"/>
          </a:xfrm>
          <a:prstGeom prst="rect">
            <a:avLst/>
          </a:prstGeom>
        </p:spPr>
      </p:pic>
      <p:pic>
        <p:nvPicPr>
          <p:cNvPr id="43" name="Picture 42"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16" y="3913778"/>
            <a:ext cx="837327" cy="1052327"/>
          </a:xfrm>
          <a:prstGeom prst="rect">
            <a:avLst/>
          </a:prstGeom>
        </p:spPr>
      </p:pic>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22</a:t>
            </a:fld>
            <a:endParaRPr lang="en-US" b="1" dirty="0">
              <a:solidFill>
                <a:schemeClr val="tx2"/>
              </a:solidFill>
            </a:endParaRPr>
          </a:p>
        </p:txBody>
      </p:sp>
      <p:sp>
        <p:nvSpPr>
          <p:cNvPr id="8" name="Cloud 7">
            <a:extLst>
              <a:ext uri="{FF2B5EF4-FFF2-40B4-BE49-F238E27FC236}">
                <a16:creationId xmlns:a16="http://schemas.microsoft.com/office/drawing/2014/main" id="{68651253-78C9-1749-AEF2-58FAA84703AC}"/>
              </a:ext>
            </a:extLst>
          </p:cNvPr>
          <p:cNvSpPr/>
          <p:nvPr/>
        </p:nvSpPr>
        <p:spPr>
          <a:xfrm>
            <a:off x="3013022" y="1405443"/>
            <a:ext cx="3961151" cy="2625580"/>
          </a:xfrm>
          <a:prstGeom prst="clou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Stormy</a:t>
            </a:r>
          </a:p>
        </p:txBody>
      </p:sp>
      <p:sp>
        <p:nvSpPr>
          <p:cNvPr id="9" name="TextBox 8">
            <a:extLst>
              <a:ext uri="{FF2B5EF4-FFF2-40B4-BE49-F238E27FC236}">
                <a16:creationId xmlns:a16="http://schemas.microsoft.com/office/drawing/2014/main" id="{C1535CF4-ACE6-5049-9AB8-9133FB78FEF2}"/>
              </a:ext>
            </a:extLst>
          </p:cNvPr>
          <p:cNvSpPr txBox="1"/>
          <p:nvPr/>
        </p:nvSpPr>
        <p:spPr>
          <a:xfrm>
            <a:off x="1168343" y="6090386"/>
            <a:ext cx="6790545" cy="830997"/>
          </a:xfrm>
          <a:prstGeom prst="rect">
            <a:avLst/>
          </a:prstGeom>
          <a:noFill/>
        </p:spPr>
        <p:txBody>
          <a:bodyPr wrap="square" rtlCol="0">
            <a:spAutoFit/>
          </a:bodyPr>
          <a:lstStyle/>
          <a:p>
            <a:pPr marL="457200" indent="-457200">
              <a:buAutoNum type="arabicPeriod"/>
            </a:pPr>
            <a:r>
              <a:rPr lang="en-US" sz="2400" dirty="0"/>
              <a:t>Relays make observations.</a:t>
            </a:r>
          </a:p>
          <a:p>
            <a:pPr marL="457200" indent="-457200">
              <a:buAutoNum type="arabicPeriod"/>
            </a:pPr>
            <a:r>
              <a:rPr lang="en-US" sz="2400" dirty="0"/>
              <a:t>Statistics are computed from observations.</a:t>
            </a:r>
          </a:p>
        </p:txBody>
      </p:sp>
      <p:sp>
        <p:nvSpPr>
          <p:cNvPr id="10" name="TextBox 9">
            <a:extLst>
              <a:ext uri="{FF2B5EF4-FFF2-40B4-BE49-F238E27FC236}">
                <a16:creationId xmlns:a16="http://schemas.microsoft.com/office/drawing/2014/main" id="{61B17AE8-013B-0C47-81F7-C7EE964A04EC}"/>
              </a:ext>
            </a:extLst>
          </p:cNvPr>
          <p:cNvSpPr txBox="1"/>
          <p:nvPr/>
        </p:nvSpPr>
        <p:spPr>
          <a:xfrm>
            <a:off x="749679" y="3431647"/>
            <a:ext cx="697513" cy="461665"/>
          </a:xfrm>
          <a:prstGeom prst="rect">
            <a:avLst/>
          </a:prstGeom>
          <a:noFill/>
        </p:spPr>
        <p:txBody>
          <a:bodyPr wrap="square" rtlCol="0">
            <a:spAutoFit/>
          </a:bodyPr>
          <a:lstStyle/>
          <a:p>
            <a:pPr algn="ctr"/>
            <a:r>
              <a:rPr lang="en-US" sz="2400" dirty="0"/>
              <a:t>x</a:t>
            </a:r>
            <a:r>
              <a:rPr lang="en-US" sz="2400" baseline="-25000" dirty="0"/>
              <a:t>1</a:t>
            </a:r>
            <a:endParaRPr lang="en-US" sz="2400" dirty="0"/>
          </a:p>
        </p:txBody>
      </p:sp>
      <p:sp>
        <p:nvSpPr>
          <p:cNvPr id="11" name="TextBox 10">
            <a:extLst>
              <a:ext uri="{FF2B5EF4-FFF2-40B4-BE49-F238E27FC236}">
                <a16:creationId xmlns:a16="http://schemas.microsoft.com/office/drawing/2014/main" id="{ADFEBD94-B467-A648-BA91-FA5C60CF2EA7}"/>
              </a:ext>
            </a:extLst>
          </p:cNvPr>
          <p:cNvSpPr txBox="1"/>
          <p:nvPr/>
        </p:nvSpPr>
        <p:spPr>
          <a:xfrm>
            <a:off x="1419848" y="3978276"/>
            <a:ext cx="697513" cy="461665"/>
          </a:xfrm>
          <a:prstGeom prst="rect">
            <a:avLst/>
          </a:prstGeom>
          <a:noFill/>
        </p:spPr>
        <p:txBody>
          <a:bodyPr wrap="square" rtlCol="0">
            <a:spAutoFit/>
          </a:bodyPr>
          <a:lstStyle/>
          <a:p>
            <a:pPr algn="ctr"/>
            <a:r>
              <a:rPr lang="en-US" sz="2400" dirty="0"/>
              <a:t>x</a:t>
            </a:r>
            <a:r>
              <a:rPr lang="en-US" sz="2400" baseline="-25000" dirty="0"/>
              <a:t>2</a:t>
            </a:r>
            <a:endParaRPr lang="en-US" sz="2400" dirty="0"/>
          </a:p>
        </p:txBody>
      </p:sp>
      <p:sp>
        <p:nvSpPr>
          <p:cNvPr id="12" name="TextBox 11">
            <a:extLst>
              <a:ext uri="{FF2B5EF4-FFF2-40B4-BE49-F238E27FC236}">
                <a16:creationId xmlns:a16="http://schemas.microsoft.com/office/drawing/2014/main" id="{EB1ACD9D-2073-DD47-B36E-CED38C96E530}"/>
              </a:ext>
            </a:extLst>
          </p:cNvPr>
          <p:cNvSpPr txBox="1"/>
          <p:nvPr/>
        </p:nvSpPr>
        <p:spPr>
          <a:xfrm>
            <a:off x="3295167" y="4253590"/>
            <a:ext cx="697513" cy="461665"/>
          </a:xfrm>
          <a:prstGeom prst="rect">
            <a:avLst/>
          </a:prstGeom>
          <a:noFill/>
        </p:spPr>
        <p:txBody>
          <a:bodyPr wrap="square" rtlCol="0">
            <a:spAutoFit/>
          </a:bodyPr>
          <a:lstStyle/>
          <a:p>
            <a:pPr algn="ctr"/>
            <a:r>
              <a:rPr lang="en-US" sz="2400" dirty="0"/>
              <a:t>x</a:t>
            </a:r>
            <a:r>
              <a:rPr lang="en-US" sz="2400" baseline="-25000" dirty="0"/>
              <a:t>3</a:t>
            </a:r>
            <a:endParaRPr lang="en-US" sz="2400" dirty="0"/>
          </a:p>
        </p:txBody>
      </p:sp>
      <p:sp>
        <p:nvSpPr>
          <p:cNvPr id="16" name="TextBox 15">
            <a:extLst>
              <a:ext uri="{FF2B5EF4-FFF2-40B4-BE49-F238E27FC236}">
                <a16:creationId xmlns:a16="http://schemas.microsoft.com/office/drawing/2014/main" id="{E6639D7A-3BC6-9B43-ABE6-65A6FCF393E4}"/>
              </a:ext>
            </a:extLst>
          </p:cNvPr>
          <p:cNvSpPr txBox="1"/>
          <p:nvPr/>
        </p:nvSpPr>
        <p:spPr>
          <a:xfrm>
            <a:off x="6114113" y="4032830"/>
            <a:ext cx="1963861" cy="461665"/>
          </a:xfrm>
          <a:prstGeom prst="rect">
            <a:avLst/>
          </a:prstGeom>
          <a:noFill/>
        </p:spPr>
        <p:txBody>
          <a:bodyPr wrap="square" rtlCol="0">
            <a:spAutoFit/>
          </a:bodyPr>
          <a:lstStyle/>
          <a:p>
            <a:pPr algn="ctr"/>
            <a:r>
              <a:rPr lang="en-US" sz="2400" dirty="0"/>
              <a:t>f</a:t>
            </a:r>
            <a:r>
              <a:rPr lang="en-US" sz="2400" baseline="-25000" dirty="0"/>
              <a:t>2</a:t>
            </a:r>
            <a:r>
              <a:rPr lang="en-US" sz="2400" dirty="0"/>
              <a:t>(x</a:t>
            </a:r>
            <a:r>
              <a:rPr lang="en-US" sz="2400" baseline="-25000" dirty="0"/>
              <a:t>1</a:t>
            </a:r>
            <a:r>
              <a:rPr lang="en-US" sz="2400" dirty="0"/>
              <a:t>, x</a:t>
            </a:r>
            <a:r>
              <a:rPr lang="en-US" sz="2400" baseline="-25000" dirty="0"/>
              <a:t>2</a:t>
            </a:r>
            <a:r>
              <a:rPr lang="en-US" sz="2400" dirty="0"/>
              <a:t>, x</a:t>
            </a:r>
            <a:r>
              <a:rPr lang="en-US" sz="2400" baseline="-25000" dirty="0"/>
              <a:t>3</a:t>
            </a:r>
            <a:r>
              <a:rPr lang="en-US" sz="2400" dirty="0"/>
              <a:t>)</a:t>
            </a:r>
          </a:p>
        </p:txBody>
      </p:sp>
      <p:sp>
        <p:nvSpPr>
          <p:cNvPr id="21" name="TextBox 20">
            <a:extLst>
              <a:ext uri="{FF2B5EF4-FFF2-40B4-BE49-F238E27FC236}">
                <a16:creationId xmlns:a16="http://schemas.microsoft.com/office/drawing/2014/main" id="{E6077D22-6FF3-E24E-AF57-0A53F8A49E2C}"/>
              </a:ext>
            </a:extLst>
          </p:cNvPr>
          <p:cNvSpPr txBox="1"/>
          <p:nvPr/>
        </p:nvSpPr>
        <p:spPr>
          <a:xfrm>
            <a:off x="4826305" y="4504596"/>
            <a:ext cx="1963861" cy="461665"/>
          </a:xfrm>
          <a:prstGeom prst="rect">
            <a:avLst/>
          </a:prstGeom>
          <a:noFill/>
        </p:spPr>
        <p:txBody>
          <a:bodyPr wrap="square" rtlCol="0">
            <a:spAutoFit/>
          </a:bodyPr>
          <a:lstStyle/>
          <a:p>
            <a:pPr algn="ctr"/>
            <a:r>
              <a:rPr lang="en-US" sz="2400" dirty="0"/>
              <a:t>f</a:t>
            </a:r>
            <a:r>
              <a:rPr lang="en-US" sz="2400" baseline="-25000" dirty="0"/>
              <a:t>1</a:t>
            </a:r>
            <a:r>
              <a:rPr lang="en-US" sz="2400" dirty="0"/>
              <a:t>(x</a:t>
            </a:r>
            <a:r>
              <a:rPr lang="en-US" sz="2400" baseline="-25000" dirty="0"/>
              <a:t>1</a:t>
            </a:r>
            <a:r>
              <a:rPr lang="en-US" sz="2400" dirty="0"/>
              <a:t>, x</a:t>
            </a:r>
            <a:r>
              <a:rPr lang="en-US" sz="2400" baseline="-25000" dirty="0"/>
              <a:t>2</a:t>
            </a:r>
            <a:r>
              <a:rPr lang="en-US" sz="2400" dirty="0"/>
              <a:t>, x</a:t>
            </a:r>
            <a:r>
              <a:rPr lang="en-US" sz="2400" baseline="-25000" dirty="0"/>
              <a:t>3</a:t>
            </a:r>
            <a:r>
              <a:rPr lang="en-US" sz="2400" dirty="0"/>
              <a:t>)</a:t>
            </a:r>
          </a:p>
        </p:txBody>
      </p:sp>
      <p:pic>
        <p:nvPicPr>
          <p:cNvPr id="19" name="Graphic 18">
            <a:extLst>
              <a:ext uri="{FF2B5EF4-FFF2-40B4-BE49-F238E27FC236}">
                <a16:creationId xmlns:a16="http://schemas.microsoft.com/office/drawing/2014/main" id="{728C8A8E-C057-A84F-87E4-6357A20F2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592" y="3340061"/>
            <a:ext cx="307112" cy="612944"/>
          </a:xfrm>
          <a:prstGeom prst="rect">
            <a:avLst/>
          </a:prstGeom>
        </p:spPr>
      </p:pic>
      <p:pic>
        <p:nvPicPr>
          <p:cNvPr id="28" name="Graphic 27">
            <a:extLst>
              <a:ext uri="{FF2B5EF4-FFF2-40B4-BE49-F238E27FC236}">
                <a16:creationId xmlns:a16="http://schemas.microsoft.com/office/drawing/2014/main" id="{1F071DD0-BAA9-1D43-BF18-3517175F2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0576" y="3836648"/>
            <a:ext cx="307112" cy="612944"/>
          </a:xfrm>
          <a:prstGeom prst="rect">
            <a:avLst/>
          </a:prstGeom>
        </p:spPr>
      </p:pic>
    </p:spTree>
    <p:extLst>
      <p:ext uri="{BB962C8B-B14F-4D97-AF65-F5344CB8AC3E}">
        <p14:creationId xmlns:p14="http://schemas.microsoft.com/office/powerpoint/2010/main" val="891502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68E4DE91-171B-8147-A739-CCA15DC296E3}"/>
              </a:ext>
            </a:extLst>
          </p:cNvPr>
          <p:cNvCxnSpPr>
            <a:cxnSpLocks/>
          </p:cNvCxnSpPr>
          <p:nvPr/>
        </p:nvCxnSpPr>
        <p:spPr>
          <a:xfrm flipV="1">
            <a:off x="3193614" y="3939940"/>
            <a:ext cx="817645" cy="60479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6FEC4BC-C33A-1B4C-B2AE-6ACEBBE7C2CD}"/>
              </a:ext>
            </a:extLst>
          </p:cNvPr>
          <p:cNvCxnSpPr>
            <a:cxnSpLocks/>
          </p:cNvCxnSpPr>
          <p:nvPr/>
        </p:nvCxnSpPr>
        <p:spPr>
          <a:xfrm flipV="1">
            <a:off x="1768604" y="3615467"/>
            <a:ext cx="1694124" cy="105530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67ED2C4-9C0B-7F40-BA02-B800902E3819}"/>
              </a:ext>
            </a:extLst>
          </p:cNvPr>
          <p:cNvCxnSpPr>
            <a:cxnSpLocks/>
          </p:cNvCxnSpPr>
          <p:nvPr/>
        </p:nvCxnSpPr>
        <p:spPr>
          <a:xfrm flipV="1">
            <a:off x="952571" y="2946275"/>
            <a:ext cx="2189313" cy="12386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a:t>Stormy Overview</a:t>
            </a:r>
          </a:p>
        </p:txBody>
      </p:sp>
      <p:pic>
        <p:nvPicPr>
          <p:cNvPr id="35" name="Picture 3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073" y="4386057"/>
            <a:ext cx="837327" cy="1052327"/>
          </a:xfrm>
          <a:prstGeom prst="rect">
            <a:avLst/>
          </a:prstGeom>
        </p:spPr>
      </p:pic>
      <p:pic>
        <p:nvPicPr>
          <p:cNvPr id="42" name="Picture 41"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979" y="4144611"/>
            <a:ext cx="837327" cy="1052327"/>
          </a:xfrm>
          <a:prstGeom prst="rect">
            <a:avLst/>
          </a:prstGeom>
        </p:spPr>
      </p:pic>
      <p:pic>
        <p:nvPicPr>
          <p:cNvPr id="43" name="Picture 42"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16" y="3913778"/>
            <a:ext cx="837327" cy="1052327"/>
          </a:xfrm>
          <a:prstGeom prst="rect">
            <a:avLst/>
          </a:prstGeom>
        </p:spPr>
      </p:pic>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23</a:t>
            </a:fld>
            <a:endParaRPr lang="en-US" b="1" dirty="0">
              <a:solidFill>
                <a:schemeClr val="tx2"/>
              </a:solidFill>
            </a:endParaRPr>
          </a:p>
        </p:txBody>
      </p:sp>
      <p:sp>
        <p:nvSpPr>
          <p:cNvPr id="8" name="Cloud 7">
            <a:extLst>
              <a:ext uri="{FF2B5EF4-FFF2-40B4-BE49-F238E27FC236}">
                <a16:creationId xmlns:a16="http://schemas.microsoft.com/office/drawing/2014/main" id="{68651253-78C9-1749-AEF2-58FAA84703AC}"/>
              </a:ext>
            </a:extLst>
          </p:cNvPr>
          <p:cNvSpPr/>
          <p:nvPr/>
        </p:nvSpPr>
        <p:spPr>
          <a:xfrm>
            <a:off x="3013022" y="1405443"/>
            <a:ext cx="3961151" cy="2625580"/>
          </a:xfrm>
          <a:prstGeom prst="clou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Stormy</a:t>
            </a:r>
          </a:p>
        </p:txBody>
      </p:sp>
      <p:sp>
        <p:nvSpPr>
          <p:cNvPr id="9" name="TextBox 8">
            <a:extLst>
              <a:ext uri="{FF2B5EF4-FFF2-40B4-BE49-F238E27FC236}">
                <a16:creationId xmlns:a16="http://schemas.microsoft.com/office/drawing/2014/main" id="{C1535CF4-ACE6-5049-9AB8-9133FB78FEF2}"/>
              </a:ext>
            </a:extLst>
          </p:cNvPr>
          <p:cNvSpPr txBox="1"/>
          <p:nvPr/>
        </p:nvSpPr>
        <p:spPr>
          <a:xfrm>
            <a:off x="1168343" y="6090386"/>
            <a:ext cx="6790545" cy="1200329"/>
          </a:xfrm>
          <a:prstGeom prst="rect">
            <a:avLst/>
          </a:prstGeom>
          <a:noFill/>
        </p:spPr>
        <p:txBody>
          <a:bodyPr wrap="square" rtlCol="0">
            <a:spAutoFit/>
          </a:bodyPr>
          <a:lstStyle/>
          <a:p>
            <a:pPr marL="457200" indent="-457200">
              <a:buAutoNum type="arabicPeriod"/>
            </a:pPr>
            <a:r>
              <a:rPr lang="en-US" sz="2400" dirty="0"/>
              <a:t>Relays make observations.</a:t>
            </a:r>
          </a:p>
          <a:p>
            <a:pPr marL="457200" indent="-457200">
              <a:buAutoNum type="arabicPeriod"/>
            </a:pPr>
            <a:r>
              <a:rPr lang="en-US" sz="2400" dirty="0"/>
              <a:t>Statistics are computed from observations.</a:t>
            </a:r>
          </a:p>
          <a:p>
            <a:pPr marL="457200" indent="-457200">
              <a:buAutoNum type="arabicPeriod"/>
            </a:pPr>
            <a:r>
              <a:rPr lang="en-US" sz="2400" dirty="0"/>
              <a:t>Process </a:t>
            </a:r>
            <a:r>
              <a:rPr lang="en-US" sz="2400"/>
              <a:t>repeats each </a:t>
            </a:r>
            <a:r>
              <a:rPr lang="en-US" sz="2400" i="1" dirty="0"/>
              <a:t>epoch</a:t>
            </a:r>
            <a:r>
              <a:rPr lang="en-US" sz="2400" dirty="0"/>
              <a:t>.</a:t>
            </a:r>
          </a:p>
        </p:txBody>
      </p:sp>
      <p:sp>
        <p:nvSpPr>
          <p:cNvPr id="10" name="TextBox 9">
            <a:extLst>
              <a:ext uri="{FF2B5EF4-FFF2-40B4-BE49-F238E27FC236}">
                <a16:creationId xmlns:a16="http://schemas.microsoft.com/office/drawing/2014/main" id="{61B17AE8-013B-0C47-81F7-C7EE964A04EC}"/>
              </a:ext>
            </a:extLst>
          </p:cNvPr>
          <p:cNvSpPr txBox="1"/>
          <p:nvPr/>
        </p:nvSpPr>
        <p:spPr>
          <a:xfrm>
            <a:off x="749679" y="3431647"/>
            <a:ext cx="697513" cy="461665"/>
          </a:xfrm>
          <a:prstGeom prst="rect">
            <a:avLst/>
          </a:prstGeom>
          <a:noFill/>
        </p:spPr>
        <p:txBody>
          <a:bodyPr wrap="square" rtlCol="0">
            <a:spAutoFit/>
          </a:bodyPr>
          <a:lstStyle/>
          <a:p>
            <a:pPr algn="ctr"/>
            <a:r>
              <a:rPr lang="en-US" sz="2400" dirty="0"/>
              <a:t>x</a:t>
            </a:r>
            <a:r>
              <a:rPr lang="en-US" sz="2400" baseline="-25000" dirty="0"/>
              <a:t>1</a:t>
            </a:r>
            <a:endParaRPr lang="en-US" sz="2400" dirty="0"/>
          </a:p>
        </p:txBody>
      </p:sp>
      <p:sp>
        <p:nvSpPr>
          <p:cNvPr id="11" name="TextBox 10">
            <a:extLst>
              <a:ext uri="{FF2B5EF4-FFF2-40B4-BE49-F238E27FC236}">
                <a16:creationId xmlns:a16="http://schemas.microsoft.com/office/drawing/2014/main" id="{ADFEBD94-B467-A648-BA91-FA5C60CF2EA7}"/>
              </a:ext>
            </a:extLst>
          </p:cNvPr>
          <p:cNvSpPr txBox="1"/>
          <p:nvPr/>
        </p:nvSpPr>
        <p:spPr>
          <a:xfrm>
            <a:off x="1419848" y="3978276"/>
            <a:ext cx="697513" cy="461665"/>
          </a:xfrm>
          <a:prstGeom prst="rect">
            <a:avLst/>
          </a:prstGeom>
          <a:noFill/>
        </p:spPr>
        <p:txBody>
          <a:bodyPr wrap="square" rtlCol="0">
            <a:spAutoFit/>
          </a:bodyPr>
          <a:lstStyle/>
          <a:p>
            <a:pPr algn="ctr"/>
            <a:r>
              <a:rPr lang="en-US" sz="2400" dirty="0"/>
              <a:t>x</a:t>
            </a:r>
            <a:r>
              <a:rPr lang="en-US" sz="2400" baseline="-25000" dirty="0"/>
              <a:t>2</a:t>
            </a:r>
            <a:endParaRPr lang="en-US" sz="2400" dirty="0"/>
          </a:p>
        </p:txBody>
      </p:sp>
      <p:sp>
        <p:nvSpPr>
          <p:cNvPr id="12" name="TextBox 11">
            <a:extLst>
              <a:ext uri="{FF2B5EF4-FFF2-40B4-BE49-F238E27FC236}">
                <a16:creationId xmlns:a16="http://schemas.microsoft.com/office/drawing/2014/main" id="{EB1ACD9D-2073-DD47-B36E-CED38C96E530}"/>
              </a:ext>
            </a:extLst>
          </p:cNvPr>
          <p:cNvSpPr txBox="1"/>
          <p:nvPr/>
        </p:nvSpPr>
        <p:spPr>
          <a:xfrm>
            <a:off x="3295167" y="4253590"/>
            <a:ext cx="697513" cy="461665"/>
          </a:xfrm>
          <a:prstGeom prst="rect">
            <a:avLst/>
          </a:prstGeom>
          <a:noFill/>
        </p:spPr>
        <p:txBody>
          <a:bodyPr wrap="square" rtlCol="0">
            <a:spAutoFit/>
          </a:bodyPr>
          <a:lstStyle/>
          <a:p>
            <a:pPr algn="ctr"/>
            <a:r>
              <a:rPr lang="en-US" sz="2400" dirty="0"/>
              <a:t>x</a:t>
            </a:r>
            <a:r>
              <a:rPr lang="en-US" sz="2400" baseline="-25000" dirty="0"/>
              <a:t>3</a:t>
            </a:r>
            <a:endParaRPr lang="en-US" sz="2400" dirty="0"/>
          </a:p>
        </p:txBody>
      </p:sp>
      <p:sp>
        <p:nvSpPr>
          <p:cNvPr id="16" name="TextBox 15">
            <a:extLst>
              <a:ext uri="{FF2B5EF4-FFF2-40B4-BE49-F238E27FC236}">
                <a16:creationId xmlns:a16="http://schemas.microsoft.com/office/drawing/2014/main" id="{E6639D7A-3BC6-9B43-ABE6-65A6FCF393E4}"/>
              </a:ext>
            </a:extLst>
          </p:cNvPr>
          <p:cNvSpPr txBox="1"/>
          <p:nvPr/>
        </p:nvSpPr>
        <p:spPr>
          <a:xfrm>
            <a:off x="6114113" y="4032830"/>
            <a:ext cx="1963861" cy="461665"/>
          </a:xfrm>
          <a:prstGeom prst="rect">
            <a:avLst/>
          </a:prstGeom>
          <a:noFill/>
        </p:spPr>
        <p:txBody>
          <a:bodyPr wrap="square" rtlCol="0">
            <a:spAutoFit/>
          </a:bodyPr>
          <a:lstStyle/>
          <a:p>
            <a:pPr algn="ctr"/>
            <a:r>
              <a:rPr lang="en-US" sz="2400" dirty="0"/>
              <a:t>f</a:t>
            </a:r>
            <a:r>
              <a:rPr lang="en-US" sz="2400" baseline="-25000" dirty="0"/>
              <a:t>2</a:t>
            </a:r>
            <a:r>
              <a:rPr lang="en-US" sz="2400" dirty="0"/>
              <a:t>(x</a:t>
            </a:r>
            <a:r>
              <a:rPr lang="en-US" sz="2400" baseline="-25000" dirty="0"/>
              <a:t>1</a:t>
            </a:r>
            <a:r>
              <a:rPr lang="en-US" sz="2400" dirty="0"/>
              <a:t>, x</a:t>
            </a:r>
            <a:r>
              <a:rPr lang="en-US" sz="2400" baseline="-25000" dirty="0"/>
              <a:t>2</a:t>
            </a:r>
            <a:r>
              <a:rPr lang="en-US" sz="2400" dirty="0"/>
              <a:t>, x</a:t>
            </a:r>
            <a:r>
              <a:rPr lang="en-US" sz="2400" baseline="-25000" dirty="0"/>
              <a:t>3</a:t>
            </a:r>
            <a:r>
              <a:rPr lang="en-US" sz="2400" dirty="0"/>
              <a:t>)</a:t>
            </a:r>
          </a:p>
        </p:txBody>
      </p:sp>
      <p:sp>
        <p:nvSpPr>
          <p:cNvPr id="21" name="TextBox 20">
            <a:extLst>
              <a:ext uri="{FF2B5EF4-FFF2-40B4-BE49-F238E27FC236}">
                <a16:creationId xmlns:a16="http://schemas.microsoft.com/office/drawing/2014/main" id="{E6077D22-6FF3-E24E-AF57-0A53F8A49E2C}"/>
              </a:ext>
            </a:extLst>
          </p:cNvPr>
          <p:cNvSpPr txBox="1"/>
          <p:nvPr/>
        </p:nvSpPr>
        <p:spPr>
          <a:xfrm>
            <a:off x="4826305" y="4504596"/>
            <a:ext cx="1963861" cy="461665"/>
          </a:xfrm>
          <a:prstGeom prst="rect">
            <a:avLst/>
          </a:prstGeom>
          <a:noFill/>
        </p:spPr>
        <p:txBody>
          <a:bodyPr wrap="square" rtlCol="0">
            <a:spAutoFit/>
          </a:bodyPr>
          <a:lstStyle/>
          <a:p>
            <a:pPr algn="ctr"/>
            <a:r>
              <a:rPr lang="en-US" sz="2400" dirty="0"/>
              <a:t>f</a:t>
            </a:r>
            <a:r>
              <a:rPr lang="en-US" sz="2400" baseline="-25000" dirty="0"/>
              <a:t>1</a:t>
            </a:r>
            <a:r>
              <a:rPr lang="en-US" sz="2400" dirty="0"/>
              <a:t>(x</a:t>
            </a:r>
            <a:r>
              <a:rPr lang="en-US" sz="2400" baseline="-25000" dirty="0"/>
              <a:t>1</a:t>
            </a:r>
            <a:r>
              <a:rPr lang="en-US" sz="2400" dirty="0"/>
              <a:t>, x</a:t>
            </a:r>
            <a:r>
              <a:rPr lang="en-US" sz="2400" baseline="-25000" dirty="0"/>
              <a:t>2</a:t>
            </a:r>
            <a:r>
              <a:rPr lang="en-US" sz="2400" dirty="0"/>
              <a:t>, x</a:t>
            </a:r>
            <a:r>
              <a:rPr lang="en-US" sz="2400" baseline="-25000" dirty="0"/>
              <a:t>3</a:t>
            </a:r>
            <a:r>
              <a:rPr lang="en-US" sz="2400" dirty="0"/>
              <a:t>)</a:t>
            </a:r>
          </a:p>
        </p:txBody>
      </p:sp>
      <p:pic>
        <p:nvPicPr>
          <p:cNvPr id="19" name="Graphic 18">
            <a:extLst>
              <a:ext uri="{FF2B5EF4-FFF2-40B4-BE49-F238E27FC236}">
                <a16:creationId xmlns:a16="http://schemas.microsoft.com/office/drawing/2014/main" id="{728C8A8E-C057-A84F-87E4-6357A20F2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592" y="3340061"/>
            <a:ext cx="307112" cy="612944"/>
          </a:xfrm>
          <a:prstGeom prst="rect">
            <a:avLst/>
          </a:prstGeom>
        </p:spPr>
      </p:pic>
      <p:pic>
        <p:nvPicPr>
          <p:cNvPr id="28" name="Graphic 27">
            <a:extLst>
              <a:ext uri="{FF2B5EF4-FFF2-40B4-BE49-F238E27FC236}">
                <a16:creationId xmlns:a16="http://schemas.microsoft.com/office/drawing/2014/main" id="{1F071DD0-BAA9-1D43-BF18-3517175F2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0576" y="3836648"/>
            <a:ext cx="307112" cy="612944"/>
          </a:xfrm>
          <a:prstGeom prst="rect">
            <a:avLst/>
          </a:prstGeom>
        </p:spPr>
      </p:pic>
      <p:sp>
        <p:nvSpPr>
          <p:cNvPr id="2" name="Curved Up Arrow 1">
            <a:extLst>
              <a:ext uri="{FF2B5EF4-FFF2-40B4-BE49-F238E27FC236}">
                <a16:creationId xmlns:a16="http://schemas.microsoft.com/office/drawing/2014/main" id="{F79CE424-66A4-8B47-817F-D0042DB9849E}"/>
              </a:ext>
            </a:extLst>
          </p:cNvPr>
          <p:cNvSpPr/>
          <p:nvPr/>
        </p:nvSpPr>
        <p:spPr>
          <a:xfrm flipH="1">
            <a:off x="2880642" y="5244898"/>
            <a:ext cx="3787973" cy="780560"/>
          </a:xfrm>
          <a:prstGeom prst="curvedUpArrow">
            <a:avLst>
              <a:gd name="adj1" fmla="val 3006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45867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Deployment Models</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24</a:t>
            </a:fld>
            <a:endParaRPr lang="en-US" b="1" dirty="0">
              <a:solidFill>
                <a:schemeClr val="tx2"/>
              </a:solidFill>
            </a:endParaRPr>
          </a:p>
        </p:txBody>
      </p:sp>
      <p:sp>
        <p:nvSpPr>
          <p:cNvPr id="25" name="Content Placeholder 1">
            <a:extLst>
              <a:ext uri="{FF2B5EF4-FFF2-40B4-BE49-F238E27FC236}">
                <a16:creationId xmlns:a16="http://schemas.microsoft.com/office/drawing/2014/main" id="{FEFA717C-CDA3-B74B-A101-549512FA4714}"/>
              </a:ext>
            </a:extLst>
          </p:cNvPr>
          <p:cNvSpPr>
            <a:spLocks noGrp="1"/>
          </p:cNvSpPr>
          <p:nvPr>
            <p:ph idx="13"/>
          </p:nvPr>
        </p:nvSpPr>
        <p:spPr>
          <a:xfrm>
            <a:off x="115668" y="4385823"/>
            <a:ext cx="4980725" cy="3040162"/>
          </a:xfrm>
        </p:spPr>
        <p:txBody>
          <a:bodyPr>
            <a:normAutofit/>
          </a:bodyPr>
          <a:lstStyle/>
          <a:p>
            <a:r>
              <a:rPr lang="en-US" sz="2800" dirty="0"/>
              <a:t>Authority Model</a:t>
            </a:r>
          </a:p>
          <a:p>
            <a:endParaRPr lang="en-US" sz="2800" dirty="0"/>
          </a:p>
          <a:p>
            <a:pPr marL="1033463" lvl="2" indent="-571500">
              <a:spcAft>
                <a:spcPts val="1500"/>
              </a:spcAft>
              <a:buFont typeface="Wingdings" charset="2"/>
              <a:buChar char="§"/>
            </a:pPr>
            <a:r>
              <a:rPr lang="en-US" sz="2400" dirty="0"/>
              <a:t>Authorities run MPC (~5)</a:t>
            </a:r>
          </a:p>
          <a:p>
            <a:pPr marL="1033463" lvl="2" indent="-571500">
              <a:spcAft>
                <a:spcPts val="1500"/>
              </a:spcAft>
              <a:buFont typeface="Wingdings" charset="2"/>
              <a:buChar char="§"/>
            </a:pPr>
            <a:r>
              <a:rPr lang="en-US" sz="2400" dirty="0"/>
              <a:t>Need one honest</a:t>
            </a:r>
          </a:p>
          <a:p>
            <a:pPr marL="1033463" lvl="2" indent="-571500">
              <a:spcAft>
                <a:spcPts val="1500"/>
              </a:spcAft>
              <a:buFont typeface="Wingdings" charset="2"/>
              <a:buChar char="§"/>
            </a:pPr>
            <a:r>
              <a:rPr lang="en-US" sz="2400" dirty="0"/>
              <a:t>High reliability machines</a:t>
            </a:r>
          </a:p>
          <a:p>
            <a:pPr marL="1033463" lvl="2" indent="-571500">
              <a:spcAft>
                <a:spcPts val="1500"/>
              </a:spcAft>
              <a:buFont typeface="Wingdings" charset="2"/>
              <a:buChar char="§"/>
            </a:pPr>
            <a:r>
              <a:rPr lang="en-US" sz="2400" dirty="0"/>
              <a:t>High bandwidth (~1 Gbps)</a:t>
            </a:r>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p:txBody>
      </p:sp>
      <p:sp>
        <p:nvSpPr>
          <p:cNvPr id="33" name="Content Placeholder 1">
            <a:extLst>
              <a:ext uri="{FF2B5EF4-FFF2-40B4-BE49-F238E27FC236}">
                <a16:creationId xmlns:a16="http://schemas.microsoft.com/office/drawing/2014/main" id="{41F997F6-BFD0-734F-BC32-E92D5B3825E8}"/>
              </a:ext>
            </a:extLst>
          </p:cNvPr>
          <p:cNvSpPr txBox="1">
            <a:spLocks/>
          </p:cNvSpPr>
          <p:nvPr/>
        </p:nvSpPr>
        <p:spPr>
          <a:xfrm>
            <a:off x="4854752" y="4385822"/>
            <a:ext cx="5203648" cy="2929378"/>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2800" dirty="0"/>
              <a:t>Relay Model</a:t>
            </a:r>
          </a:p>
          <a:p>
            <a:endParaRPr lang="en-US" sz="2800" dirty="0"/>
          </a:p>
          <a:p>
            <a:pPr marL="1033463" lvl="2" indent="-571500">
              <a:spcAft>
                <a:spcPts val="1500"/>
              </a:spcAft>
              <a:buFont typeface="Wingdings" charset="2"/>
              <a:buChar char="§"/>
            </a:pPr>
            <a:r>
              <a:rPr lang="en-US" sz="2400" dirty="0"/>
              <a:t>Relays run MPC (~7000)</a:t>
            </a:r>
          </a:p>
          <a:p>
            <a:pPr marL="1033463" lvl="2" indent="-571500">
              <a:spcAft>
                <a:spcPts val="1500"/>
              </a:spcAft>
              <a:buFont typeface="Wingdings" charset="2"/>
              <a:buChar char="§"/>
            </a:pPr>
            <a:r>
              <a:rPr lang="en-US" sz="2400" dirty="0"/>
              <a:t>Most bandwidth honest (75%) </a:t>
            </a:r>
          </a:p>
          <a:p>
            <a:pPr marL="1033463" lvl="2" indent="-571500">
              <a:spcAft>
                <a:spcPts val="1500"/>
              </a:spcAft>
              <a:buFont typeface="Wingdings" charset="2"/>
              <a:buChar char="§"/>
            </a:pPr>
            <a:r>
              <a:rPr lang="en-US" sz="2400" dirty="0"/>
              <a:t>Relays may go offline</a:t>
            </a:r>
          </a:p>
          <a:p>
            <a:pPr marL="1033463" lvl="2" indent="-571500">
              <a:spcAft>
                <a:spcPts val="1500"/>
              </a:spcAft>
              <a:buFont typeface="Wingdings" charset="2"/>
              <a:buChar char="§"/>
            </a:pPr>
            <a:r>
              <a:rPr lang="en-US" sz="2400" dirty="0"/>
              <a:t>Relay bandwidth (25%)</a:t>
            </a:r>
          </a:p>
          <a:p>
            <a:pPr marL="1033463" lvl="2" indent="-571500">
              <a:spcAft>
                <a:spcPts val="1500"/>
              </a:spcAft>
              <a:buFont typeface="Wingdings" charset="2"/>
              <a:buChar char="§"/>
            </a:pPr>
            <a:endParaRPr lang="en-US" sz="2400" dirty="0"/>
          </a:p>
        </p:txBody>
      </p:sp>
      <p:pic>
        <p:nvPicPr>
          <p:cNvPr id="34" name="Picture 33" descr="relay-onion.png">
            <a:extLst>
              <a:ext uri="{FF2B5EF4-FFF2-40B4-BE49-F238E27FC236}">
                <a16:creationId xmlns:a16="http://schemas.microsoft.com/office/drawing/2014/main" id="{6FAFFDC8-1C83-3541-BCD9-6F609BAC0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692" y="2825936"/>
            <a:ext cx="837327" cy="1052327"/>
          </a:xfrm>
          <a:prstGeom prst="rect">
            <a:avLst/>
          </a:prstGeom>
        </p:spPr>
      </p:pic>
      <p:pic>
        <p:nvPicPr>
          <p:cNvPr id="36" name="Picture 35" descr="relay-onion.png">
            <a:extLst>
              <a:ext uri="{FF2B5EF4-FFF2-40B4-BE49-F238E27FC236}">
                <a16:creationId xmlns:a16="http://schemas.microsoft.com/office/drawing/2014/main" id="{02A6790B-1918-ED40-89FF-5C071393E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078" y="2825936"/>
            <a:ext cx="837327" cy="1052327"/>
          </a:xfrm>
          <a:prstGeom prst="rect">
            <a:avLst/>
          </a:prstGeom>
        </p:spPr>
      </p:pic>
      <p:pic>
        <p:nvPicPr>
          <p:cNvPr id="37" name="Picture 36" descr="relay-onion.png">
            <a:extLst>
              <a:ext uri="{FF2B5EF4-FFF2-40B4-BE49-F238E27FC236}">
                <a16:creationId xmlns:a16="http://schemas.microsoft.com/office/drawing/2014/main" id="{CF16AB0E-1AFE-6840-A3C1-C559FDAA7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663" y="2525102"/>
            <a:ext cx="837327" cy="1052327"/>
          </a:xfrm>
          <a:prstGeom prst="rect">
            <a:avLst/>
          </a:prstGeom>
        </p:spPr>
      </p:pic>
      <p:pic>
        <p:nvPicPr>
          <p:cNvPr id="38" name="Picture 37" descr="relay-onion.png">
            <a:extLst>
              <a:ext uri="{FF2B5EF4-FFF2-40B4-BE49-F238E27FC236}">
                <a16:creationId xmlns:a16="http://schemas.microsoft.com/office/drawing/2014/main" id="{D511FE22-7AEE-9D4B-920C-B983C5DA4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354" y="1461718"/>
            <a:ext cx="837327" cy="1052327"/>
          </a:xfrm>
          <a:prstGeom prst="rect">
            <a:avLst/>
          </a:prstGeom>
        </p:spPr>
      </p:pic>
      <p:pic>
        <p:nvPicPr>
          <p:cNvPr id="39" name="Picture 38" descr="relay-onion.png">
            <a:extLst>
              <a:ext uri="{FF2B5EF4-FFF2-40B4-BE49-F238E27FC236}">
                <a16:creationId xmlns:a16="http://schemas.microsoft.com/office/drawing/2014/main" id="{5282027F-C6DF-7F4F-9D48-BA735373C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2102" y="1271208"/>
            <a:ext cx="837327" cy="1052327"/>
          </a:xfrm>
          <a:prstGeom prst="rect">
            <a:avLst/>
          </a:prstGeom>
        </p:spPr>
      </p:pic>
      <p:pic>
        <p:nvPicPr>
          <p:cNvPr id="40" name="Picture 39" descr="relay-onion.png">
            <a:extLst>
              <a:ext uri="{FF2B5EF4-FFF2-40B4-BE49-F238E27FC236}">
                <a16:creationId xmlns:a16="http://schemas.microsoft.com/office/drawing/2014/main" id="{D0B7B477-7265-BC4C-B067-550D67EF9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210" y="1461717"/>
            <a:ext cx="837327" cy="1052327"/>
          </a:xfrm>
          <a:prstGeom prst="rect">
            <a:avLst/>
          </a:prstGeom>
        </p:spPr>
      </p:pic>
      <p:pic>
        <p:nvPicPr>
          <p:cNvPr id="41" name="Picture 40" descr="relay-onion.png">
            <a:extLst>
              <a:ext uri="{FF2B5EF4-FFF2-40B4-BE49-F238E27FC236}">
                <a16:creationId xmlns:a16="http://schemas.microsoft.com/office/drawing/2014/main" id="{CB0EB66F-23D7-EA42-B085-3699D379B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186" y="2514045"/>
            <a:ext cx="837327" cy="1052327"/>
          </a:xfrm>
          <a:prstGeom prst="rect">
            <a:avLst/>
          </a:prstGeom>
        </p:spPr>
      </p:pic>
      <p:grpSp>
        <p:nvGrpSpPr>
          <p:cNvPr id="44" name="Group 43">
            <a:extLst>
              <a:ext uri="{FF2B5EF4-FFF2-40B4-BE49-F238E27FC236}">
                <a16:creationId xmlns:a16="http://schemas.microsoft.com/office/drawing/2014/main" id="{445DA52C-A44A-534B-82D7-1ED619E53CDB}"/>
              </a:ext>
            </a:extLst>
          </p:cNvPr>
          <p:cNvGrpSpPr/>
          <p:nvPr/>
        </p:nvGrpSpPr>
        <p:grpSpPr>
          <a:xfrm>
            <a:off x="953462" y="2335039"/>
            <a:ext cx="1103938" cy="813024"/>
            <a:chOff x="4159135" y="1522241"/>
            <a:chExt cx="1103938" cy="813024"/>
          </a:xfrm>
        </p:grpSpPr>
        <p:pic>
          <p:nvPicPr>
            <p:cNvPr id="45" name="Picture 44">
              <a:extLst>
                <a:ext uri="{FF2B5EF4-FFF2-40B4-BE49-F238E27FC236}">
                  <a16:creationId xmlns:a16="http://schemas.microsoft.com/office/drawing/2014/main" id="{EA670B98-4AD5-9641-B8D2-825FFEE9F330}"/>
                </a:ext>
              </a:extLst>
            </p:cNvPr>
            <p:cNvPicPr/>
            <p:nvPr/>
          </p:nvPicPr>
          <p:blipFill>
            <a:blip r:embed="rId3"/>
            <a:stretch>
              <a:fillRect/>
            </a:stretch>
          </p:blipFill>
          <p:spPr>
            <a:xfrm>
              <a:off x="4159135" y="1522241"/>
              <a:ext cx="936054" cy="799636"/>
            </a:xfrm>
            <a:prstGeom prst="rect">
              <a:avLst/>
            </a:prstGeom>
          </p:spPr>
        </p:pic>
        <p:pic>
          <p:nvPicPr>
            <p:cNvPr id="46" name="Picture 45" descr="metrics-logo.png">
              <a:extLst>
                <a:ext uri="{FF2B5EF4-FFF2-40B4-BE49-F238E27FC236}">
                  <a16:creationId xmlns:a16="http://schemas.microsoft.com/office/drawing/2014/main" id="{D6723F25-558D-D94D-B2A3-20CE7C1E8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142" y="1753656"/>
              <a:ext cx="444931" cy="581609"/>
            </a:xfrm>
            <a:prstGeom prst="rect">
              <a:avLst/>
            </a:prstGeom>
          </p:spPr>
        </p:pic>
      </p:grpSp>
      <p:grpSp>
        <p:nvGrpSpPr>
          <p:cNvPr id="48" name="Group 47">
            <a:extLst>
              <a:ext uri="{FF2B5EF4-FFF2-40B4-BE49-F238E27FC236}">
                <a16:creationId xmlns:a16="http://schemas.microsoft.com/office/drawing/2014/main" id="{95617353-5122-9C47-9F5A-903653A54C7A}"/>
              </a:ext>
            </a:extLst>
          </p:cNvPr>
          <p:cNvGrpSpPr/>
          <p:nvPr/>
        </p:nvGrpSpPr>
        <p:grpSpPr>
          <a:xfrm>
            <a:off x="2074443" y="2335039"/>
            <a:ext cx="1103938" cy="813024"/>
            <a:chOff x="4159135" y="1522241"/>
            <a:chExt cx="1103938" cy="813024"/>
          </a:xfrm>
        </p:grpSpPr>
        <p:pic>
          <p:nvPicPr>
            <p:cNvPr id="49" name="Picture 48">
              <a:extLst>
                <a:ext uri="{FF2B5EF4-FFF2-40B4-BE49-F238E27FC236}">
                  <a16:creationId xmlns:a16="http://schemas.microsoft.com/office/drawing/2014/main" id="{4314C3E8-44DA-C748-BB42-EB22E4B2FB55}"/>
                </a:ext>
              </a:extLst>
            </p:cNvPr>
            <p:cNvPicPr/>
            <p:nvPr/>
          </p:nvPicPr>
          <p:blipFill>
            <a:blip r:embed="rId3"/>
            <a:stretch>
              <a:fillRect/>
            </a:stretch>
          </p:blipFill>
          <p:spPr>
            <a:xfrm>
              <a:off x="4159135" y="1522241"/>
              <a:ext cx="936054" cy="799636"/>
            </a:xfrm>
            <a:prstGeom prst="rect">
              <a:avLst/>
            </a:prstGeom>
          </p:spPr>
        </p:pic>
        <p:pic>
          <p:nvPicPr>
            <p:cNvPr id="50" name="Picture 49" descr="metrics-logo.png">
              <a:extLst>
                <a:ext uri="{FF2B5EF4-FFF2-40B4-BE49-F238E27FC236}">
                  <a16:creationId xmlns:a16="http://schemas.microsoft.com/office/drawing/2014/main" id="{E8FE9599-C7C8-AE42-BB1E-ECA33992D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142" y="1753656"/>
              <a:ext cx="444931" cy="581609"/>
            </a:xfrm>
            <a:prstGeom prst="rect">
              <a:avLst/>
            </a:prstGeom>
          </p:spPr>
        </p:pic>
      </p:grpSp>
      <p:grpSp>
        <p:nvGrpSpPr>
          <p:cNvPr id="51" name="Group 50">
            <a:extLst>
              <a:ext uri="{FF2B5EF4-FFF2-40B4-BE49-F238E27FC236}">
                <a16:creationId xmlns:a16="http://schemas.microsoft.com/office/drawing/2014/main" id="{04461BDE-8B8C-1D43-9498-FE0A1770D92D}"/>
              </a:ext>
            </a:extLst>
          </p:cNvPr>
          <p:cNvGrpSpPr/>
          <p:nvPr/>
        </p:nvGrpSpPr>
        <p:grpSpPr>
          <a:xfrm>
            <a:off x="3231271" y="2335039"/>
            <a:ext cx="1103938" cy="813024"/>
            <a:chOff x="4159135" y="1522241"/>
            <a:chExt cx="1103938" cy="813024"/>
          </a:xfrm>
        </p:grpSpPr>
        <p:pic>
          <p:nvPicPr>
            <p:cNvPr id="52" name="Picture 51">
              <a:extLst>
                <a:ext uri="{FF2B5EF4-FFF2-40B4-BE49-F238E27FC236}">
                  <a16:creationId xmlns:a16="http://schemas.microsoft.com/office/drawing/2014/main" id="{6663B539-FD49-8D42-8ECE-7DB9E94E564E}"/>
                </a:ext>
              </a:extLst>
            </p:cNvPr>
            <p:cNvPicPr/>
            <p:nvPr/>
          </p:nvPicPr>
          <p:blipFill>
            <a:blip r:embed="rId3"/>
            <a:stretch>
              <a:fillRect/>
            </a:stretch>
          </p:blipFill>
          <p:spPr>
            <a:xfrm>
              <a:off x="4159135" y="1522241"/>
              <a:ext cx="936054" cy="799636"/>
            </a:xfrm>
            <a:prstGeom prst="rect">
              <a:avLst/>
            </a:prstGeom>
          </p:spPr>
        </p:pic>
        <p:pic>
          <p:nvPicPr>
            <p:cNvPr id="53" name="Picture 52" descr="metrics-logo.png">
              <a:extLst>
                <a:ext uri="{FF2B5EF4-FFF2-40B4-BE49-F238E27FC236}">
                  <a16:creationId xmlns:a16="http://schemas.microsoft.com/office/drawing/2014/main" id="{0F980DD3-8164-DC4E-8724-FB73CAEB4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142" y="1753656"/>
              <a:ext cx="444931" cy="581609"/>
            </a:xfrm>
            <a:prstGeom prst="rect">
              <a:avLst/>
            </a:prstGeom>
          </p:spPr>
        </p:pic>
      </p:grpSp>
    </p:spTree>
    <p:extLst>
      <p:ext uri="{BB962C8B-B14F-4D97-AF65-F5344CB8AC3E}">
        <p14:creationId xmlns:p14="http://schemas.microsoft.com/office/powerpoint/2010/main" val="30386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MPC Protocols</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25</a:t>
            </a:fld>
            <a:endParaRPr lang="en-US" b="1" dirty="0">
              <a:solidFill>
                <a:schemeClr val="tx2"/>
              </a:solidFill>
            </a:endParaRPr>
          </a:p>
        </p:txBody>
      </p:sp>
      <p:sp>
        <p:nvSpPr>
          <p:cNvPr id="25" name="Content Placeholder 1">
            <a:extLst>
              <a:ext uri="{FF2B5EF4-FFF2-40B4-BE49-F238E27FC236}">
                <a16:creationId xmlns:a16="http://schemas.microsoft.com/office/drawing/2014/main" id="{FEFA717C-CDA3-B74B-A101-549512FA4714}"/>
              </a:ext>
            </a:extLst>
          </p:cNvPr>
          <p:cNvSpPr>
            <a:spLocks noGrp="1"/>
          </p:cNvSpPr>
          <p:nvPr>
            <p:ph idx="13"/>
          </p:nvPr>
        </p:nvSpPr>
        <p:spPr>
          <a:xfrm>
            <a:off x="295550" y="1837495"/>
            <a:ext cx="8893420" cy="4848118"/>
          </a:xfrm>
        </p:spPr>
        <p:txBody>
          <a:bodyPr>
            <a:normAutofit/>
          </a:bodyPr>
          <a:lstStyle/>
          <a:p>
            <a:r>
              <a:rPr lang="en-US" sz="2800" dirty="0"/>
              <a:t>MPC protocol properties</a:t>
            </a:r>
          </a:p>
          <a:p>
            <a:endParaRPr lang="en-US" sz="2800" dirty="0"/>
          </a:p>
          <a:p>
            <a:pPr marL="571500" lvl="1" indent="-571500">
              <a:spcAft>
                <a:spcPts val="1500"/>
              </a:spcAft>
              <a:buFont typeface="Wingdings" charset="2"/>
              <a:buChar char="§"/>
            </a:pPr>
            <a:r>
              <a:rPr lang="en-US" sz="2400" dirty="0">
                <a:solidFill>
                  <a:schemeClr val="tx2"/>
                </a:solidFill>
              </a:rPr>
              <a:t>Binary circuits</a:t>
            </a:r>
          </a:p>
          <a:p>
            <a:pPr marL="571500" lvl="1" indent="-571500">
              <a:spcAft>
                <a:spcPts val="1500"/>
              </a:spcAft>
              <a:buFont typeface="Wingdings" charset="2"/>
              <a:buChar char="§"/>
            </a:pPr>
            <a:r>
              <a:rPr lang="en-US" sz="2400" dirty="0">
                <a:solidFill>
                  <a:schemeClr val="tx2"/>
                </a:solidFill>
              </a:rPr>
              <a:t>Multiparty</a:t>
            </a:r>
          </a:p>
          <a:p>
            <a:pPr marL="571500" lvl="1" indent="-571500">
              <a:spcAft>
                <a:spcPts val="1500"/>
              </a:spcAft>
              <a:buFont typeface="Wingdings" charset="2"/>
              <a:buChar char="§"/>
            </a:pPr>
            <a:r>
              <a:rPr lang="en-US" sz="2400" dirty="0">
                <a:solidFill>
                  <a:schemeClr val="tx2"/>
                </a:solidFill>
              </a:rPr>
              <a:t>Preprocessing model</a:t>
            </a:r>
          </a:p>
          <a:p>
            <a:pPr marL="1033463" lvl="2" indent="-571500">
              <a:spcAft>
                <a:spcPts val="1500"/>
              </a:spcAft>
              <a:buFont typeface="Wingdings" charset="2"/>
              <a:buChar char="§"/>
            </a:pPr>
            <a:r>
              <a:rPr lang="en-US" sz="2400" dirty="0"/>
              <a:t>Offline phase: need circuit size, compute “offline material”</a:t>
            </a:r>
          </a:p>
          <a:p>
            <a:pPr marL="1033463" lvl="2" indent="-571500">
              <a:spcAft>
                <a:spcPts val="1500"/>
              </a:spcAft>
              <a:buFont typeface="Wingdings" charset="2"/>
              <a:buChar char="§"/>
            </a:pPr>
            <a:r>
              <a:rPr lang="en-US" sz="2400" dirty="0"/>
              <a:t>Online phase: need circuit and inputs, compute function</a:t>
            </a:r>
          </a:p>
          <a:p>
            <a:pPr marL="571500" lvl="1" indent="-571500">
              <a:spcAft>
                <a:spcPts val="1500"/>
              </a:spcAft>
              <a:buFont typeface="Wingdings" charset="2"/>
              <a:buChar char="§"/>
            </a:pPr>
            <a:r>
              <a:rPr lang="en-US" sz="2400" dirty="0">
                <a:solidFill>
                  <a:schemeClr val="tx2"/>
                </a:solidFill>
              </a:rPr>
              <a:t>Security properties</a:t>
            </a:r>
          </a:p>
          <a:p>
            <a:pPr marL="1033463" lvl="2" indent="-571500">
              <a:spcAft>
                <a:spcPts val="1500"/>
              </a:spcAft>
              <a:buFont typeface="Wingdings" charset="2"/>
              <a:buChar char="§"/>
            </a:pPr>
            <a:r>
              <a:rPr lang="en-US" sz="2400" dirty="0"/>
              <a:t>Abort without agreement</a:t>
            </a:r>
          </a:p>
          <a:p>
            <a:pPr marL="1033463" lvl="2" indent="-571500">
              <a:spcAft>
                <a:spcPts val="1500"/>
              </a:spcAft>
              <a:buFont typeface="Wingdings" charset="2"/>
              <a:buChar char="§"/>
            </a:pPr>
            <a:r>
              <a:rPr lang="en-US" sz="2400" dirty="0"/>
              <a:t>Dishonest majority</a:t>
            </a:r>
          </a:p>
          <a:p>
            <a:pPr marL="1033463" lvl="2" indent="-571500">
              <a:spcAft>
                <a:spcPts val="1500"/>
              </a:spcAft>
              <a:buFont typeface="Wingdings" charset="2"/>
              <a:buChar char="§"/>
            </a:pPr>
            <a:r>
              <a:rPr lang="en-US" sz="2400" dirty="0"/>
              <a:t>Malicious security</a:t>
            </a:r>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p:txBody>
      </p:sp>
    </p:spTree>
    <p:extLst>
      <p:ext uri="{BB962C8B-B14F-4D97-AF65-F5344CB8AC3E}">
        <p14:creationId xmlns:p14="http://schemas.microsoft.com/office/powerpoint/2010/main" val="365082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Composition: Authority Model</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26</a:t>
            </a:fld>
            <a:endParaRPr lang="en-US" b="1" dirty="0">
              <a:solidFill>
                <a:schemeClr val="tx2"/>
              </a:solidFill>
            </a:endParaRPr>
          </a:p>
        </p:txBody>
      </p:sp>
      <p:sp>
        <p:nvSpPr>
          <p:cNvPr id="25" name="Content Placeholder 1">
            <a:extLst>
              <a:ext uri="{FF2B5EF4-FFF2-40B4-BE49-F238E27FC236}">
                <a16:creationId xmlns:a16="http://schemas.microsoft.com/office/drawing/2014/main" id="{FEFA717C-CDA3-B74B-A101-549512FA4714}"/>
              </a:ext>
            </a:extLst>
          </p:cNvPr>
          <p:cNvSpPr>
            <a:spLocks noGrp="1"/>
          </p:cNvSpPr>
          <p:nvPr>
            <p:ph idx="13"/>
          </p:nvPr>
        </p:nvSpPr>
        <p:spPr>
          <a:xfrm>
            <a:off x="1148250" y="4355649"/>
            <a:ext cx="8430090" cy="2829353"/>
          </a:xfrm>
        </p:spPr>
        <p:txBody>
          <a:bodyPr>
            <a:normAutofit/>
          </a:bodyPr>
          <a:lstStyle/>
          <a:p>
            <a:r>
              <a:rPr lang="en-US" sz="2800" dirty="0"/>
              <a:t>Authority Model</a:t>
            </a:r>
          </a:p>
          <a:p>
            <a:endParaRPr lang="en-US" sz="2800" dirty="0"/>
          </a:p>
          <a:p>
            <a:pPr marL="1033463" lvl="2" indent="-571500">
              <a:spcAft>
                <a:spcPts val="1500"/>
              </a:spcAft>
              <a:buFont typeface="Wingdings" charset="2"/>
              <a:buChar char="§"/>
            </a:pPr>
            <a:r>
              <a:rPr lang="en-US" sz="2400" dirty="0"/>
              <a:t>Authorities do offline and online computations</a:t>
            </a:r>
          </a:p>
          <a:p>
            <a:pPr marL="1033463" lvl="2" indent="-571500">
              <a:spcAft>
                <a:spcPts val="1500"/>
              </a:spcAft>
              <a:buFont typeface="Wingdings" charset="2"/>
              <a:buChar char="§"/>
            </a:pPr>
            <a:r>
              <a:rPr lang="en-US" sz="2400" dirty="0"/>
              <a:t>Any abort causes all epoch’s computations to abort</a:t>
            </a:r>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p:txBody>
      </p:sp>
      <p:cxnSp>
        <p:nvCxnSpPr>
          <p:cNvPr id="46" name="Straight Arrow Connector 45">
            <a:extLst>
              <a:ext uri="{FF2B5EF4-FFF2-40B4-BE49-F238E27FC236}">
                <a16:creationId xmlns:a16="http://schemas.microsoft.com/office/drawing/2014/main" id="{3DD62BA1-831D-4646-B5A5-7ACCF219A8D9}"/>
              </a:ext>
            </a:extLst>
          </p:cNvPr>
          <p:cNvCxnSpPr>
            <a:cxnSpLocks/>
          </p:cNvCxnSpPr>
          <p:nvPr/>
        </p:nvCxnSpPr>
        <p:spPr>
          <a:xfrm flipV="1">
            <a:off x="3181861" y="3104593"/>
            <a:ext cx="1130378" cy="32835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A50F5248-7AE8-C346-9FA9-FF9CF2FB9691}"/>
              </a:ext>
            </a:extLst>
          </p:cNvPr>
          <p:cNvCxnSpPr>
            <a:cxnSpLocks/>
          </p:cNvCxnSpPr>
          <p:nvPr/>
        </p:nvCxnSpPr>
        <p:spPr>
          <a:xfrm flipV="1">
            <a:off x="1723072" y="2832047"/>
            <a:ext cx="2358761" cy="31777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6F96179F-D375-2444-B50D-C5341C29C068}"/>
              </a:ext>
            </a:extLst>
          </p:cNvPr>
          <p:cNvCxnSpPr>
            <a:cxnSpLocks/>
          </p:cNvCxnSpPr>
          <p:nvPr/>
        </p:nvCxnSpPr>
        <p:spPr>
          <a:xfrm>
            <a:off x="2735079" y="2384802"/>
            <a:ext cx="1522765" cy="634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0" name="Picture 49" descr="relay-onion.png">
            <a:extLst>
              <a:ext uri="{FF2B5EF4-FFF2-40B4-BE49-F238E27FC236}">
                <a16:creationId xmlns:a16="http://schemas.microsoft.com/office/drawing/2014/main" id="{7A8EE3F0-1747-834C-B9F6-01E76445B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266" y="1544022"/>
            <a:ext cx="837327" cy="1052327"/>
          </a:xfrm>
          <a:prstGeom prst="rect">
            <a:avLst/>
          </a:prstGeom>
        </p:spPr>
      </p:pic>
      <p:pic>
        <p:nvPicPr>
          <p:cNvPr id="51" name="Picture 50" descr="relay-onion.png">
            <a:extLst>
              <a:ext uri="{FF2B5EF4-FFF2-40B4-BE49-F238E27FC236}">
                <a16:creationId xmlns:a16="http://schemas.microsoft.com/office/drawing/2014/main" id="{5E71F180-AA42-BE42-B64C-09ABA611F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440" y="2856579"/>
            <a:ext cx="837327" cy="1052327"/>
          </a:xfrm>
          <a:prstGeom prst="rect">
            <a:avLst/>
          </a:prstGeom>
        </p:spPr>
      </p:pic>
      <p:pic>
        <p:nvPicPr>
          <p:cNvPr id="52" name="Picture 51" descr="relay-onion.png">
            <a:extLst>
              <a:ext uri="{FF2B5EF4-FFF2-40B4-BE49-F238E27FC236}">
                <a16:creationId xmlns:a16="http://schemas.microsoft.com/office/drawing/2014/main" id="{FFA40017-E98D-684E-B93A-A81CD3ADE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35" y="2299079"/>
            <a:ext cx="837327" cy="1052327"/>
          </a:xfrm>
          <a:prstGeom prst="rect">
            <a:avLst/>
          </a:prstGeom>
        </p:spPr>
      </p:pic>
      <p:sp>
        <p:nvSpPr>
          <p:cNvPr id="53" name="TextBox 52">
            <a:extLst>
              <a:ext uri="{FF2B5EF4-FFF2-40B4-BE49-F238E27FC236}">
                <a16:creationId xmlns:a16="http://schemas.microsoft.com/office/drawing/2014/main" id="{C1A99467-AC7D-E248-9978-28B769E2139F}"/>
              </a:ext>
            </a:extLst>
          </p:cNvPr>
          <p:cNvSpPr txBox="1"/>
          <p:nvPr/>
        </p:nvSpPr>
        <p:spPr>
          <a:xfrm>
            <a:off x="3181861" y="1915972"/>
            <a:ext cx="697513" cy="461665"/>
          </a:xfrm>
          <a:prstGeom prst="rect">
            <a:avLst/>
          </a:prstGeom>
          <a:noFill/>
        </p:spPr>
        <p:txBody>
          <a:bodyPr wrap="square" rtlCol="0">
            <a:spAutoFit/>
          </a:bodyPr>
          <a:lstStyle/>
          <a:p>
            <a:pPr algn="ctr"/>
            <a:r>
              <a:rPr lang="en-US" sz="2400" dirty="0"/>
              <a:t>x</a:t>
            </a:r>
            <a:r>
              <a:rPr lang="en-US" sz="2400" baseline="-25000" dirty="0"/>
              <a:t>1</a:t>
            </a:r>
            <a:endParaRPr lang="en-US" sz="2400" dirty="0"/>
          </a:p>
        </p:txBody>
      </p:sp>
      <p:sp>
        <p:nvSpPr>
          <p:cNvPr id="54" name="TextBox 53">
            <a:extLst>
              <a:ext uri="{FF2B5EF4-FFF2-40B4-BE49-F238E27FC236}">
                <a16:creationId xmlns:a16="http://schemas.microsoft.com/office/drawing/2014/main" id="{A83B1113-AB7C-2E4C-971A-A7E432C5B9D0}"/>
              </a:ext>
            </a:extLst>
          </p:cNvPr>
          <p:cNvSpPr txBox="1"/>
          <p:nvPr/>
        </p:nvSpPr>
        <p:spPr>
          <a:xfrm>
            <a:off x="2285214" y="2590483"/>
            <a:ext cx="697513" cy="461665"/>
          </a:xfrm>
          <a:prstGeom prst="rect">
            <a:avLst/>
          </a:prstGeom>
          <a:noFill/>
        </p:spPr>
        <p:txBody>
          <a:bodyPr wrap="square" rtlCol="0">
            <a:spAutoFit/>
          </a:bodyPr>
          <a:lstStyle/>
          <a:p>
            <a:pPr algn="ctr"/>
            <a:r>
              <a:rPr lang="en-US" sz="2400" dirty="0"/>
              <a:t>x</a:t>
            </a:r>
            <a:r>
              <a:rPr lang="en-US" sz="2400" baseline="-25000" dirty="0"/>
              <a:t>2</a:t>
            </a:r>
            <a:endParaRPr lang="en-US" sz="2400" dirty="0"/>
          </a:p>
        </p:txBody>
      </p:sp>
      <p:sp>
        <p:nvSpPr>
          <p:cNvPr id="55" name="TextBox 54">
            <a:extLst>
              <a:ext uri="{FF2B5EF4-FFF2-40B4-BE49-F238E27FC236}">
                <a16:creationId xmlns:a16="http://schemas.microsoft.com/office/drawing/2014/main" id="{2E5396DF-1BC4-284F-A529-FAA0178C8298}"/>
              </a:ext>
            </a:extLst>
          </p:cNvPr>
          <p:cNvSpPr txBox="1"/>
          <p:nvPr/>
        </p:nvSpPr>
        <p:spPr>
          <a:xfrm>
            <a:off x="3384320" y="3248548"/>
            <a:ext cx="697513" cy="461665"/>
          </a:xfrm>
          <a:prstGeom prst="rect">
            <a:avLst/>
          </a:prstGeom>
          <a:noFill/>
        </p:spPr>
        <p:txBody>
          <a:bodyPr wrap="square" rtlCol="0">
            <a:spAutoFit/>
          </a:bodyPr>
          <a:lstStyle/>
          <a:p>
            <a:pPr algn="ctr"/>
            <a:r>
              <a:rPr lang="en-US" sz="2400" dirty="0"/>
              <a:t>x</a:t>
            </a:r>
            <a:r>
              <a:rPr lang="en-US" sz="2400" baseline="-25000" dirty="0"/>
              <a:t>3</a:t>
            </a:r>
            <a:endParaRPr lang="en-US" sz="2400" dirty="0"/>
          </a:p>
        </p:txBody>
      </p:sp>
      <p:grpSp>
        <p:nvGrpSpPr>
          <p:cNvPr id="56" name="Group 55">
            <a:extLst>
              <a:ext uri="{FF2B5EF4-FFF2-40B4-BE49-F238E27FC236}">
                <a16:creationId xmlns:a16="http://schemas.microsoft.com/office/drawing/2014/main" id="{20942F78-8C7A-AE49-AFC3-5380FDDDB148}"/>
              </a:ext>
            </a:extLst>
          </p:cNvPr>
          <p:cNvGrpSpPr/>
          <p:nvPr/>
        </p:nvGrpSpPr>
        <p:grpSpPr>
          <a:xfrm>
            <a:off x="4480101" y="2336794"/>
            <a:ext cx="1103938" cy="813024"/>
            <a:chOff x="4159135" y="1522241"/>
            <a:chExt cx="1103938" cy="813024"/>
          </a:xfrm>
        </p:grpSpPr>
        <p:pic>
          <p:nvPicPr>
            <p:cNvPr id="57" name="Picture 56">
              <a:extLst>
                <a:ext uri="{FF2B5EF4-FFF2-40B4-BE49-F238E27FC236}">
                  <a16:creationId xmlns:a16="http://schemas.microsoft.com/office/drawing/2014/main" id="{D45CC4CD-4FA4-7845-896B-3631600EC561}"/>
                </a:ext>
              </a:extLst>
            </p:cNvPr>
            <p:cNvPicPr/>
            <p:nvPr/>
          </p:nvPicPr>
          <p:blipFill>
            <a:blip r:embed="rId3"/>
            <a:stretch>
              <a:fillRect/>
            </a:stretch>
          </p:blipFill>
          <p:spPr>
            <a:xfrm>
              <a:off x="4159135" y="1522241"/>
              <a:ext cx="936054" cy="799636"/>
            </a:xfrm>
            <a:prstGeom prst="rect">
              <a:avLst/>
            </a:prstGeom>
          </p:spPr>
        </p:pic>
        <p:pic>
          <p:nvPicPr>
            <p:cNvPr id="58" name="Picture 57" descr="metrics-logo.png">
              <a:extLst>
                <a:ext uri="{FF2B5EF4-FFF2-40B4-BE49-F238E27FC236}">
                  <a16:creationId xmlns:a16="http://schemas.microsoft.com/office/drawing/2014/main" id="{A56929F1-6EA3-2149-B083-6629E5D8C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142" y="1753656"/>
              <a:ext cx="444931" cy="581609"/>
            </a:xfrm>
            <a:prstGeom prst="rect">
              <a:avLst/>
            </a:prstGeom>
          </p:spPr>
        </p:pic>
      </p:grpSp>
      <p:grpSp>
        <p:nvGrpSpPr>
          <p:cNvPr id="59" name="Group 58">
            <a:extLst>
              <a:ext uri="{FF2B5EF4-FFF2-40B4-BE49-F238E27FC236}">
                <a16:creationId xmlns:a16="http://schemas.microsoft.com/office/drawing/2014/main" id="{6A437EC5-03C9-C247-B5AB-6C2E241EEFE3}"/>
              </a:ext>
            </a:extLst>
          </p:cNvPr>
          <p:cNvGrpSpPr/>
          <p:nvPr/>
        </p:nvGrpSpPr>
        <p:grpSpPr>
          <a:xfrm>
            <a:off x="5601082" y="2336794"/>
            <a:ext cx="1103938" cy="813024"/>
            <a:chOff x="4159135" y="1522241"/>
            <a:chExt cx="1103938" cy="813024"/>
          </a:xfrm>
        </p:grpSpPr>
        <p:pic>
          <p:nvPicPr>
            <p:cNvPr id="60" name="Picture 59">
              <a:extLst>
                <a:ext uri="{FF2B5EF4-FFF2-40B4-BE49-F238E27FC236}">
                  <a16:creationId xmlns:a16="http://schemas.microsoft.com/office/drawing/2014/main" id="{304D51E4-B6F0-4C45-A37E-77AB663B5509}"/>
                </a:ext>
              </a:extLst>
            </p:cNvPr>
            <p:cNvPicPr/>
            <p:nvPr/>
          </p:nvPicPr>
          <p:blipFill>
            <a:blip r:embed="rId3"/>
            <a:stretch>
              <a:fillRect/>
            </a:stretch>
          </p:blipFill>
          <p:spPr>
            <a:xfrm>
              <a:off x="4159135" y="1522241"/>
              <a:ext cx="936054" cy="799636"/>
            </a:xfrm>
            <a:prstGeom prst="rect">
              <a:avLst/>
            </a:prstGeom>
          </p:spPr>
        </p:pic>
        <p:pic>
          <p:nvPicPr>
            <p:cNvPr id="61" name="Picture 60" descr="metrics-logo.png">
              <a:extLst>
                <a:ext uri="{FF2B5EF4-FFF2-40B4-BE49-F238E27FC236}">
                  <a16:creationId xmlns:a16="http://schemas.microsoft.com/office/drawing/2014/main" id="{92556725-62C2-154B-87B4-BE6D59D45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142" y="1753656"/>
              <a:ext cx="444931" cy="581609"/>
            </a:xfrm>
            <a:prstGeom prst="rect">
              <a:avLst/>
            </a:prstGeom>
          </p:spPr>
        </p:pic>
      </p:grpSp>
      <p:grpSp>
        <p:nvGrpSpPr>
          <p:cNvPr id="62" name="Group 61">
            <a:extLst>
              <a:ext uri="{FF2B5EF4-FFF2-40B4-BE49-F238E27FC236}">
                <a16:creationId xmlns:a16="http://schemas.microsoft.com/office/drawing/2014/main" id="{7685B168-A5AD-5743-8568-B296125EE1D8}"/>
              </a:ext>
            </a:extLst>
          </p:cNvPr>
          <p:cNvGrpSpPr/>
          <p:nvPr/>
        </p:nvGrpSpPr>
        <p:grpSpPr>
          <a:xfrm>
            <a:off x="6757910" y="2336794"/>
            <a:ext cx="1103938" cy="813024"/>
            <a:chOff x="4159135" y="1522241"/>
            <a:chExt cx="1103938" cy="813024"/>
          </a:xfrm>
        </p:grpSpPr>
        <p:pic>
          <p:nvPicPr>
            <p:cNvPr id="63" name="Picture 62">
              <a:extLst>
                <a:ext uri="{FF2B5EF4-FFF2-40B4-BE49-F238E27FC236}">
                  <a16:creationId xmlns:a16="http://schemas.microsoft.com/office/drawing/2014/main" id="{799B575C-F8F4-AD40-9195-B799E650E81F}"/>
                </a:ext>
              </a:extLst>
            </p:cNvPr>
            <p:cNvPicPr/>
            <p:nvPr/>
          </p:nvPicPr>
          <p:blipFill>
            <a:blip r:embed="rId3"/>
            <a:stretch>
              <a:fillRect/>
            </a:stretch>
          </p:blipFill>
          <p:spPr>
            <a:xfrm>
              <a:off x="4159135" y="1522241"/>
              <a:ext cx="936054" cy="799636"/>
            </a:xfrm>
            <a:prstGeom prst="rect">
              <a:avLst/>
            </a:prstGeom>
          </p:spPr>
        </p:pic>
        <p:pic>
          <p:nvPicPr>
            <p:cNvPr id="64" name="Picture 63" descr="metrics-logo.png">
              <a:extLst>
                <a:ext uri="{FF2B5EF4-FFF2-40B4-BE49-F238E27FC236}">
                  <a16:creationId xmlns:a16="http://schemas.microsoft.com/office/drawing/2014/main" id="{15038238-EF3D-5C46-BCD3-0BFCA9BAB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142" y="1753656"/>
              <a:ext cx="444931" cy="581609"/>
            </a:xfrm>
            <a:prstGeom prst="rect">
              <a:avLst/>
            </a:prstGeom>
          </p:spPr>
        </p:pic>
      </p:grpSp>
    </p:spTree>
    <p:extLst>
      <p:ext uri="{BB962C8B-B14F-4D97-AF65-F5344CB8AC3E}">
        <p14:creationId xmlns:p14="http://schemas.microsoft.com/office/powerpoint/2010/main" val="4090711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Oval 88">
            <a:extLst>
              <a:ext uri="{FF2B5EF4-FFF2-40B4-BE49-F238E27FC236}">
                <a16:creationId xmlns:a16="http://schemas.microsoft.com/office/drawing/2014/main" id="{CEF8CF44-6CF6-E349-93BE-C1B768422FA3}"/>
              </a:ext>
            </a:extLst>
          </p:cNvPr>
          <p:cNvSpPr/>
          <p:nvPr/>
        </p:nvSpPr>
        <p:spPr>
          <a:xfrm>
            <a:off x="3369226" y="1268827"/>
            <a:ext cx="2743200" cy="24426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9DBFEA3B-DA04-4D4B-BAA8-6EE61AC50923}"/>
              </a:ext>
            </a:extLst>
          </p:cNvPr>
          <p:cNvSpPr/>
          <p:nvPr/>
        </p:nvSpPr>
        <p:spPr>
          <a:xfrm>
            <a:off x="7325629" y="3551657"/>
            <a:ext cx="2743200" cy="24426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12776E-85D9-E943-BF0B-5C5637B5E8BB}"/>
              </a:ext>
            </a:extLst>
          </p:cNvPr>
          <p:cNvSpPr/>
          <p:nvPr/>
        </p:nvSpPr>
        <p:spPr>
          <a:xfrm>
            <a:off x="7315200" y="1340414"/>
            <a:ext cx="2743200" cy="24426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057400" y="640080"/>
            <a:ext cx="7315200" cy="457200"/>
          </a:xfrm>
        </p:spPr>
        <p:txBody>
          <a:bodyPr/>
          <a:lstStyle/>
          <a:p>
            <a:r>
              <a:rPr lang="en-US" dirty="0"/>
              <a:t>Stormy Composition: Relay Model</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27</a:t>
            </a:fld>
            <a:endParaRPr lang="en-US" b="1" dirty="0">
              <a:solidFill>
                <a:schemeClr val="tx2"/>
              </a:solidFill>
            </a:endParaRPr>
          </a:p>
        </p:txBody>
      </p:sp>
      <p:sp>
        <p:nvSpPr>
          <p:cNvPr id="25" name="Content Placeholder 1">
            <a:extLst>
              <a:ext uri="{FF2B5EF4-FFF2-40B4-BE49-F238E27FC236}">
                <a16:creationId xmlns:a16="http://schemas.microsoft.com/office/drawing/2014/main" id="{FEFA717C-CDA3-B74B-A101-549512FA4714}"/>
              </a:ext>
            </a:extLst>
          </p:cNvPr>
          <p:cNvSpPr>
            <a:spLocks noGrp="1"/>
          </p:cNvSpPr>
          <p:nvPr>
            <p:ph idx="13"/>
          </p:nvPr>
        </p:nvSpPr>
        <p:spPr>
          <a:xfrm>
            <a:off x="104930" y="5756973"/>
            <a:ext cx="9811315" cy="2015426"/>
          </a:xfrm>
        </p:spPr>
        <p:txBody>
          <a:bodyPr>
            <a:normAutofit/>
          </a:bodyPr>
          <a:lstStyle/>
          <a:p>
            <a:r>
              <a:rPr lang="en-US" sz="2800" dirty="0"/>
              <a:t>Relay Model</a:t>
            </a:r>
          </a:p>
          <a:p>
            <a:pPr marL="1033463" lvl="2" indent="-571500">
              <a:spcAft>
                <a:spcPts val="1500"/>
              </a:spcAft>
              <a:buFont typeface="Wingdings" charset="2"/>
              <a:buChar char="§"/>
            </a:pPr>
            <a:r>
              <a:rPr lang="en-US" sz="2400" dirty="0"/>
              <a:t>Each epoch, many committees are sampled</a:t>
            </a:r>
          </a:p>
          <a:p>
            <a:pPr marL="1033463" lvl="2" indent="-571500">
              <a:spcAft>
                <a:spcPts val="1500"/>
              </a:spcAft>
              <a:buFont typeface="Wingdings" charset="2"/>
              <a:buChar char="§"/>
            </a:pPr>
            <a:r>
              <a:rPr lang="en-US" sz="2400" dirty="0"/>
              <a:t>Committees generate offline material in parallel</a:t>
            </a:r>
          </a:p>
          <a:p>
            <a:pPr marL="1033463" lvl="2" indent="-571500">
              <a:spcAft>
                <a:spcPts val="1500"/>
              </a:spcAft>
              <a:buFont typeface="Wingdings" charset="2"/>
              <a:buChar char="§"/>
            </a:pPr>
            <a:r>
              <a:rPr lang="en-US" sz="2400" dirty="0"/>
              <a:t>One committee gets inputs and raw material, produces outputs</a:t>
            </a:r>
          </a:p>
          <a:p>
            <a:pPr marL="1033463" lvl="2" indent="-571500">
              <a:spcAft>
                <a:spcPts val="1500"/>
              </a:spcAft>
              <a:buFont typeface="Wingdings" charset="2"/>
              <a:buChar char="§"/>
            </a:pPr>
            <a:r>
              <a:rPr lang="en-US" sz="2400" dirty="0"/>
              <a:t>New committees are activated when relays fail</a:t>
            </a:r>
          </a:p>
          <a:p>
            <a:pPr marL="1033463" lvl="2" indent="-571500">
              <a:spcAft>
                <a:spcPts val="1500"/>
              </a:spcAft>
              <a:buFont typeface="Wingdings" charset="2"/>
              <a:buChar char="§"/>
            </a:pPr>
            <a:endParaRPr lang="en-US" sz="2400" dirty="0"/>
          </a:p>
          <a:p>
            <a:pPr marL="1033463" lvl="2" indent="-571500">
              <a:spcAft>
                <a:spcPts val="1500"/>
              </a:spcAft>
              <a:buFont typeface="Wingdings" charset="2"/>
              <a:buChar char="§"/>
            </a:pPr>
            <a:endParaRPr lang="en-US" sz="2400" dirty="0"/>
          </a:p>
        </p:txBody>
      </p:sp>
      <p:pic>
        <p:nvPicPr>
          <p:cNvPr id="50" name="Picture 49" descr="relay-onion.png">
            <a:extLst>
              <a:ext uri="{FF2B5EF4-FFF2-40B4-BE49-F238E27FC236}">
                <a16:creationId xmlns:a16="http://schemas.microsoft.com/office/drawing/2014/main" id="{7A8EE3F0-1747-834C-B9F6-01E76445B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093" y="3297569"/>
            <a:ext cx="837327" cy="1052327"/>
          </a:xfrm>
          <a:prstGeom prst="rect">
            <a:avLst/>
          </a:prstGeom>
        </p:spPr>
      </p:pic>
      <p:pic>
        <p:nvPicPr>
          <p:cNvPr id="51" name="Picture 50" descr="relay-onion.png">
            <a:extLst>
              <a:ext uri="{FF2B5EF4-FFF2-40B4-BE49-F238E27FC236}">
                <a16:creationId xmlns:a16="http://schemas.microsoft.com/office/drawing/2014/main" id="{5E71F180-AA42-BE42-B64C-09ABA611F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985" y="4301178"/>
            <a:ext cx="837327" cy="1052327"/>
          </a:xfrm>
          <a:prstGeom prst="rect">
            <a:avLst/>
          </a:prstGeom>
        </p:spPr>
      </p:pic>
      <p:pic>
        <p:nvPicPr>
          <p:cNvPr id="52" name="Picture 51" descr="relay-onion.png">
            <a:extLst>
              <a:ext uri="{FF2B5EF4-FFF2-40B4-BE49-F238E27FC236}">
                <a16:creationId xmlns:a16="http://schemas.microsoft.com/office/drawing/2014/main" id="{FFA40017-E98D-684E-B93A-A81CD3ADE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57" y="3943197"/>
            <a:ext cx="837327" cy="1052327"/>
          </a:xfrm>
          <a:prstGeom prst="rect">
            <a:avLst/>
          </a:prstGeom>
        </p:spPr>
      </p:pic>
      <p:pic>
        <p:nvPicPr>
          <p:cNvPr id="57" name="Picture 56" descr="relay-onion.png">
            <a:extLst>
              <a:ext uri="{FF2B5EF4-FFF2-40B4-BE49-F238E27FC236}">
                <a16:creationId xmlns:a16="http://schemas.microsoft.com/office/drawing/2014/main" id="{361A1C6E-681D-4D4A-8071-72758598C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510" y="1257300"/>
            <a:ext cx="837327" cy="1052327"/>
          </a:xfrm>
          <a:prstGeom prst="rect">
            <a:avLst/>
          </a:prstGeom>
        </p:spPr>
      </p:pic>
      <p:pic>
        <p:nvPicPr>
          <p:cNvPr id="58" name="Picture 57" descr="relay-onion.png">
            <a:extLst>
              <a:ext uri="{FF2B5EF4-FFF2-40B4-BE49-F238E27FC236}">
                <a16:creationId xmlns:a16="http://schemas.microsoft.com/office/drawing/2014/main" id="{E9E72E7A-1AE6-6A46-9FF8-8B963B56E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57" y="2870273"/>
            <a:ext cx="837327" cy="1052327"/>
          </a:xfrm>
          <a:prstGeom prst="rect">
            <a:avLst/>
          </a:prstGeom>
        </p:spPr>
      </p:pic>
      <p:pic>
        <p:nvPicPr>
          <p:cNvPr id="59" name="Picture 58" descr="relay-onion.png">
            <a:extLst>
              <a:ext uri="{FF2B5EF4-FFF2-40B4-BE49-F238E27FC236}">
                <a16:creationId xmlns:a16="http://schemas.microsoft.com/office/drawing/2014/main" id="{DA5307F6-7FB9-EB4E-8923-4B3409932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675" y="1858729"/>
            <a:ext cx="837327" cy="1052327"/>
          </a:xfrm>
          <a:prstGeom prst="rect">
            <a:avLst/>
          </a:prstGeom>
        </p:spPr>
      </p:pic>
      <p:pic>
        <p:nvPicPr>
          <p:cNvPr id="56" name="Picture 55" descr="relay-onion.png">
            <a:extLst>
              <a:ext uri="{FF2B5EF4-FFF2-40B4-BE49-F238E27FC236}">
                <a16:creationId xmlns:a16="http://schemas.microsoft.com/office/drawing/2014/main" id="{02489748-BEA8-3747-A89E-F3443FD44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510" y="2265276"/>
            <a:ext cx="837327" cy="1052327"/>
          </a:xfrm>
          <a:prstGeom prst="rect">
            <a:avLst/>
          </a:prstGeom>
        </p:spPr>
      </p:pic>
      <p:pic>
        <p:nvPicPr>
          <p:cNvPr id="36" name="Picture 35" descr="relay-onion.png">
            <a:extLst>
              <a:ext uri="{FF2B5EF4-FFF2-40B4-BE49-F238E27FC236}">
                <a16:creationId xmlns:a16="http://schemas.microsoft.com/office/drawing/2014/main" id="{8EE0AA8D-0B99-C648-99CA-4DB584A47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3424" y="3827199"/>
            <a:ext cx="837327" cy="1052327"/>
          </a:xfrm>
          <a:prstGeom prst="rect">
            <a:avLst/>
          </a:prstGeom>
        </p:spPr>
      </p:pic>
      <p:pic>
        <p:nvPicPr>
          <p:cNvPr id="42" name="Picture 41" descr="relay-onion.png">
            <a:extLst>
              <a:ext uri="{FF2B5EF4-FFF2-40B4-BE49-F238E27FC236}">
                <a16:creationId xmlns:a16="http://schemas.microsoft.com/office/drawing/2014/main" id="{B5F135DC-F889-5B48-BFD3-BB65793C6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668" y="4649611"/>
            <a:ext cx="837327" cy="1052327"/>
          </a:xfrm>
          <a:prstGeom prst="rect">
            <a:avLst/>
          </a:prstGeom>
        </p:spPr>
      </p:pic>
      <p:pic>
        <p:nvPicPr>
          <p:cNvPr id="43" name="Picture 42" descr="relay-onion.png">
            <a:extLst>
              <a:ext uri="{FF2B5EF4-FFF2-40B4-BE49-F238E27FC236}">
                <a16:creationId xmlns:a16="http://schemas.microsoft.com/office/drawing/2014/main" id="{8CCA1971-F38C-4A44-B9CC-089A5D204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501" y="3860583"/>
            <a:ext cx="837327" cy="1052327"/>
          </a:xfrm>
          <a:prstGeom prst="rect">
            <a:avLst/>
          </a:prstGeom>
        </p:spPr>
      </p:pic>
      <p:pic>
        <p:nvPicPr>
          <p:cNvPr id="44" name="Picture 43" descr="relay-onion.png">
            <a:extLst>
              <a:ext uri="{FF2B5EF4-FFF2-40B4-BE49-F238E27FC236}">
                <a16:creationId xmlns:a16="http://schemas.microsoft.com/office/drawing/2014/main" id="{8291A14C-84A8-6545-A65A-2DB9612B3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312" y="3520378"/>
            <a:ext cx="837327" cy="1052327"/>
          </a:xfrm>
          <a:prstGeom prst="rect">
            <a:avLst/>
          </a:prstGeom>
        </p:spPr>
      </p:pic>
      <p:pic>
        <p:nvPicPr>
          <p:cNvPr id="45" name="Picture 44" descr="relay-onion.png">
            <a:extLst>
              <a:ext uri="{FF2B5EF4-FFF2-40B4-BE49-F238E27FC236}">
                <a16:creationId xmlns:a16="http://schemas.microsoft.com/office/drawing/2014/main" id="{45FA2354-3F02-5042-909F-1963738EB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9849" y="4652325"/>
            <a:ext cx="837327" cy="1052327"/>
          </a:xfrm>
          <a:prstGeom prst="rect">
            <a:avLst/>
          </a:prstGeom>
        </p:spPr>
      </p:pic>
      <p:pic>
        <p:nvPicPr>
          <p:cNvPr id="68" name="Picture 67" descr="relay-onion.png">
            <a:extLst>
              <a:ext uri="{FF2B5EF4-FFF2-40B4-BE49-F238E27FC236}">
                <a16:creationId xmlns:a16="http://schemas.microsoft.com/office/drawing/2014/main" id="{F4DACD6A-7CC5-514A-93F4-B7DF88815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765" y="1647235"/>
            <a:ext cx="837327" cy="1052327"/>
          </a:xfrm>
          <a:prstGeom prst="rect">
            <a:avLst/>
          </a:prstGeom>
        </p:spPr>
      </p:pic>
      <p:pic>
        <p:nvPicPr>
          <p:cNvPr id="69" name="Picture 68" descr="relay-onion.png">
            <a:extLst>
              <a:ext uri="{FF2B5EF4-FFF2-40B4-BE49-F238E27FC236}">
                <a16:creationId xmlns:a16="http://schemas.microsoft.com/office/drawing/2014/main" id="{0B280120-15F0-EC4A-B9EC-7205D5190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009" y="2469647"/>
            <a:ext cx="837327" cy="1052327"/>
          </a:xfrm>
          <a:prstGeom prst="rect">
            <a:avLst/>
          </a:prstGeom>
        </p:spPr>
      </p:pic>
      <p:pic>
        <p:nvPicPr>
          <p:cNvPr id="70" name="Picture 69" descr="relay-onion.png">
            <a:extLst>
              <a:ext uri="{FF2B5EF4-FFF2-40B4-BE49-F238E27FC236}">
                <a16:creationId xmlns:a16="http://schemas.microsoft.com/office/drawing/2014/main" id="{9D2AAB36-CE50-8040-8C16-D6B3118B3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842" y="1680619"/>
            <a:ext cx="837327" cy="1052327"/>
          </a:xfrm>
          <a:prstGeom prst="rect">
            <a:avLst/>
          </a:prstGeom>
        </p:spPr>
      </p:pic>
      <p:pic>
        <p:nvPicPr>
          <p:cNvPr id="71" name="Picture 70" descr="relay-onion.png">
            <a:extLst>
              <a:ext uri="{FF2B5EF4-FFF2-40B4-BE49-F238E27FC236}">
                <a16:creationId xmlns:a16="http://schemas.microsoft.com/office/drawing/2014/main" id="{7818556D-A0B6-9546-9164-C6A10BB09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653" y="1340414"/>
            <a:ext cx="837327" cy="1052327"/>
          </a:xfrm>
          <a:prstGeom prst="rect">
            <a:avLst/>
          </a:prstGeom>
        </p:spPr>
      </p:pic>
      <p:pic>
        <p:nvPicPr>
          <p:cNvPr id="72" name="Picture 71" descr="relay-onion.png">
            <a:extLst>
              <a:ext uri="{FF2B5EF4-FFF2-40B4-BE49-F238E27FC236}">
                <a16:creationId xmlns:a16="http://schemas.microsoft.com/office/drawing/2014/main" id="{C8AAD9B8-DD5F-B04E-8079-F8EA85E63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190" y="2472361"/>
            <a:ext cx="837327" cy="1052327"/>
          </a:xfrm>
          <a:prstGeom prst="rect">
            <a:avLst/>
          </a:prstGeom>
        </p:spPr>
      </p:pic>
      <p:pic>
        <p:nvPicPr>
          <p:cNvPr id="73" name="Picture 72" descr="relay-onion.png">
            <a:extLst>
              <a:ext uri="{FF2B5EF4-FFF2-40B4-BE49-F238E27FC236}">
                <a16:creationId xmlns:a16="http://schemas.microsoft.com/office/drawing/2014/main" id="{E6EBCBF7-282F-8846-A378-D6A597AC0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8551" y="1613850"/>
            <a:ext cx="837327" cy="1052327"/>
          </a:xfrm>
          <a:prstGeom prst="rect">
            <a:avLst/>
          </a:prstGeom>
        </p:spPr>
      </p:pic>
      <p:pic>
        <p:nvPicPr>
          <p:cNvPr id="74" name="Picture 73" descr="relay-onion.png">
            <a:extLst>
              <a:ext uri="{FF2B5EF4-FFF2-40B4-BE49-F238E27FC236}">
                <a16:creationId xmlns:a16="http://schemas.microsoft.com/office/drawing/2014/main" id="{C8E483E8-2DDE-EB4F-BA9D-E80246802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5795" y="2436262"/>
            <a:ext cx="837327" cy="1052327"/>
          </a:xfrm>
          <a:prstGeom prst="rect">
            <a:avLst/>
          </a:prstGeom>
        </p:spPr>
      </p:pic>
      <p:pic>
        <p:nvPicPr>
          <p:cNvPr id="75" name="Picture 74" descr="relay-onion.png">
            <a:extLst>
              <a:ext uri="{FF2B5EF4-FFF2-40B4-BE49-F238E27FC236}">
                <a16:creationId xmlns:a16="http://schemas.microsoft.com/office/drawing/2014/main" id="{A5EF4C75-CF8B-9441-9FB4-8096B8E65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628" y="1647234"/>
            <a:ext cx="837327" cy="1052327"/>
          </a:xfrm>
          <a:prstGeom prst="rect">
            <a:avLst/>
          </a:prstGeom>
        </p:spPr>
      </p:pic>
      <p:pic>
        <p:nvPicPr>
          <p:cNvPr id="76" name="Picture 75" descr="relay-onion.png">
            <a:extLst>
              <a:ext uri="{FF2B5EF4-FFF2-40B4-BE49-F238E27FC236}">
                <a16:creationId xmlns:a16="http://schemas.microsoft.com/office/drawing/2014/main" id="{37D58019-F486-E447-9427-9A5A3A05C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1439" y="1307029"/>
            <a:ext cx="837327" cy="1052327"/>
          </a:xfrm>
          <a:prstGeom prst="rect">
            <a:avLst/>
          </a:prstGeom>
        </p:spPr>
      </p:pic>
      <p:pic>
        <p:nvPicPr>
          <p:cNvPr id="77" name="Picture 76" descr="relay-onion.png">
            <a:extLst>
              <a:ext uri="{FF2B5EF4-FFF2-40B4-BE49-F238E27FC236}">
                <a16:creationId xmlns:a16="http://schemas.microsoft.com/office/drawing/2014/main" id="{73A1D741-570A-9347-80F1-363C7F746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4976" y="2438976"/>
            <a:ext cx="837327" cy="1052327"/>
          </a:xfrm>
          <a:prstGeom prst="rect">
            <a:avLst/>
          </a:prstGeom>
        </p:spPr>
      </p:pic>
      <p:sp>
        <p:nvSpPr>
          <p:cNvPr id="7" name="Right Arrow 6">
            <a:extLst>
              <a:ext uri="{FF2B5EF4-FFF2-40B4-BE49-F238E27FC236}">
                <a16:creationId xmlns:a16="http://schemas.microsoft.com/office/drawing/2014/main" id="{0B46C620-E847-6B41-B7C5-EEF9EC9476DD}"/>
              </a:ext>
            </a:extLst>
          </p:cNvPr>
          <p:cNvSpPr/>
          <p:nvPr/>
        </p:nvSpPr>
        <p:spPr>
          <a:xfrm>
            <a:off x="2634273" y="2010712"/>
            <a:ext cx="703385" cy="1665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a:extLst>
              <a:ext uri="{FF2B5EF4-FFF2-40B4-BE49-F238E27FC236}">
                <a16:creationId xmlns:a16="http://schemas.microsoft.com/office/drawing/2014/main" id="{CD7A1078-103A-AA4A-A137-965F00828F58}"/>
              </a:ext>
            </a:extLst>
          </p:cNvPr>
          <p:cNvSpPr/>
          <p:nvPr/>
        </p:nvSpPr>
        <p:spPr>
          <a:xfrm rot="10800000">
            <a:off x="6346875" y="1958488"/>
            <a:ext cx="703385" cy="1665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Arrow 78">
            <a:extLst>
              <a:ext uri="{FF2B5EF4-FFF2-40B4-BE49-F238E27FC236}">
                <a16:creationId xmlns:a16="http://schemas.microsoft.com/office/drawing/2014/main" id="{552190AB-C133-EF44-9A13-E01A0F276CC1}"/>
              </a:ext>
            </a:extLst>
          </p:cNvPr>
          <p:cNvSpPr/>
          <p:nvPr/>
        </p:nvSpPr>
        <p:spPr>
          <a:xfrm rot="12675376">
            <a:off x="6403080" y="3844603"/>
            <a:ext cx="703385" cy="1665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847863-8F28-ED40-8382-2E792D3D68C7}"/>
              </a:ext>
            </a:extLst>
          </p:cNvPr>
          <p:cNvSpPr txBox="1"/>
          <p:nvPr/>
        </p:nvSpPr>
        <p:spPr>
          <a:xfrm>
            <a:off x="2447067" y="3676613"/>
            <a:ext cx="1014815" cy="461665"/>
          </a:xfrm>
          <a:prstGeom prst="rect">
            <a:avLst/>
          </a:prstGeom>
          <a:noFill/>
        </p:spPr>
        <p:txBody>
          <a:bodyPr wrap="square" rtlCol="0">
            <a:spAutoFit/>
          </a:bodyPr>
          <a:lstStyle/>
          <a:p>
            <a:r>
              <a:rPr lang="en-US" sz="2400" dirty="0"/>
              <a:t>Inputs</a:t>
            </a:r>
          </a:p>
        </p:txBody>
      </p:sp>
      <p:pic>
        <p:nvPicPr>
          <p:cNvPr id="81" name="Picture 80" descr="relay-onion.png">
            <a:extLst>
              <a:ext uri="{FF2B5EF4-FFF2-40B4-BE49-F238E27FC236}">
                <a16:creationId xmlns:a16="http://schemas.microsoft.com/office/drawing/2014/main" id="{E9C53D44-173E-1B44-B03F-E870DC082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6" y="3349792"/>
            <a:ext cx="837327" cy="1052327"/>
          </a:xfrm>
          <a:prstGeom prst="rect">
            <a:avLst/>
          </a:prstGeom>
        </p:spPr>
      </p:pic>
      <p:pic>
        <p:nvPicPr>
          <p:cNvPr id="82" name="Picture 81" descr="relay-onion.png">
            <a:extLst>
              <a:ext uri="{FF2B5EF4-FFF2-40B4-BE49-F238E27FC236}">
                <a16:creationId xmlns:a16="http://schemas.microsoft.com/office/drawing/2014/main" id="{F1C39C14-EEAC-D548-A303-5B2261DD2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 y="4353401"/>
            <a:ext cx="837327" cy="1052327"/>
          </a:xfrm>
          <a:prstGeom prst="rect">
            <a:avLst/>
          </a:prstGeom>
        </p:spPr>
      </p:pic>
      <p:pic>
        <p:nvPicPr>
          <p:cNvPr id="83" name="Picture 82" descr="relay-onion.png">
            <a:extLst>
              <a:ext uri="{FF2B5EF4-FFF2-40B4-BE49-F238E27FC236}">
                <a16:creationId xmlns:a16="http://schemas.microsoft.com/office/drawing/2014/main" id="{580FCBAB-E9AA-3749-B17B-7E1E29E8A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3" y="1309523"/>
            <a:ext cx="837327" cy="1052327"/>
          </a:xfrm>
          <a:prstGeom prst="rect">
            <a:avLst/>
          </a:prstGeom>
        </p:spPr>
      </p:pic>
      <p:pic>
        <p:nvPicPr>
          <p:cNvPr id="84" name="Picture 83" descr="relay-onion.png">
            <a:extLst>
              <a:ext uri="{FF2B5EF4-FFF2-40B4-BE49-F238E27FC236}">
                <a16:creationId xmlns:a16="http://schemas.microsoft.com/office/drawing/2014/main" id="{07AB4657-A938-9D4F-87DE-210E461CB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3" y="2317499"/>
            <a:ext cx="837327" cy="1052327"/>
          </a:xfrm>
          <a:prstGeom prst="rect">
            <a:avLst/>
          </a:prstGeom>
        </p:spPr>
      </p:pic>
      <p:sp>
        <p:nvSpPr>
          <p:cNvPr id="85" name="TextBox 84">
            <a:extLst>
              <a:ext uri="{FF2B5EF4-FFF2-40B4-BE49-F238E27FC236}">
                <a16:creationId xmlns:a16="http://schemas.microsoft.com/office/drawing/2014/main" id="{1BD10730-A0DF-3546-BDF5-EE3691C33383}"/>
              </a:ext>
            </a:extLst>
          </p:cNvPr>
          <p:cNvSpPr txBox="1"/>
          <p:nvPr/>
        </p:nvSpPr>
        <p:spPr>
          <a:xfrm>
            <a:off x="5881871" y="3387902"/>
            <a:ext cx="1387703" cy="830997"/>
          </a:xfrm>
          <a:prstGeom prst="rect">
            <a:avLst/>
          </a:prstGeom>
          <a:noFill/>
        </p:spPr>
        <p:txBody>
          <a:bodyPr wrap="square" rtlCol="0">
            <a:spAutoFit/>
          </a:bodyPr>
          <a:lstStyle/>
          <a:p>
            <a:r>
              <a:rPr lang="en-US" sz="2400" dirty="0"/>
              <a:t>Offline material</a:t>
            </a:r>
          </a:p>
        </p:txBody>
      </p:sp>
      <p:sp>
        <p:nvSpPr>
          <p:cNvPr id="86" name="Right Arrow 85">
            <a:extLst>
              <a:ext uri="{FF2B5EF4-FFF2-40B4-BE49-F238E27FC236}">
                <a16:creationId xmlns:a16="http://schemas.microsoft.com/office/drawing/2014/main" id="{E20E67DB-6CF0-7C46-BD55-18426520C9D2}"/>
              </a:ext>
            </a:extLst>
          </p:cNvPr>
          <p:cNvSpPr/>
          <p:nvPr/>
        </p:nvSpPr>
        <p:spPr>
          <a:xfrm rot="5400000">
            <a:off x="4068854" y="3717854"/>
            <a:ext cx="1183293" cy="1140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A9B6C6AB-93DA-D148-A224-DAA7392F82C7}"/>
              </a:ext>
            </a:extLst>
          </p:cNvPr>
          <p:cNvSpPr txBox="1"/>
          <p:nvPr/>
        </p:nvSpPr>
        <p:spPr>
          <a:xfrm>
            <a:off x="4013286" y="4892592"/>
            <a:ext cx="1387703" cy="461665"/>
          </a:xfrm>
          <a:prstGeom prst="rect">
            <a:avLst/>
          </a:prstGeom>
          <a:noFill/>
        </p:spPr>
        <p:txBody>
          <a:bodyPr wrap="square" rtlCol="0">
            <a:spAutoFit/>
          </a:bodyPr>
          <a:lstStyle/>
          <a:p>
            <a:r>
              <a:rPr lang="en-US" sz="2400" dirty="0"/>
              <a:t>Outputs</a:t>
            </a:r>
          </a:p>
        </p:txBody>
      </p:sp>
    </p:spTree>
    <p:extLst>
      <p:ext uri="{BB962C8B-B14F-4D97-AF65-F5344CB8AC3E}">
        <p14:creationId xmlns:p14="http://schemas.microsoft.com/office/powerpoint/2010/main" val="106055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MPC for measurement</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28</a:t>
            </a:fld>
            <a:endParaRPr lang="en-US" b="1" dirty="0">
              <a:solidFill>
                <a:schemeClr val="tx2"/>
              </a:solidFill>
            </a:endParaRPr>
          </a:p>
        </p:txBody>
      </p:sp>
      <p:sp>
        <p:nvSpPr>
          <p:cNvPr id="2" name="Content Placeholder 1"/>
          <p:cNvSpPr>
            <a:spLocks noGrp="1"/>
          </p:cNvSpPr>
          <p:nvPr>
            <p:ph idx="13"/>
          </p:nvPr>
        </p:nvSpPr>
        <p:spPr>
          <a:xfrm>
            <a:off x="457200" y="1885071"/>
            <a:ext cx="9342488" cy="5740186"/>
          </a:xfrm>
        </p:spPr>
        <p:txBody>
          <a:bodyPr/>
          <a:lstStyle/>
          <a:p>
            <a:r>
              <a:rPr lang="en-US" sz="3600" dirty="0"/>
              <a:t>Challenges to MPC in Tor</a:t>
            </a:r>
            <a:br>
              <a:rPr lang="en-US" sz="3600" dirty="0"/>
            </a:br>
            <a:endParaRPr lang="en-US" sz="3600" dirty="0"/>
          </a:p>
          <a:p>
            <a:pPr marL="1033463" lvl="2" indent="-571500">
              <a:spcAft>
                <a:spcPts val="1500"/>
              </a:spcAft>
              <a:buFont typeface="Wingdings" charset="2"/>
              <a:buChar char="§"/>
            </a:pPr>
            <a:r>
              <a:rPr lang="en-US" sz="2400" dirty="0"/>
              <a:t>Fault tolerance: relays go offline</a:t>
            </a:r>
          </a:p>
          <a:p>
            <a:pPr marL="1485900" lvl="4" indent="-571500">
              <a:spcAft>
                <a:spcPts val="1500"/>
              </a:spcAft>
              <a:buFont typeface="Wingdings" charset="2"/>
              <a:buChar char="§"/>
            </a:pPr>
            <a:r>
              <a:rPr lang="en-US" sz="2400" b="1" dirty="0"/>
              <a:t>Select extra committees to keep in reserve</a:t>
            </a:r>
          </a:p>
          <a:p>
            <a:pPr marL="1485900" lvl="4" indent="-571500">
              <a:spcAft>
                <a:spcPts val="1500"/>
              </a:spcAft>
              <a:buFont typeface="Wingdings" charset="2"/>
              <a:buChar char="§"/>
            </a:pPr>
            <a:r>
              <a:rPr lang="en-US" sz="2400" b="1" dirty="0"/>
              <a:t>Non-interactive input protocol</a:t>
            </a:r>
            <a:endParaRPr lang="en-US" sz="2400" dirty="0"/>
          </a:p>
          <a:p>
            <a:pPr marL="1033463" lvl="2" indent="-571500">
              <a:spcAft>
                <a:spcPts val="1500"/>
              </a:spcAft>
              <a:buFont typeface="Wingdings" charset="2"/>
              <a:buChar char="§"/>
            </a:pPr>
            <a:r>
              <a:rPr lang="en-US" sz="2400" dirty="0"/>
              <a:t>Efficiency: Bandwidth and computation are limited</a:t>
            </a:r>
          </a:p>
          <a:p>
            <a:pPr marL="1485900" lvl="4" indent="-571500">
              <a:spcAft>
                <a:spcPts val="1500"/>
              </a:spcAft>
              <a:buFont typeface="Wingdings" charset="2"/>
              <a:buChar char="§"/>
            </a:pPr>
            <a:r>
              <a:rPr lang="en-US" sz="2400" b="1" dirty="0"/>
              <a:t>Use small committees to minimize cost</a:t>
            </a:r>
          </a:p>
          <a:p>
            <a:pPr marL="1033463" lvl="2" indent="-571500">
              <a:spcAft>
                <a:spcPts val="1500"/>
              </a:spcAft>
              <a:buFont typeface="Wingdings" charset="2"/>
              <a:buChar char="§"/>
            </a:pPr>
            <a:r>
              <a:rPr lang="en-US" sz="2400" dirty="0"/>
              <a:t>Scalable: Cope with network growth</a:t>
            </a:r>
          </a:p>
          <a:p>
            <a:pPr marL="1485900" lvl="4" indent="-571500">
              <a:spcAft>
                <a:spcPts val="1500"/>
              </a:spcAft>
              <a:buFont typeface="Wingdings" charset="2"/>
              <a:buChar char="§"/>
            </a:pPr>
            <a:r>
              <a:rPr lang="en-US" sz="2400" b="1" dirty="0"/>
              <a:t>Relay Model uses bandwidth of entire network</a:t>
            </a:r>
            <a:endParaRPr lang="en-US" sz="2400" dirty="0"/>
          </a:p>
          <a:p>
            <a:pPr marL="1033463" lvl="2" indent="-571500">
              <a:spcAft>
                <a:spcPts val="1500"/>
              </a:spcAft>
              <a:buFont typeface="Wingdings" charset="2"/>
              <a:buChar char="§"/>
            </a:pPr>
            <a:r>
              <a:rPr lang="en-US" sz="2400" dirty="0"/>
              <a:t>Trust assumptions</a:t>
            </a:r>
          </a:p>
          <a:p>
            <a:pPr marL="1485900" lvl="4" indent="-571500">
              <a:spcAft>
                <a:spcPts val="1500"/>
              </a:spcAft>
              <a:buFont typeface="Wingdings" charset="2"/>
              <a:buChar char="§"/>
            </a:pPr>
            <a:r>
              <a:rPr lang="en-US" sz="2400" b="1" dirty="0"/>
              <a:t>Authority Model requires a single honest party</a:t>
            </a:r>
          </a:p>
          <a:p>
            <a:pPr marL="1485900" lvl="4" indent="-571500">
              <a:spcAft>
                <a:spcPts val="1500"/>
              </a:spcAft>
              <a:buFont typeface="Wingdings" charset="2"/>
              <a:buChar char="§"/>
            </a:pPr>
            <a:r>
              <a:rPr lang="en-US" sz="2400" b="1" dirty="0"/>
              <a:t>Relay Model requires an honest fraction of bandwidth</a:t>
            </a:r>
            <a:endParaRPr lang="en-US" sz="2400" dirty="0"/>
          </a:p>
          <a:p>
            <a:pPr marL="1033463" lvl="2" indent="-571500">
              <a:spcAft>
                <a:spcPts val="1500"/>
              </a:spcAft>
              <a:buFont typeface="Wingdings" charset="2"/>
              <a:buChar char="§"/>
            </a:pPr>
            <a:endParaRPr lang="en-US" sz="2400" dirty="0"/>
          </a:p>
        </p:txBody>
      </p:sp>
    </p:spTree>
    <p:extLst>
      <p:ext uri="{BB962C8B-B14F-4D97-AF65-F5344CB8AC3E}">
        <p14:creationId xmlns:p14="http://schemas.microsoft.com/office/powerpoint/2010/main" val="503149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1BCB-C6B1-4E40-9CDD-5C8677E46A1F}"/>
              </a:ext>
            </a:extLst>
          </p:cNvPr>
          <p:cNvSpPr>
            <a:spLocks noGrp="1"/>
          </p:cNvSpPr>
          <p:nvPr>
            <p:ph type="title"/>
          </p:nvPr>
        </p:nvSpPr>
        <p:spPr>
          <a:xfrm>
            <a:off x="270164" y="3249892"/>
            <a:ext cx="9518073" cy="457200"/>
          </a:xfrm>
        </p:spPr>
        <p:txBody>
          <a:bodyPr/>
          <a:lstStyle/>
          <a:p>
            <a:r>
              <a:rPr lang="en-US" dirty="0"/>
              <a:t>Stormy details</a:t>
            </a:r>
          </a:p>
        </p:txBody>
      </p:sp>
    </p:spTree>
    <p:extLst>
      <p:ext uri="{BB962C8B-B14F-4D97-AF65-F5344CB8AC3E}">
        <p14:creationId xmlns:p14="http://schemas.microsoft.com/office/powerpoint/2010/main" val="46591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1BCB-C6B1-4E40-9CDD-5C8677E46A1F}"/>
              </a:ext>
            </a:extLst>
          </p:cNvPr>
          <p:cNvSpPr>
            <a:spLocks noGrp="1"/>
          </p:cNvSpPr>
          <p:nvPr>
            <p:ph type="title"/>
          </p:nvPr>
        </p:nvSpPr>
        <p:spPr>
          <a:xfrm>
            <a:off x="270164" y="3249892"/>
            <a:ext cx="9518073" cy="457200"/>
          </a:xfrm>
        </p:spPr>
        <p:txBody>
          <a:bodyPr/>
          <a:lstStyle/>
          <a:p>
            <a:r>
              <a:rPr lang="en-US" dirty="0"/>
              <a:t>Tor background</a:t>
            </a:r>
          </a:p>
        </p:txBody>
      </p:sp>
    </p:spTree>
    <p:extLst>
      <p:ext uri="{BB962C8B-B14F-4D97-AF65-F5344CB8AC3E}">
        <p14:creationId xmlns:p14="http://schemas.microsoft.com/office/powerpoint/2010/main" val="647959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MPC Protocols</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30</a:t>
            </a:fld>
            <a:endParaRPr lang="en-US" b="1" dirty="0">
              <a:solidFill>
                <a:schemeClr val="tx2"/>
              </a:solidFill>
            </a:endParaRPr>
          </a:p>
        </p:txBody>
      </p:sp>
      <mc:AlternateContent xmlns:mc="http://schemas.openxmlformats.org/markup-compatibility/2006">
        <mc:Choice xmlns:a14="http://schemas.microsoft.com/office/drawing/2010/main" Requires="a14">
          <p:sp>
            <p:nvSpPr>
              <p:cNvPr id="25" name="Content Placeholder 1">
                <a:extLst>
                  <a:ext uri="{FF2B5EF4-FFF2-40B4-BE49-F238E27FC236}">
                    <a16:creationId xmlns:a16="http://schemas.microsoft.com/office/drawing/2014/main" id="{FEFA717C-CDA3-B74B-A101-549512FA4714}"/>
                  </a:ext>
                </a:extLst>
              </p:cNvPr>
              <p:cNvSpPr>
                <a:spLocks noGrp="1"/>
              </p:cNvSpPr>
              <p:nvPr>
                <p:ph idx="13"/>
              </p:nvPr>
            </p:nvSpPr>
            <p:spPr>
              <a:xfrm>
                <a:off x="295550" y="1396640"/>
                <a:ext cx="8893420" cy="5288973"/>
              </a:xfrm>
            </p:spPr>
            <p:txBody>
              <a:bodyPr>
                <a:normAutofit/>
              </a:bodyPr>
              <a:lstStyle/>
              <a:p>
                <a:r>
                  <a:rPr lang="en-US" sz="2800" dirty="0"/>
                  <a:t>MPC with MACs (e.g. SDPZ, </a:t>
                </a:r>
                <a:r>
                  <a:rPr lang="en-US" sz="2800" dirty="0" err="1"/>
                  <a:t>TinyOT</a:t>
                </a:r>
                <a:r>
                  <a:rPr lang="en-US" sz="2800" dirty="0"/>
                  <a:t>)</a:t>
                </a:r>
              </a:p>
              <a:p>
                <a:pPr marL="1033463" lvl="2" indent="-571500">
                  <a:spcAft>
                    <a:spcPts val="1500"/>
                  </a:spcAft>
                  <a:buFont typeface="Wingdings" charset="2"/>
                  <a:buChar char="§"/>
                </a:pPr>
                <a:r>
                  <a:rPr lang="en-US" sz="2400" dirty="0"/>
                  <a:t>𝜎: Statistical security parameter (40)</a:t>
                </a:r>
              </a:p>
              <a:p>
                <a:pPr marL="1033463" lvl="2" indent="-571500">
                  <a:spcAft>
                    <a:spcPts val="1500"/>
                  </a:spcAft>
                  <a:buFont typeface="Wingdings" charset="2"/>
                  <a:buChar char="§"/>
                </a:pPr>
                <a:r>
                  <a:rPr lang="en-US" sz="2400" dirty="0"/>
                  <a:t>𝜅: Computational security parameter (256)</a:t>
                </a:r>
              </a:p>
              <a:p>
                <a:pPr marL="1033463" lvl="2" indent="-571500">
                  <a:spcAft>
                    <a:spcPts val="1500"/>
                  </a:spcAft>
                  <a:buFont typeface="Wingdings" charset="2"/>
                  <a:buChar char="§"/>
                </a:pPr>
                <a:r>
                  <a:rPr lang="en-US" sz="2400" dirty="0"/>
                  <a:t>𝛥</a:t>
                </a:r>
                <a14:m>
                  <m:oMath xmlns:m="http://schemas.openxmlformats.org/officeDocument/2006/math">
                    <m:r>
                      <a:rPr lang="en-US" sz="2400" dirty="0">
                        <a:latin typeface="Cambria Math" panose="02040503050406030204" pitchFamily="18" charset="0"/>
                        <a:ea typeface="Cambria Math" panose="02040503050406030204" pitchFamily="18" charset="0"/>
                      </a:rPr>
                      <m:t> </m:t>
                    </m:r>
                    <m:r>
                      <a:rPr lang="en-US" sz="2400" i="1" dirty="0">
                        <a:latin typeface="Cambria Math" panose="02040503050406030204" pitchFamily="18" charset="0"/>
                        <a:ea typeface="Cambria Math" panose="02040503050406030204" pitchFamily="18" charset="0"/>
                      </a:rPr>
                      <m:t>∈</m:t>
                    </m:r>
                    <m:r>
                      <a:rPr lang="el-GR" sz="2400" i="1" dirty="0">
                        <a:latin typeface="Cambria Math" panose="02040503050406030204" pitchFamily="18" charset="0"/>
                        <a:ea typeface="Cambria Math" panose="02040503050406030204" pitchFamily="18" charset="0"/>
                      </a:rPr>
                      <m:t>𝔽</m:t>
                    </m:r>
                  </m:oMath>
                </a14:m>
                <a:r>
                  <a:rPr lang="en-US" sz="2400" baseline="-25000" dirty="0"/>
                  <a:t>2</a:t>
                </a:r>
                <a:r>
                  <a:rPr lang="en-US" sz="2400" baseline="-5000" dirty="0"/>
                  <a:t>𝜎</a:t>
                </a:r>
                <a:r>
                  <a:rPr lang="en-US" sz="2400" dirty="0"/>
                  <a:t>: Global MAC key</a:t>
                </a:r>
              </a:p>
              <a:p>
                <a:pPr marL="1033463" lvl="2" indent="-571500">
                  <a:spcAft>
                    <a:spcPts val="1500"/>
                  </a:spcAft>
                  <a:buFont typeface="Wingdings" charset="2"/>
                  <a:buChar char="§"/>
                </a:pPr>
                <a:r>
                  <a:rPr lang="en-US" sz="2400" dirty="0"/>
                  <a:t>[</a:t>
                </a:r>
                <a:r>
                  <a:rPr lang="en-US" sz="2400" i="1" dirty="0"/>
                  <a:t>x</a:t>
                </a:r>
                <a:r>
                  <a:rPr lang="en-US" sz="2400" dirty="0"/>
                  <a:t>]: additive secret-sharing of </a:t>
                </a:r>
                <a:r>
                  <a:rPr lang="en-US" sz="2400" i="1" dirty="0"/>
                  <a:t>x </a:t>
                </a:r>
                <a:r>
                  <a:rPr lang="en-US" sz="2400" dirty="0"/>
                  <a:t>among committee</a:t>
                </a:r>
              </a:p>
              <a:p>
                <a:pPr marL="1033463" lvl="2" indent="-571500">
                  <a:spcAft>
                    <a:spcPts val="1500"/>
                  </a:spcAft>
                  <a:buFont typeface="Wingdings" charset="2"/>
                  <a:buChar char="§"/>
                </a:pPr>
                <a:r>
                  <a:rPr lang="en-US" sz="2400" dirty="0"/>
                  <a:t>⟦</a:t>
                </a:r>
                <a:r>
                  <a:rPr lang="en-US" sz="2400" i="1" dirty="0"/>
                  <a:t>x</a:t>
                </a:r>
                <a:r>
                  <a:rPr lang="en-US" sz="2400" dirty="0"/>
                  <a:t>⟧:</a:t>
                </a:r>
                <a:r>
                  <a:rPr lang="en-US" sz="2400" i="1" dirty="0"/>
                  <a:t> </a:t>
                </a:r>
                <a:r>
                  <a:rPr lang="en-US" sz="2400" dirty="0"/>
                  <a:t>([</a:t>
                </a:r>
                <a:r>
                  <a:rPr lang="en-US" sz="2400" i="1" dirty="0"/>
                  <a:t>x</a:t>
                </a:r>
                <a:r>
                  <a:rPr lang="en-US" sz="2400" dirty="0"/>
                  <a:t>], [𝛥</a:t>
                </a:r>
                <a:r>
                  <a:rPr lang="en-US" sz="2400" i="1" dirty="0"/>
                  <a:t>x</a:t>
                </a:r>
                <a:r>
                  <a:rPr lang="en-US" sz="2400" dirty="0"/>
                  <a:t>])</a:t>
                </a:r>
              </a:p>
              <a:p>
                <a:pPr marL="1033463" lvl="2" indent="-571500">
                  <a:spcAft>
                    <a:spcPts val="1500"/>
                  </a:spcAft>
                  <a:buFont typeface="Wingdings" charset="2"/>
                  <a:buChar char="§"/>
                </a:pPr>
                <a:r>
                  <a:rPr lang="en-US" sz="2400" i="1" dirty="0"/>
                  <a:t>n</a:t>
                </a:r>
                <a:r>
                  <a:rPr lang="en-US" sz="2400" dirty="0"/>
                  <a:t> parties performing computation</a:t>
                </a:r>
              </a:p>
            </p:txBody>
          </p:sp>
        </mc:Choice>
        <mc:Fallback>
          <p:sp>
            <p:nvSpPr>
              <p:cNvPr id="25" name="Content Placeholder 1">
                <a:extLst>
                  <a:ext uri="{FF2B5EF4-FFF2-40B4-BE49-F238E27FC236}">
                    <a16:creationId xmlns:a16="http://schemas.microsoft.com/office/drawing/2014/main" id="{FEFA717C-CDA3-B74B-A101-549512FA4714}"/>
                  </a:ext>
                </a:extLst>
              </p:cNvPr>
              <p:cNvSpPr>
                <a:spLocks noGrp="1" noRot="1" noChangeAspect="1" noMove="1" noResize="1" noEditPoints="1" noAdjustHandles="1" noChangeArrowheads="1" noChangeShapeType="1" noTextEdit="1"/>
              </p:cNvSpPr>
              <p:nvPr>
                <p:ph idx="13"/>
              </p:nvPr>
            </p:nvSpPr>
            <p:spPr>
              <a:xfrm>
                <a:off x="295550" y="1396640"/>
                <a:ext cx="8893420" cy="5288973"/>
              </a:xfrm>
              <a:blipFill>
                <a:blip r:embed="rId2"/>
                <a:stretch>
                  <a:fillRect l="-2279" t="-50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Content Placeholder 1">
                <a:extLst>
                  <a:ext uri="{FF2B5EF4-FFF2-40B4-BE49-F238E27FC236}">
                    <a16:creationId xmlns:a16="http://schemas.microsoft.com/office/drawing/2014/main" id="{AA65E8A9-9406-6E44-83BE-32F3BAD6B218}"/>
                  </a:ext>
                </a:extLst>
              </p:cNvPr>
              <p:cNvSpPr txBox="1">
                <a:spLocks/>
              </p:cNvSpPr>
              <p:nvPr/>
            </p:nvSpPr>
            <p:spPr>
              <a:xfrm>
                <a:off x="295550" y="4234375"/>
                <a:ext cx="8893420" cy="3191453"/>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2800" dirty="0"/>
                  <a:t>MPC protocols</a:t>
                </a:r>
              </a:p>
              <a:p>
                <a:endParaRPr lang="en-US" sz="2800" dirty="0"/>
              </a:p>
              <a:p>
                <a:pPr marL="571500" lvl="1" indent="-571500">
                  <a:spcAft>
                    <a:spcPts val="1500"/>
                  </a:spcAft>
                  <a:buFont typeface="Wingdings" charset="2"/>
                  <a:buChar char="§"/>
                </a:pPr>
                <a:r>
                  <a:rPr lang="en-US" sz="2400" dirty="0">
                    <a:solidFill>
                      <a:schemeClr val="tx2"/>
                    </a:solidFill>
                    <a:ea typeface="Cambria Math" panose="02040503050406030204" pitchFamily="18" charset="0"/>
                  </a:rPr>
                  <a:t>Offline</a:t>
                </a:r>
              </a:p>
              <a:p>
                <a:pPr marL="1033463" lvl="2" indent="-571500">
                  <a:spcAft>
                    <a:spcPts val="1500"/>
                  </a:spcAft>
                  <a:buFont typeface="Wingdings" charset="2"/>
                  <a:buChar char="§"/>
                </a:pPr>
                <a14:m>
                  <m:oMath xmlns:m="http://schemas.openxmlformats.org/officeDocument/2006/math">
                    <m:r>
                      <m:rPr>
                        <m:sty m:val="p"/>
                      </m:rPr>
                      <a:rPr lang="el-GR" sz="2400" i="1" dirty="0">
                        <a:latin typeface="Cambria Math" panose="02040503050406030204" pitchFamily="18" charset="0"/>
                        <a:ea typeface="Cambria Math" panose="02040503050406030204" pitchFamily="18" charset="0"/>
                      </a:rPr>
                      <m:t>Π</m:t>
                    </m:r>
                    <m:r>
                      <m:rPr>
                        <m:sty m:val="p"/>
                      </m:rPr>
                      <a:rPr lang="en-US" sz="2400" b="0" i="0" baseline="-25000" dirty="0" smtClean="0">
                        <a:latin typeface="Cambria Math" panose="02040503050406030204" pitchFamily="18" charset="0"/>
                        <a:ea typeface="Cambria Math" panose="02040503050406030204" pitchFamily="18" charset="0"/>
                      </a:rPr>
                      <m:t>Rand</m:t>
                    </m:r>
                  </m:oMath>
                </a14:m>
                <a:r>
                  <a:rPr lang="en-US" sz="2400" dirty="0"/>
                  <a:t>: Outputs ⟦</a:t>
                </a:r>
                <a:r>
                  <a:rPr lang="en-US" sz="2400" i="1" dirty="0"/>
                  <a:t>r</a:t>
                </a:r>
                <a:r>
                  <a:rPr lang="en-US" sz="2400" dirty="0"/>
                  <a:t>⟧ for </a:t>
                </a:r>
                <a:r>
                  <a:rPr lang="en-US" sz="2400" i="1" dirty="0"/>
                  <a:t>r </a:t>
                </a:r>
                <a14:m>
                  <m:oMath xmlns:m="http://schemas.openxmlformats.org/officeDocument/2006/math">
                    <m:r>
                      <m:rPr>
                        <m:nor/>
                      </m:rPr>
                      <a:rPr lang="en-US" sz="2400" dirty="0"/>
                      <m:t>←</m:t>
                    </m:r>
                    <m:r>
                      <a:rPr lang="en-US" sz="2400" b="0" i="1" dirty="0" smtClean="0">
                        <a:latin typeface="Cambria Math" panose="02040503050406030204" pitchFamily="18" charset="0"/>
                      </a:rPr>
                      <m:t> </m:t>
                    </m:r>
                    <m:r>
                      <a:rPr lang="el-GR" sz="2400" i="1" dirty="0">
                        <a:latin typeface="Cambria Math" panose="02040503050406030204" pitchFamily="18" charset="0"/>
                        <a:ea typeface="Cambria Math" panose="02040503050406030204" pitchFamily="18" charset="0"/>
                      </a:rPr>
                      <m:t>𝔽</m:t>
                    </m:r>
                  </m:oMath>
                </a14:m>
                <a:r>
                  <a:rPr lang="en-US" sz="2400" baseline="-25000" dirty="0"/>
                  <a:t>2</a:t>
                </a:r>
                <a:endParaRPr lang="en-US" sz="2400" dirty="0"/>
              </a:p>
              <a:p>
                <a:pPr marL="1033463" lvl="2" indent="-571500">
                  <a:spcAft>
                    <a:spcPts val="1500"/>
                  </a:spcAft>
                  <a:buFont typeface="Wingdings" charset="2"/>
                  <a:buChar char="§"/>
                </a:pPr>
                <a14:m>
                  <m:oMath xmlns:m="http://schemas.openxmlformats.org/officeDocument/2006/math">
                    <m:r>
                      <m:rPr>
                        <m:sty m:val="p"/>
                      </m:rPr>
                      <a:rPr lang="el-GR" sz="2400" i="1" dirty="0">
                        <a:latin typeface="Cambria Math" panose="02040503050406030204" pitchFamily="18" charset="0"/>
                        <a:ea typeface="Cambria Math" panose="02040503050406030204" pitchFamily="18" charset="0"/>
                      </a:rPr>
                      <m:t>Π</m:t>
                    </m:r>
                    <m:r>
                      <m:rPr>
                        <m:sty m:val="p"/>
                      </m:rPr>
                      <a:rPr lang="en-US" sz="2400" b="0" i="0" baseline="-25000" dirty="0" smtClean="0">
                        <a:latin typeface="Cambria Math" panose="02040503050406030204" pitchFamily="18" charset="0"/>
                        <a:ea typeface="Cambria Math" panose="02040503050406030204" pitchFamily="18" charset="0"/>
                      </a:rPr>
                      <m:t>Triples</m:t>
                    </m:r>
                  </m:oMath>
                </a14:m>
                <a:r>
                  <a:rPr lang="en-US" sz="2400" dirty="0"/>
                  <a:t>: Outputs ⟦</a:t>
                </a:r>
                <a:r>
                  <a:rPr lang="en-US" sz="2400" i="1" dirty="0"/>
                  <a:t>a</a:t>
                </a:r>
                <a:r>
                  <a:rPr lang="en-US" sz="2400" dirty="0"/>
                  <a:t>⟧,⟦</a:t>
                </a:r>
                <a:r>
                  <a:rPr lang="en-US" sz="2400" i="1" dirty="0"/>
                  <a:t>b</a:t>
                </a:r>
                <a:r>
                  <a:rPr lang="en-US" sz="2400" dirty="0"/>
                  <a:t>⟧,⟦</a:t>
                </a:r>
                <a:r>
                  <a:rPr lang="en-US" sz="2400" i="1" dirty="0"/>
                  <a:t>c</a:t>
                </a:r>
                <a:r>
                  <a:rPr lang="en-US" sz="2400" dirty="0"/>
                  <a:t>⟧ for </a:t>
                </a:r>
                <a:r>
                  <a:rPr lang="en-US" sz="2400" i="1" dirty="0" err="1"/>
                  <a:t>a</a:t>
                </a:r>
                <a:r>
                  <a:rPr lang="en-US" sz="2400" dirty="0" err="1"/>
                  <a:t>,</a:t>
                </a:r>
                <a:r>
                  <a:rPr lang="en-US" sz="2400" i="1" dirty="0" err="1"/>
                  <a:t>b</a:t>
                </a:r>
                <a:r>
                  <a:rPr lang="en-US" sz="2400" i="1" dirty="0"/>
                  <a:t> </a:t>
                </a:r>
                <a:r>
                  <a:rPr lang="en-US" sz="2400" dirty="0"/>
                  <a:t>← </a:t>
                </a:r>
                <a14:m>
                  <m:oMath xmlns:m="http://schemas.openxmlformats.org/officeDocument/2006/math">
                    <m:r>
                      <a:rPr lang="el-GR" sz="2400" i="1" dirty="0">
                        <a:latin typeface="Cambria Math" panose="02040503050406030204" pitchFamily="18" charset="0"/>
                        <a:ea typeface="Cambria Math" panose="02040503050406030204" pitchFamily="18" charset="0"/>
                      </a:rPr>
                      <m:t>𝔽</m:t>
                    </m:r>
                  </m:oMath>
                </a14:m>
                <a:r>
                  <a:rPr lang="en-US" sz="2400" baseline="-25000" dirty="0"/>
                  <a:t>2</a:t>
                </a:r>
                <a:r>
                  <a:rPr lang="en-US" sz="2400" dirty="0"/>
                  <a:t> , </a:t>
                </a:r>
                <a:r>
                  <a:rPr lang="en-US" sz="2400" i="1" dirty="0"/>
                  <a:t>ab</a:t>
                </a:r>
                <a:r>
                  <a:rPr lang="en-US" sz="2400" dirty="0"/>
                  <a:t> = </a:t>
                </a:r>
                <a:r>
                  <a:rPr lang="en-US" sz="2400" i="1" dirty="0"/>
                  <a:t>c</a:t>
                </a:r>
              </a:p>
              <a:p>
                <a:pPr marL="571500" lvl="1" indent="-571500">
                  <a:spcAft>
                    <a:spcPts val="1500"/>
                  </a:spcAft>
                  <a:buFont typeface="Wingdings" charset="2"/>
                  <a:buChar char="§"/>
                </a:pPr>
                <a:r>
                  <a:rPr lang="en-US" sz="2400" dirty="0">
                    <a:solidFill>
                      <a:schemeClr val="tx2"/>
                    </a:solidFill>
                  </a:rPr>
                  <a:t>Online</a:t>
                </a:r>
              </a:p>
              <a:p>
                <a:pPr marL="1033463" lvl="2" indent="-571500">
                  <a:spcAft>
                    <a:spcPts val="1500"/>
                  </a:spcAft>
                  <a:buFont typeface="Wingdings" charset="2"/>
                  <a:buChar char="§"/>
                </a:pPr>
                <a14:m>
                  <m:oMath xmlns:m="http://schemas.openxmlformats.org/officeDocument/2006/math">
                    <m:r>
                      <m:rPr>
                        <m:sty m:val="p"/>
                      </m:rPr>
                      <a:rPr lang="el-GR" sz="2400" i="1" dirty="0">
                        <a:latin typeface="Cambria Math" panose="02040503050406030204" pitchFamily="18" charset="0"/>
                        <a:ea typeface="Cambria Math" panose="02040503050406030204" pitchFamily="18" charset="0"/>
                      </a:rPr>
                      <m:t>Π</m:t>
                    </m:r>
                    <m:r>
                      <m:rPr>
                        <m:sty m:val="p"/>
                      </m:rPr>
                      <a:rPr lang="en-US" sz="2400" b="0" i="0" baseline="-25000" dirty="0" smtClean="0">
                        <a:latin typeface="Cambria Math" panose="02040503050406030204" pitchFamily="18" charset="0"/>
                        <a:ea typeface="Cambria Math" panose="02040503050406030204" pitchFamily="18" charset="0"/>
                      </a:rPr>
                      <m:t>Inpu</m:t>
                    </m:r>
                    <m:r>
                      <m:rPr>
                        <m:nor/>
                      </m:rPr>
                      <a:rPr lang="en-US" sz="2400" b="0" i="0" baseline="-25000" dirty="0" smtClean="0">
                        <a:latin typeface="Cambria Math" panose="02040503050406030204" pitchFamily="18" charset="0"/>
                        <a:ea typeface="Cambria Math" panose="02040503050406030204" pitchFamily="18" charset="0"/>
                      </a:rPr>
                      <m:t>t</m:t>
                    </m:r>
                    <m:r>
                      <m:rPr>
                        <m:nor/>
                      </m:rPr>
                      <a:rPr lang="en-US" sz="2400" dirty="0"/>
                      <m:t>: </m:t>
                    </m:r>
                    <m:r>
                      <m:rPr>
                        <m:nor/>
                      </m:rPr>
                      <a:rPr lang="en-US" sz="2400" b="0" i="0" dirty="0" smtClean="0"/>
                      <m:t>Takes</m:t>
                    </m:r>
                    <m:r>
                      <m:rPr>
                        <m:nor/>
                      </m:rPr>
                      <a:rPr lang="en-US" sz="2400" b="0" i="0" dirty="0" smtClean="0"/>
                      <m:t> </m:t>
                    </m:r>
                    <m:r>
                      <m:rPr>
                        <m:nor/>
                      </m:rPr>
                      <a:rPr lang="en-US" sz="2400" b="0" i="1" dirty="0" smtClean="0"/>
                      <m:t>x</m:t>
                    </m:r>
                    <m:r>
                      <m:rPr>
                        <m:nor/>
                      </m:rPr>
                      <a:rPr lang="en-US" sz="2400" i="1" baseline="-25000" dirty="0"/>
                      <m:t>i</m:t>
                    </m:r>
                    <m:r>
                      <m:rPr>
                        <m:nor/>
                      </m:rPr>
                      <a:rPr lang="en-US" sz="2400" b="0" i="0" baseline="-25000" dirty="0" smtClean="0"/>
                      <m:t> </m:t>
                    </m:r>
                    <m:r>
                      <m:rPr>
                        <m:nor/>
                      </m:rPr>
                      <a:rPr lang="en-US" sz="2400" b="0" i="0" dirty="0" smtClean="0"/>
                      <m:t>from</m:t>
                    </m:r>
                    <m:r>
                      <m:rPr>
                        <m:nor/>
                      </m:rPr>
                      <a:rPr lang="en-US" sz="2400" b="0" i="0" dirty="0" smtClean="0"/>
                      <m:t> </m:t>
                    </m:r>
                    <m:r>
                      <m:rPr>
                        <m:nor/>
                      </m:rPr>
                      <a:rPr lang="en-US" sz="2400" b="0" dirty="0" smtClean="0"/>
                      <m:t>input</m:t>
                    </m:r>
                    <m:r>
                      <m:rPr>
                        <m:nor/>
                      </m:rPr>
                      <a:rPr lang="en-US" sz="2400" b="0" dirty="0" smtClean="0"/>
                      <m:t> </m:t>
                    </m:r>
                    <m:r>
                      <m:rPr>
                        <m:nor/>
                      </m:rPr>
                      <a:rPr lang="en-US" sz="2400" b="0" dirty="0" smtClean="0"/>
                      <m:t>party</m:t>
                    </m:r>
                    <m:r>
                      <m:rPr>
                        <m:nor/>
                      </m:rPr>
                      <a:rPr lang="en-US" sz="2400" b="0" dirty="0" smtClean="0"/>
                      <m:t>, </m:t>
                    </m:r>
                    <m:r>
                      <m:rPr>
                        <m:nor/>
                      </m:rPr>
                      <a:rPr lang="en-US" sz="2400" b="0" i="0" dirty="0" smtClean="0"/>
                      <m:t>outputs</m:t>
                    </m:r>
                    <m:r>
                      <m:rPr>
                        <m:nor/>
                      </m:rPr>
                      <a:rPr lang="en-US" sz="2400" b="0" i="0" dirty="0" smtClean="0"/>
                      <m:t> ⟦</m:t>
                    </m:r>
                    <m:r>
                      <m:rPr>
                        <m:nor/>
                      </m:rPr>
                      <a:rPr lang="en-US" sz="2400" i="1" dirty="0"/>
                      <m:t>x</m:t>
                    </m:r>
                    <m:r>
                      <m:rPr>
                        <m:nor/>
                      </m:rPr>
                      <a:rPr lang="en-US" sz="2400" i="1" baseline="-25000" dirty="0"/>
                      <m:t>i</m:t>
                    </m:r>
                    <m:r>
                      <m:rPr>
                        <m:nor/>
                      </m:rPr>
                      <a:rPr lang="en-US" sz="2400" dirty="0"/>
                      <m:t>⟧</m:t>
                    </m:r>
                  </m:oMath>
                </a14:m>
                <a:endParaRPr lang="en-US" sz="2400" dirty="0"/>
              </a:p>
              <a:p>
                <a:pPr marL="1033463" lvl="2" indent="-571500">
                  <a:spcAft>
                    <a:spcPts val="1500"/>
                  </a:spcAft>
                  <a:buFont typeface="Wingdings" charset="2"/>
                  <a:buChar char="§"/>
                </a:pPr>
                <a14:m>
                  <m:oMath xmlns:m="http://schemas.openxmlformats.org/officeDocument/2006/math">
                    <m:r>
                      <m:rPr>
                        <m:sty m:val="p"/>
                      </m:rPr>
                      <a:rPr lang="el-GR" sz="2400" i="1" dirty="0">
                        <a:latin typeface="Cambria Math" panose="02040503050406030204" pitchFamily="18" charset="0"/>
                        <a:ea typeface="Cambria Math" panose="02040503050406030204" pitchFamily="18" charset="0"/>
                      </a:rPr>
                      <m:t>Π</m:t>
                    </m:r>
                    <m:r>
                      <m:rPr>
                        <m:sty m:val="p"/>
                      </m:rPr>
                      <a:rPr lang="en-US" sz="2400" b="0" i="0" baseline="-25000" dirty="0" smtClean="0">
                        <a:latin typeface="Cambria Math" panose="02040503050406030204" pitchFamily="18" charset="0"/>
                        <a:ea typeface="Cambria Math" panose="02040503050406030204" pitchFamily="18" charset="0"/>
                      </a:rPr>
                      <m:t>Online</m:t>
                    </m:r>
                    <m:r>
                      <m:rPr>
                        <m:nor/>
                      </m:rPr>
                      <a:rPr lang="en-US" sz="2400" dirty="0"/>
                      <m:t>: </m:t>
                    </m:r>
                    <m:r>
                      <m:rPr>
                        <m:nor/>
                      </m:rPr>
                      <a:rPr lang="en-US" sz="2400" b="0" i="0" dirty="0" smtClean="0"/>
                      <m:t>Evaluates</m:t>
                    </m:r>
                    <m:r>
                      <m:rPr>
                        <m:nor/>
                      </m:rPr>
                      <a:rPr lang="en-US" sz="2400" b="0" i="0" dirty="0" smtClean="0"/>
                      <m:t> </m:t>
                    </m:r>
                    <m:r>
                      <m:rPr>
                        <m:nor/>
                      </m:rPr>
                      <a:rPr lang="en-US" sz="2400" b="0" i="0" dirty="0" smtClean="0"/>
                      <m:t>function</m:t>
                    </m:r>
                    <m:r>
                      <m:rPr>
                        <m:nor/>
                      </m:rPr>
                      <a:rPr lang="en-US" sz="2400" b="0" i="0" dirty="0" smtClean="0"/>
                      <m:t> </m:t>
                    </m:r>
                    <m:r>
                      <m:rPr>
                        <m:nor/>
                      </m:rPr>
                      <a:rPr lang="en-US" sz="2400" b="0" i="0" dirty="0" smtClean="0"/>
                      <m:t>on</m:t>
                    </m:r>
                    <m:r>
                      <m:rPr>
                        <m:nor/>
                      </m:rPr>
                      <a:rPr lang="en-US" sz="2400" b="0" i="0" dirty="0" smtClean="0"/>
                      <m:t> </m:t>
                    </m:r>
                    <m:r>
                      <m:rPr>
                        <m:nor/>
                      </m:rPr>
                      <a:rPr lang="en-US" sz="2400" b="0" i="0" dirty="0" smtClean="0"/>
                      <m:t>inputs</m:t>
                    </m:r>
                  </m:oMath>
                </a14:m>
                <a:endParaRPr lang="en-US" sz="2400" i="1" baseline="-25000" dirty="0"/>
              </a:p>
              <a:p>
                <a:pPr marL="1033463" lvl="2" indent="-571500">
                  <a:spcAft>
                    <a:spcPts val="1500"/>
                  </a:spcAft>
                  <a:buFont typeface="Wingdings" charset="2"/>
                  <a:buChar char="§"/>
                </a:pPr>
                <a:endParaRPr lang="en-US" sz="2400" dirty="0"/>
              </a:p>
            </p:txBody>
          </p:sp>
        </mc:Choice>
        <mc:Fallback>
          <p:sp>
            <p:nvSpPr>
              <p:cNvPr id="5" name="Content Placeholder 1">
                <a:extLst>
                  <a:ext uri="{FF2B5EF4-FFF2-40B4-BE49-F238E27FC236}">
                    <a16:creationId xmlns:a16="http://schemas.microsoft.com/office/drawing/2014/main" id="{AA65E8A9-9406-6E44-83BE-32F3BAD6B218}"/>
                  </a:ext>
                </a:extLst>
              </p:cNvPr>
              <p:cNvSpPr txBox="1">
                <a:spLocks noRot="1" noChangeAspect="1" noMove="1" noResize="1" noEditPoints="1" noAdjustHandles="1" noChangeArrowheads="1" noChangeShapeType="1" noTextEdit="1"/>
              </p:cNvSpPr>
              <p:nvPr/>
            </p:nvSpPr>
            <p:spPr>
              <a:xfrm>
                <a:off x="295550" y="4234375"/>
                <a:ext cx="8893420" cy="3191453"/>
              </a:xfrm>
              <a:prstGeom prst="rect">
                <a:avLst/>
              </a:prstGeom>
              <a:blipFill>
                <a:blip r:embed="rId3"/>
                <a:stretch>
                  <a:fillRect l="-2279" t="-8300"/>
                </a:stretch>
              </a:blipFill>
            </p:spPr>
            <p:txBody>
              <a:bodyPr/>
              <a:lstStyle/>
              <a:p>
                <a:r>
                  <a:rPr lang="en-US">
                    <a:noFill/>
                  </a:rPr>
                  <a:t> </a:t>
                </a:r>
              </a:p>
            </p:txBody>
          </p:sp>
        </mc:Fallback>
      </mc:AlternateContent>
      <p:sp>
        <p:nvSpPr>
          <p:cNvPr id="2" name="Right Brace 1">
            <a:extLst>
              <a:ext uri="{FF2B5EF4-FFF2-40B4-BE49-F238E27FC236}">
                <a16:creationId xmlns:a16="http://schemas.microsoft.com/office/drawing/2014/main" id="{E5E947A0-075A-9140-ACC3-E069B4FE2722}"/>
              </a:ext>
            </a:extLst>
          </p:cNvPr>
          <p:cNvSpPr/>
          <p:nvPr/>
        </p:nvSpPr>
        <p:spPr>
          <a:xfrm>
            <a:off x="7952210" y="5120722"/>
            <a:ext cx="299803" cy="94438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6AF4D91B-EC8C-F542-AC40-BCA3AA4AA742}"/>
              </a:ext>
            </a:extLst>
          </p:cNvPr>
          <p:cNvSpPr txBox="1"/>
          <p:nvPr/>
        </p:nvSpPr>
        <p:spPr>
          <a:xfrm>
            <a:off x="8252013" y="5362080"/>
            <a:ext cx="1693888" cy="461665"/>
          </a:xfrm>
          <a:prstGeom prst="rect">
            <a:avLst/>
          </a:prstGeom>
          <a:noFill/>
        </p:spPr>
        <p:txBody>
          <a:bodyPr wrap="square" rtlCol="0">
            <a:spAutoFit/>
          </a:bodyPr>
          <a:lstStyle/>
          <a:p>
            <a:r>
              <a:rPr lang="en-US" sz="2400" dirty="0"/>
              <a:t>[WRK17]*</a:t>
            </a:r>
          </a:p>
        </p:txBody>
      </p:sp>
      <p:sp>
        <p:nvSpPr>
          <p:cNvPr id="8" name="Right Brace 7">
            <a:extLst>
              <a:ext uri="{FF2B5EF4-FFF2-40B4-BE49-F238E27FC236}">
                <a16:creationId xmlns:a16="http://schemas.microsoft.com/office/drawing/2014/main" id="{2E43B964-C0B7-844E-9CBF-D39CD961DB2C}"/>
              </a:ext>
            </a:extLst>
          </p:cNvPr>
          <p:cNvSpPr/>
          <p:nvPr/>
        </p:nvSpPr>
        <p:spPr>
          <a:xfrm>
            <a:off x="7928247" y="6854420"/>
            <a:ext cx="299429" cy="344775"/>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E4374E2-01FC-B748-A89E-84F042F3A354}"/>
              </a:ext>
            </a:extLst>
          </p:cNvPr>
          <p:cNvSpPr txBox="1"/>
          <p:nvPr/>
        </p:nvSpPr>
        <p:spPr>
          <a:xfrm>
            <a:off x="8183079" y="6794885"/>
            <a:ext cx="1484027" cy="461665"/>
          </a:xfrm>
          <a:prstGeom prst="rect">
            <a:avLst/>
          </a:prstGeom>
          <a:noFill/>
        </p:spPr>
        <p:txBody>
          <a:bodyPr wrap="square" rtlCol="0">
            <a:spAutoFit/>
          </a:bodyPr>
          <a:lstStyle/>
          <a:p>
            <a:r>
              <a:rPr lang="en-US" sz="2400" dirty="0"/>
              <a:t>[BLN+15]</a:t>
            </a:r>
          </a:p>
        </p:txBody>
      </p:sp>
      <p:sp>
        <p:nvSpPr>
          <p:cNvPr id="10" name="Right Brace 9">
            <a:extLst>
              <a:ext uri="{FF2B5EF4-FFF2-40B4-BE49-F238E27FC236}">
                <a16:creationId xmlns:a16="http://schemas.microsoft.com/office/drawing/2014/main" id="{F47BC700-6E98-3443-B685-B859AE033A88}"/>
              </a:ext>
            </a:extLst>
          </p:cNvPr>
          <p:cNvSpPr/>
          <p:nvPr/>
        </p:nvSpPr>
        <p:spPr>
          <a:xfrm>
            <a:off x="7928247" y="6423997"/>
            <a:ext cx="299429" cy="344775"/>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CBC0D77-39B4-3841-B175-0DA9032FD9AB}"/>
              </a:ext>
            </a:extLst>
          </p:cNvPr>
          <p:cNvSpPr txBox="1"/>
          <p:nvPr/>
        </p:nvSpPr>
        <p:spPr>
          <a:xfrm>
            <a:off x="8183079" y="6364462"/>
            <a:ext cx="1484027" cy="461665"/>
          </a:xfrm>
          <a:prstGeom prst="rect">
            <a:avLst/>
          </a:prstGeom>
          <a:noFill/>
        </p:spPr>
        <p:txBody>
          <a:bodyPr wrap="square" rtlCol="0">
            <a:spAutoFit/>
          </a:bodyPr>
          <a:lstStyle/>
          <a:p>
            <a:r>
              <a:rPr lang="en-US" sz="2400" dirty="0"/>
              <a:t>Novel</a:t>
            </a:r>
          </a:p>
        </p:txBody>
      </p:sp>
      <p:sp>
        <p:nvSpPr>
          <p:cNvPr id="6" name="TextBox 5">
            <a:extLst>
              <a:ext uri="{FF2B5EF4-FFF2-40B4-BE49-F238E27FC236}">
                <a16:creationId xmlns:a16="http://schemas.microsoft.com/office/drawing/2014/main" id="{CC4E9951-FBA1-674E-932B-09E5AEA3FD09}"/>
              </a:ext>
            </a:extLst>
          </p:cNvPr>
          <p:cNvSpPr txBox="1"/>
          <p:nvPr/>
        </p:nvSpPr>
        <p:spPr>
          <a:xfrm>
            <a:off x="1558977" y="7372290"/>
            <a:ext cx="6400800" cy="400110"/>
          </a:xfrm>
          <a:prstGeom prst="rect">
            <a:avLst/>
          </a:prstGeom>
          <a:noFill/>
        </p:spPr>
        <p:txBody>
          <a:bodyPr wrap="square" rtlCol="0">
            <a:spAutoFit/>
          </a:bodyPr>
          <a:lstStyle/>
          <a:p>
            <a:r>
              <a:rPr lang="en-US" sz="2000" dirty="0"/>
              <a:t>*Slight modification needed for security in Relay Model.</a:t>
            </a:r>
          </a:p>
        </p:txBody>
      </p:sp>
    </p:spTree>
    <p:extLst>
      <p:ext uri="{BB962C8B-B14F-4D97-AF65-F5344CB8AC3E}">
        <p14:creationId xmlns:p14="http://schemas.microsoft.com/office/powerpoint/2010/main" val="172618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offline Protocols</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31</a:t>
            </a:fld>
            <a:endParaRPr lang="en-US" b="1" dirty="0">
              <a:solidFill>
                <a:schemeClr val="tx2"/>
              </a:solidFill>
            </a:endParaRPr>
          </a:p>
        </p:txBody>
      </p:sp>
      <mc:AlternateContent xmlns:mc="http://schemas.openxmlformats.org/markup-compatibility/2006">
        <mc:Choice xmlns:a14="http://schemas.microsoft.com/office/drawing/2010/main" Requires="a14">
          <p:sp>
            <p:nvSpPr>
              <p:cNvPr id="23" name=": Authenticated AND-Triple">
                <a:extLst>
                  <a:ext uri="{FF2B5EF4-FFF2-40B4-BE49-F238E27FC236}">
                    <a16:creationId xmlns:a16="http://schemas.microsoft.com/office/drawing/2014/main" id="{CA4577AF-050B-AB40-8231-670933838475}"/>
                  </a:ext>
                </a:extLst>
              </p:cNvPr>
              <p:cNvSpPr/>
              <p:nvPr/>
            </p:nvSpPr>
            <p:spPr>
              <a:xfrm>
                <a:off x="5300575" y="2316630"/>
                <a:ext cx="4277765" cy="1270001"/>
              </a:xfrm>
              <a:prstGeom prst="rect">
                <a:avLst/>
              </a:prstGeom>
              <a:solidFill>
                <a:srgbClr val="000000"/>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lgn="ctr">
                  <a:defRPr sz="2200" b="0">
                    <a:solidFill>
                      <a:srgbClr val="FFFFFF"/>
                    </a:solidFill>
                    <a:latin typeface="+mn-lt"/>
                    <a:ea typeface="+mn-ea"/>
                    <a:cs typeface="+mn-cs"/>
                    <a:sym typeface="Helvetica Neue Medium"/>
                  </a:defRPr>
                </a:pPr>
                <a14:m>
                  <m:oMath xmlns:m="http://schemas.openxmlformats.org/officeDocument/2006/math">
                    <m:r>
                      <m:rPr>
                        <m:sty m:val="p"/>
                      </m:rPr>
                      <a:rPr sz="2750" i="1">
                        <a:solidFill>
                          <a:srgbClr val="FEFEFE"/>
                        </a:solidFill>
                        <a:latin typeface="Cambria Math" panose="02040503050406030204" pitchFamily="18" charset="0"/>
                      </a:rPr>
                      <m:t>Π</m:t>
                    </m:r>
                  </m:oMath>
                </a14:m>
                <a:r>
                  <a:rPr lang="en-US" baseline="-25000" dirty="0"/>
                  <a:t>Triples</a:t>
                </a:r>
                <a:r>
                  <a:rPr dirty="0"/>
                  <a:t>: Authenticated AND</a:t>
                </a:r>
                <a:r>
                  <a:rPr lang="en-US" dirty="0"/>
                  <a:t> t</a:t>
                </a:r>
                <a:r>
                  <a:rPr dirty="0"/>
                  <a:t>riple</a:t>
                </a:r>
              </a:p>
            </p:txBody>
          </p:sp>
        </mc:Choice>
        <mc:Fallback>
          <p:sp>
            <p:nvSpPr>
              <p:cNvPr id="23" name=": Authenticated AND-Triple">
                <a:extLst>
                  <a:ext uri="{FF2B5EF4-FFF2-40B4-BE49-F238E27FC236}">
                    <a16:creationId xmlns:a16="http://schemas.microsoft.com/office/drawing/2014/main" id="{CA4577AF-050B-AB40-8231-670933838475}"/>
                  </a:ext>
                </a:extLst>
              </p:cNvPr>
              <p:cNvSpPr>
                <a:spLocks noRot="1" noChangeAspect="1" noMove="1" noResize="1" noEditPoints="1" noAdjustHandles="1" noChangeArrowheads="1" noChangeShapeType="1" noTextEdit="1"/>
              </p:cNvSpPr>
              <p:nvPr/>
            </p:nvSpPr>
            <p:spPr>
              <a:xfrm>
                <a:off x="5300575" y="2316630"/>
                <a:ext cx="4277765" cy="1270001"/>
              </a:xfrm>
              <a:prstGeom prst="rect">
                <a:avLst/>
              </a:prstGeom>
              <a:blipFill>
                <a:blip r:embed="rId2"/>
                <a:stretch>
                  <a:fillRect r="-29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4" name="WRK [Wang et al, CCS 2017]">
            <a:extLst>
              <a:ext uri="{FF2B5EF4-FFF2-40B4-BE49-F238E27FC236}">
                <a16:creationId xmlns:a16="http://schemas.microsoft.com/office/drawing/2014/main" id="{C0756600-20BC-5845-A9C6-B3619FE1C714}"/>
              </a:ext>
            </a:extLst>
          </p:cNvPr>
          <p:cNvSpPr txBox="1">
            <a:spLocks/>
          </p:cNvSpPr>
          <p:nvPr/>
        </p:nvSpPr>
        <p:spPr>
          <a:xfrm>
            <a:off x="488655" y="1513051"/>
            <a:ext cx="9089685" cy="937995"/>
          </a:xfrm>
          <a:prstGeom prst="rect">
            <a:avLst/>
          </a:prstGeom>
        </p:spPr>
        <p:txBody>
          <a:bodyPr vert="horz" lIns="0" tIns="0" rIns="0" bIns="0" rtlCol="0" anchor="ctr">
            <a:normAutofit fontScale="92500" lnSpcReduction="10000"/>
          </a:bodyPr>
          <a:lstStyle>
            <a:lvl1pPr algn="l" defTabSz="1036290" rtl="0" eaLnBrk="1" latinLnBrk="0" hangingPunct="1">
              <a:lnSpc>
                <a:spcPct val="90000"/>
              </a:lnSpc>
              <a:spcBef>
                <a:spcPct val="0"/>
              </a:spcBef>
              <a:buNone/>
              <a:defRPr sz="4600" kern="100" baseline="0">
                <a:solidFill>
                  <a:schemeClr val="tx2"/>
                </a:solidFill>
                <a:latin typeface="+mj-lt"/>
                <a:ea typeface="+mj-ea"/>
                <a:cs typeface="+mj-cs"/>
              </a:defRPr>
            </a:lvl1pPr>
          </a:lstStyle>
          <a:p>
            <a:pPr algn="ctr"/>
            <a:r>
              <a:rPr lang="en-US" sz="4800" dirty="0"/>
              <a:t>WRK</a:t>
            </a:r>
            <a:br>
              <a:rPr lang="en-US" sz="4800" dirty="0"/>
            </a:br>
            <a:r>
              <a:rPr lang="en-US" sz="3500" dirty="0"/>
              <a:t>[Wang, </a:t>
            </a:r>
            <a:r>
              <a:rPr lang="en-US" sz="3500" dirty="0" err="1"/>
              <a:t>Ranellucci</a:t>
            </a:r>
            <a:r>
              <a:rPr lang="en-US" sz="3500" dirty="0"/>
              <a:t>, Katz; CCS 2017]</a:t>
            </a:r>
          </a:p>
          <a:p>
            <a:endParaRPr lang="en-US" sz="4000" dirty="0"/>
          </a:p>
        </p:txBody>
      </p:sp>
      <mc:AlternateContent xmlns:mc="http://schemas.openxmlformats.org/markup-compatibility/2006">
        <mc:Choice xmlns:a14="http://schemas.microsoft.com/office/drawing/2010/main" Requires="a14">
          <p:sp>
            <p:nvSpPr>
              <p:cNvPr id="26" name=": Authenticated Bit">
                <a:extLst>
                  <a:ext uri="{FF2B5EF4-FFF2-40B4-BE49-F238E27FC236}">
                    <a16:creationId xmlns:a16="http://schemas.microsoft.com/office/drawing/2014/main" id="{A3E3E7D9-813C-E94D-97A5-C3CE7983EF79}"/>
                  </a:ext>
                </a:extLst>
              </p:cNvPr>
              <p:cNvSpPr/>
              <p:nvPr/>
            </p:nvSpPr>
            <p:spPr>
              <a:xfrm>
                <a:off x="488655" y="2327341"/>
                <a:ext cx="4277764" cy="1270001"/>
              </a:xfrm>
              <a:prstGeom prst="rect">
                <a:avLst/>
              </a:prstGeom>
              <a:solidFill>
                <a:srgbClr val="000000"/>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lgn="ctr">
                  <a:defRPr sz="2200" b="0">
                    <a:solidFill>
                      <a:srgbClr val="FFFFFF"/>
                    </a:solidFill>
                    <a:latin typeface="+mn-lt"/>
                    <a:ea typeface="+mn-ea"/>
                    <a:cs typeface="+mn-cs"/>
                    <a:sym typeface="Helvetica Neue Medium"/>
                  </a:defRPr>
                </a:pPr>
                <a14:m>
                  <m:oMath xmlns:m="http://schemas.openxmlformats.org/officeDocument/2006/math">
                    <m:r>
                      <m:rPr>
                        <m:sty m:val="p"/>
                      </m:rPr>
                      <a:rPr sz="2750" i="1">
                        <a:solidFill>
                          <a:srgbClr val="FEFEFE"/>
                        </a:solidFill>
                        <a:latin typeface="Cambria Math" panose="02040503050406030204" pitchFamily="18" charset="0"/>
                      </a:rPr>
                      <m:t>Π</m:t>
                    </m:r>
                  </m:oMath>
                </a14:m>
                <a:r>
                  <a:rPr lang="en-US" baseline="-25000" dirty="0"/>
                  <a:t>Rand</a:t>
                </a:r>
                <a:r>
                  <a:rPr dirty="0"/>
                  <a:t>: Authenticated </a:t>
                </a:r>
                <a:r>
                  <a:rPr lang="en-US" dirty="0"/>
                  <a:t>random b</a:t>
                </a:r>
                <a:r>
                  <a:rPr dirty="0"/>
                  <a:t>it</a:t>
                </a:r>
              </a:p>
            </p:txBody>
          </p:sp>
        </mc:Choice>
        <mc:Fallback>
          <p:sp>
            <p:nvSpPr>
              <p:cNvPr id="26" name=": Authenticated Bit">
                <a:extLst>
                  <a:ext uri="{FF2B5EF4-FFF2-40B4-BE49-F238E27FC236}">
                    <a16:creationId xmlns:a16="http://schemas.microsoft.com/office/drawing/2014/main" id="{A3E3E7D9-813C-E94D-97A5-C3CE7983EF79}"/>
                  </a:ext>
                </a:extLst>
              </p:cNvPr>
              <p:cNvSpPr>
                <a:spLocks noRot="1" noChangeAspect="1" noMove="1" noResize="1" noEditPoints="1" noAdjustHandles="1" noChangeArrowheads="1" noChangeShapeType="1" noTextEdit="1"/>
              </p:cNvSpPr>
              <p:nvPr/>
            </p:nvSpPr>
            <p:spPr>
              <a:xfrm>
                <a:off x="488655" y="2327341"/>
                <a:ext cx="4277764" cy="1270001"/>
              </a:xfrm>
              <a:prstGeom prst="rect">
                <a:avLst/>
              </a:prstGeom>
              <a:blipFill>
                <a:blip r:embed="rId3"/>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2049FD20-91C0-194C-8DDC-C63F0F911CC4}"/>
                  </a:ext>
                </a:extLst>
              </p:cNvPr>
              <p:cNvSpPr/>
              <p:nvPr/>
            </p:nvSpPr>
            <p:spPr>
              <a:xfrm>
                <a:off x="112937" y="3736427"/>
                <a:ext cx="5029200" cy="3624069"/>
              </a:xfrm>
              <a:prstGeom prst="rect">
                <a:avLst/>
              </a:prstGeom>
            </p:spPr>
            <p:txBody>
              <a:bodyPr>
                <a:spAutoFit/>
              </a:bodyPr>
              <a:lstStyle/>
              <a:p>
                <a:pPr marL="1033463" lvl="2" indent="-571500">
                  <a:spcAft>
                    <a:spcPts val="1500"/>
                  </a:spcAft>
                  <a:buFont typeface="Wingdings" charset="2"/>
                  <a:buChar char="§"/>
                </a:pPr>
                <a:r>
                  <a:rPr lang="en-US" sz="2400" dirty="0"/>
                  <a:t>Outputs ⟦</a:t>
                </a:r>
                <a:r>
                  <a:rPr lang="en-US" sz="2400" i="1" dirty="0"/>
                  <a:t>r</a:t>
                </a:r>
                <a:r>
                  <a:rPr lang="en-US" sz="2400" dirty="0"/>
                  <a:t>⟧ for </a:t>
                </a:r>
                <a:r>
                  <a:rPr lang="en-US" sz="2400" i="1" dirty="0"/>
                  <a:t>r </a:t>
                </a:r>
                <a14:m>
                  <m:oMath xmlns:m="http://schemas.openxmlformats.org/officeDocument/2006/math">
                    <m:r>
                      <m:rPr>
                        <m:nor/>
                      </m:rPr>
                      <a:rPr lang="en-US" sz="2400" dirty="0"/>
                      <m:t>←</m:t>
                    </m:r>
                    <m:r>
                      <a:rPr lang="en-US" sz="2400" i="1" dirty="0">
                        <a:latin typeface="Cambria Math" panose="02040503050406030204" pitchFamily="18" charset="0"/>
                      </a:rPr>
                      <m:t> </m:t>
                    </m:r>
                    <m:r>
                      <a:rPr lang="el-GR" sz="2400" i="1" dirty="0">
                        <a:latin typeface="Cambria Math" panose="02040503050406030204" pitchFamily="18" charset="0"/>
                        <a:ea typeface="Cambria Math" panose="02040503050406030204" pitchFamily="18" charset="0"/>
                      </a:rPr>
                      <m:t>𝔽</m:t>
                    </m:r>
                  </m:oMath>
                </a14:m>
                <a:r>
                  <a:rPr lang="en-US" sz="2400" baseline="-25000" dirty="0"/>
                  <a:t>2</a:t>
                </a:r>
                <a:endParaRPr lang="en-US" sz="2400" dirty="0"/>
              </a:p>
              <a:p>
                <a:pPr marL="1033463" lvl="2" indent="-571500">
                  <a:spcAft>
                    <a:spcPts val="1500"/>
                  </a:spcAft>
                  <a:buFont typeface="Wingdings" charset="2"/>
                  <a:buChar char="§"/>
                </a:pPr>
                <a:r>
                  <a:rPr lang="en-US" sz="2400" dirty="0"/>
                  <a:t>One random authenticated bit needed per input bit</a:t>
                </a:r>
              </a:p>
              <a:p>
                <a:pPr marL="1033463" lvl="2" indent="-571500">
                  <a:spcAft>
                    <a:spcPts val="1500"/>
                  </a:spcAft>
                  <a:buFont typeface="Wingdings" charset="2"/>
                  <a:buChar char="§"/>
                </a:pPr>
                <a:r>
                  <a:rPr lang="en-US" sz="2400" dirty="0"/>
                  <a:t>Cheap computation via</a:t>
                </a:r>
                <a:br>
                  <a:rPr lang="en-US" sz="2400" dirty="0"/>
                </a:br>
                <a:r>
                  <a:rPr lang="en-US" sz="2400" dirty="0"/>
                  <a:t>OT extension</a:t>
                </a:r>
              </a:p>
              <a:p>
                <a:pPr marL="1033463" lvl="2" indent="-571500">
                  <a:spcAft>
                    <a:spcPts val="1500"/>
                  </a:spcAft>
                  <a:buFont typeface="Wingdings" charset="2"/>
                  <a:buChar char="§"/>
                </a:pPr>
                <a:r>
                  <a:rPr lang="en-US" sz="2400" dirty="0"/>
                  <a:t>Communication main cost:</a:t>
                </a:r>
                <a:br>
                  <a:rPr lang="en-US" sz="2400" dirty="0"/>
                </a:br>
                <a:r>
                  <a:rPr lang="en-US" sz="2400" dirty="0"/>
                  <a:t>2(</a:t>
                </a:r>
                <a:r>
                  <a:rPr lang="en-US" sz="2400" i="1" dirty="0"/>
                  <a:t>n</a:t>
                </a:r>
                <a:r>
                  <a:rPr lang="en-US" sz="2400" dirty="0"/>
                  <a:t>−1)</a:t>
                </a:r>
                <a14:m>
                  <m:oMath xmlns:m="http://schemas.openxmlformats.org/officeDocument/2006/math">
                    <m:r>
                      <a:rPr lang="en-US" sz="2400" i="1">
                        <a:solidFill>
                          <a:srgbClr val="000000"/>
                        </a:solidFill>
                        <a:latin typeface="Cambria Math" panose="02040503050406030204" pitchFamily="18" charset="0"/>
                      </a:rPr>
                      <m:t>𝜎</m:t>
                    </m:r>
                  </m:oMath>
                </a14:m>
                <a:r>
                  <a:rPr lang="en-US" sz="2400" dirty="0"/>
                  <a:t> bits sent per party (e.g. 240 bytes)</a:t>
                </a:r>
              </a:p>
            </p:txBody>
          </p:sp>
        </mc:Choice>
        <mc:Fallback>
          <p:sp>
            <p:nvSpPr>
              <p:cNvPr id="13" name="Rectangle 12">
                <a:extLst>
                  <a:ext uri="{FF2B5EF4-FFF2-40B4-BE49-F238E27FC236}">
                    <a16:creationId xmlns:a16="http://schemas.microsoft.com/office/drawing/2014/main" id="{2049FD20-91C0-194C-8DDC-C63F0F911CC4}"/>
                  </a:ext>
                </a:extLst>
              </p:cNvPr>
              <p:cNvSpPr>
                <a:spLocks noRot="1" noChangeAspect="1" noMove="1" noResize="1" noEditPoints="1" noAdjustHandles="1" noChangeArrowheads="1" noChangeShapeType="1" noTextEdit="1"/>
              </p:cNvSpPr>
              <p:nvPr/>
            </p:nvSpPr>
            <p:spPr>
              <a:xfrm>
                <a:off x="112937" y="3736427"/>
                <a:ext cx="5029200" cy="3624069"/>
              </a:xfrm>
              <a:prstGeom prst="rect">
                <a:avLst/>
              </a:prstGeom>
              <a:blipFill>
                <a:blip r:embed="rId4"/>
                <a:stretch>
                  <a:fillRect t="-1045" b="-24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5C1F6E88-8E9F-8B4A-91B3-A268B97C9F9A}"/>
                  </a:ext>
                </a:extLst>
              </p:cNvPr>
              <p:cNvSpPr/>
              <p:nvPr/>
            </p:nvSpPr>
            <p:spPr>
              <a:xfrm>
                <a:off x="4766418" y="3725716"/>
                <a:ext cx="5291981" cy="3993401"/>
              </a:xfrm>
              <a:prstGeom prst="rect">
                <a:avLst/>
              </a:prstGeom>
            </p:spPr>
            <p:txBody>
              <a:bodyPr wrap="square">
                <a:spAutoFit/>
              </a:bodyPr>
              <a:lstStyle/>
              <a:p>
                <a:pPr marL="1033463" lvl="2" indent="-571500">
                  <a:spcAft>
                    <a:spcPts val="1500"/>
                  </a:spcAft>
                  <a:buFont typeface="Wingdings" charset="2"/>
                  <a:buChar char="§"/>
                </a:pPr>
                <a:r>
                  <a:rPr lang="en-US" sz="2400" dirty="0"/>
                  <a:t>Outputs ⟦</a:t>
                </a:r>
                <a:r>
                  <a:rPr lang="en-US" sz="2400" i="1" dirty="0"/>
                  <a:t>a</a:t>
                </a:r>
                <a:r>
                  <a:rPr lang="en-US" sz="2400" dirty="0"/>
                  <a:t>⟧,⟦</a:t>
                </a:r>
                <a:r>
                  <a:rPr lang="en-US" sz="2400" i="1" dirty="0"/>
                  <a:t>b</a:t>
                </a:r>
                <a:r>
                  <a:rPr lang="en-US" sz="2400" dirty="0"/>
                  <a:t>⟧,⟦</a:t>
                </a:r>
                <a:r>
                  <a:rPr lang="en-US" sz="2400" i="1" dirty="0"/>
                  <a:t>c</a:t>
                </a:r>
                <a:r>
                  <a:rPr lang="en-US" sz="2400" dirty="0"/>
                  <a:t>⟧ for</a:t>
                </a:r>
                <a:br>
                  <a:rPr lang="en-US" sz="2400" dirty="0"/>
                </a:br>
                <a:r>
                  <a:rPr lang="en-US" sz="2400" i="1" dirty="0" err="1"/>
                  <a:t>a</a:t>
                </a:r>
                <a:r>
                  <a:rPr lang="en-US" sz="2400" dirty="0" err="1"/>
                  <a:t>,</a:t>
                </a:r>
                <a:r>
                  <a:rPr lang="en-US" sz="2400" i="1" dirty="0" err="1"/>
                  <a:t>b</a:t>
                </a:r>
                <a:r>
                  <a:rPr lang="en-US" sz="2400" i="1" dirty="0"/>
                  <a:t> </a:t>
                </a:r>
                <a:r>
                  <a:rPr lang="en-US" sz="2400" dirty="0"/>
                  <a:t>← </a:t>
                </a:r>
                <a14:m>
                  <m:oMath xmlns:m="http://schemas.openxmlformats.org/officeDocument/2006/math">
                    <m:r>
                      <a:rPr lang="el-GR" sz="2400" i="1" dirty="0">
                        <a:latin typeface="Cambria Math" panose="02040503050406030204" pitchFamily="18" charset="0"/>
                        <a:ea typeface="Cambria Math" panose="02040503050406030204" pitchFamily="18" charset="0"/>
                      </a:rPr>
                      <m:t>𝔽</m:t>
                    </m:r>
                  </m:oMath>
                </a14:m>
                <a:r>
                  <a:rPr lang="en-US" sz="2400" baseline="-25000" dirty="0"/>
                  <a:t>2</a:t>
                </a:r>
                <a:r>
                  <a:rPr lang="en-US" sz="2400" dirty="0"/>
                  <a:t> , </a:t>
                </a:r>
                <a:r>
                  <a:rPr lang="en-US" sz="2400" i="1" dirty="0"/>
                  <a:t>ab</a:t>
                </a:r>
                <a:r>
                  <a:rPr lang="en-US" sz="2400" dirty="0"/>
                  <a:t> = </a:t>
                </a:r>
                <a:r>
                  <a:rPr lang="en-US" sz="2400" i="1" dirty="0"/>
                  <a:t>c </a:t>
                </a:r>
              </a:p>
              <a:p>
                <a:pPr marL="1033463" lvl="2" indent="-571500">
                  <a:spcAft>
                    <a:spcPts val="1500"/>
                  </a:spcAft>
                  <a:buFont typeface="Wingdings" charset="2"/>
                  <a:buChar char="§"/>
                </a:pPr>
                <a:r>
                  <a:rPr lang="en-US" sz="2400" dirty="0"/>
                  <a:t>One authenticated AND triple needed per AND gate</a:t>
                </a:r>
              </a:p>
              <a:p>
                <a:pPr marL="1033463" lvl="2" indent="-571500">
                  <a:spcAft>
                    <a:spcPts val="1500"/>
                  </a:spcAft>
                  <a:buFont typeface="Wingdings" charset="2"/>
                  <a:buChar char="§"/>
                </a:pPr>
                <a:r>
                  <a:rPr lang="en-US" sz="2400" dirty="0"/>
                  <a:t>Cheap computation via</a:t>
                </a:r>
                <a:br>
                  <a:rPr lang="en-US" sz="2400" dirty="0"/>
                </a:br>
                <a:r>
                  <a:rPr lang="en-US" sz="2400" dirty="0"/>
                  <a:t>OT extension</a:t>
                </a:r>
              </a:p>
              <a:p>
                <a:pPr marL="1033463" lvl="2" indent="-571500">
                  <a:spcAft>
                    <a:spcPts val="1500"/>
                  </a:spcAft>
                  <a:buFont typeface="Wingdings" charset="2"/>
                  <a:buChar char="§"/>
                </a:pPr>
                <a:r>
                  <a:rPr lang="en-US" sz="2400" dirty="0"/>
                  <a:t>Communication main cost:</a:t>
                </a:r>
                <a:br>
                  <a:rPr lang="en-US" sz="2400" dirty="0"/>
                </a:br>
                <a:r>
                  <a:rPr lang="en-US" sz="2400" dirty="0"/>
                  <a:t>5(</a:t>
                </a:r>
                <a:r>
                  <a:rPr lang="en-US" sz="2400" i="1" dirty="0"/>
                  <a:t>n</a:t>
                </a:r>
                <a:r>
                  <a:rPr lang="en-US" sz="2400" dirty="0"/>
                  <a:t>−1)</a:t>
                </a:r>
                <a14:m>
                  <m:oMath xmlns:m="http://schemas.openxmlformats.org/officeDocument/2006/math">
                    <m:d>
                      <m:dPr>
                        <m:ctrlPr>
                          <a:rPr lang="en-US" sz="2400" i="1">
                            <a:latin typeface="Cambria Math" panose="02040503050406030204" pitchFamily="18" charset="0"/>
                          </a:rPr>
                        </m:ctrlPr>
                      </m:dPr>
                      <m:e>
                        <m:r>
                          <a:rPr lang="en-US" sz="2400" i="1">
                            <a:latin typeface="Cambria Math" panose="02040503050406030204" pitchFamily="18" charset="0"/>
                          </a:rPr>
                          <m:t>𝜎</m:t>
                        </m:r>
                        <m:r>
                          <a:rPr lang="en-US" sz="2400" i="1">
                            <a:latin typeface="Cambria Math" panose="02040503050406030204" pitchFamily="18" charset="0"/>
                          </a:rPr>
                          <m:t>+</m:t>
                        </m:r>
                        <m:r>
                          <a:rPr lang="en-US" sz="2400" i="1">
                            <a:latin typeface="Cambria Math" panose="02040503050406030204" pitchFamily="18" charset="0"/>
                          </a:rPr>
                          <m:t>𝜅</m:t>
                        </m:r>
                      </m:e>
                    </m:d>
                  </m:oMath>
                </a14:m>
                <a:r>
                  <a:rPr lang="en-US" sz="2400" dirty="0"/>
                  <a:t> bits sent per party (e.g. 4,440 bytes)</a:t>
                </a:r>
              </a:p>
            </p:txBody>
          </p:sp>
        </mc:Choice>
        <mc:Fallback>
          <p:sp>
            <p:nvSpPr>
              <p:cNvPr id="30" name="Rectangle 29">
                <a:extLst>
                  <a:ext uri="{FF2B5EF4-FFF2-40B4-BE49-F238E27FC236}">
                    <a16:creationId xmlns:a16="http://schemas.microsoft.com/office/drawing/2014/main" id="{5C1F6E88-8E9F-8B4A-91B3-A268B97C9F9A}"/>
                  </a:ext>
                </a:extLst>
              </p:cNvPr>
              <p:cNvSpPr>
                <a:spLocks noRot="1" noChangeAspect="1" noMove="1" noResize="1" noEditPoints="1" noAdjustHandles="1" noChangeArrowheads="1" noChangeShapeType="1" noTextEdit="1"/>
              </p:cNvSpPr>
              <p:nvPr/>
            </p:nvSpPr>
            <p:spPr>
              <a:xfrm>
                <a:off x="4766418" y="3725716"/>
                <a:ext cx="5291981" cy="3993401"/>
              </a:xfrm>
              <a:prstGeom prst="rect">
                <a:avLst/>
              </a:prstGeom>
              <a:blipFill>
                <a:blip r:embed="rId5"/>
                <a:stretch>
                  <a:fillRect t="-949" r="-957" b="-2215"/>
                </a:stretch>
              </a:blipFill>
            </p:spPr>
            <p:txBody>
              <a:bodyPr/>
              <a:lstStyle/>
              <a:p>
                <a:r>
                  <a:rPr lang="en-US">
                    <a:noFill/>
                  </a:rPr>
                  <a:t> </a:t>
                </a:r>
              </a:p>
            </p:txBody>
          </p:sp>
        </mc:Fallback>
      </mc:AlternateContent>
    </p:spTree>
    <p:extLst>
      <p:ext uri="{BB962C8B-B14F-4D97-AF65-F5344CB8AC3E}">
        <p14:creationId xmlns:p14="http://schemas.microsoft.com/office/powerpoint/2010/main" val="2172920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online Protocols</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32</a:t>
            </a:fld>
            <a:endParaRPr lang="en-US" b="1" dirty="0">
              <a:solidFill>
                <a:schemeClr val="tx2"/>
              </a:solidFill>
            </a:endParaRPr>
          </a:p>
        </p:txBody>
      </p:sp>
      <mc:AlternateContent xmlns:mc="http://schemas.openxmlformats.org/markup-compatibility/2006">
        <mc:Choice xmlns:a14="http://schemas.microsoft.com/office/drawing/2010/main" Requires="a14">
          <p:sp>
            <p:nvSpPr>
              <p:cNvPr id="23" name=": Authenticated AND-Triple">
                <a:extLst>
                  <a:ext uri="{FF2B5EF4-FFF2-40B4-BE49-F238E27FC236}">
                    <a16:creationId xmlns:a16="http://schemas.microsoft.com/office/drawing/2014/main" id="{CA4577AF-050B-AB40-8231-670933838475}"/>
                  </a:ext>
                </a:extLst>
              </p:cNvPr>
              <p:cNvSpPr/>
              <p:nvPr/>
            </p:nvSpPr>
            <p:spPr>
              <a:xfrm>
                <a:off x="5300575" y="2316630"/>
                <a:ext cx="4277765" cy="1270001"/>
              </a:xfrm>
              <a:prstGeom prst="rect">
                <a:avLst/>
              </a:prstGeom>
              <a:solidFill>
                <a:srgbClr val="000000"/>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lgn="ctr">
                  <a:defRPr sz="2200" b="0">
                    <a:solidFill>
                      <a:srgbClr val="FFFFFF"/>
                    </a:solidFill>
                    <a:latin typeface="+mn-lt"/>
                    <a:ea typeface="+mn-ea"/>
                    <a:cs typeface="+mn-cs"/>
                    <a:sym typeface="Helvetica Neue Medium"/>
                  </a:defRPr>
                </a:pPr>
                <a14:m>
                  <m:oMath xmlns:m="http://schemas.openxmlformats.org/officeDocument/2006/math">
                    <m:r>
                      <m:rPr>
                        <m:sty m:val="p"/>
                      </m:rPr>
                      <a:rPr sz="2750" i="1">
                        <a:solidFill>
                          <a:srgbClr val="FEFEFE"/>
                        </a:solidFill>
                        <a:latin typeface="Cambria Math" panose="02040503050406030204" pitchFamily="18" charset="0"/>
                      </a:rPr>
                      <m:t>Π</m:t>
                    </m:r>
                  </m:oMath>
                </a14:m>
                <a:r>
                  <a:rPr lang="en-US" baseline="-25000" dirty="0"/>
                  <a:t>Online</a:t>
                </a:r>
                <a:r>
                  <a:rPr dirty="0"/>
                  <a:t>: </a:t>
                </a:r>
                <a:r>
                  <a:rPr lang="en-US" dirty="0"/>
                  <a:t>Compute function</a:t>
                </a:r>
                <a:endParaRPr dirty="0"/>
              </a:p>
            </p:txBody>
          </p:sp>
        </mc:Choice>
        <mc:Fallback>
          <p:sp>
            <p:nvSpPr>
              <p:cNvPr id="23" name=": Authenticated AND-Triple">
                <a:extLst>
                  <a:ext uri="{FF2B5EF4-FFF2-40B4-BE49-F238E27FC236}">
                    <a16:creationId xmlns:a16="http://schemas.microsoft.com/office/drawing/2014/main" id="{CA4577AF-050B-AB40-8231-670933838475}"/>
                  </a:ext>
                </a:extLst>
              </p:cNvPr>
              <p:cNvSpPr>
                <a:spLocks noRot="1" noChangeAspect="1" noMove="1" noResize="1" noEditPoints="1" noAdjustHandles="1" noChangeArrowheads="1" noChangeShapeType="1" noTextEdit="1"/>
              </p:cNvSpPr>
              <p:nvPr/>
            </p:nvSpPr>
            <p:spPr>
              <a:xfrm>
                <a:off x="5300575" y="2316630"/>
                <a:ext cx="4277765" cy="1270001"/>
              </a:xfrm>
              <a:prstGeom prst="rect">
                <a:avLst/>
              </a:prstGeom>
              <a:blipFill>
                <a:blip r:embed="rId2"/>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4" name="WRK [Wang et al, CCS 2017]">
            <a:extLst>
              <a:ext uri="{FF2B5EF4-FFF2-40B4-BE49-F238E27FC236}">
                <a16:creationId xmlns:a16="http://schemas.microsoft.com/office/drawing/2014/main" id="{C0756600-20BC-5845-A9C6-B3619FE1C714}"/>
              </a:ext>
            </a:extLst>
          </p:cNvPr>
          <p:cNvSpPr txBox="1">
            <a:spLocks/>
          </p:cNvSpPr>
          <p:nvPr/>
        </p:nvSpPr>
        <p:spPr>
          <a:xfrm>
            <a:off x="5300575" y="1225654"/>
            <a:ext cx="4277765" cy="1090976"/>
          </a:xfrm>
          <a:prstGeom prst="rect">
            <a:avLst/>
          </a:prstGeom>
        </p:spPr>
        <p:txBody>
          <a:bodyPr vert="horz" lIns="0" tIns="0" rIns="0" bIns="0" rtlCol="0" anchor="ctr">
            <a:normAutofit/>
          </a:bodyPr>
          <a:lstStyle>
            <a:lvl1pPr algn="l" defTabSz="1036290" rtl="0" eaLnBrk="1" latinLnBrk="0" hangingPunct="1">
              <a:lnSpc>
                <a:spcPct val="90000"/>
              </a:lnSpc>
              <a:spcBef>
                <a:spcPct val="0"/>
              </a:spcBef>
              <a:buNone/>
              <a:defRPr sz="4600" kern="100" baseline="0">
                <a:solidFill>
                  <a:schemeClr val="tx2"/>
                </a:solidFill>
                <a:latin typeface="+mj-lt"/>
                <a:ea typeface="+mj-ea"/>
                <a:cs typeface="+mj-cs"/>
              </a:defRPr>
            </a:lvl1pPr>
          </a:lstStyle>
          <a:p>
            <a:pPr algn="ctr"/>
            <a:r>
              <a:rPr lang="en-US" sz="3200" dirty="0" err="1"/>
              <a:t>TinyOT</a:t>
            </a:r>
            <a:br>
              <a:rPr lang="en-US" sz="3200" dirty="0"/>
            </a:br>
            <a:r>
              <a:rPr lang="en-US" sz="3200" dirty="0"/>
              <a:t>[Burra et al.; 2015/472]</a:t>
            </a:r>
          </a:p>
        </p:txBody>
      </p:sp>
      <mc:AlternateContent xmlns:mc="http://schemas.openxmlformats.org/markup-compatibility/2006">
        <mc:Choice xmlns:a14="http://schemas.microsoft.com/office/drawing/2010/main" Requires="a14">
          <p:sp>
            <p:nvSpPr>
              <p:cNvPr id="26" name=": Authenticated Bit">
                <a:extLst>
                  <a:ext uri="{FF2B5EF4-FFF2-40B4-BE49-F238E27FC236}">
                    <a16:creationId xmlns:a16="http://schemas.microsoft.com/office/drawing/2014/main" id="{A3E3E7D9-813C-E94D-97A5-C3CE7983EF79}"/>
                  </a:ext>
                </a:extLst>
              </p:cNvPr>
              <p:cNvSpPr/>
              <p:nvPr/>
            </p:nvSpPr>
            <p:spPr>
              <a:xfrm>
                <a:off x="488655" y="2327341"/>
                <a:ext cx="4277764" cy="1270001"/>
              </a:xfrm>
              <a:prstGeom prst="rect">
                <a:avLst/>
              </a:prstGeom>
              <a:solidFill>
                <a:srgbClr val="000000"/>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lgn="ctr">
                  <a:defRPr sz="2200" b="0">
                    <a:solidFill>
                      <a:srgbClr val="FFFFFF"/>
                    </a:solidFill>
                    <a:latin typeface="+mn-lt"/>
                    <a:ea typeface="+mn-ea"/>
                    <a:cs typeface="+mn-cs"/>
                    <a:sym typeface="Helvetica Neue Medium"/>
                  </a:defRPr>
                </a:pPr>
                <a14:m>
                  <m:oMath xmlns:m="http://schemas.openxmlformats.org/officeDocument/2006/math">
                    <m:r>
                      <m:rPr>
                        <m:sty m:val="p"/>
                      </m:rPr>
                      <a:rPr sz="2750" i="1" smtClean="0">
                        <a:solidFill>
                          <a:srgbClr val="FEFEFE"/>
                        </a:solidFill>
                        <a:latin typeface="Cambria Math" panose="02040503050406030204" pitchFamily="18" charset="0"/>
                      </a:rPr>
                      <m:t>Π</m:t>
                    </m:r>
                  </m:oMath>
                </a14:m>
                <a:r>
                  <a:rPr lang="en-US" baseline="-25000" dirty="0"/>
                  <a:t>Input</a:t>
                </a:r>
                <a:r>
                  <a:rPr dirty="0"/>
                  <a:t>: </a:t>
                </a:r>
                <a:r>
                  <a:rPr lang="en-US" dirty="0"/>
                  <a:t>Authenticate inputs</a:t>
                </a:r>
                <a:endParaRPr dirty="0"/>
              </a:p>
            </p:txBody>
          </p:sp>
        </mc:Choice>
        <mc:Fallback>
          <p:sp>
            <p:nvSpPr>
              <p:cNvPr id="26" name=": Authenticated Bit">
                <a:extLst>
                  <a:ext uri="{FF2B5EF4-FFF2-40B4-BE49-F238E27FC236}">
                    <a16:creationId xmlns:a16="http://schemas.microsoft.com/office/drawing/2014/main" id="{A3E3E7D9-813C-E94D-97A5-C3CE7983EF79}"/>
                  </a:ext>
                </a:extLst>
              </p:cNvPr>
              <p:cNvSpPr>
                <a:spLocks noRot="1" noChangeAspect="1" noMove="1" noResize="1" noEditPoints="1" noAdjustHandles="1" noChangeArrowheads="1" noChangeShapeType="1" noTextEdit="1"/>
              </p:cNvSpPr>
              <p:nvPr/>
            </p:nvSpPr>
            <p:spPr>
              <a:xfrm>
                <a:off x="488655" y="2327341"/>
                <a:ext cx="4277764" cy="1270001"/>
              </a:xfrm>
              <a:prstGeom prst="rect">
                <a:avLst/>
              </a:prstGeom>
              <a:blipFill>
                <a:blip r:embed="rId3"/>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2049FD20-91C0-194C-8DDC-C63F0F911CC4}"/>
                  </a:ext>
                </a:extLst>
              </p:cNvPr>
              <p:cNvSpPr/>
              <p:nvPr/>
            </p:nvSpPr>
            <p:spPr>
              <a:xfrm>
                <a:off x="0" y="3610680"/>
                <a:ext cx="5029200" cy="3053849"/>
              </a:xfrm>
              <a:prstGeom prst="rect">
                <a:avLst/>
              </a:prstGeom>
            </p:spPr>
            <p:txBody>
              <a:bodyPr>
                <a:spAutoFit/>
              </a:bodyPr>
              <a:lstStyle/>
              <a:p>
                <a:pPr marL="1033463" lvl="2" indent="-571500">
                  <a:spcAft>
                    <a:spcPts val="1500"/>
                  </a:spcAft>
                  <a:buFont typeface="Wingdings" charset="2"/>
                  <a:buChar char="§"/>
                </a:pPr>
                <a14:m>
                  <m:oMath xmlns:m="http://schemas.openxmlformats.org/officeDocument/2006/math">
                    <m:r>
                      <m:rPr>
                        <m:nor/>
                      </m:rPr>
                      <a:rPr lang="en-US" sz="2400" dirty="0"/>
                      <m:t>Takes</m:t>
                    </m:r>
                    <m:r>
                      <m:rPr>
                        <m:nor/>
                      </m:rPr>
                      <a:rPr lang="en-US" sz="2400" dirty="0"/>
                      <m:t> </m:t>
                    </m:r>
                    <m:r>
                      <m:rPr>
                        <m:nor/>
                      </m:rPr>
                      <a:rPr lang="en-US" sz="2400" i="1" dirty="0"/>
                      <m:t>x</m:t>
                    </m:r>
                    <m:r>
                      <m:rPr>
                        <m:nor/>
                      </m:rPr>
                      <a:rPr lang="en-US" sz="2400" i="1" baseline="-25000" dirty="0"/>
                      <m:t>i</m:t>
                    </m:r>
                    <m:r>
                      <m:rPr>
                        <m:nor/>
                      </m:rPr>
                      <a:rPr lang="en-US" sz="2400" baseline="-25000" dirty="0"/>
                      <m:t> </m:t>
                    </m:r>
                    <m:r>
                      <m:rPr>
                        <m:nor/>
                      </m:rPr>
                      <a:rPr lang="en-US" sz="2400" dirty="0"/>
                      <m:t>from</m:t>
                    </m:r>
                    <m:r>
                      <m:rPr>
                        <m:nor/>
                      </m:rPr>
                      <a:rPr lang="en-US" sz="2400" dirty="0"/>
                      <m:t> </m:t>
                    </m:r>
                    <m:r>
                      <m:rPr>
                        <m:nor/>
                      </m:rPr>
                      <a:rPr lang="en-US" sz="2400" dirty="0"/>
                      <m:t>input</m:t>
                    </m:r>
                    <m:r>
                      <m:rPr>
                        <m:nor/>
                      </m:rPr>
                      <a:rPr lang="en-US" sz="2400" dirty="0"/>
                      <m:t> </m:t>
                    </m:r>
                    <m:r>
                      <m:rPr>
                        <m:nor/>
                      </m:rPr>
                      <a:rPr lang="en-US" sz="2400" dirty="0"/>
                      <m:t>party</m:t>
                    </m:r>
                    <m:r>
                      <m:rPr>
                        <m:nor/>
                      </m:rPr>
                      <a:rPr lang="en-US" sz="2400" dirty="0"/>
                      <m:t>, </m:t>
                    </m:r>
                    <m:r>
                      <m:rPr>
                        <m:nor/>
                      </m:rPr>
                      <a:rPr lang="en-US" sz="2400" dirty="0"/>
                      <m:t>outputs</m:t>
                    </m:r>
                    <m:r>
                      <m:rPr>
                        <m:nor/>
                      </m:rPr>
                      <a:rPr lang="en-US" sz="2400" dirty="0"/>
                      <m:t> ⟦</m:t>
                    </m:r>
                    <m:r>
                      <m:rPr>
                        <m:nor/>
                      </m:rPr>
                      <a:rPr lang="en-US" sz="2400" i="1" dirty="0"/>
                      <m:t>x</m:t>
                    </m:r>
                    <m:r>
                      <m:rPr>
                        <m:nor/>
                      </m:rPr>
                      <a:rPr lang="en-US" sz="2400" i="1" baseline="-25000" dirty="0"/>
                      <m:t>i</m:t>
                    </m:r>
                    <m:r>
                      <m:rPr>
                        <m:nor/>
                      </m:rPr>
                      <a:rPr lang="en-US" sz="2400" dirty="0"/>
                      <m:t>⟧</m:t>
                    </m:r>
                  </m:oMath>
                </a14:m>
                <a:endParaRPr lang="en-US" sz="2400" dirty="0"/>
              </a:p>
              <a:p>
                <a:pPr marL="1033463" lvl="2" indent="-571500">
                  <a:spcAft>
                    <a:spcPts val="1500"/>
                  </a:spcAft>
                  <a:buFont typeface="Wingdings" charset="2"/>
                  <a:buChar char="§"/>
                </a:pPr>
                <a:r>
                  <a:rPr lang="en-US" sz="2400" dirty="0"/>
                  <a:t>Cheap computation by using offline material</a:t>
                </a:r>
              </a:p>
              <a:p>
                <a:pPr marL="1033463" lvl="2" indent="-571500">
                  <a:spcAft>
                    <a:spcPts val="1500"/>
                  </a:spcAft>
                  <a:buFont typeface="Wingdings" charset="2"/>
                  <a:buChar char="§"/>
                </a:pPr>
                <a:r>
                  <a:rPr lang="en-US" sz="2400" dirty="0"/>
                  <a:t>Communication cost for input party ~2</a:t>
                </a:r>
                <a:r>
                  <a:rPr lang="en-US" sz="2400" i="1" dirty="0"/>
                  <a:t>n</a:t>
                </a:r>
                <a:r>
                  <a:rPr lang="en-US" sz="2400" dirty="0"/>
                  <a:t> bits sent per party per input bit</a:t>
                </a:r>
              </a:p>
            </p:txBody>
          </p:sp>
        </mc:Choice>
        <mc:Fallback>
          <p:sp>
            <p:nvSpPr>
              <p:cNvPr id="13" name="Rectangle 12">
                <a:extLst>
                  <a:ext uri="{FF2B5EF4-FFF2-40B4-BE49-F238E27FC236}">
                    <a16:creationId xmlns:a16="http://schemas.microsoft.com/office/drawing/2014/main" id="{2049FD20-91C0-194C-8DDC-C63F0F911CC4}"/>
                  </a:ext>
                </a:extLst>
              </p:cNvPr>
              <p:cNvSpPr>
                <a:spLocks noRot="1" noChangeAspect="1" noMove="1" noResize="1" noEditPoints="1" noAdjustHandles="1" noChangeArrowheads="1" noChangeShapeType="1" noTextEdit="1"/>
              </p:cNvSpPr>
              <p:nvPr/>
            </p:nvSpPr>
            <p:spPr>
              <a:xfrm>
                <a:off x="0" y="3610680"/>
                <a:ext cx="5029200" cy="3053849"/>
              </a:xfrm>
              <a:prstGeom prst="rect">
                <a:avLst/>
              </a:prstGeom>
              <a:blipFill>
                <a:blip r:embed="rId4"/>
                <a:stretch>
                  <a:fillRect t="-826" r="-2778" b="-28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5C1F6E88-8E9F-8B4A-91B3-A268B97C9F9A}"/>
                  </a:ext>
                </a:extLst>
              </p:cNvPr>
              <p:cNvSpPr/>
              <p:nvPr/>
            </p:nvSpPr>
            <p:spPr>
              <a:xfrm>
                <a:off x="4766419" y="3599969"/>
                <a:ext cx="5291981" cy="4177234"/>
              </a:xfrm>
              <a:prstGeom prst="rect">
                <a:avLst/>
              </a:prstGeom>
            </p:spPr>
            <p:txBody>
              <a:bodyPr wrap="square">
                <a:spAutoFit/>
              </a:bodyPr>
              <a:lstStyle/>
              <a:p>
                <a:pPr marL="1033463" lvl="2" indent="-571500">
                  <a:spcAft>
                    <a:spcPts val="1500"/>
                  </a:spcAft>
                  <a:buFont typeface="Wingdings" charset="2"/>
                  <a:buChar char="§"/>
                </a:pPr>
                <a14:m>
                  <m:oMath xmlns:m="http://schemas.openxmlformats.org/officeDocument/2006/math">
                    <m:r>
                      <m:rPr>
                        <m:nor/>
                      </m:rPr>
                      <a:rPr lang="en-US" sz="2400" b="0" i="0" dirty="0" smtClean="0"/>
                      <m:t>Evaluates</m:t>
                    </m:r>
                    <m:r>
                      <m:rPr>
                        <m:nor/>
                      </m:rPr>
                      <a:rPr lang="en-US" sz="2400" b="0" i="0" dirty="0" smtClean="0"/>
                      <m:t> </m:t>
                    </m:r>
                    <m:r>
                      <m:rPr>
                        <m:nor/>
                      </m:rPr>
                      <a:rPr lang="en-US" sz="2400" b="0" i="0" dirty="0" smtClean="0"/>
                      <m:t>function</m:t>
                    </m:r>
                    <m:r>
                      <m:rPr>
                        <m:nor/>
                      </m:rPr>
                      <a:rPr lang="en-US" sz="2400" b="0" i="0" dirty="0" smtClean="0"/>
                      <m:t> </m:t>
                    </m:r>
                    <m:r>
                      <m:rPr>
                        <m:nor/>
                      </m:rPr>
                      <a:rPr lang="en-US" sz="2400" dirty="0"/>
                      <m:t>on</m:t>
                    </m:r>
                    <m:r>
                      <m:rPr>
                        <m:nor/>
                      </m:rPr>
                      <a:rPr lang="en-US" sz="2400" dirty="0"/>
                      <m:t> </m:t>
                    </m:r>
                    <m:r>
                      <m:rPr>
                        <m:nor/>
                      </m:rPr>
                      <a:rPr lang="en-US" sz="2400" dirty="0"/>
                      <m:t>inputs</m:t>
                    </m:r>
                    <m:r>
                      <m:rPr>
                        <m:nor/>
                      </m:rPr>
                      <a:rPr lang="en-US" sz="2400" dirty="0"/>
                      <m:t> </m:t>
                    </m:r>
                    <m:r>
                      <m:rPr>
                        <m:nor/>
                      </m:rPr>
                      <a:rPr lang="en-US" sz="2400" i="1" dirty="0"/>
                      <m:t>x</m:t>
                    </m:r>
                  </m:oMath>
                </a14:m>
                <a:endParaRPr lang="en-US" sz="2400" i="1" baseline="-25000" dirty="0"/>
              </a:p>
              <a:p>
                <a:pPr marL="1033463" lvl="2" indent="-571500">
                  <a:spcAft>
                    <a:spcPts val="1500"/>
                  </a:spcAft>
                  <a:buFont typeface="Wingdings" charset="2"/>
                  <a:buChar char="§"/>
                </a:pPr>
                <a:r>
                  <a:rPr lang="en-US" sz="2400" dirty="0"/>
                  <a:t>Computes XOR and AND</a:t>
                </a:r>
              </a:p>
              <a:p>
                <a:pPr marL="1033463" lvl="2" indent="-571500">
                  <a:spcAft>
                    <a:spcPts val="1500"/>
                  </a:spcAft>
                  <a:buFont typeface="Wingdings" charset="2"/>
                  <a:buChar char="§"/>
                </a:pPr>
                <a:r>
                  <a:rPr lang="en-US" sz="2400" dirty="0"/>
                  <a:t>Uses rounds equal to AND depth</a:t>
                </a:r>
              </a:p>
              <a:p>
                <a:pPr marL="1033463" lvl="2" indent="-571500">
                  <a:spcAft>
                    <a:spcPts val="1500"/>
                  </a:spcAft>
                  <a:buFont typeface="Wingdings" charset="2"/>
                  <a:buChar char="§"/>
                </a:pPr>
                <a:r>
                  <a:rPr lang="en-US" sz="2400" dirty="0"/>
                  <a:t>Cheap computation by using offline material</a:t>
                </a:r>
              </a:p>
              <a:p>
                <a:pPr marL="1033463" lvl="2" indent="-571500">
                  <a:spcAft>
                    <a:spcPts val="1500"/>
                  </a:spcAft>
                  <a:buFont typeface="Wingdings" charset="2"/>
                  <a:buChar char="§"/>
                </a:pPr>
                <a:r>
                  <a:rPr lang="en-US" sz="2400" dirty="0"/>
                  <a:t>Low communication cost: ~2 bits sent per party per AND gate</a:t>
                </a:r>
              </a:p>
            </p:txBody>
          </p:sp>
        </mc:Choice>
        <mc:Fallback>
          <p:sp>
            <p:nvSpPr>
              <p:cNvPr id="30" name="Rectangle 29">
                <a:extLst>
                  <a:ext uri="{FF2B5EF4-FFF2-40B4-BE49-F238E27FC236}">
                    <a16:creationId xmlns:a16="http://schemas.microsoft.com/office/drawing/2014/main" id="{5C1F6E88-8E9F-8B4A-91B3-A268B97C9F9A}"/>
                  </a:ext>
                </a:extLst>
              </p:cNvPr>
              <p:cNvSpPr>
                <a:spLocks noRot="1" noChangeAspect="1" noMove="1" noResize="1" noEditPoints="1" noAdjustHandles="1" noChangeArrowheads="1" noChangeShapeType="1" noTextEdit="1"/>
              </p:cNvSpPr>
              <p:nvPr/>
            </p:nvSpPr>
            <p:spPr>
              <a:xfrm>
                <a:off x="4766419" y="3599969"/>
                <a:ext cx="5291981" cy="4177234"/>
              </a:xfrm>
              <a:prstGeom prst="rect">
                <a:avLst/>
              </a:prstGeom>
              <a:blipFill>
                <a:blip r:embed="rId5"/>
                <a:stretch>
                  <a:fillRect t="-303" b="-2121"/>
                </a:stretch>
              </a:blipFill>
            </p:spPr>
            <p:txBody>
              <a:bodyPr/>
              <a:lstStyle/>
              <a:p>
                <a:r>
                  <a:rPr lang="en-US">
                    <a:noFill/>
                  </a:rPr>
                  <a:t> </a:t>
                </a:r>
              </a:p>
            </p:txBody>
          </p:sp>
        </mc:Fallback>
      </mc:AlternateContent>
      <p:sp>
        <p:nvSpPr>
          <p:cNvPr id="31" name="WRK [Wang et al, CCS 2017]">
            <a:extLst>
              <a:ext uri="{FF2B5EF4-FFF2-40B4-BE49-F238E27FC236}">
                <a16:creationId xmlns:a16="http://schemas.microsoft.com/office/drawing/2014/main" id="{DAEE9062-59A0-2D4A-8998-A193D0320F2D}"/>
              </a:ext>
            </a:extLst>
          </p:cNvPr>
          <p:cNvSpPr txBox="1">
            <a:spLocks/>
          </p:cNvSpPr>
          <p:nvPr/>
        </p:nvSpPr>
        <p:spPr>
          <a:xfrm>
            <a:off x="488655" y="1758463"/>
            <a:ext cx="4277765" cy="568878"/>
          </a:xfrm>
          <a:prstGeom prst="rect">
            <a:avLst/>
          </a:prstGeom>
        </p:spPr>
        <p:txBody>
          <a:bodyPr vert="horz" lIns="0" tIns="0" rIns="0" bIns="0" rtlCol="0" anchor="ctr">
            <a:normAutofit/>
          </a:bodyPr>
          <a:lstStyle>
            <a:lvl1pPr algn="l" defTabSz="1036290" rtl="0" eaLnBrk="1" latinLnBrk="0" hangingPunct="1">
              <a:lnSpc>
                <a:spcPct val="90000"/>
              </a:lnSpc>
              <a:spcBef>
                <a:spcPct val="0"/>
              </a:spcBef>
              <a:buNone/>
              <a:defRPr sz="4600" kern="100" baseline="0">
                <a:solidFill>
                  <a:schemeClr val="tx2"/>
                </a:solidFill>
                <a:latin typeface="+mj-lt"/>
                <a:ea typeface="+mj-ea"/>
                <a:cs typeface="+mj-cs"/>
              </a:defRPr>
            </a:lvl1pPr>
          </a:lstStyle>
          <a:p>
            <a:pPr algn="ctr"/>
            <a:r>
              <a:rPr lang="en-US" sz="3200" dirty="0"/>
              <a:t>Stormy</a:t>
            </a:r>
          </a:p>
        </p:txBody>
      </p:sp>
    </p:spTree>
    <p:extLst>
      <p:ext uri="{BB962C8B-B14F-4D97-AF65-F5344CB8AC3E}">
        <p14:creationId xmlns:p14="http://schemas.microsoft.com/office/powerpoint/2010/main" val="3203909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input sharing</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33</a:t>
            </a:fld>
            <a:endParaRPr lang="en-US" b="1" dirty="0">
              <a:solidFill>
                <a:schemeClr val="tx2"/>
              </a:solidFill>
            </a:endParaRPr>
          </a:p>
        </p:txBody>
      </p:sp>
      <mc:AlternateContent xmlns:mc="http://schemas.openxmlformats.org/markup-compatibility/2006">
        <mc:Choice xmlns:a14="http://schemas.microsoft.com/office/drawing/2010/main" Requires="a14">
          <p:sp>
            <p:nvSpPr>
              <p:cNvPr id="25" name="Content Placeholder 1">
                <a:extLst>
                  <a:ext uri="{FF2B5EF4-FFF2-40B4-BE49-F238E27FC236}">
                    <a16:creationId xmlns:a16="http://schemas.microsoft.com/office/drawing/2014/main" id="{FEFA717C-CDA3-B74B-A101-549512FA4714}"/>
                  </a:ext>
                </a:extLst>
              </p:cNvPr>
              <p:cNvSpPr>
                <a:spLocks noGrp="1"/>
              </p:cNvSpPr>
              <p:nvPr>
                <p:ph idx="13"/>
              </p:nvPr>
            </p:nvSpPr>
            <p:spPr>
              <a:xfrm>
                <a:off x="295550" y="1837495"/>
                <a:ext cx="8893420" cy="2404721"/>
              </a:xfrm>
            </p:spPr>
            <p:txBody>
              <a:bodyPr>
                <a:normAutofit/>
              </a:bodyPr>
              <a:lstStyle/>
              <a:p>
                <a:r>
                  <a:rPr lang="en-US" sz="2800" dirty="0" err="1"/>
                  <a:t>TinyOT</a:t>
                </a:r>
                <a:r>
                  <a:rPr lang="en-US" sz="2800" dirty="0"/>
                  <a:t> input sharing</a:t>
                </a:r>
              </a:p>
              <a:p>
                <a:endParaRPr lang="en-US" sz="2800" dirty="0"/>
              </a:p>
              <a:p>
                <a:pPr marL="1033463" lvl="2" indent="-571500">
                  <a:spcAft>
                    <a:spcPts val="1500"/>
                  </a:spcAft>
                  <a:buFont typeface="+mj-lt"/>
                  <a:buAutoNum type="arabicPeriod"/>
                </a:pPr>
                <a:r>
                  <a:rPr lang="en-US" sz="2400" dirty="0"/>
                  <a:t>Input party </a:t>
                </a:r>
                <a:r>
                  <a:rPr lang="en-US" sz="2400" i="1" dirty="0"/>
                  <a:t>P</a:t>
                </a:r>
                <a:r>
                  <a:rPr lang="en-US" sz="2400" baseline="-25000" dirty="0"/>
                  <a:t>in </a:t>
                </a:r>
                <a:r>
                  <a:rPr lang="en-US" sz="2400" dirty="0"/>
                  <a:t>chooses  </a:t>
                </a:r>
                <a:r>
                  <a:rPr lang="en-US" sz="2400" i="1" dirty="0" err="1"/>
                  <a:t>r</a:t>
                </a:r>
                <a:r>
                  <a:rPr lang="en-US" sz="2400" i="1" baseline="-25000" dirty="0" err="1"/>
                  <a:t>i</a:t>
                </a:r>
                <a:r>
                  <a:rPr lang="en-US" sz="2400" i="1" dirty="0"/>
                  <a:t> </a:t>
                </a:r>
                <a14:m>
                  <m:oMath xmlns:m="http://schemas.openxmlformats.org/officeDocument/2006/math">
                    <m:r>
                      <m:rPr>
                        <m:nor/>
                      </m:rPr>
                      <a:rPr lang="en-US" sz="2400" dirty="0"/>
                      <m:t>←</m:t>
                    </m:r>
                    <m:r>
                      <a:rPr lang="en-US" sz="2400" i="1" dirty="0">
                        <a:latin typeface="Cambria Math" panose="02040503050406030204" pitchFamily="18" charset="0"/>
                      </a:rPr>
                      <m:t> </m:t>
                    </m:r>
                    <m:r>
                      <a:rPr lang="el-GR" sz="2400" i="1" dirty="0">
                        <a:latin typeface="Cambria Math" panose="02040503050406030204" pitchFamily="18" charset="0"/>
                        <a:ea typeface="Cambria Math" panose="02040503050406030204" pitchFamily="18" charset="0"/>
                      </a:rPr>
                      <m:t>𝔽</m:t>
                    </m:r>
                  </m:oMath>
                </a14:m>
                <a:r>
                  <a:rPr lang="en-US" sz="2400" baseline="-25000" dirty="0"/>
                  <a:t>2 </a:t>
                </a:r>
              </a:p>
              <a:p>
                <a:pPr marL="1033463" lvl="2" indent="-571500">
                  <a:spcAft>
                    <a:spcPts val="1500"/>
                  </a:spcAft>
                  <a:buFont typeface="+mj-lt"/>
                  <a:buAutoNum type="arabicPeriod"/>
                </a:pPr>
                <a:r>
                  <a:rPr lang="en-US" sz="2400" i="1" dirty="0"/>
                  <a:t>P</a:t>
                </a:r>
                <a:r>
                  <a:rPr lang="en-US" sz="2400" baseline="-25000" dirty="0"/>
                  <a:t>in</a:t>
                </a:r>
                <a:r>
                  <a:rPr lang="en-US" sz="2400" dirty="0"/>
                  <a:t> and committee </a:t>
                </a:r>
                <a:r>
                  <a:rPr lang="en-US" sz="2400" i="1" dirty="0"/>
                  <a:t>C</a:t>
                </a:r>
                <a:r>
                  <a:rPr lang="en-US" sz="2400" dirty="0"/>
                  <a:t> generate ⟦</a:t>
                </a:r>
                <a:r>
                  <a:rPr lang="en-US" sz="2400" i="1" dirty="0" err="1"/>
                  <a:t>r</a:t>
                </a:r>
                <a:r>
                  <a:rPr lang="en-US" sz="2400" i="1" baseline="-25000" dirty="0" err="1"/>
                  <a:t>i</a:t>
                </a:r>
                <a:r>
                  <a:rPr lang="en-US" sz="2400" dirty="0"/>
                  <a:t>⟧ </a:t>
                </a:r>
              </a:p>
              <a:p>
                <a:pPr marL="1033463" lvl="2" indent="-571500">
                  <a:spcAft>
                    <a:spcPts val="1500"/>
                  </a:spcAft>
                  <a:buFont typeface="+mj-lt"/>
                  <a:buAutoNum type="arabicPeriod"/>
                </a:pPr>
                <a:r>
                  <a:rPr lang="en-US" sz="2400" i="1" dirty="0"/>
                  <a:t>P</a:t>
                </a:r>
                <a:r>
                  <a:rPr lang="en-US" sz="2400" baseline="-25000" dirty="0"/>
                  <a:t>in </a:t>
                </a:r>
                <a:r>
                  <a:rPr lang="en-US" sz="2400" dirty="0"/>
                  <a:t>with input </a:t>
                </a:r>
                <a:r>
                  <a:rPr lang="en-US" sz="2400" i="1" dirty="0"/>
                  <a:t>x</a:t>
                </a:r>
                <a:r>
                  <a:rPr lang="en-US" sz="2400" i="1" baseline="-25000" dirty="0"/>
                  <a:t>i  </a:t>
                </a:r>
                <a:r>
                  <a:rPr lang="en-US" sz="2400" dirty="0"/>
                  <a:t>broadcasts 𝛿 = </a:t>
                </a:r>
                <a:r>
                  <a:rPr lang="en-US" sz="2400" i="1" dirty="0" err="1"/>
                  <a:t>x</a:t>
                </a:r>
                <a:r>
                  <a:rPr lang="en-US" sz="2400" i="1" baseline="-25000" dirty="0" err="1"/>
                  <a:t>i</a:t>
                </a:r>
                <a:r>
                  <a:rPr lang="en-US" sz="2400" dirty="0" err="1"/>
                  <a:t>+</a:t>
                </a:r>
                <a:r>
                  <a:rPr lang="en-US" sz="2400" i="1" dirty="0" err="1"/>
                  <a:t>r</a:t>
                </a:r>
                <a:r>
                  <a:rPr lang="en-US" sz="2400" i="1" baseline="-25000" dirty="0" err="1"/>
                  <a:t>i</a:t>
                </a:r>
                <a:r>
                  <a:rPr lang="en-US" sz="2400" dirty="0"/>
                  <a:t> to </a:t>
                </a:r>
                <a:r>
                  <a:rPr lang="en-US" sz="2400" i="1" dirty="0"/>
                  <a:t>C</a:t>
                </a:r>
              </a:p>
              <a:p>
                <a:pPr marL="1033463" lvl="2" indent="-571500">
                  <a:spcAft>
                    <a:spcPts val="1500"/>
                  </a:spcAft>
                  <a:buFont typeface="+mj-lt"/>
                  <a:buAutoNum type="arabicPeriod"/>
                </a:pPr>
                <a:r>
                  <a:rPr lang="en-US" sz="2400" i="1" dirty="0"/>
                  <a:t>C </a:t>
                </a:r>
                <a:r>
                  <a:rPr lang="en-US" sz="2400" dirty="0"/>
                  <a:t>locally computes ⟦</a:t>
                </a:r>
                <a:r>
                  <a:rPr lang="en-US" sz="2400" i="1" dirty="0"/>
                  <a:t>x</a:t>
                </a:r>
                <a:r>
                  <a:rPr lang="en-US" sz="2400" i="1" baseline="-25000" dirty="0"/>
                  <a:t>i</a:t>
                </a:r>
                <a:r>
                  <a:rPr lang="en-US" sz="2400" dirty="0"/>
                  <a:t>⟧ = ⟦</a:t>
                </a:r>
                <a:r>
                  <a:rPr lang="en-US" sz="2400" i="1" dirty="0" err="1"/>
                  <a:t>r</a:t>
                </a:r>
                <a:r>
                  <a:rPr lang="en-US" sz="2400" i="1" baseline="-25000" dirty="0" err="1"/>
                  <a:t>i</a:t>
                </a:r>
                <a:r>
                  <a:rPr lang="en-US" sz="2400" dirty="0"/>
                  <a:t>⟧+ 𝛿</a:t>
                </a:r>
              </a:p>
            </p:txBody>
          </p:sp>
        </mc:Choice>
        <mc:Fallback>
          <p:sp>
            <p:nvSpPr>
              <p:cNvPr id="25" name="Content Placeholder 1">
                <a:extLst>
                  <a:ext uri="{FF2B5EF4-FFF2-40B4-BE49-F238E27FC236}">
                    <a16:creationId xmlns:a16="http://schemas.microsoft.com/office/drawing/2014/main" id="{FEFA717C-CDA3-B74B-A101-549512FA4714}"/>
                  </a:ext>
                </a:extLst>
              </p:cNvPr>
              <p:cNvSpPr>
                <a:spLocks noGrp="1" noRot="1" noChangeAspect="1" noMove="1" noResize="1" noEditPoints="1" noAdjustHandles="1" noChangeArrowheads="1" noChangeShapeType="1" noTextEdit="1"/>
              </p:cNvSpPr>
              <p:nvPr>
                <p:ph idx="13"/>
              </p:nvPr>
            </p:nvSpPr>
            <p:spPr>
              <a:xfrm>
                <a:off x="295550" y="1837495"/>
                <a:ext cx="8893420" cy="2404721"/>
              </a:xfrm>
              <a:blipFill>
                <a:blip r:embed="rId2"/>
                <a:stretch>
                  <a:fillRect l="-2279" t="-11579"/>
                </a:stretch>
              </a:blipFill>
            </p:spPr>
            <p:txBody>
              <a:bodyPr/>
              <a:lstStyle/>
              <a:p>
                <a:r>
                  <a:rPr lang="en-US">
                    <a:noFill/>
                  </a:rPr>
                  <a:t> </a:t>
                </a:r>
              </a:p>
            </p:txBody>
          </p:sp>
        </mc:Fallback>
      </mc:AlternateContent>
      <p:sp>
        <p:nvSpPr>
          <p:cNvPr id="12" name="Content Placeholder 1">
            <a:extLst>
              <a:ext uri="{FF2B5EF4-FFF2-40B4-BE49-F238E27FC236}">
                <a16:creationId xmlns:a16="http://schemas.microsoft.com/office/drawing/2014/main" id="{88821928-CD54-2B41-A6D3-B02D4DDFA4B8}"/>
              </a:ext>
            </a:extLst>
          </p:cNvPr>
          <p:cNvSpPr txBox="1">
            <a:spLocks/>
          </p:cNvSpPr>
          <p:nvPr/>
        </p:nvSpPr>
        <p:spPr>
          <a:xfrm>
            <a:off x="295550" y="4799143"/>
            <a:ext cx="8893420" cy="2404721"/>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2800" dirty="0"/>
              <a:t>Problems</a:t>
            </a:r>
          </a:p>
          <a:p>
            <a:endParaRPr lang="en-US" sz="2800" dirty="0"/>
          </a:p>
          <a:p>
            <a:pPr marL="1033463" lvl="2" indent="-571500">
              <a:spcAft>
                <a:spcPts val="1500"/>
              </a:spcAft>
              <a:buFont typeface="Wingdings" charset="2"/>
              <a:buChar char="§"/>
            </a:pPr>
            <a:r>
              <a:rPr lang="en-US" sz="2400" i="1" dirty="0"/>
              <a:t>P</a:t>
            </a:r>
            <a:r>
              <a:rPr lang="en-US" sz="2400" baseline="-25000" dirty="0"/>
              <a:t>in</a:t>
            </a:r>
            <a:r>
              <a:rPr lang="en-US" sz="2400" dirty="0"/>
              <a:t> isn’t part of online computation in Stormy</a:t>
            </a:r>
          </a:p>
          <a:p>
            <a:pPr marL="1033463" lvl="2" indent="-571500">
              <a:spcAft>
                <a:spcPts val="1500"/>
              </a:spcAft>
              <a:buFont typeface="Wingdings" charset="2"/>
              <a:buChar char="§"/>
            </a:pPr>
            <a:r>
              <a:rPr lang="en-US" sz="2400" i="1" dirty="0"/>
              <a:t>P</a:t>
            </a:r>
            <a:r>
              <a:rPr lang="en-US" sz="2400" baseline="-25000" dirty="0"/>
              <a:t>in</a:t>
            </a:r>
            <a:r>
              <a:rPr lang="en-US" sz="2400" dirty="0"/>
              <a:t> may be able to cause an abort</a:t>
            </a:r>
          </a:p>
          <a:p>
            <a:pPr marL="1033463" lvl="2" indent="-571500">
              <a:spcAft>
                <a:spcPts val="1500"/>
              </a:spcAft>
              <a:buFont typeface="Wingdings" charset="2"/>
              <a:buChar char="§"/>
            </a:pPr>
            <a:r>
              <a:rPr lang="en-US" sz="2400" i="1" dirty="0"/>
              <a:t>P</a:t>
            </a:r>
            <a:r>
              <a:rPr lang="en-US" sz="2400" baseline="-25000" dirty="0"/>
              <a:t>in</a:t>
            </a:r>
            <a:r>
              <a:rPr lang="en-US" sz="2400" dirty="0"/>
              <a:t> must perform interactive protocol</a:t>
            </a:r>
          </a:p>
          <a:p>
            <a:pPr marL="1033463" lvl="2" indent="-571500">
              <a:spcAft>
                <a:spcPts val="1500"/>
              </a:spcAft>
              <a:buFont typeface="Wingdings" charset="2"/>
              <a:buChar char="§"/>
            </a:pPr>
            <a:r>
              <a:rPr lang="en-US" sz="2400" i="1" dirty="0"/>
              <a:t>P</a:t>
            </a:r>
            <a:r>
              <a:rPr lang="en-US" sz="2400" baseline="-25000" dirty="0"/>
              <a:t>in</a:t>
            </a:r>
            <a:r>
              <a:rPr lang="en-US" sz="2400" dirty="0"/>
              <a:t> may go offline, should exclude input only in that case</a:t>
            </a:r>
            <a:endParaRPr lang="en-US" sz="2400" i="1" dirty="0"/>
          </a:p>
        </p:txBody>
      </p:sp>
    </p:spTree>
    <p:extLst>
      <p:ext uri="{BB962C8B-B14F-4D97-AF65-F5344CB8AC3E}">
        <p14:creationId xmlns:p14="http://schemas.microsoft.com/office/powerpoint/2010/main" val="250643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input sharing</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34</a:t>
            </a:fld>
            <a:endParaRPr lang="en-US" b="1" dirty="0">
              <a:solidFill>
                <a:schemeClr val="tx2"/>
              </a:solidFill>
            </a:endParaRPr>
          </a:p>
        </p:txBody>
      </p:sp>
      <p:sp>
        <p:nvSpPr>
          <p:cNvPr id="12" name="Content Placeholder 1">
            <a:extLst>
              <a:ext uri="{FF2B5EF4-FFF2-40B4-BE49-F238E27FC236}">
                <a16:creationId xmlns:a16="http://schemas.microsoft.com/office/drawing/2014/main" id="{88821928-CD54-2B41-A6D3-B02D4DDFA4B8}"/>
              </a:ext>
            </a:extLst>
          </p:cNvPr>
          <p:cNvSpPr txBox="1">
            <a:spLocks/>
          </p:cNvSpPr>
          <p:nvPr/>
        </p:nvSpPr>
        <p:spPr>
          <a:xfrm>
            <a:off x="363510" y="5212951"/>
            <a:ext cx="9320135" cy="2404721"/>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2800" dirty="0"/>
              <a:t>Properties</a:t>
            </a:r>
          </a:p>
          <a:p>
            <a:endParaRPr lang="en-US" sz="2800" dirty="0"/>
          </a:p>
          <a:p>
            <a:pPr marL="1033463" lvl="2" indent="-571500">
              <a:spcAft>
                <a:spcPts val="1500"/>
              </a:spcAft>
              <a:buFont typeface="Wingdings" charset="2"/>
              <a:buChar char="§"/>
            </a:pPr>
            <a:r>
              <a:rPr lang="en-US" sz="2400" dirty="0"/>
              <a:t>Non-interactive</a:t>
            </a:r>
          </a:p>
          <a:p>
            <a:pPr marL="1033463" lvl="2" indent="-571500">
              <a:spcAft>
                <a:spcPts val="1500"/>
              </a:spcAft>
              <a:buFont typeface="Wingdings" charset="2"/>
              <a:buChar char="§"/>
            </a:pPr>
            <a:r>
              <a:rPr lang="en-US" sz="2400" dirty="0"/>
              <a:t>Little communication from input parties</a:t>
            </a:r>
          </a:p>
          <a:p>
            <a:pPr marL="1033463" lvl="2" indent="-571500">
              <a:spcAft>
                <a:spcPts val="1500"/>
              </a:spcAft>
              <a:buFont typeface="Wingdings" charset="2"/>
              <a:buChar char="§"/>
            </a:pPr>
            <a:r>
              <a:rPr lang="en-US" sz="2400" dirty="0"/>
              <a:t>Can exclude inputs of failed relays (must use “accountable messaging” protocol)</a:t>
            </a:r>
          </a:p>
          <a:p>
            <a:pPr marL="1033463" lvl="2" indent="-571500">
              <a:spcAft>
                <a:spcPts val="1500"/>
              </a:spcAft>
              <a:buFont typeface="Wingdings" charset="2"/>
              <a:buChar char="§"/>
            </a:pPr>
            <a:r>
              <a:rPr lang="en-US" sz="2400" dirty="0"/>
              <a:t>Relays sending inputs can’t cause computation to abort</a:t>
            </a:r>
          </a:p>
        </p:txBody>
      </p:sp>
      <mc:AlternateContent xmlns:mc="http://schemas.openxmlformats.org/markup-compatibility/2006">
        <mc:Choice xmlns:a14="http://schemas.microsoft.com/office/drawing/2010/main" Requires="a14">
          <p:sp>
            <p:nvSpPr>
              <p:cNvPr id="6" name="Content Placeholder 1">
                <a:extLst>
                  <a:ext uri="{FF2B5EF4-FFF2-40B4-BE49-F238E27FC236}">
                    <a16:creationId xmlns:a16="http://schemas.microsoft.com/office/drawing/2014/main" id="{7CF9A232-1DC0-2243-A7FB-0525BDE4D909}"/>
                  </a:ext>
                </a:extLst>
              </p:cNvPr>
              <p:cNvSpPr txBox="1">
                <a:spLocks/>
              </p:cNvSpPr>
              <p:nvPr/>
            </p:nvSpPr>
            <p:spPr>
              <a:xfrm>
                <a:off x="363510" y="1413449"/>
                <a:ext cx="9214829" cy="4925427"/>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m:rPr>
                          <m:sty m:val="p"/>
                        </m:rPr>
                        <a:rPr lang="el-GR" sz="2800" i="1" dirty="0" smtClean="0">
                          <a:latin typeface="Cambria Math" panose="02040503050406030204" pitchFamily="18" charset="0"/>
                          <a:ea typeface="Cambria Math" panose="02040503050406030204" pitchFamily="18" charset="0"/>
                        </a:rPr>
                        <m:t>Π</m:t>
                      </m:r>
                      <m:r>
                        <m:rPr>
                          <m:sty m:val="p"/>
                        </m:rPr>
                        <a:rPr lang="en-US" sz="2800" baseline="-25000" dirty="0">
                          <a:latin typeface="Cambria Math" panose="02040503050406030204" pitchFamily="18" charset="0"/>
                          <a:ea typeface="Cambria Math" panose="02040503050406030204" pitchFamily="18" charset="0"/>
                        </a:rPr>
                        <m:t>Inpu</m:t>
                      </m:r>
                      <m:r>
                        <m:rPr>
                          <m:nor/>
                        </m:rPr>
                        <a:rPr lang="en-US" sz="2800" baseline="-25000" dirty="0">
                          <a:latin typeface="Cambria Math" panose="02040503050406030204" pitchFamily="18" charset="0"/>
                          <a:ea typeface="Cambria Math" panose="02040503050406030204" pitchFamily="18" charset="0"/>
                        </a:rPr>
                        <m:t>t</m:t>
                      </m:r>
                    </m:oMath>
                    <m:oMath xmlns:m="http://schemas.openxmlformats.org/officeDocument/2006/math">
                      <m:r>
                        <a:rPr lang="en-US" sz="2800" b="0" i="1" baseline="-25000" smtClean="0">
                          <a:latin typeface="Cambria Math" panose="02040503050406030204" pitchFamily="18" charset="0"/>
                          <a:ea typeface="Cambria Math" panose="02040503050406030204" pitchFamily="18" charset="0"/>
                        </a:rPr>
                        <m:t> </m:t>
                      </m:r>
                    </m:oMath>
                  </m:oMathPara>
                </a14:m>
                <a:br>
                  <a:rPr lang="en-US" sz="2800" dirty="0"/>
                </a:br>
                <a:endParaRPr lang="en-US" sz="2800" dirty="0"/>
              </a:p>
              <a:p>
                <a:pPr marL="1033463" lvl="2" indent="-571500">
                  <a:spcAft>
                    <a:spcPts val="1500"/>
                  </a:spcAft>
                  <a:buFont typeface="+mj-lt"/>
                  <a:buAutoNum type="arabicPeriod"/>
                </a:pPr>
                <a:r>
                  <a:rPr lang="en-US" sz="2400" dirty="0"/>
                  <a:t>Committee</a:t>
                </a:r>
                <a:r>
                  <a:rPr lang="en-US" sz="2400" i="1" dirty="0"/>
                  <a:t> C</a:t>
                </a:r>
                <a:r>
                  <a:rPr lang="en-US" sz="2400" dirty="0"/>
                  <a:t> generates ⟦</a:t>
                </a:r>
                <a:r>
                  <a:rPr lang="en-US" sz="2400" i="1" dirty="0" err="1"/>
                  <a:t>r</a:t>
                </a:r>
                <a:r>
                  <a:rPr lang="en-US" sz="2400" i="1" baseline="-25000" dirty="0" err="1"/>
                  <a:t>i</a:t>
                </a:r>
                <a:r>
                  <a:rPr lang="en-US" sz="2400" dirty="0"/>
                  <a:t>⟧.</a:t>
                </a:r>
              </a:p>
              <a:p>
                <a:pPr marL="1033463" lvl="2" indent="-571500">
                  <a:spcAft>
                    <a:spcPts val="1500"/>
                  </a:spcAft>
                  <a:buFont typeface="+mj-lt"/>
                  <a:buAutoNum type="arabicPeriod"/>
                </a:pPr>
                <a:r>
                  <a:rPr lang="en-US" sz="2400" dirty="0"/>
                  <a:t>Input part</a:t>
                </a:r>
                <a:r>
                  <a:rPr lang="en-US" sz="2400" i="1" dirty="0"/>
                  <a:t>y P</a:t>
                </a:r>
                <a:r>
                  <a:rPr lang="en-US" sz="2400" baseline="-25000" dirty="0"/>
                  <a:t>in </a:t>
                </a:r>
                <a:r>
                  <a:rPr lang="en-US" sz="2400" dirty="0"/>
                  <a:t>chooses blinding values </a:t>
                </a:r>
                <a:r>
                  <a:rPr lang="en-US" sz="2400" i="1" dirty="0" err="1"/>
                  <a:t>s</a:t>
                </a:r>
                <a:r>
                  <a:rPr lang="en-US" sz="2400" i="1" baseline="-25000" dirty="0" err="1"/>
                  <a:t>i</a:t>
                </a:r>
                <a:r>
                  <a:rPr lang="en-US" sz="2400" i="1" dirty="0"/>
                  <a:t> </a:t>
                </a:r>
                <a14:m>
                  <m:oMath xmlns:m="http://schemas.openxmlformats.org/officeDocument/2006/math">
                    <m:r>
                      <m:rPr>
                        <m:nor/>
                      </m:rPr>
                      <a:rPr lang="en-US" sz="2400" dirty="0"/>
                      <m:t>←</m:t>
                    </m:r>
                    <m:r>
                      <a:rPr lang="en-US" sz="2400" i="1" dirty="0">
                        <a:latin typeface="Cambria Math" panose="02040503050406030204" pitchFamily="18" charset="0"/>
                      </a:rPr>
                      <m:t> </m:t>
                    </m:r>
                    <m:r>
                      <a:rPr lang="el-GR" sz="2400" i="1" dirty="0">
                        <a:latin typeface="Cambria Math" panose="02040503050406030204" pitchFamily="18" charset="0"/>
                        <a:ea typeface="Cambria Math" panose="02040503050406030204" pitchFamily="18" charset="0"/>
                      </a:rPr>
                      <m:t>𝔽</m:t>
                    </m:r>
                  </m:oMath>
                </a14:m>
                <a:r>
                  <a:rPr lang="en-US" sz="2400" baseline="-25000" dirty="0"/>
                  <a:t>2</a:t>
                </a:r>
                <a:r>
                  <a:rPr lang="en-US" sz="2400" dirty="0"/>
                  <a:t>.</a:t>
                </a:r>
              </a:p>
              <a:p>
                <a:pPr marL="1033463" lvl="2" indent="-571500">
                  <a:spcAft>
                    <a:spcPts val="1500"/>
                  </a:spcAft>
                  <a:buFont typeface="+mj-lt"/>
                  <a:buAutoNum type="arabicPeriod"/>
                </a:pPr>
                <a:r>
                  <a:rPr lang="en-US" sz="2400" i="1" dirty="0"/>
                  <a:t>P</a:t>
                </a:r>
                <a:r>
                  <a:rPr lang="en-US" sz="2400" baseline="-25000" dirty="0"/>
                  <a:t>in </a:t>
                </a:r>
                <a:r>
                  <a:rPr lang="en-US" sz="2400" dirty="0"/>
                  <a:t>creates checksum </a:t>
                </a:r>
                <a:r>
                  <a:rPr lang="en-US" sz="2400" i="1" dirty="0"/>
                  <a:t>y = </a:t>
                </a:r>
                <a:r>
                  <a:rPr lang="en-US" sz="2400" i="1" dirty="0" err="1"/>
                  <a:t>Σ</a:t>
                </a:r>
                <a:r>
                  <a:rPr lang="en-US" sz="2400" i="1" baseline="-25000" dirty="0" err="1"/>
                  <a:t>i</a:t>
                </a:r>
                <a:r>
                  <a:rPr lang="en-US" sz="2400" dirty="0"/>
                  <a:t>𝜒</a:t>
                </a:r>
                <a:r>
                  <a:rPr lang="en-US" sz="2400" i="1" baseline="-25000" dirty="0" err="1"/>
                  <a:t>i</a:t>
                </a:r>
                <a:r>
                  <a:rPr lang="en-US" sz="2400" i="1" dirty="0" err="1"/>
                  <a:t>s</a:t>
                </a:r>
                <a:r>
                  <a:rPr lang="en-US" sz="2400" i="1" baseline="-25000" dirty="0" err="1"/>
                  <a:t>i</a:t>
                </a:r>
                <a:r>
                  <a:rPr lang="en-US" sz="2400" i="1" dirty="0"/>
                  <a:t>,</a:t>
                </a:r>
                <a:r>
                  <a:rPr lang="en-US" sz="2400" i="1" baseline="-25000" dirty="0"/>
                  <a:t> </a:t>
                </a:r>
                <a:r>
                  <a:rPr lang="en-US" sz="2400" dirty="0"/>
                  <a:t>𝜒</a:t>
                </a:r>
                <a:r>
                  <a:rPr lang="en-US" sz="2400" i="1" baseline="-25000" dirty="0" err="1"/>
                  <a:t>i</a:t>
                </a:r>
                <a:r>
                  <a:rPr lang="en-US" sz="2400" i="1" baseline="-25000" dirty="0"/>
                  <a:t> </a:t>
                </a:r>
                <a14:m>
                  <m:oMath xmlns:m="http://schemas.openxmlformats.org/officeDocument/2006/math">
                    <m:r>
                      <m:rPr>
                        <m:nor/>
                      </m:rPr>
                      <a:rPr lang="en-US" sz="2400" dirty="0"/>
                      <m:t>←</m:t>
                    </m:r>
                    <m:r>
                      <a:rPr lang="en-US" sz="2400" i="1" dirty="0">
                        <a:latin typeface="Cambria Math" panose="02040503050406030204" pitchFamily="18" charset="0"/>
                      </a:rPr>
                      <m:t> </m:t>
                    </m:r>
                    <m:r>
                      <a:rPr lang="el-GR" sz="2400" i="1" dirty="0">
                        <a:latin typeface="Cambria Math" panose="02040503050406030204" pitchFamily="18" charset="0"/>
                        <a:ea typeface="Cambria Math" panose="02040503050406030204" pitchFamily="18" charset="0"/>
                      </a:rPr>
                      <m:t>𝔽</m:t>
                    </m:r>
                  </m:oMath>
                </a14:m>
                <a:r>
                  <a:rPr lang="en-US" sz="2400" baseline="-25000" dirty="0"/>
                  <a:t>2</a:t>
                </a:r>
                <a:r>
                  <a:rPr lang="en-US" sz="2400" baseline="-5000" dirty="0"/>
                  <a:t>𝜎</a:t>
                </a:r>
                <a:r>
                  <a:rPr lang="en-US" sz="2400" dirty="0"/>
                  <a:t>.</a:t>
                </a:r>
              </a:p>
              <a:p>
                <a:pPr marL="1033463" lvl="2" indent="-571500">
                  <a:spcAft>
                    <a:spcPts val="1500"/>
                  </a:spcAft>
                  <a:buFont typeface="+mj-lt"/>
                  <a:buAutoNum type="arabicPeriod"/>
                </a:pPr>
                <a:r>
                  <a:rPr lang="en-US" sz="2400" i="1" dirty="0"/>
                  <a:t>P</a:t>
                </a:r>
                <a:r>
                  <a:rPr lang="en-US" sz="2400" baseline="-25000" dirty="0"/>
                  <a:t>in </a:t>
                </a:r>
                <a:r>
                  <a:rPr lang="en-US" sz="2400" dirty="0"/>
                  <a:t>sends [</a:t>
                </a:r>
                <a:r>
                  <a:rPr lang="en-US" sz="2400" i="1" dirty="0" err="1"/>
                  <a:t>s</a:t>
                </a:r>
                <a:r>
                  <a:rPr lang="en-US" sz="2400" i="1" baseline="-25000" dirty="0" err="1"/>
                  <a:t>i</a:t>
                </a:r>
                <a:r>
                  <a:rPr lang="en-US" sz="2400" dirty="0"/>
                  <a:t>], [</a:t>
                </a:r>
                <a:r>
                  <a:rPr lang="en-US" sz="2400" dirty="0" err="1"/>
                  <a:t>s</a:t>
                </a:r>
                <a:r>
                  <a:rPr lang="en-US" sz="2400" i="1" baseline="-25000" dirty="0" err="1"/>
                  <a:t>i</a:t>
                </a:r>
                <a:r>
                  <a:rPr lang="en-US" sz="2400" i="1" dirty="0" err="1"/>
                  <a:t>+x</a:t>
                </a:r>
                <a:r>
                  <a:rPr lang="en-US" sz="2400" i="1" baseline="-25000" dirty="0" err="1"/>
                  <a:t>i</a:t>
                </a:r>
                <a:r>
                  <a:rPr lang="en-US" sz="2400" dirty="0"/>
                  <a:t>], [𝜒</a:t>
                </a:r>
                <a:r>
                  <a:rPr lang="en-US" sz="2400" i="1" baseline="-25000" dirty="0" err="1"/>
                  <a:t>i</a:t>
                </a:r>
                <a:r>
                  <a:rPr lang="en-US" sz="2400" dirty="0"/>
                  <a:t>], and </a:t>
                </a:r>
                <a:r>
                  <a:rPr lang="en-US" sz="2400" i="1" dirty="0"/>
                  <a:t>y</a:t>
                </a:r>
                <a:r>
                  <a:rPr lang="en-US" sz="2400" dirty="0"/>
                  <a:t> to </a:t>
                </a:r>
                <a:r>
                  <a:rPr lang="en-US" sz="2400" i="1" dirty="0"/>
                  <a:t>C</a:t>
                </a:r>
                <a:r>
                  <a:rPr lang="en-US" sz="2400" dirty="0"/>
                  <a:t>.</a:t>
                </a:r>
                <a:endParaRPr lang="en-US" sz="2400" i="1" dirty="0"/>
              </a:p>
              <a:p>
                <a:pPr marL="1033463" lvl="2" indent="-571500">
                  <a:spcAft>
                    <a:spcPts val="1500"/>
                  </a:spcAft>
                  <a:buFont typeface="+mj-lt"/>
                  <a:buAutoNum type="arabicPeriod"/>
                </a:pPr>
                <a:r>
                  <a:rPr lang="en-US" sz="2400" i="1" dirty="0"/>
                  <a:t>C </a:t>
                </a:r>
                <a:r>
                  <a:rPr lang="en-US" sz="2400" dirty="0"/>
                  <a:t>computes ⟦</a:t>
                </a:r>
                <a:r>
                  <a:rPr lang="en-US" sz="2400" i="1" dirty="0" err="1"/>
                  <a:t>s</a:t>
                </a:r>
                <a:r>
                  <a:rPr lang="en-US" sz="2400" i="1" baseline="-25000" dirty="0" err="1"/>
                  <a:t>i</a:t>
                </a:r>
                <a:r>
                  <a:rPr lang="en-US" sz="2400" dirty="0"/>
                  <a:t>⟧ from ⟦</a:t>
                </a:r>
                <a:r>
                  <a:rPr lang="en-US" sz="2400" i="1" dirty="0" err="1"/>
                  <a:t>r</a:t>
                </a:r>
                <a:r>
                  <a:rPr lang="en-US" sz="2400" i="1" baseline="-25000" dirty="0" err="1"/>
                  <a:t>i</a:t>
                </a:r>
                <a:r>
                  <a:rPr lang="en-US" sz="2400" dirty="0"/>
                  <a:t>⟧ and [</a:t>
                </a:r>
                <a:r>
                  <a:rPr lang="en-US" sz="2400" i="1" dirty="0" err="1"/>
                  <a:t>s</a:t>
                </a:r>
                <a:r>
                  <a:rPr lang="en-US" sz="2400" i="1" baseline="-25000" dirty="0" err="1"/>
                  <a:t>i</a:t>
                </a:r>
                <a:r>
                  <a:rPr lang="en-US" sz="2400" dirty="0"/>
                  <a:t>].</a:t>
                </a:r>
              </a:p>
              <a:p>
                <a:pPr marL="1033463" lvl="2" indent="-571500">
                  <a:spcAft>
                    <a:spcPts val="1500"/>
                  </a:spcAft>
                  <a:buFont typeface="+mj-lt"/>
                  <a:buAutoNum type="arabicPeriod"/>
                </a:pPr>
                <a:r>
                  <a:rPr lang="en-US" sz="2400" dirty="0"/>
                  <a:t>C opens 𝜒</a:t>
                </a:r>
                <a:r>
                  <a:rPr lang="en-US" sz="2400" i="1" baseline="-25000" dirty="0" err="1"/>
                  <a:t>i</a:t>
                </a:r>
                <a:r>
                  <a:rPr lang="en-US" sz="2400" dirty="0"/>
                  <a:t> and uses </a:t>
                </a:r>
                <a:r>
                  <a:rPr lang="en-US" sz="2400" i="1" dirty="0"/>
                  <a:t>y </a:t>
                </a:r>
                <a:r>
                  <a:rPr lang="en-US" sz="2400" dirty="0"/>
                  <a:t>to</a:t>
                </a:r>
                <a:r>
                  <a:rPr lang="en-US" sz="2400" i="1" dirty="0"/>
                  <a:t> </a:t>
                </a:r>
                <a:r>
                  <a:rPr lang="en-US" sz="2400" dirty="0"/>
                  <a:t>perform a MAC check on ⟦</a:t>
                </a:r>
                <a:r>
                  <a:rPr lang="en-US" sz="2400" i="1" dirty="0" err="1"/>
                  <a:t>s</a:t>
                </a:r>
                <a:r>
                  <a:rPr lang="en-US" sz="2400" i="1" baseline="-25000" dirty="0" err="1"/>
                  <a:t>i</a:t>
                </a:r>
                <a:r>
                  <a:rPr lang="en-US" sz="2400" dirty="0"/>
                  <a:t>⟧.</a:t>
                </a:r>
              </a:p>
              <a:p>
                <a:pPr marL="1265238" lvl="3" indent="-571500">
                  <a:spcAft>
                    <a:spcPts val="1500"/>
                  </a:spcAft>
                  <a:buFont typeface="+mj-lt"/>
                  <a:buAutoNum type="alphaLcPeriod"/>
                </a:pPr>
                <a:r>
                  <a:rPr lang="en-US" sz="2400" dirty="0"/>
                  <a:t>On failure, open [</a:t>
                </a:r>
                <a:r>
                  <a:rPr lang="en-US" sz="2400" i="1" dirty="0" err="1"/>
                  <a:t>s</a:t>
                </a:r>
                <a:r>
                  <a:rPr lang="en-US" sz="2400" i="1" baseline="-25000" dirty="0" err="1"/>
                  <a:t>i</a:t>
                </a:r>
                <a:r>
                  <a:rPr lang="en-US" sz="2400" dirty="0"/>
                  <a:t>], blame </a:t>
                </a:r>
                <a:r>
                  <a:rPr lang="en-US" sz="2400" i="1" dirty="0"/>
                  <a:t>P</a:t>
                </a:r>
                <a:r>
                  <a:rPr lang="en-US" sz="2400" baseline="-25000" dirty="0"/>
                  <a:t>in</a:t>
                </a:r>
                <a:r>
                  <a:rPr lang="en-US" sz="2400" dirty="0"/>
                  <a:t> or </a:t>
                </a:r>
                <a:r>
                  <a:rPr lang="en-US" sz="2400" i="1" dirty="0"/>
                  <a:t>C</a:t>
                </a:r>
                <a:r>
                  <a:rPr lang="en-US" sz="2400" dirty="0"/>
                  <a:t>.</a:t>
                </a:r>
              </a:p>
              <a:p>
                <a:pPr marL="1265238" lvl="3" indent="-571500">
                  <a:spcAft>
                    <a:spcPts val="1500"/>
                  </a:spcAft>
                  <a:buFont typeface="+mj-lt"/>
                  <a:buAutoNum type="alphaLcPeriod"/>
                </a:pPr>
                <a:r>
                  <a:rPr lang="en-US" sz="2400" dirty="0"/>
                  <a:t>Else, open 𝛿</a:t>
                </a:r>
                <a:r>
                  <a:rPr lang="en-US" sz="2400" i="1" baseline="-25000" dirty="0" err="1"/>
                  <a:t>i</a:t>
                </a:r>
                <a:r>
                  <a:rPr lang="en-US" sz="2400" dirty="0"/>
                  <a:t> = [</a:t>
                </a:r>
                <a:r>
                  <a:rPr lang="en-US" sz="2400" dirty="0" err="1"/>
                  <a:t>s</a:t>
                </a:r>
                <a:r>
                  <a:rPr lang="en-US" sz="2400" i="1" baseline="-25000" dirty="0" err="1"/>
                  <a:t>i</a:t>
                </a:r>
                <a:r>
                  <a:rPr lang="en-US" sz="2400" i="1" dirty="0" err="1"/>
                  <a:t>+x</a:t>
                </a:r>
                <a:r>
                  <a:rPr lang="en-US" sz="2400" i="1" baseline="-25000" dirty="0" err="1"/>
                  <a:t>i</a:t>
                </a:r>
                <a:r>
                  <a:rPr lang="en-US" sz="2400" dirty="0"/>
                  <a:t>] to locally compute ⟦</a:t>
                </a:r>
                <a:r>
                  <a:rPr lang="en-US" sz="2400" i="1" dirty="0"/>
                  <a:t>x</a:t>
                </a:r>
                <a:r>
                  <a:rPr lang="en-US" sz="2400" i="1" baseline="-25000" dirty="0"/>
                  <a:t>i</a:t>
                </a:r>
                <a:r>
                  <a:rPr lang="en-US" sz="2400" dirty="0"/>
                  <a:t>⟧ = ⟦</a:t>
                </a:r>
                <a:r>
                  <a:rPr lang="en-US" sz="2400" i="1" dirty="0" err="1"/>
                  <a:t>s</a:t>
                </a:r>
                <a:r>
                  <a:rPr lang="en-US" sz="2400" i="1" baseline="-25000" dirty="0" err="1"/>
                  <a:t>i</a:t>
                </a:r>
                <a:r>
                  <a:rPr lang="en-US" sz="2400" dirty="0"/>
                  <a:t>⟧+ 𝛿</a:t>
                </a:r>
                <a:r>
                  <a:rPr lang="en-US" sz="2400" i="1" baseline="-25000" dirty="0" err="1"/>
                  <a:t>i</a:t>
                </a:r>
                <a:r>
                  <a:rPr lang="en-US" sz="2400" dirty="0"/>
                  <a:t>.   </a:t>
                </a:r>
              </a:p>
            </p:txBody>
          </p:sp>
        </mc:Choice>
        <mc:Fallback>
          <p:sp>
            <p:nvSpPr>
              <p:cNvPr id="6" name="Content Placeholder 1">
                <a:extLst>
                  <a:ext uri="{FF2B5EF4-FFF2-40B4-BE49-F238E27FC236}">
                    <a16:creationId xmlns:a16="http://schemas.microsoft.com/office/drawing/2014/main" id="{7CF9A232-1DC0-2243-A7FB-0525BDE4D909}"/>
                  </a:ext>
                </a:extLst>
              </p:cNvPr>
              <p:cNvSpPr txBox="1">
                <a:spLocks noRot="1" noChangeAspect="1" noMove="1" noResize="1" noEditPoints="1" noAdjustHandles="1" noChangeArrowheads="1" noChangeShapeType="1" noTextEdit="1"/>
              </p:cNvSpPr>
              <p:nvPr/>
            </p:nvSpPr>
            <p:spPr>
              <a:xfrm>
                <a:off x="363510" y="1413449"/>
                <a:ext cx="9214829" cy="4925427"/>
              </a:xfrm>
              <a:prstGeom prst="rect">
                <a:avLst/>
              </a:prstGeom>
              <a:blipFill>
                <a:blip r:embed="rId2"/>
                <a:stretch>
                  <a:fillRect l="-1377" t="-2314"/>
                </a:stretch>
              </a:blipFill>
            </p:spPr>
            <p:txBody>
              <a:bodyPr/>
              <a:lstStyle/>
              <a:p>
                <a:r>
                  <a:rPr lang="en-US">
                    <a:noFill/>
                  </a:rPr>
                  <a:t> </a:t>
                </a:r>
              </a:p>
            </p:txBody>
          </p:sp>
        </mc:Fallback>
      </mc:AlternateContent>
    </p:spTree>
    <p:extLst>
      <p:ext uri="{BB962C8B-B14F-4D97-AF65-F5344CB8AC3E}">
        <p14:creationId xmlns:p14="http://schemas.microsoft.com/office/powerpoint/2010/main" val="3489698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Relay Model</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35</a:t>
            </a:fld>
            <a:endParaRPr lang="en-US" b="1" dirty="0">
              <a:solidFill>
                <a:schemeClr val="tx2"/>
              </a:solidFill>
            </a:endParaRPr>
          </a:p>
        </p:txBody>
      </p:sp>
      <p:sp>
        <p:nvSpPr>
          <p:cNvPr id="5" name="Relays agree on participants and random string…">
            <a:extLst>
              <a:ext uri="{FF2B5EF4-FFF2-40B4-BE49-F238E27FC236}">
                <a16:creationId xmlns:a16="http://schemas.microsoft.com/office/drawing/2014/main" id="{01420B96-0E94-8444-86F2-6A66357F043A}"/>
              </a:ext>
            </a:extLst>
          </p:cNvPr>
          <p:cNvSpPr txBox="1"/>
          <p:nvPr/>
        </p:nvSpPr>
        <p:spPr>
          <a:xfrm>
            <a:off x="1" y="1414359"/>
            <a:ext cx="10058400" cy="3549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100000"/>
              <a:defRPr sz="2800"/>
            </a:pPr>
            <a:r>
              <a:rPr lang="en-US" b="1" dirty="0"/>
              <a:t>Complete protocol:</a:t>
            </a:r>
          </a:p>
          <a:p>
            <a:pPr marL="476250" indent="-476250" algn="l">
              <a:buSzPct val="100000"/>
              <a:buAutoNum type="arabicPeriod"/>
              <a:defRPr sz="2800"/>
            </a:pPr>
            <a:r>
              <a:rPr dirty="0"/>
              <a:t>Relays agree on participants and random string</a:t>
            </a:r>
          </a:p>
          <a:p>
            <a:pPr marL="476250" indent="-476250" algn="l">
              <a:buSzPct val="100000"/>
              <a:buAutoNum type="arabicPeriod"/>
              <a:defRPr sz="2800"/>
            </a:pPr>
            <a:r>
              <a:rPr dirty="0"/>
              <a:t>Relays organize themselves into triple and computation committees</a:t>
            </a:r>
          </a:p>
          <a:p>
            <a:pPr marL="476250" indent="-476250">
              <a:buSzPct val="100000"/>
              <a:buAutoNum type="arabicPeriod"/>
              <a:defRPr sz="2800"/>
            </a:pPr>
            <a:r>
              <a:rPr lang="en-US" dirty="0"/>
              <a:t>Committees produce offline material</a:t>
            </a:r>
          </a:p>
          <a:p>
            <a:pPr marL="476250" indent="-476250" algn="l">
              <a:buSzPct val="100000"/>
              <a:buAutoNum type="arabicPeriod"/>
              <a:defRPr sz="2800"/>
            </a:pPr>
            <a:r>
              <a:rPr dirty="0"/>
              <a:t>Relays share input with computation committee</a:t>
            </a:r>
          </a:p>
          <a:p>
            <a:pPr marL="476250" indent="-476250" algn="l">
              <a:buSzPct val="100000"/>
              <a:buAutoNum type="arabicPeriod"/>
              <a:defRPr sz="2800"/>
            </a:pPr>
            <a:r>
              <a:rPr dirty="0"/>
              <a:t>Computation committee computes output</a:t>
            </a:r>
            <a:endParaRPr lang="en-US" dirty="0"/>
          </a:p>
          <a:p>
            <a:pPr marL="476250" indent="-476250">
              <a:buSzPct val="100000"/>
              <a:buFontTx/>
              <a:buAutoNum type="arabicPeriod"/>
              <a:defRPr sz="2800"/>
            </a:pPr>
            <a:r>
              <a:rPr lang="en-US" dirty="0"/>
              <a:t>Relay failures cause activation of inactive committees</a:t>
            </a:r>
          </a:p>
        </p:txBody>
      </p:sp>
    </p:spTree>
    <p:extLst>
      <p:ext uri="{BB962C8B-B14F-4D97-AF65-F5344CB8AC3E}">
        <p14:creationId xmlns:p14="http://schemas.microsoft.com/office/powerpoint/2010/main" val="4178133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Randomness Generation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36</a:t>
            </a:fld>
            <a:endParaRPr lang="en-US" b="1" dirty="0">
              <a:solidFill>
                <a:schemeClr val="tx2"/>
              </a:solidFill>
            </a:endParaRPr>
          </a:p>
        </p:txBody>
      </p:sp>
      <p:sp>
        <p:nvSpPr>
          <p:cNvPr id="5" name="Relays agree on participants and random string…">
            <a:extLst>
              <a:ext uri="{FF2B5EF4-FFF2-40B4-BE49-F238E27FC236}">
                <a16:creationId xmlns:a16="http://schemas.microsoft.com/office/drawing/2014/main" id="{01420B96-0E94-8444-86F2-6A66357F043A}"/>
              </a:ext>
            </a:extLst>
          </p:cNvPr>
          <p:cNvSpPr txBox="1"/>
          <p:nvPr/>
        </p:nvSpPr>
        <p:spPr>
          <a:xfrm>
            <a:off x="1" y="1414359"/>
            <a:ext cx="10058400" cy="3549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100000"/>
              <a:defRPr sz="2800"/>
            </a:pPr>
            <a:r>
              <a:rPr lang="en-US" b="1" dirty="0"/>
              <a:t>Complete protocol:</a:t>
            </a:r>
          </a:p>
          <a:p>
            <a:pPr marL="476250" indent="-476250" algn="l">
              <a:buSzPct val="100000"/>
              <a:buAutoNum type="arabicPeriod"/>
              <a:defRPr sz="2800"/>
            </a:pPr>
            <a:r>
              <a:rPr b="1" dirty="0"/>
              <a:t>Relays agree on participants and random string</a:t>
            </a:r>
          </a:p>
          <a:p>
            <a:pPr marL="476250" indent="-476250" algn="l">
              <a:buSzPct val="100000"/>
              <a:buAutoNum type="arabicPeriod"/>
              <a:defRPr sz="2800"/>
            </a:pPr>
            <a:r>
              <a:rPr dirty="0"/>
              <a:t>Relays organize themselves into triple and computation committees</a:t>
            </a:r>
          </a:p>
          <a:p>
            <a:pPr marL="476250" indent="-476250">
              <a:buSzPct val="100000"/>
              <a:buAutoNum type="arabicPeriod"/>
              <a:defRPr sz="2800"/>
            </a:pPr>
            <a:r>
              <a:rPr lang="en-US" dirty="0"/>
              <a:t>Committees produce offline material</a:t>
            </a:r>
          </a:p>
          <a:p>
            <a:pPr marL="476250" indent="-476250" algn="l">
              <a:buSzPct val="100000"/>
              <a:buAutoNum type="arabicPeriod"/>
              <a:defRPr sz="2800"/>
            </a:pPr>
            <a:r>
              <a:rPr dirty="0"/>
              <a:t>Relays share input with computation committee</a:t>
            </a:r>
          </a:p>
          <a:p>
            <a:pPr marL="476250" indent="-476250" algn="l">
              <a:buSzPct val="100000"/>
              <a:buAutoNum type="arabicPeriod"/>
              <a:defRPr sz="2800"/>
            </a:pPr>
            <a:r>
              <a:rPr dirty="0"/>
              <a:t>Computation committee computes output</a:t>
            </a:r>
            <a:endParaRPr lang="en-US" dirty="0"/>
          </a:p>
          <a:p>
            <a:pPr marL="476250" indent="-476250">
              <a:buSzPct val="100000"/>
              <a:buFontTx/>
              <a:buAutoNum type="arabicPeriod"/>
              <a:defRPr sz="2800"/>
            </a:pPr>
            <a:r>
              <a:rPr lang="en-US" dirty="0"/>
              <a:t>Relay failures cause activation of inactive committees</a:t>
            </a:r>
          </a:p>
        </p:txBody>
      </p:sp>
    </p:spTree>
    <p:extLst>
      <p:ext uri="{BB962C8B-B14F-4D97-AF65-F5344CB8AC3E}">
        <p14:creationId xmlns:p14="http://schemas.microsoft.com/office/powerpoint/2010/main" val="1675796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Randomness Generation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37</a:t>
            </a:fld>
            <a:endParaRPr lang="en-US" b="1" dirty="0">
              <a:solidFill>
                <a:schemeClr val="tx2"/>
              </a:solidFill>
            </a:endParaRPr>
          </a:p>
        </p:txBody>
      </p:sp>
      <p:pic>
        <p:nvPicPr>
          <p:cNvPr id="53" name="Image" descr="Image">
            <a:extLst>
              <a:ext uri="{FF2B5EF4-FFF2-40B4-BE49-F238E27FC236}">
                <a16:creationId xmlns:a16="http://schemas.microsoft.com/office/drawing/2014/main" id="{CDA58D93-0D9F-0844-AEB4-7E9C9337B188}"/>
              </a:ext>
            </a:extLst>
          </p:cNvPr>
          <p:cNvPicPr>
            <a:picLocks noChangeAspect="1"/>
          </p:cNvPicPr>
          <p:nvPr/>
        </p:nvPicPr>
        <p:blipFill>
          <a:blip r:embed="rId2"/>
          <a:stretch>
            <a:fillRect/>
          </a:stretch>
        </p:blipFill>
        <p:spPr>
          <a:xfrm>
            <a:off x="724567" y="3772008"/>
            <a:ext cx="1629310" cy="1629310"/>
          </a:xfrm>
          <a:prstGeom prst="rect">
            <a:avLst/>
          </a:prstGeom>
          <a:ln w="12700">
            <a:miter lim="400000"/>
          </a:ln>
        </p:spPr>
      </p:pic>
      <p:sp>
        <p:nvSpPr>
          <p:cNvPr id="54" name="Directory Authority">
            <a:extLst>
              <a:ext uri="{FF2B5EF4-FFF2-40B4-BE49-F238E27FC236}">
                <a16:creationId xmlns:a16="http://schemas.microsoft.com/office/drawing/2014/main" id="{B4DB67AA-D880-B944-A749-93FE09428C68}"/>
              </a:ext>
            </a:extLst>
          </p:cNvPr>
          <p:cNvSpPr txBox="1"/>
          <p:nvPr/>
        </p:nvSpPr>
        <p:spPr>
          <a:xfrm>
            <a:off x="107576" y="5489518"/>
            <a:ext cx="2863292"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Directory Authority</a:t>
            </a:r>
          </a:p>
        </p:txBody>
      </p:sp>
      <p:pic>
        <p:nvPicPr>
          <p:cNvPr id="55" name="Image" descr="Image">
            <a:extLst>
              <a:ext uri="{FF2B5EF4-FFF2-40B4-BE49-F238E27FC236}">
                <a16:creationId xmlns:a16="http://schemas.microsoft.com/office/drawing/2014/main" id="{EA2E2A38-1072-D548-A849-36567FAE25ED}"/>
              </a:ext>
            </a:extLst>
          </p:cNvPr>
          <p:cNvPicPr>
            <a:picLocks noChangeAspect="1"/>
          </p:cNvPicPr>
          <p:nvPr/>
        </p:nvPicPr>
        <p:blipFill>
          <a:blip r:embed="rId3"/>
          <a:stretch>
            <a:fillRect/>
          </a:stretch>
        </p:blipFill>
        <p:spPr>
          <a:xfrm>
            <a:off x="3182459" y="3772008"/>
            <a:ext cx="1135990" cy="1455361"/>
          </a:xfrm>
          <a:prstGeom prst="rect">
            <a:avLst/>
          </a:prstGeom>
          <a:ln w="12700">
            <a:miter lim="400000"/>
          </a:ln>
        </p:spPr>
      </p:pic>
      <mc:AlternateContent xmlns:mc="http://schemas.openxmlformats.org/markup-compatibility/2006">
        <mc:Choice xmlns:a14="http://schemas.microsoft.com/office/drawing/2010/main" Requires="a14">
          <p:sp>
            <p:nvSpPr>
              <p:cNvPr id="56" name="Identity, address of each relay…">
                <a:extLst>
                  <a:ext uri="{FF2B5EF4-FFF2-40B4-BE49-F238E27FC236}">
                    <a16:creationId xmlns:a16="http://schemas.microsoft.com/office/drawing/2014/main" id="{C958A04E-71EA-9440-9AC5-6F0F8AC418F4}"/>
                  </a:ext>
                </a:extLst>
              </p:cNvPr>
              <p:cNvSpPr txBox="1"/>
              <p:nvPr/>
            </p:nvSpPr>
            <p:spPr>
              <a:xfrm>
                <a:off x="4276611" y="3948255"/>
                <a:ext cx="5899564" cy="1102866"/>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marL="333375" indent="-333375" algn="l">
                  <a:buSzPct val="145000"/>
                  <a:buChar char="-"/>
                </a:pPr>
                <a:r>
                  <a:rPr dirty="0"/>
                  <a:t>Identity, address of each relay</a:t>
                </a:r>
              </a:p>
              <a:p>
                <a:pPr marL="333375" indent="-333375" algn="l">
                  <a:buSzPct val="145000"/>
                  <a:buChar char="-"/>
                </a:pPr>
                <a:r>
                  <a:rPr dirty="0"/>
                  <a:t>Bandwidth of each relay</a:t>
                </a:r>
              </a:p>
              <a:p>
                <a:pPr marL="333375" indent="-333375" algn="l">
                  <a:buSzPct val="145000"/>
                  <a:buChar char="-"/>
                </a:pPr>
                <a:r>
                  <a:rPr dirty="0"/>
                  <a:t>Random string </a:t>
                </a:r>
                <a14:m>
                  <m:oMath xmlns:m="http://schemas.openxmlformats.org/officeDocument/2006/math">
                    <m:r>
                      <a:rPr sz="2900" i="1">
                        <a:solidFill>
                          <a:srgbClr val="000000"/>
                        </a:solidFill>
                        <a:latin typeface="Cambria Math" panose="02040503050406030204" pitchFamily="18" charset="0"/>
                      </a:rPr>
                      <m:t>𝑟</m:t>
                    </m:r>
                    <m:r>
                      <a:rPr sz="2900" i="1">
                        <a:solidFill>
                          <a:srgbClr val="000000"/>
                        </a:solidFill>
                        <a:latin typeface="Cambria Math" panose="02040503050406030204" pitchFamily="18" charset="0"/>
                      </a:rPr>
                      <m:t>=0100110101001...</m:t>
                    </m:r>
                  </m:oMath>
                </a14:m>
                <a:endParaRPr dirty="0"/>
              </a:p>
            </p:txBody>
          </p:sp>
        </mc:Choice>
        <mc:Fallback>
          <p:sp>
            <p:nvSpPr>
              <p:cNvPr id="56" name="Identity, address of each relay…">
                <a:extLst>
                  <a:ext uri="{FF2B5EF4-FFF2-40B4-BE49-F238E27FC236}">
                    <a16:creationId xmlns:a16="http://schemas.microsoft.com/office/drawing/2014/main" id="{C958A04E-71EA-9440-9AC5-6F0F8AC418F4}"/>
                  </a:ext>
                </a:extLst>
              </p:cNvPr>
              <p:cNvSpPr txBox="1">
                <a:spLocks noRot="1" noChangeAspect="1" noMove="1" noResize="1" noEditPoints="1" noAdjustHandles="1" noChangeArrowheads="1" noChangeShapeType="1" noTextEdit="1"/>
              </p:cNvSpPr>
              <p:nvPr/>
            </p:nvSpPr>
            <p:spPr>
              <a:xfrm>
                <a:off x="4276611" y="3948255"/>
                <a:ext cx="5899564" cy="1102866"/>
              </a:xfrm>
              <a:prstGeom prst="rect">
                <a:avLst/>
              </a:prstGeom>
              <a:blipFill>
                <a:blip r:embed="rId4"/>
                <a:stretch>
                  <a:fillRect l="-2366" t="-10227" b="-10227"/>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
        <p:nvSpPr>
          <p:cNvPr id="57" name="Consensus Doc">
            <a:extLst>
              <a:ext uri="{FF2B5EF4-FFF2-40B4-BE49-F238E27FC236}">
                <a16:creationId xmlns:a16="http://schemas.microsoft.com/office/drawing/2014/main" id="{A702E740-D410-6340-9C85-EC4BD45DA00E}"/>
              </a:ext>
            </a:extLst>
          </p:cNvPr>
          <p:cNvSpPr txBox="1"/>
          <p:nvPr/>
        </p:nvSpPr>
        <p:spPr>
          <a:xfrm>
            <a:off x="3000222" y="5489518"/>
            <a:ext cx="2406397"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Consensus Doc</a:t>
            </a:r>
          </a:p>
        </p:txBody>
      </p:sp>
      <p:sp>
        <p:nvSpPr>
          <p:cNvPr id="58" name="Line">
            <a:extLst>
              <a:ext uri="{FF2B5EF4-FFF2-40B4-BE49-F238E27FC236}">
                <a16:creationId xmlns:a16="http://schemas.microsoft.com/office/drawing/2014/main" id="{FC6F2D2A-7ABC-BE46-9F54-DB904C8212F0}"/>
              </a:ext>
            </a:extLst>
          </p:cNvPr>
          <p:cNvSpPr/>
          <p:nvPr/>
        </p:nvSpPr>
        <p:spPr>
          <a:xfrm>
            <a:off x="2275116" y="4574925"/>
            <a:ext cx="831261" cy="1"/>
          </a:xfrm>
          <a:prstGeom prst="line">
            <a:avLst/>
          </a:prstGeom>
          <a:ln w="508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59" name="Image" descr="Image">
            <a:extLst>
              <a:ext uri="{FF2B5EF4-FFF2-40B4-BE49-F238E27FC236}">
                <a16:creationId xmlns:a16="http://schemas.microsoft.com/office/drawing/2014/main" id="{7EB264ED-7ED7-0D40-8E9E-039464CDA29B}"/>
              </a:ext>
            </a:extLst>
          </p:cNvPr>
          <p:cNvPicPr>
            <a:picLocks noChangeAspect="1"/>
          </p:cNvPicPr>
          <p:nvPr/>
        </p:nvPicPr>
        <p:blipFill>
          <a:blip r:embed="rId5"/>
          <a:stretch>
            <a:fillRect/>
          </a:stretch>
        </p:blipFill>
        <p:spPr>
          <a:xfrm>
            <a:off x="2188874" y="1735287"/>
            <a:ext cx="1317644" cy="866509"/>
          </a:xfrm>
          <a:prstGeom prst="rect">
            <a:avLst/>
          </a:prstGeom>
          <a:ln w="50800">
            <a:noFill/>
            <a:miter lim="400000"/>
          </a:ln>
        </p:spPr>
      </p:pic>
      <p:pic>
        <p:nvPicPr>
          <p:cNvPr id="60" name="Image" descr="Image">
            <a:extLst>
              <a:ext uri="{FF2B5EF4-FFF2-40B4-BE49-F238E27FC236}">
                <a16:creationId xmlns:a16="http://schemas.microsoft.com/office/drawing/2014/main" id="{E36CC016-CDE2-054B-AD94-AB9A90FD6F66}"/>
              </a:ext>
            </a:extLst>
          </p:cNvPr>
          <p:cNvPicPr>
            <a:picLocks noChangeAspect="1"/>
          </p:cNvPicPr>
          <p:nvPr/>
        </p:nvPicPr>
        <p:blipFill>
          <a:blip r:embed="rId5"/>
          <a:stretch>
            <a:fillRect/>
          </a:stretch>
        </p:blipFill>
        <p:spPr>
          <a:xfrm>
            <a:off x="5078784" y="1726315"/>
            <a:ext cx="1317644" cy="866509"/>
          </a:xfrm>
          <a:prstGeom prst="rect">
            <a:avLst/>
          </a:prstGeom>
          <a:ln w="50800">
            <a:noFill/>
            <a:miter lim="400000"/>
          </a:ln>
        </p:spPr>
      </p:pic>
      <p:pic>
        <p:nvPicPr>
          <p:cNvPr id="61" name="Image" descr="Image">
            <a:extLst>
              <a:ext uri="{FF2B5EF4-FFF2-40B4-BE49-F238E27FC236}">
                <a16:creationId xmlns:a16="http://schemas.microsoft.com/office/drawing/2014/main" id="{18ACD188-DFA1-4D41-80EF-F2AC528D28D9}"/>
              </a:ext>
            </a:extLst>
          </p:cNvPr>
          <p:cNvPicPr>
            <a:picLocks noChangeAspect="1"/>
          </p:cNvPicPr>
          <p:nvPr/>
        </p:nvPicPr>
        <p:blipFill>
          <a:blip r:embed="rId5"/>
          <a:stretch>
            <a:fillRect/>
          </a:stretch>
        </p:blipFill>
        <p:spPr>
          <a:xfrm>
            <a:off x="7980028" y="1718085"/>
            <a:ext cx="1317644" cy="866509"/>
          </a:xfrm>
          <a:prstGeom prst="rect">
            <a:avLst/>
          </a:prstGeom>
          <a:ln w="50800">
            <a:noFill/>
            <a:miter lim="400000"/>
          </a:ln>
        </p:spPr>
      </p:pic>
      <p:pic>
        <p:nvPicPr>
          <p:cNvPr id="63" name="Image" descr="Image">
            <a:extLst>
              <a:ext uri="{FF2B5EF4-FFF2-40B4-BE49-F238E27FC236}">
                <a16:creationId xmlns:a16="http://schemas.microsoft.com/office/drawing/2014/main" id="{1AFC9FD3-7CA8-244E-8829-E6E5D4E58CC6}"/>
              </a:ext>
            </a:extLst>
          </p:cNvPr>
          <p:cNvPicPr>
            <a:picLocks noChangeAspect="1"/>
          </p:cNvPicPr>
          <p:nvPr/>
        </p:nvPicPr>
        <p:blipFill>
          <a:blip r:embed="rId5"/>
          <a:stretch>
            <a:fillRect/>
          </a:stretch>
        </p:blipFill>
        <p:spPr>
          <a:xfrm>
            <a:off x="6523834" y="1726315"/>
            <a:ext cx="1317644" cy="866509"/>
          </a:xfrm>
          <a:prstGeom prst="rect">
            <a:avLst/>
          </a:prstGeom>
          <a:ln w="50800">
            <a:noFill/>
            <a:miter lim="400000"/>
          </a:ln>
        </p:spPr>
      </p:pic>
      <p:pic>
        <p:nvPicPr>
          <p:cNvPr id="65" name="Image" descr="Image">
            <a:extLst>
              <a:ext uri="{FF2B5EF4-FFF2-40B4-BE49-F238E27FC236}">
                <a16:creationId xmlns:a16="http://schemas.microsoft.com/office/drawing/2014/main" id="{960700BC-0659-EF4F-A290-3BB37D5F1E02}"/>
              </a:ext>
            </a:extLst>
          </p:cNvPr>
          <p:cNvPicPr>
            <a:picLocks noChangeAspect="1"/>
          </p:cNvPicPr>
          <p:nvPr/>
        </p:nvPicPr>
        <p:blipFill>
          <a:blip r:embed="rId5"/>
          <a:stretch>
            <a:fillRect/>
          </a:stretch>
        </p:blipFill>
        <p:spPr>
          <a:xfrm>
            <a:off x="724567" y="1740653"/>
            <a:ext cx="1317642" cy="866508"/>
          </a:xfrm>
          <a:prstGeom prst="rect">
            <a:avLst/>
          </a:prstGeom>
          <a:ln w="50800">
            <a:noFill/>
            <a:miter lim="400000"/>
          </a:ln>
        </p:spPr>
      </p:pic>
      <p:pic>
        <p:nvPicPr>
          <p:cNvPr id="66" name="Image" descr="Image">
            <a:extLst>
              <a:ext uri="{FF2B5EF4-FFF2-40B4-BE49-F238E27FC236}">
                <a16:creationId xmlns:a16="http://schemas.microsoft.com/office/drawing/2014/main" id="{4FAF8DDF-0FA6-1549-911B-147E40979E9D}"/>
              </a:ext>
            </a:extLst>
          </p:cNvPr>
          <p:cNvPicPr>
            <a:picLocks noChangeAspect="1"/>
          </p:cNvPicPr>
          <p:nvPr/>
        </p:nvPicPr>
        <p:blipFill>
          <a:blip r:embed="rId5"/>
          <a:stretch>
            <a:fillRect/>
          </a:stretch>
        </p:blipFill>
        <p:spPr>
          <a:xfrm>
            <a:off x="3648066" y="1735286"/>
            <a:ext cx="1317644" cy="866509"/>
          </a:xfrm>
          <a:prstGeom prst="rect">
            <a:avLst/>
          </a:prstGeom>
          <a:ln w="50800">
            <a:noFill/>
            <a:miter lim="400000"/>
          </a:ln>
        </p:spPr>
      </p:pic>
      <p:sp>
        <p:nvSpPr>
          <p:cNvPr id="67" name="1 Gbps">
            <a:extLst>
              <a:ext uri="{FF2B5EF4-FFF2-40B4-BE49-F238E27FC236}">
                <a16:creationId xmlns:a16="http://schemas.microsoft.com/office/drawing/2014/main" id="{B71C50E9-6A14-2147-8179-781E000AB3C9}"/>
              </a:ext>
            </a:extLst>
          </p:cNvPr>
          <p:cNvSpPr txBox="1"/>
          <p:nvPr/>
        </p:nvSpPr>
        <p:spPr>
          <a:xfrm>
            <a:off x="729159" y="2658413"/>
            <a:ext cx="110829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1 Gbps</a:t>
            </a:r>
          </a:p>
        </p:txBody>
      </p:sp>
      <p:sp>
        <p:nvSpPr>
          <p:cNvPr id="68" name="1 Gbps">
            <a:extLst>
              <a:ext uri="{FF2B5EF4-FFF2-40B4-BE49-F238E27FC236}">
                <a16:creationId xmlns:a16="http://schemas.microsoft.com/office/drawing/2014/main" id="{3DD6A653-0749-FE46-BB26-F61547949AE3}"/>
              </a:ext>
            </a:extLst>
          </p:cNvPr>
          <p:cNvSpPr txBox="1"/>
          <p:nvPr/>
        </p:nvSpPr>
        <p:spPr>
          <a:xfrm>
            <a:off x="2188874" y="1185934"/>
            <a:ext cx="110829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1 Gbps</a:t>
            </a:r>
          </a:p>
        </p:txBody>
      </p:sp>
      <p:sp>
        <p:nvSpPr>
          <p:cNvPr id="69" name="500 Mbps">
            <a:extLst>
              <a:ext uri="{FF2B5EF4-FFF2-40B4-BE49-F238E27FC236}">
                <a16:creationId xmlns:a16="http://schemas.microsoft.com/office/drawing/2014/main" id="{C8D547E2-0F33-6045-9B44-0B1C69981CD3}"/>
              </a:ext>
            </a:extLst>
          </p:cNvPr>
          <p:cNvSpPr txBox="1"/>
          <p:nvPr/>
        </p:nvSpPr>
        <p:spPr>
          <a:xfrm>
            <a:off x="3596764" y="2612334"/>
            <a:ext cx="1482981"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500 Mbps</a:t>
            </a:r>
          </a:p>
        </p:txBody>
      </p:sp>
      <p:sp>
        <p:nvSpPr>
          <p:cNvPr id="70" name="250 Mbps">
            <a:extLst>
              <a:ext uri="{FF2B5EF4-FFF2-40B4-BE49-F238E27FC236}">
                <a16:creationId xmlns:a16="http://schemas.microsoft.com/office/drawing/2014/main" id="{5166D23E-619E-F343-99E9-F2AC6F1E37FE}"/>
              </a:ext>
            </a:extLst>
          </p:cNvPr>
          <p:cNvSpPr txBox="1"/>
          <p:nvPr/>
        </p:nvSpPr>
        <p:spPr>
          <a:xfrm>
            <a:off x="4965710" y="1185934"/>
            <a:ext cx="1482982"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250 Mbps</a:t>
            </a:r>
          </a:p>
        </p:txBody>
      </p:sp>
      <p:sp>
        <p:nvSpPr>
          <p:cNvPr id="71" name="100 Mbps">
            <a:extLst>
              <a:ext uri="{FF2B5EF4-FFF2-40B4-BE49-F238E27FC236}">
                <a16:creationId xmlns:a16="http://schemas.microsoft.com/office/drawing/2014/main" id="{087BE4EA-BF47-8544-9F8C-F3B27EFB5D07}"/>
              </a:ext>
            </a:extLst>
          </p:cNvPr>
          <p:cNvSpPr txBox="1"/>
          <p:nvPr/>
        </p:nvSpPr>
        <p:spPr>
          <a:xfrm>
            <a:off x="6504516" y="2612334"/>
            <a:ext cx="1482982"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100 Mbps</a:t>
            </a:r>
          </a:p>
        </p:txBody>
      </p:sp>
      <p:sp>
        <p:nvSpPr>
          <p:cNvPr id="72" name="50 Mbps">
            <a:extLst>
              <a:ext uri="{FF2B5EF4-FFF2-40B4-BE49-F238E27FC236}">
                <a16:creationId xmlns:a16="http://schemas.microsoft.com/office/drawing/2014/main" id="{C1B0D1E7-6092-D146-860F-C76B0F8841E6}"/>
              </a:ext>
            </a:extLst>
          </p:cNvPr>
          <p:cNvSpPr txBox="1"/>
          <p:nvPr/>
        </p:nvSpPr>
        <p:spPr>
          <a:xfrm>
            <a:off x="7841478" y="1185934"/>
            <a:ext cx="1317643"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50 Mbps</a:t>
            </a:r>
          </a:p>
        </p:txBody>
      </p:sp>
    </p:spTree>
    <p:extLst>
      <p:ext uri="{BB962C8B-B14F-4D97-AF65-F5344CB8AC3E}">
        <p14:creationId xmlns:p14="http://schemas.microsoft.com/office/powerpoint/2010/main" val="2082292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Committee Election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38</a:t>
            </a:fld>
            <a:endParaRPr lang="en-US" b="1" dirty="0">
              <a:solidFill>
                <a:schemeClr val="tx2"/>
              </a:solidFill>
            </a:endParaRPr>
          </a:p>
        </p:txBody>
      </p:sp>
      <p:sp>
        <p:nvSpPr>
          <p:cNvPr id="5" name="Relays agree on participants and random string…">
            <a:extLst>
              <a:ext uri="{FF2B5EF4-FFF2-40B4-BE49-F238E27FC236}">
                <a16:creationId xmlns:a16="http://schemas.microsoft.com/office/drawing/2014/main" id="{01420B96-0E94-8444-86F2-6A66357F043A}"/>
              </a:ext>
            </a:extLst>
          </p:cNvPr>
          <p:cNvSpPr txBox="1"/>
          <p:nvPr/>
        </p:nvSpPr>
        <p:spPr>
          <a:xfrm>
            <a:off x="1" y="1414359"/>
            <a:ext cx="10058400" cy="3549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100000"/>
              <a:defRPr sz="2800"/>
            </a:pPr>
            <a:r>
              <a:rPr lang="en-US" b="1" dirty="0"/>
              <a:t>Complete protocol:</a:t>
            </a:r>
          </a:p>
          <a:p>
            <a:pPr marL="476250" indent="-476250" algn="l">
              <a:buSzPct val="100000"/>
              <a:buAutoNum type="arabicPeriod"/>
              <a:defRPr sz="2800"/>
            </a:pPr>
            <a:r>
              <a:rPr dirty="0"/>
              <a:t>Relays agree on participants and random string</a:t>
            </a:r>
          </a:p>
          <a:p>
            <a:pPr marL="476250" indent="-476250" algn="l">
              <a:buSzPct val="100000"/>
              <a:buAutoNum type="arabicPeriod"/>
              <a:defRPr sz="2800"/>
            </a:pPr>
            <a:r>
              <a:rPr b="1" dirty="0"/>
              <a:t>Relays organize themselves into triple and computation committees</a:t>
            </a:r>
          </a:p>
          <a:p>
            <a:pPr marL="476250" indent="-476250">
              <a:buSzPct val="100000"/>
              <a:buAutoNum type="arabicPeriod"/>
              <a:defRPr sz="2800"/>
            </a:pPr>
            <a:r>
              <a:rPr lang="en-US"/>
              <a:t>Committees produce offline material</a:t>
            </a:r>
          </a:p>
          <a:p>
            <a:pPr marL="476250" indent="-476250" algn="l">
              <a:buSzPct val="100000"/>
              <a:buAutoNum type="arabicPeriod"/>
              <a:defRPr sz="2800"/>
            </a:pPr>
            <a:r>
              <a:t>Relays </a:t>
            </a:r>
            <a:r>
              <a:rPr dirty="0"/>
              <a:t>share input with computation committee</a:t>
            </a:r>
          </a:p>
          <a:p>
            <a:pPr marL="476250" indent="-476250" algn="l">
              <a:buSzPct val="100000"/>
              <a:buAutoNum type="arabicPeriod"/>
              <a:defRPr sz="2800"/>
            </a:pPr>
            <a:r>
              <a:rPr dirty="0"/>
              <a:t>Computation committee computes output</a:t>
            </a:r>
            <a:endParaRPr lang="en-US" dirty="0"/>
          </a:p>
          <a:p>
            <a:pPr marL="476250" indent="-476250">
              <a:buSzPct val="100000"/>
              <a:buFontTx/>
              <a:buAutoNum type="arabicPeriod"/>
              <a:defRPr sz="2800"/>
            </a:pPr>
            <a:r>
              <a:rPr lang="en-US" dirty="0"/>
              <a:t>Relay failures cause activation of inactive committees</a:t>
            </a:r>
          </a:p>
        </p:txBody>
      </p:sp>
    </p:spTree>
    <p:extLst>
      <p:ext uri="{BB962C8B-B14F-4D97-AF65-F5344CB8AC3E}">
        <p14:creationId xmlns:p14="http://schemas.microsoft.com/office/powerpoint/2010/main" val="782043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Committee Election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39</a:t>
            </a:fld>
            <a:endParaRPr lang="en-US" b="1" dirty="0">
              <a:solidFill>
                <a:schemeClr val="tx2"/>
              </a:solidFill>
            </a:endParaRPr>
          </a:p>
        </p:txBody>
      </p:sp>
      <p:grpSp>
        <p:nvGrpSpPr>
          <p:cNvPr id="5" name="Group 4">
            <a:extLst>
              <a:ext uri="{FF2B5EF4-FFF2-40B4-BE49-F238E27FC236}">
                <a16:creationId xmlns:a16="http://schemas.microsoft.com/office/drawing/2014/main" id="{D8270EB8-71E8-1749-B7BD-DF031575D5BD}"/>
              </a:ext>
            </a:extLst>
          </p:cNvPr>
          <p:cNvGrpSpPr/>
          <p:nvPr/>
        </p:nvGrpSpPr>
        <p:grpSpPr>
          <a:xfrm>
            <a:off x="424692" y="3745522"/>
            <a:ext cx="9532108" cy="1510056"/>
            <a:chOff x="199726" y="3643061"/>
            <a:chExt cx="9633708" cy="1510056"/>
          </a:xfrm>
        </p:grpSpPr>
        <p:pic>
          <p:nvPicPr>
            <p:cNvPr id="6" name="Image" descr="Image">
              <a:extLst>
                <a:ext uri="{FF2B5EF4-FFF2-40B4-BE49-F238E27FC236}">
                  <a16:creationId xmlns:a16="http://schemas.microsoft.com/office/drawing/2014/main" id="{2B7939A9-FA04-FC4B-A3AE-5515FFDFB2DA}"/>
                </a:ext>
              </a:extLst>
            </p:cNvPr>
            <p:cNvPicPr>
              <a:picLocks noChangeAspect="1"/>
            </p:cNvPicPr>
            <p:nvPr/>
          </p:nvPicPr>
          <p:blipFill>
            <a:blip r:embed="rId2"/>
            <a:stretch>
              <a:fillRect/>
            </a:stretch>
          </p:blipFill>
          <p:spPr>
            <a:xfrm>
              <a:off x="199726" y="3680382"/>
              <a:ext cx="1286575" cy="846078"/>
            </a:xfrm>
            <a:prstGeom prst="rect">
              <a:avLst/>
            </a:prstGeom>
            <a:ln w="12700">
              <a:miter lim="400000"/>
            </a:ln>
          </p:spPr>
        </p:pic>
        <p:pic>
          <p:nvPicPr>
            <p:cNvPr id="7" name="Image" descr="Image">
              <a:extLst>
                <a:ext uri="{FF2B5EF4-FFF2-40B4-BE49-F238E27FC236}">
                  <a16:creationId xmlns:a16="http://schemas.microsoft.com/office/drawing/2014/main" id="{A97D7E6B-AB7B-884F-B822-0DE82B46CB7A}"/>
                </a:ext>
              </a:extLst>
            </p:cNvPr>
            <p:cNvPicPr>
              <a:picLocks noChangeAspect="1"/>
            </p:cNvPicPr>
            <p:nvPr/>
          </p:nvPicPr>
          <p:blipFill>
            <a:blip r:embed="rId2"/>
            <a:stretch>
              <a:fillRect/>
            </a:stretch>
          </p:blipFill>
          <p:spPr>
            <a:xfrm>
              <a:off x="1091301" y="3680382"/>
              <a:ext cx="1286576" cy="846078"/>
            </a:xfrm>
            <a:prstGeom prst="rect">
              <a:avLst/>
            </a:prstGeom>
            <a:ln w="12700">
              <a:miter lim="400000"/>
            </a:ln>
          </p:spPr>
        </p:pic>
        <p:pic>
          <p:nvPicPr>
            <p:cNvPr id="8" name="Image" descr="Image">
              <a:extLst>
                <a:ext uri="{FF2B5EF4-FFF2-40B4-BE49-F238E27FC236}">
                  <a16:creationId xmlns:a16="http://schemas.microsoft.com/office/drawing/2014/main" id="{069780F8-A3FD-8B4A-8CCE-8C62A86D0F93}"/>
                </a:ext>
              </a:extLst>
            </p:cNvPr>
            <p:cNvPicPr>
              <a:picLocks noChangeAspect="1"/>
            </p:cNvPicPr>
            <p:nvPr/>
          </p:nvPicPr>
          <p:blipFill>
            <a:blip r:embed="rId2"/>
            <a:stretch>
              <a:fillRect/>
            </a:stretch>
          </p:blipFill>
          <p:spPr>
            <a:xfrm>
              <a:off x="199726" y="4229920"/>
              <a:ext cx="1286575" cy="846079"/>
            </a:xfrm>
            <a:prstGeom prst="rect">
              <a:avLst/>
            </a:prstGeom>
            <a:ln w="12700">
              <a:miter lim="400000"/>
            </a:ln>
          </p:spPr>
        </p:pic>
        <p:pic>
          <p:nvPicPr>
            <p:cNvPr id="9" name="Image" descr="Image">
              <a:extLst>
                <a:ext uri="{FF2B5EF4-FFF2-40B4-BE49-F238E27FC236}">
                  <a16:creationId xmlns:a16="http://schemas.microsoft.com/office/drawing/2014/main" id="{7F3711E9-3060-9E44-8A26-42DDFACE419F}"/>
                </a:ext>
              </a:extLst>
            </p:cNvPr>
            <p:cNvPicPr>
              <a:picLocks noChangeAspect="1"/>
            </p:cNvPicPr>
            <p:nvPr/>
          </p:nvPicPr>
          <p:blipFill>
            <a:blip r:embed="rId2"/>
            <a:stretch>
              <a:fillRect/>
            </a:stretch>
          </p:blipFill>
          <p:spPr>
            <a:xfrm>
              <a:off x="1230489" y="4229920"/>
              <a:ext cx="1286576" cy="846079"/>
            </a:xfrm>
            <a:prstGeom prst="rect">
              <a:avLst/>
            </a:prstGeom>
            <a:ln w="12700">
              <a:miter lim="400000"/>
            </a:ln>
          </p:spPr>
        </p:pic>
        <p:pic>
          <p:nvPicPr>
            <p:cNvPr id="10" name="Image" descr="Image">
              <a:extLst>
                <a:ext uri="{FF2B5EF4-FFF2-40B4-BE49-F238E27FC236}">
                  <a16:creationId xmlns:a16="http://schemas.microsoft.com/office/drawing/2014/main" id="{3BB2B87A-77D9-F54A-A6F2-3130042EACBE}"/>
                </a:ext>
              </a:extLst>
            </p:cNvPr>
            <p:cNvPicPr>
              <a:picLocks noChangeAspect="1"/>
            </p:cNvPicPr>
            <p:nvPr/>
          </p:nvPicPr>
          <p:blipFill>
            <a:blip r:embed="rId2"/>
            <a:stretch>
              <a:fillRect/>
            </a:stretch>
          </p:blipFill>
          <p:spPr>
            <a:xfrm>
              <a:off x="4315831" y="3680382"/>
              <a:ext cx="1286575" cy="846078"/>
            </a:xfrm>
            <a:prstGeom prst="rect">
              <a:avLst/>
            </a:prstGeom>
            <a:ln w="12700">
              <a:miter lim="400000"/>
            </a:ln>
          </p:spPr>
        </p:pic>
        <p:pic>
          <p:nvPicPr>
            <p:cNvPr id="11" name="Image" descr="Image">
              <a:extLst>
                <a:ext uri="{FF2B5EF4-FFF2-40B4-BE49-F238E27FC236}">
                  <a16:creationId xmlns:a16="http://schemas.microsoft.com/office/drawing/2014/main" id="{0599F249-39C7-7942-810D-5B097722D187}"/>
                </a:ext>
              </a:extLst>
            </p:cNvPr>
            <p:cNvPicPr>
              <a:picLocks noChangeAspect="1"/>
            </p:cNvPicPr>
            <p:nvPr/>
          </p:nvPicPr>
          <p:blipFill>
            <a:blip r:embed="rId2"/>
            <a:stretch>
              <a:fillRect/>
            </a:stretch>
          </p:blipFill>
          <p:spPr>
            <a:xfrm>
              <a:off x="5461516" y="3680382"/>
              <a:ext cx="1286576" cy="846078"/>
            </a:xfrm>
            <a:prstGeom prst="rect">
              <a:avLst/>
            </a:prstGeom>
            <a:ln w="12700">
              <a:miter lim="400000"/>
            </a:ln>
          </p:spPr>
        </p:pic>
        <p:pic>
          <p:nvPicPr>
            <p:cNvPr id="12" name="Image" descr="Image">
              <a:extLst>
                <a:ext uri="{FF2B5EF4-FFF2-40B4-BE49-F238E27FC236}">
                  <a16:creationId xmlns:a16="http://schemas.microsoft.com/office/drawing/2014/main" id="{F95A227F-B2B9-5248-9F6F-41AB54BAB7CA}"/>
                </a:ext>
              </a:extLst>
            </p:cNvPr>
            <p:cNvPicPr>
              <a:picLocks noChangeAspect="1"/>
            </p:cNvPicPr>
            <p:nvPr/>
          </p:nvPicPr>
          <p:blipFill>
            <a:blip r:embed="rId2"/>
            <a:stretch>
              <a:fillRect/>
            </a:stretch>
          </p:blipFill>
          <p:spPr>
            <a:xfrm>
              <a:off x="4315831" y="4307039"/>
              <a:ext cx="1286575" cy="846078"/>
            </a:xfrm>
            <a:prstGeom prst="rect">
              <a:avLst/>
            </a:prstGeom>
            <a:ln w="12700">
              <a:miter lim="400000"/>
            </a:ln>
          </p:spPr>
        </p:pic>
        <p:pic>
          <p:nvPicPr>
            <p:cNvPr id="13" name="Image" descr="Image">
              <a:extLst>
                <a:ext uri="{FF2B5EF4-FFF2-40B4-BE49-F238E27FC236}">
                  <a16:creationId xmlns:a16="http://schemas.microsoft.com/office/drawing/2014/main" id="{D43E4412-A523-7A43-A218-16CAB7AB5E7A}"/>
                </a:ext>
              </a:extLst>
            </p:cNvPr>
            <p:cNvPicPr>
              <a:picLocks noChangeAspect="1"/>
            </p:cNvPicPr>
            <p:nvPr/>
          </p:nvPicPr>
          <p:blipFill>
            <a:blip r:embed="rId2"/>
            <a:stretch>
              <a:fillRect/>
            </a:stretch>
          </p:blipFill>
          <p:spPr>
            <a:xfrm>
              <a:off x="5461516" y="4229920"/>
              <a:ext cx="1286576" cy="846079"/>
            </a:xfrm>
            <a:prstGeom prst="rect">
              <a:avLst/>
            </a:prstGeom>
            <a:ln w="12700">
              <a:miter lim="400000"/>
            </a:ln>
          </p:spPr>
        </p:pic>
        <p:pic>
          <p:nvPicPr>
            <p:cNvPr id="14" name="Image" descr="Image">
              <a:extLst>
                <a:ext uri="{FF2B5EF4-FFF2-40B4-BE49-F238E27FC236}">
                  <a16:creationId xmlns:a16="http://schemas.microsoft.com/office/drawing/2014/main" id="{4CF1C218-AA88-D641-9F7B-455A8BB41F6B}"/>
                </a:ext>
              </a:extLst>
            </p:cNvPr>
            <p:cNvPicPr>
              <a:picLocks noChangeAspect="1"/>
            </p:cNvPicPr>
            <p:nvPr/>
          </p:nvPicPr>
          <p:blipFill>
            <a:blip r:embed="rId2"/>
            <a:stretch>
              <a:fillRect/>
            </a:stretch>
          </p:blipFill>
          <p:spPr>
            <a:xfrm>
              <a:off x="7401172" y="3643061"/>
              <a:ext cx="1286576" cy="846079"/>
            </a:xfrm>
            <a:prstGeom prst="rect">
              <a:avLst/>
            </a:prstGeom>
            <a:ln w="12700">
              <a:miter lim="400000"/>
            </a:ln>
          </p:spPr>
        </p:pic>
        <p:pic>
          <p:nvPicPr>
            <p:cNvPr id="15" name="Image" descr="Image">
              <a:extLst>
                <a:ext uri="{FF2B5EF4-FFF2-40B4-BE49-F238E27FC236}">
                  <a16:creationId xmlns:a16="http://schemas.microsoft.com/office/drawing/2014/main" id="{CD03FFF6-235E-0542-A364-A5153369215A}"/>
                </a:ext>
              </a:extLst>
            </p:cNvPr>
            <p:cNvPicPr>
              <a:picLocks noChangeAspect="1"/>
            </p:cNvPicPr>
            <p:nvPr/>
          </p:nvPicPr>
          <p:blipFill>
            <a:blip r:embed="rId2"/>
            <a:stretch>
              <a:fillRect/>
            </a:stretch>
          </p:blipFill>
          <p:spPr>
            <a:xfrm>
              <a:off x="8546858" y="3643061"/>
              <a:ext cx="1286576" cy="846079"/>
            </a:xfrm>
            <a:prstGeom prst="rect">
              <a:avLst/>
            </a:prstGeom>
            <a:ln w="12700">
              <a:miter lim="400000"/>
            </a:ln>
          </p:spPr>
        </p:pic>
        <p:pic>
          <p:nvPicPr>
            <p:cNvPr id="16" name="Image" descr="Image">
              <a:extLst>
                <a:ext uri="{FF2B5EF4-FFF2-40B4-BE49-F238E27FC236}">
                  <a16:creationId xmlns:a16="http://schemas.microsoft.com/office/drawing/2014/main" id="{5C353188-5A42-244E-BEC7-F655DD6480FA}"/>
                </a:ext>
              </a:extLst>
            </p:cNvPr>
            <p:cNvPicPr>
              <a:picLocks noChangeAspect="1"/>
            </p:cNvPicPr>
            <p:nvPr/>
          </p:nvPicPr>
          <p:blipFill>
            <a:blip r:embed="rId2"/>
            <a:stretch>
              <a:fillRect/>
            </a:stretch>
          </p:blipFill>
          <p:spPr>
            <a:xfrm>
              <a:off x="7401172" y="4269718"/>
              <a:ext cx="1286576" cy="846078"/>
            </a:xfrm>
            <a:prstGeom prst="rect">
              <a:avLst/>
            </a:prstGeom>
            <a:ln w="12700">
              <a:miter lim="400000"/>
            </a:ln>
          </p:spPr>
        </p:pic>
        <p:pic>
          <p:nvPicPr>
            <p:cNvPr id="17" name="Image" descr="Image">
              <a:extLst>
                <a:ext uri="{FF2B5EF4-FFF2-40B4-BE49-F238E27FC236}">
                  <a16:creationId xmlns:a16="http://schemas.microsoft.com/office/drawing/2014/main" id="{6D274E88-5093-0D4C-8CE7-A7CB2C566EDF}"/>
                </a:ext>
              </a:extLst>
            </p:cNvPr>
            <p:cNvPicPr>
              <a:picLocks noChangeAspect="1"/>
            </p:cNvPicPr>
            <p:nvPr/>
          </p:nvPicPr>
          <p:blipFill>
            <a:blip r:embed="rId2"/>
            <a:stretch>
              <a:fillRect/>
            </a:stretch>
          </p:blipFill>
          <p:spPr>
            <a:xfrm>
              <a:off x="8546858" y="4192600"/>
              <a:ext cx="1286576" cy="846078"/>
            </a:xfrm>
            <a:prstGeom prst="rect">
              <a:avLst/>
            </a:prstGeom>
            <a:ln w="12700">
              <a:miter lim="400000"/>
            </a:ln>
          </p:spPr>
        </p:pic>
      </p:grpSp>
      <mc:AlternateContent xmlns:mc="http://schemas.openxmlformats.org/markup-compatibility/2006">
        <mc:Choice xmlns:a14="http://schemas.microsoft.com/office/drawing/2010/main" Requires="a14">
          <p:sp>
            <p:nvSpPr>
              <p:cNvPr id="19" name="Equation">
                <a:extLst>
                  <a:ext uri="{FF2B5EF4-FFF2-40B4-BE49-F238E27FC236}">
                    <a16:creationId xmlns:a16="http://schemas.microsoft.com/office/drawing/2014/main" id="{E1A4D15E-3D9D-A14D-96B0-B65448A6E23D}"/>
                  </a:ext>
                </a:extLst>
              </p:cNvPr>
              <p:cNvSpPr txBox="1"/>
              <p:nvPr/>
            </p:nvSpPr>
            <p:spPr>
              <a:xfrm>
                <a:off x="714824" y="3130794"/>
                <a:ext cx="621589" cy="22128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2400" i="1">
                          <a:solidFill>
                            <a:srgbClr val="000000"/>
                          </a:solidFill>
                          <a:latin typeface="Cambria Math" panose="02040503050406030204" pitchFamily="18" charset="0"/>
                        </a:rPr>
                        <m:t>34%</m:t>
                      </m:r>
                    </m:oMath>
                  </m:oMathPara>
                </a14:m>
                <a:endParaRPr sz="2400"/>
              </a:p>
            </p:txBody>
          </p:sp>
        </mc:Choice>
        <mc:Fallback>
          <p:sp>
            <p:nvSpPr>
              <p:cNvPr id="19" name="Equation">
                <a:extLst>
                  <a:ext uri="{FF2B5EF4-FFF2-40B4-BE49-F238E27FC236}">
                    <a16:creationId xmlns:a16="http://schemas.microsoft.com/office/drawing/2014/main" id="{E1A4D15E-3D9D-A14D-96B0-B65448A6E23D}"/>
                  </a:ext>
                </a:extLst>
              </p:cNvPr>
              <p:cNvSpPr txBox="1">
                <a:spLocks noRot="1" noChangeAspect="1" noMove="1" noResize="1" noEditPoints="1" noAdjustHandles="1" noChangeArrowheads="1" noChangeShapeType="1" noTextEdit="1"/>
              </p:cNvSpPr>
              <p:nvPr/>
            </p:nvSpPr>
            <p:spPr>
              <a:xfrm>
                <a:off x="714824" y="3130794"/>
                <a:ext cx="621589" cy="221286"/>
              </a:xfrm>
              <a:prstGeom prst="rect">
                <a:avLst/>
              </a:prstGeom>
              <a:blipFill>
                <a:blip r:embed="rId3"/>
                <a:stretch>
                  <a:fillRect l="-14000" r="-16000" b="-83333"/>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Equation">
                <a:extLst>
                  <a:ext uri="{FF2B5EF4-FFF2-40B4-BE49-F238E27FC236}">
                    <a16:creationId xmlns:a16="http://schemas.microsoft.com/office/drawing/2014/main" id="{7D8FD2D6-51CC-784E-88A5-0C4FB25EC102}"/>
                  </a:ext>
                </a:extLst>
              </p:cNvPr>
              <p:cNvSpPr txBox="1"/>
              <p:nvPr/>
            </p:nvSpPr>
            <p:spPr>
              <a:xfrm>
                <a:off x="2324476" y="3130794"/>
                <a:ext cx="621590" cy="22128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2400" i="1">
                          <a:solidFill>
                            <a:srgbClr val="000000"/>
                          </a:solidFill>
                          <a:latin typeface="Cambria Math" panose="02040503050406030204" pitchFamily="18" charset="0"/>
                        </a:rPr>
                        <m:t>34%</m:t>
                      </m:r>
                    </m:oMath>
                  </m:oMathPara>
                </a14:m>
                <a:endParaRPr sz="2400" dirty="0"/>
              </a:p>
            </p:txBody>
          </p:sp>
        </mc:Choice>
        <mc:Fallback>
          <p:sp>
            <p:nvSpPr>
              <p:cNvPr id="20" name="Equation">
                <a:extLst>
                  <a:ext uri="{FF2B5EF4-FFF2-40B4-BE49-F238E27FC236}">
                    <a16:creationId xmlns:a16="http://schemas.microsoft.com/office/drawing/2014/main" id="{7D8FD2D6-51CC-784E-88A5-0C4FB25EC102}"/>
                  </a:ext>
                </a:extLst>
              </p:cNvPr>
              <p:cNvSpPr txBox="1">
                <a:spLocks noRot="1" noChangeAspect="1" noMove="1" noResize="1" noEditPoints="1" noAdjustHandles="1" noChangeArrowheads="1" noChangeShapeType="1" noTextEdit="1"/>
              </p:cNvSpPr>
              <p:nvPr/>
            </p:nvSpPr>
            <p:spPr>
              <a:xfrm>
                <a:off x="2324476" y="3130794"/>
                <a:ext cx="621590" cy="221286"/>
              </a:xfrm>
              <a:prstGeom prst="rect">
                <a:avLst/>
              </a:prstGeom>
              <a:blipFill>
                <a:blip r:embed="rId4"/>
                <a:stretch>
                  <a:fillRect l="-16000" r="-16000" b="-83333"/>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Equation">
                <a:extLst>
                  <a:ext uri="{FF2B5EF4-FFF2-40B4-BE49-F238E27FC236}">
                    <a16:creationId xmlns:a16="http://schemas.microsoft.com/office/drawing/2014/main" id="{86E6CCED-43AA-F74E-9ABC-40CC69B8CDD3}"/>
                  </a:ext>
                </a:extLst>
              </p:cNvPr>
              <p:cNvSpPr txBox="1"/>
              <p:nvPr/>
            </p:nvSpPr>
            <p:spPr>
              <a:xfrm>
                <a:off x="3934129" y="3130794"/>
                <a:ext cx="600254" cy="22128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2400" i="1">
                          <a:solidFill>
                            <a:srgbClr val="000000"/>
                          </a:solidFill>
                          <a:latin typeface="Cambria Math" panose="02040503050406030204" pitchFamily="18" charset="0"/>
                        </a:rPr>
                        <m:t>17%</m:t>
                      </m:r>
                    </m:oMath>
                  </m:oMathPara>
                </a14:m>
                <a:endParaRPr sz="2400"/>
              </a:p>
            </p:txBody>
          </p:sp>
        </mc:Choice>
        <mc:Fallback>
          <p:sp>
            <p:nvSpPr>
              <p:cNvPr id="21" name="Equation">
                <a:extLst>
                  <a:ext uri="{FF2B5EF4-FFF2-40B4-BE49-F238E27FC236}">
                    <a16:creationId xmlns:a16="http://schemas.microsoft.com/office/drawing/2014/main" id="{86E6CCED-43AA-F74E-9ABC-40CC69B8CDD3}"/>
                  </a:ext>
                </a:extLst>
              </p:cNvPr>
              <p:cNvSpPr txBox="1">
                <a:spLocks noRot="1" noChangeAspect="1" noMove="1" noResize="1" noEditPoints="1" noAdjustHandles="1" noChangeArrowheads="1" noChangeShapeType="1" noTextEdit="1"/>
              </p:cNvSpPr>
              <p:nvPr/>
            </p:nvSpPr>
            <p:spPr>
              <a:xfrm>
                <a:off x="3934129" y="3130794"/>
                <a:ext cx="600254" cy="221286"/>
              </a:xfrm>
              <a:prstGeom prst="rect">
                <a:avLst/>
              </a:prstGeom>
              <a:blipFill>
                <a:blip r:embed="rId5"/>
                <a:stretch>
                  <a:fillRect l="-18750" r="-18750" b="-83333"/>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Equation">
                <a:extLst>
                  <a:ext uri="{FF2B5EF4-FFF2-40B4-BE49-F238E27FC236}">
                    <a16:creationId xmlns:a16="http://schemas.microsoft.com/office/drawing/2014/main" id="{CE7195E4-602F-BD4F-93E9-789D76D9178D}"/>
                  </a:ext>
                </a:extLst>
              </p:cNvPr>
              <p:cNvSpPr txBox="1"/>
              <p:nvPr/>
            </p:nvSpPr>
            <p:spPr>
              <a:xfrm>
                <a:off x="5522446" y="3130794"/>
                <a:ext cx="528991" cy="369332"/>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rPr>
                        <m:t>9</m:t>
                      </m:r>
                      <m:r>
                        <a:rPr lang="en-US" sz="2400" i="1">
                          <a:solidFill>
                            <a:srgbClr val="000000"/>
                          </a:solidFill>
                          <a:latin typeface="Cambria Math" panose="02040503050406030204" pitchFamily="18" charset="0"/>
                        </a:rPr>
                        <m:t>%</m:t>
                      </m:r>
                    </m:oMath>
                  </m:oMathPara>
                </a14:m>
                <a:endParaRPr sz="2400" dirty="0"/>
              </a:p>
            </p:txBody>
          </p:sp>
        </mc:Choice>
        <mc:Fallback>
          <p:sp>
            <p:nvSpPr>
              <p:cNvPr id="22" name="Equation">
                <a:extLst>
                  <a:ext uri="{FF2B5EF4-FFF2-40B4-BE49-F238E27FC236}">
                    <a16:creationId xmlns:a16="http://schemas.microsoft.com/office/drawing/2014/main" id="{CE7195E4-602F-BD4F-93E9-789D76D9178D}"/>
                  </a:ext>
                </a:extLst>
              </p:cNvPr>
              <p:cNvSpPr txBox="1">
                <a:spLocks noRot="1" noChangeAspect="1" noMove="1" noResize="1" noEditPoints="1" noAdjustHandles="1" noChangeArrowheads="1" noChangeShapeType="1" noTextEdit="1"/>
              </p:cNvSpPr>
              <p:nvPr/>
            </p:nvSpPr>
            <p:spPr>
              <a:xfrm>
                <a:off x="5522446" y="3130794"/>
                <a:ext cx="528991" cy="369332"/>
              </a:xfrm>
              <a:prstGeom prst="rect">
                <a:avLst/>
              </a:prstGeom>
              <a:blipFill>
                <a:blip r:embed="rId6"/>
                <a:stretch>
                  <a:fillRect l="-11905" r="-11905" b="-10000"/>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Equation">
                <a:extLst>
                  <a:ext uri="{FF2B5EF4-FFF2-40B4-BE49-F238E27FC236}">
                    <a16:creationId xmlns:a16="http://schemas.microsoft.com/office/drawing/2014/main" id="{88611B99-A0E1-B148-8237-C99F160EA0A4}"/>
                  </a:ext>
                </a:extLst>
              </p:cNvPr>
              <p:cNvSpPr txBox="1"/>
              <p:nvPr/>
            </p:nvSpPr>
            <p:spPr>
              <a:xfrm>
                <a:off x="7002031" y="3130337"/>
                <a:ext cx="469190" cy="22128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2400" i="1">
                          <a:solidFill>
                            <a:srgbClr val="000000"/>
                          </a:solidFill>
                          <a:latin typeface="Cambria Math" panose="02040503050406030204" pitchFamily="18" charset="0"/>
                        </a:rPr>
                        <m:t>3%</m:t>
                      </m:r>
                    </m:oMath>
                  </m:oMathPara>
                </a14:m>
                <a:endParaRPr sz="2400"/>
              </a:p>
            </p:txBody>
          </p:sp>
        </mc:Choice>
        <mc:Fallback>
          <p:sp>
            <p:nvSpPr>
              <p:cNvPr id="23" name="Equation">
                <a:extLst>
                  <a:ext uri="{FF2B5EF4-FFF2-40B4-BE49-F238E27FC236}">
                    <a16:creationId xmlns:a16="http://schemas.microsoft.com/office/drawing/2014/main" id="{88611B99-A0E1-B148-8237-C99F160EA0A4}"/>
                  </a:ext>
                </a:extLst>
              </p:cNvPr>
              <p:cNvSpPr txBox="1">
                <a:spLocks noRot="1" noChangeAspect="1" noMove="1" noResize="1" noEditPoints="1" noAdjustHandles="1" noChangeArrowheads="1" noChangeShapeType="1" noTextEdit="1"/>
              </p:cNvSpPr>
              <p:nvPr/>
            </p:nvSpPr>
            <p:spPr>
              <a:xfrm>
                <a:off x="7002031" y="3130337"/>
                <a:ext cx="469190" cy="221286"/>
              </a:xfrm>
              <a:prstGeom prst="rect">
                <a:avLst/>
              </a:prstGeom>
              <a:blipFill>
                <a:blip r:embed="rId7"/>
                <a:stretch>
                  <a:fillRect l="-18421" r="-18421" b="-78947"/>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Equation">
                <a:extLst>
                  <a:ext uri="{FF2B5EF4-FFF2-40B4-BE49-F238E27FC236}">
                    <a16:creationId xmlns:a16="http://schemas.microsoft.com/office/drawing/2014/main" id="{ADBA9FAF-C4FE-F64E-950D-F75E161E166B}"/>
                  </a:ext>
                </a:extLst>
              </p:cNvPr>
              <p:cNvSpPr txBox="1"/>
              <p:nvPr/>
            </p:nvSpPr>
            <p:spPr>
              <a:xfrm>
                <a:off x="8478066" y="3130794"/>
                <a:ext cx="472847" cy="22128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2400" i="1">
                          <a:solidFill>
                            <a:srgbClr val="000000"/>
                          </a:solidFill>
                          <a:latin typeface="Cambria Math" panose="02040503050406030204" pitchFamily="18" charset="0"/>
                        </a:rPr>
                        <m:t>2%</m:t>
                      </m:r>
                    </m:oMath>
                  </m:oMathPara>
                </a14:m>
                <a:endParaRPr sz="2400"/>
              </a:p>
            </p:txBody>
          </p:sp>
        </mc:Choice>
        <mc:Fallback>
          <p:sp>
            <p:nvSpPr>
              <p:cNvPr id="24" name="Equation">
                <a:extLst>
                  <a:ext uri="{FF2B5EF4-FFF2-40B4-BE49-F238E27FC236}">
                    <a16:creationId xmlns:a16="http://schemas.microsoft.com/office/drawing/2014/main" id="{ADBA9FAF-C4FE-F64E-950D-F75E161E166B}"/>
                  </a:ext>
                </a:extLst>
              </p:cNvPr>
              <p:cNvSpPr txBox="1">
                <a:spLocks noRot="1" noChangeAspect="1" noMove="1" noResize="1" noEditPoints="1" noAdjustHandles="1" noChangeArrowheads="1" noChangeShapeType="1" noTextEdit="1"/>
              </p:cNvSpPr>
              <p:nvPr/>
            </p:nvSpPr>
            <p:spPr>
              <a:xfrm>
                <a:off x="8478066" y="3130794"/>
                <a:ext cx="472847" cy="221286"/>
              </a:xfrm>
              <a:prstGeom prst="rect">
                <a:avLst/>
              </a:prstGeom>
              <a:blipFill>
                <a:blip r:embed="rId8"/>
                <a:stretch>
                  <a:fillRect l="-18421" r="-18421" b="-83333"/>
                </a:stretch>
              </a:blipFill>
              <a:ln w="12700">
                <a:miter lim="400000"/>
              </a:ln>
            </p:spPr>
            <p:txBody>
              <a:bodyPr/>
              <a:lstStyle/>
              <a:p>
                <a:r>
                  <a:rPr lang="en-US">
                    <a:noFill/>
                  </a:rPr>
                  <a:t> </a:t>
                </a:r>
              </a:p>
            </p:txBody>
          </p:sp>
        </mc:Fallback>
      </mc:AlternateContent>
      <p:sp>
        <p:nvSpPr>
          <p:cNvPr id="27" name="Line">
            <a:extLst>
              <a:ext uri="{FF2B5EF4-FFF2-40B4-BE49-F238E27FC236}">
                <a16:creationId xmlns:a16="http://schemas.microsoft.com/office/drawing/2014/main" id="{19F5B148-2C64-4F4D-B1E0-5F61AB6E4FE1}"/>
              </a:ext>
            </a:extLst>
          </p:cNvPr>
          <p:cNvSpPr/>
          <p:nvPr/>
        </p:nvSpPr>
        <p:spPr>
          <a:xfrm flipH="1">
            <a:off x="1000100" y="3441055"/>
            <a:ext cx="1613111" cy="336423"/>
          </a:xfrm>
          <a:prstGeom prst="line">
            <a:avLst/>
          </a:prstGeom>
          <a:ln w="508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 name="Line">
            <a:extLst>
              <a:ext uri="{FF2B5EF4-FFF2-40B4-BE49-F238E27FC236}">
                <a16:creationId xmlns:a16="http://schemas.microsoft.com/office/drawing/2014/main" id="{47E53CC8-084E-FF42-BE7D-BA5FCC1BCB8B}"/>
              </a:ext>
            </a:extLst>
          </p:cNvPr>
          <p:cNvSpPr/>
          <p:nvPr/>
        </p:nvSpPr>
        <p:spPr>
          <a:xfrm>
            <a:off x="1000100" y="3461303"/>
            <a:ext cx="1092557" cy="317079"/>
          </a:xfrm>
          <a:prstGeom prst="line">
            <a:avLst/>
          </a:prstGeom>
          <a:ln w="508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 name="Line">
            <a:extLst>
              <a:ext uri="{FF2B5EF4-FFF2-40B4-BE49-F238E27FC236}">
                <a16:creationId xmlns:a16="http://schemas.microsoft.com/office/drawing/2014/main" id="{8CA1C63B-5F0F-7C48-8199-8048F5ABA518}"/>
              </a:ext>
            </a:extLst>
          </p:cNvPr>
          <p:cNvSpPr/>
          <p:nvPr/>
        </p:nvSpPr>
        <p:spPr>
          <a:xfrm flipH="1">
            <a:off x="1316267" y="3427067"/>
            <a:ext cx="4390998" cy="1149833"/>
          </a:xfrm>
          <a:prstGeom prst="line">
            <a:avLst/>
          </a:prstGeom>
          <a:ln w="508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 name="Line">
            <a:extLst>
              <a:ext uri="{FF2B5EF4-FFF2-40B4-BE49-F238E27FC236}">
                <a16:creationId xmlns:a16="http://schemas.microsoft.com/office/drawing/2014/main" id="{6DD3B33B-92F5-9F41-9D38-43FA8A041DFB}"/>
              </a:ext>
            </a:extLst>
          </p:cNvPr>
          <p:cNvSpPr/>
          <p:nvPr/>
        </p:nvSpPr>
        <p:spPr>
          <a:xfrm flipH="1">
            <a:off x="2777358" y="3439331"/>
            <a:ext cx="4142203" cy="1273216"/>
          </a:xfrm>
          <a:prstGeom prst="line">
            <a:avLst/>
          </a:prstGeom>
          <a:ln w="508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1" name="Line">
            <a:extLst>
              <a:ext uri="{FF2B5EF4-FFF2-40B4-BE49-F238E27FC236}">
                <a16:creationId xmlns:a16="http://schemas.microsoft.com/office/drawing/2014/main" id="{979B62EC-8A4E-E54C-8E7E-215E3AB2E054}"/>
              </a:ext>
            </a:extLst>
          </p:cNvPr>
          <p:cNvSpPr/>
          <p:nvPr/>
        </p:nvSpPr>
        <p:spPr>
          <a:xfrm>
            <a:off x="1000100" y="3465801"/>
            <a:ext cx="3804327" cy="484441"/>
          </a:xfrm>
          <a:prstGeom prst="line">
            <a:avLst/>
          </a:prstGeom>
          <a:ln w="508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pic>
        <p:nvPicPr>
          <p:cNvPr id="32" name="Image" descr="Image">
            <a:extLst>
              <a:ext uri="{FF2B5EF4-FFF2-40B4-BE49-F238E27FC236}">
                <a16:creationId xmlns:a16="http://schemas.microsoft.com/office/drawing/2014/main" id="{61F5F5CA-151C-4048-84CF-E8CBA06B505B}"/>
              </a:ext>
            </a:extLst>
          </p:cNvPr>
          <p:cNvPicPr>
            <a:picLocks noChangeAspect="1"/>
          </p:cNvPicPr>
          <p:nvPr/>
        </p:nvPicPr>
        <p:blipFill>
          <a:blip r:embed="rId2"/>
          <a:stretch>
            <a:fillRect/>
          </a:stretch>
        </p:blipFill>
        <p:spPr>
          <a:xfrm>
            <a:off x="2188874" y="1735287"/>
            <a:ext cx="1317644" cy="866509"/>
          </a:xfrm>
          <a:prstGeom prst="rect">
            <a:avLst/>
          </a:prstGeom>
          <a:ln w="50800">
            <a:noFill/>
            <a:miter lim="400000"/>
          </a:ln>
        </p:spPr>
      </p:pic>
      <p:pic>
        <p:nvPicPr>
          <p:cNvPr id="33" name="Image" descr="Image">
            <a:extLst>
              <a:ext uri="{FF2B5EF4-FFF2-40B4-BE49-F238E27FC236}">
                <a16:creationId xmlns:a16="http://schemas.microsoft.com/office/drawing/2014/main" id="{52998760-8E9E-5F40-BA40-D8C865972E9E}"/>
              </a:ext>
            </a:extLst>
          </p:cNvPr>
          <p:cNvPicPr>
            <a:picLocks noChangeAspect="1"/>
          </p:cNvPicPr>
          <p:nvPr/>
        </p:nvPicPr>
        <p:blipFill>
          <a:blip r:embed="rId2"/>
          <a:stretch>
            <a:fillRect/>
          </a:stretch>
        </p:blipFill>
        <p:spPr>
          <a:xfrm>
            <a:off x="5078784" y="1726315"/>
            <a:ext cx="1317644" cy="866509"/>
          </a:xfrm>
          <a:prstGeom prst="rect">
            <a:avLst/>
          </a:prstGeom>
          <a:ln w="50800">
            <a:noFill/>
            <a:miter lim="400000"/>
          </a:ln>
        </p:spPr>
      </p:pic>
      <p:pic>
        <p:nvPicPr>
          <p:cNvPr id="34" name="Image" descr="Image">
            <a:extLst>
              <a:ext uri="{FF2B5EF4-FFF2-40B4-BE49-F238E27FC236}">
                <a16:creationId xmlns:a16="http://schemas.microsoft.com/office/drawing/2014/main" id="{7583F2D0-00A7-304D-835C-A25865620248}"/>
              </a:ext>
            </a:extLst>
          </p:cNvPr>
          <p:cNvPicPr>
            <a:picLocks noChangeAspect="1"/>
          </p:cNvPicPr>
          <p:nvPr/>
        </p:nvPicPr>
        <p:blipFill>
          <a:blip r:embed="rId2"/>
          <a:stretch>
            <a:fillRect/>
          </a:stretch>
        </p:blipFill>
        <p:spPr>
          <a:xfrm>
            <a:off x="7980028" y="1718085"/>
            <a:ext cx="1317644" cy="866509"/>
          </a:xfrm>
          <a:prstGeom prst="rect">
            <a:avLst/>
          </a:prstGeom>
          <a:ln w="50800">
            <a:noFill/>
            <a:miter lim="400000"/>
          </a:ln>
        </p:spPr>
      </p:pic>
      <p:pic>
        <p:nvPicPr>
          <p:cNvPr id="35" name="Image" descr="Image">
            <a:extLst>
              <a:ext uri="{FF2B5EF4-FFF2-40B4-BE49-F238E27FC236}">
                <a16:creationId xmlns:a16="http://schemas.microsoft.com/office/drawing/2014/main" id="{0E6BE610-36BA-1842-B03F-B81081F66988}"/>
              </a:ext>
            </a:extLst>
          </p:cNvPr>
          <p:cNvPicPr>
            <a:picLocks noChangeAspect="1"/>
          </p:cNvPicPr>
          <p:nvPr/>
        </p:nvPicPr>
        <p:blipFill>
          <a:blip r:embed="rId2"/>
          <a:stretch>
            <a:fillRect/>
          </a:stretch>
        </p:blipFill>
        <p:spPr>
          <a:xfrm>
            <a:off x="6523834" y="1726315"/>
            <a:ext cx="1317644" cy="866509"/>
          </a:xfrm>
          <a:prstGeom prst="rect">
            <a:avLst/>
          </a:prstGeom>
          <a:ln w="50800">
            <a:noFill/>
            <a:miter lim="400000"/>
          </a:ln>
        </p:spPr>
      </p:pic>
      <p:pic>
        <p:nvPicPr>
          <p:cNvPr id="36" name="Image" descr="Image">
            <a:extLst>
              <a:ext uri="{FF2B5EF4-FFF2-40B4-BE49-F238E27FC236}">
                <a16:creationId xmlns:a16="http://schemas.microsoft.com/office/drawing/2014/main" id="{1002B20E-7680-9A4C-A182-AF74AB970F0C}"/>
              </a:ext>
            </a:extLst>
          </p:cNvPr>
          <p:cNvPicPr>
            <a:picLocks noChangeAspect="1"/>
          </p:cNvPicPr>
          <p:nvPr/>
        </p:nvPicPr>
        <p:blipFill>
          <a:blip r:embed="rId2"/>
          <a:stretch>
            <a:fillRect/>
          </a:stretch>
        </p:blipFill>
        <p:spPr>
          <a:xfrm>
            <a:off x="724567" y="1740653"/>
            <a:ext cx="1317642" cy="866508"/>
          </a:xfrm>
          <a:prstGeom prst="rect">
            <a:avLst/>
          </a:prstGeom>
          <a:ln w="50800">
            <a:noFill/>
            <a:miter lim="400000"/>
          </a:ln>
        </p:spPr>
      </p:pic>
      <p:pic>
        <p:nvPicPr>
          <p:cNvPr id="37" name="Image" descr="Image">
            <a:extLst>
              <a:ext uri="{FF2B5EF4-FFF2-40B4-BE49-F238E27FC236}">
                <a16:creationId xmlns:a16="http://schemas.microsoft.com/office/drawing/2014/main" id="{01B5462B-03E6-654C-9C9A-1C1206E16798}"/>
              </a:ext>
            </a:extLst>
          </p:cNvPr>
          <p:cNvPicPr>
            <a:picLocks noChangeAspect="1"/>
          </p:cNvPicPr>
          <p:nvPr/>
        </p:nvPicPr>
        <p:blipFill>
          <a:blip r:embed="rId2"/>
          <a:stretch>
            <a:fillRect/>
          </a:stretch>
        </p:blipFill>
        <p:spPr>
          <a:xfrm>
            <a:off x="3648066" y="1735286"/>
            <a:ext cx="1317644" cy="866509"/>
          </a:xfrm>
          <a:prstGeom prst="rect">
            <a:avLst/>
          </a:prstGeom>
          <a:ln w="50800">
            <a:noFill/>
            <a:miter lim="400000"/>
          </a:ln>
        </p:spPr>
      </p:pic>
      <p:sp>
        <p:nvSpPr>
          <p:cNvPr id="38" name="1 Gbps">
            <a:extLst>
              <a:ext uri="{FF2B5EF4-FFF2-40B4-BE49-F238E27FC236}">
                <a16:creationId xmlns:a16="http://schemas.microsoft.com/office/drawing/2014/main" id="{A377AF2D-E2EC-5847-8A43-CD3AA93F185C}"/>
              </a:ext>
            </a:extLst>
          </p:cNvPr>
          <p:cNvSpPr txBox="1"/>
          <p:nvPr/>
        </p:nvSpPr>
        <p:spPr>
          <a:xfrm>
            <a:off x="729159" y="2658413"/>
            <a:ext cx="110829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1 Gbps</a:t>
            </a:r>
          </a:p>
        </p:txBody>
      </p:sp>
      <p:sp>
        <p:nvSpPr>
          <p:cNvPr id="39" name="1 Gbps">
            <a:extLst>
              <a:ext uri="{FF2B5EF4-FFF2-40B4-BE49-F238E27FC236}">
                <a16:creationId xmlns:a16="http://schemas.microsoft.com/office/drawing/2014/main" id="{C226C6E9-7F72-E046-ADF4-04A9726504E8}"/>
              </a:ext>
            </a:extLst>
          </p:cNvPr>
          <p:cNvSpPr txBox="1"/>
          <p:nvPr/>
        </p:nvSpPr>
        <p:spPr>
          <a:xfrm>
            <a:off x="2188874" y="1185934"/>
            <a:ext cx="110829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1 Gbps</a:t>
            </a:r>
          </a:p>
        </p:txBody>
      </p:sp>
      <p:sp>
        <p:nvSpPr>
          <p:cNvPr id="40" name="500 Mbps">
            <a:extLst>
              <a:ext uri="{FF2B5EF4-FFF2-40B4-BE49-F238E27FC236}">
                <a16:creationId xmlns:a16="http://schemas.microsoft.com/office/drawing/2014/main" id="{ECEF982A-8348-BF47-8540-8D729237D6C2}"/>
              </a:ext>
            </a:extLst>
          </p:cNvPr>
          <p:cNvSpPr txBox="1"/>
          <p:nvPr/>
        </p:nvSpPr>
        <p:spPr>
          <a:xfrm>
            <a:off x="3596764" y="2612334"/>
            <a:ext cx="1482981"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500 Mbps</a:t>
            </a:r>
          </a:p>
        </p:txBody>
      </p:sp>
      <p:sp>
        <p:nvSpPr>
          <p:cNvPr id="41" name="250 Mbps">
            <a:extLst>
              <a:ext uri="{FF2B5EF4-FFF2-40B4-BE49-F238E27FC236}">
                <a16:creationId xmlns:a16="http://schemas.microsoft.com/office/drawing/2014/main" id="{1DEB0DC0-E3D8-5840-AA3C-2FB520B4EBA1}"/>
              </a:ext>
            </a:extLst>
          </p:cNvPr>
          <p:cNvSpPr txBox="1"/>
          <p:nvPr/>
        </p:nvSpPr>
        <p:spPr>
          <a:xfrm>
            <a:off x="4965710" y="1185934"/>
            <a:ext cx="1482982"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250 Mbps</a:t>
            </a:r>
          </a:p>
        </p:txBody>
      </p:sp>
      <p:sp>
        <p:nvSpPr>
          <p:cNvPr id="42" name="100 Mbps">
            <a:extLst>
              <a:ext uri="{FF2B5EF4-FFF2-40B4-BE49-F238E27FC236}">
                <a16:creationId xmlns:a16="http://schemas.microsoft.com/office/drawing/2014/main" id="{5DB520E6-D72E-0440-91F2-4D22119981DD}"/>
              </a:ext>
            </a:extLst>
          </p:cNvPr>
          <p:cNvSpPr txBox="1"/>
          <p:nvPr/>
        </p:nvSpPr>
        <p:spPr>
          <a:xfrm>
            <a:off x="6504516" y="2612334"/>
            <a:ext cx="1482982"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100 Mbps</a:t>
            </a:r>
          </a:p>
        </p:txBody>
      </p:sp>
      <p:sp>
        <p:nvSpPr>
          <p:cNvPr id="43" name="50 Mbps">
            <a:extLst>
              <a:ext uri="{FF2B5EF4-FFF2-40B4-BE49-F238E27FC236}">
                <a16:creationId xmlns:a16="http://schemas.microsoft.com/office/drawing/2014/main" id="{266C7578-DCBA-2543-B9FE-C1357776B0D3}"/>
              </a:ext>
            </a:extLst>
          </p:cNvPr>
          <p:cNvSpPr txBox="1"/>
          <p:nvPr/>
        </p:nvSpPr>
        <p:spPr>
          <a:xfrm>
            <a:off x="7841478" y="1185934"/>
            <a:ext cx="1317643"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50 Mbps</a:t>
            </a:r>
          </a:p>
        </p:txBody>
      </p:sp>
      <mc:AlternateContent xmlns:mc="http://schemas.openxmlformats.org/markup-compatibility/2006">
        <mc:Choice xmlns:a14="http://schemas.microsoft.com/office/drawing/2010/main" Requires="a14">
          <p:sp>
            <p:nvSpPr>
              <p:cNvPr id="46" name="For a single committee with   parties, probability of all malicious members is   For 1,000 committees, setting   is sufficient for one honest party in all committees">
                <a:extLst>
                  <a:ext uri="{FF2B5EF4-FFF2-40B4-BE49-F238E27FC236}">
                    <a16:creationId xmlns:a16="http://schemas.microsoft.com/office/drawing/2014/main" id="{F801B553-841D-C444-82BD-7E340DDB6F15}"/>
                  </a:ext>
                </a:extLst>
              </p:cNvPr>
              <p:cNvSpPr txBox="1"/>
              <p:nvPr/>
            </p:nvSpPr>
            <p:spPr>
              <a:xfrm>
                <a:off x="12913" y="5776703"/>
                <a:ext cx="10045487" cy="841256"/>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marL="342900" indent="-342900">
                  <a:buFont typeface="Arial" panose="020B0604020202020204" pitchFamily="34" charset="0"/>
                  <a:buChar char="•"/>
                </a:pPr>
                <a:r>
                  <a:rPr lang="en-US" sz="2400" dirty="0"/>
                  <a:t>Parties chosen (with replacement) according to bandwidth</a:t>
                </a:r>
              </a:p>
              <a:p>
                <a:pPr marL="342900" indent="-342900">
                  <a:buFont typeface="Arial" panose="020B0604020202020204" pitchFamily="34" charset="0"/>
                  <a:buChar char="•"/>
                </a:pPr>
                <a:r>
                  <a:rPr lang="en-US" sz="2400" dirty="0"/>
                  <a:t>For </a:t>
                </a:r>
                <a14:m>
                  <m:oMath xmlns:m="http://schemas.openxmlformats.org/officeDocument/2006/math">
                    <m:r>
                      <a:rPr lang="en-US" sz="2400" i="1">
                        <a:solidFill>
                          <a:srgbClr val="000000"/>
                        </a:solidFill>
                        <a:latin typeface="Cambria Math" panose="02040503050406030204" pitchFamily="18" charset="0"/>
                      </a:rPr>
                      <m:t>𝑛</m:t>
                    </m:r>
                  </m:oMath>
                </a14:m>
                <a:r>
                  <a:rPr lang="en-US" sz="2400" dirty="0"/>
                  <a:t> parties, assuming p honest fraction, failure probability is </a:t>
                </a:r>
                <a14:m>
                  <m:oMath xmlns:m="http://schemas.openxmlformats.org/officeDocument/2006/math">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1−</m:t>
                    </m:r>
                    <m:r>
                      <a:rPr lang="en-US" sz="2400" b="0" i="1" smtClean="0">
                        <a:solidFill>
                          <a:srgbClr val="000000"/>
                        </a:solidFill>
                        <a:latin typeface="Cambria Math" panose="02040503050406030204" pitchFamily="18" charset="0"/>
                      </a:rPr>
                      <m:t>𝑝</m:t>
                    </m:r>
                    <m:sSup>
                      <m:sSupPr>
                        <m:ctrlPr>
                          <a:rPr lang="ar-AE" sz="2400" i="1">
                            <a:solidFill>
                              <a:srgbClr val="000000"/>
                            </a:solidFill>
                            <a:latin typeface="Cambria Math" panose="02040503050406030204" pitchFamily="18" charset="0"/>
                          </a:rPr>
                        </m:ctrlPr>
                      </m:sSupPr>
                      <m:e>
                        <m:r>
                          <a:rPr lang="ar-AE" sz="2400" i="1">
                            <a:solidFill>
                              <a:srgbClr val="000000"/>
                            </a:solidFill>
                            <a:latin typeface="Cambria Math" panose="02040503050406030204" pitchFamily="18" charset="0"/>
                          </a:rPr>
                          <m:t>)</m:t>
                        </m:r>
                      </m:e>
                      <m:sup>
                        <m:r>
                          <a:rPr lang="ar-AE" sz="2400" i="1">
                            <a:solidFill>
                              <a:srgbClr val="000000"/>
                            </a:solidFill>
                            <a:latin typeface="Cambria Math" panose="02040503050406030204" pitchFamily="18" charset="0"/>
                          </a:rPr>
                          <m:t>𝑛</m:t>
                        </m:r>
                      </m:sup>
                    </m:sSup>
                  </m:oMath>
                </a14:m>
                <a:endParaRPr lang="ar-AE" sz="2400" dirty="0">
                  <a:solidFill>
                    <a:srgbClr val="000000"/>
                  </a:solidFill>
                </a:endParaRPr>
              </a:p>
            </p:txBody>
          </p:sp>
        </mc:Choice>
        <mc:Fallback>
          <p:sp>
            <p:nvSpPr>
              <p:cNvPr id="46" name="For a single committee with   parties, probability of all malicious members is   For 1,000 committees, setting   is sufficient for one honest party in all committees">
                <a:extLst>
                  <a:ext uri="{FF2B5EF4-FFF2-40B4-BE49-F238E27FC236}">
                    <a16:creationId xmlns:a16="http://schemas.microsoft.com/office/drawing/2014/main" id="{F801B553-841D-C444-82BD-7E340DDB6F15}"/>
                  </a:ext>
                </a:extLst>
              </p:cNvPr>
              <p:cNvSpPr txBox="1">
                <a:spLocks noRot="1" noChangeAspect="1" noMove="1" noResize="1" noEditPoints="1" noAdjustHandles="1" noChangeArrowheads="1" noChangeShapeType="1" noTextEdit="1"/>
              </p:cNvSpPr>
              <p:nvPr/>
            </p:nvSpPr>
            <p:spPr>
              <a:xfrm>
                <a:off x="12913" y="5776703"/>
                <a:ext cx="10045487" cy="841256"/>
              </a:xfrm>
              <a:prstGeom prst="rect">
                <a:avLst/>
              </a:prstGeom>
              <a:blipFill>
                <a:blip r:embed="rId9"/>
                <a:stretch>
                  <a:fillRect l="-1010" t="-4478" r="-1389" b="-13433"/>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2598527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a:extLst>
              <a:ext uri="{FF2B5EF4-FFF2-40B4-BE49-F238E27FC236}">
                <a16:creationId xmlns:a16="http://schemas.microsoft.com/office/drawing/2014/main" id="{5859056F-5736-5F44-A56D-FF350C771E0C}"/>
              </a:ext>
            </a:extLst>
          </p:cNvPr>
          <p:cNvCxnSpPr>
            <a:cxnSpLocks/>
          </p:cNvCxnSpPr>
          <p:nvPr/>
        </p:nvCxnSpPr>
        <p:spPr>
          <a:xfrm>
            <a:off x="6422240" y="4081446"/>
            <a:ext cx="1871099" cy="10755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8AD7D293-A0F6-FC42-8EAD-410EAAB8B4CA}"/>
              </a:ext>
            </a:extLst>
          </p:cNvPr>
          <p:cNvCxnSpPr>
            <a:cxnSpLocks/>
          </p:cNvCxnSpPr>
          <p:nvPr/>
        </p:nvCxnSpPr>
        <p:spPr>
          <a:xfrm>
            <a:off x="1309622" y="2574559"/>
            <a:ext cx="2293564" cy="7781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8B5FBC69-9B81-C644-9AD9-ED62A5FA4D36}"/>
              </a:ext>
            </a:extLst>
          </p:cNvPr>
          <p:cNvCxnSpPr>
            <a:cxnSpLocks/>
          </p:cNvCxnSpPr>
          <p:nvPr/>
        </p:nvCxnSpPr>
        <p:spPr>
          <a:xfrm>
            <a:off x="1252163" y="3316792"/>
            <a:ext cx="2014145" cy="210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36FB8FC-B7CB-464F-A94E-E5D6D88F459D}"/>
              </a:ext>
            </a:extLst>
          </p:cNvPr>
          <p:cNvCxnSpPr>
            <a:cxnSpLocks/>
          </p:cNvCxnSpPr>
          <p:nvPr/>
        </p:nvCxnSpPr>
        <p:spPr>
          <a:xfrm>
            <a:off x="2420038" y="4188996"/>
            <a:ext cx="922772" cy="1869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57A9C13C-AC3A-EC4F-BCDC-B4328F700EB9}"/>
              </a:ext>
            </a:extLst>
          </p:cNvPr>
          <p:cNvCxnSpPr>
            <a:cxnSpLocks/>
          </p:cNvCxnSpPr>
          <p:nvPr/>
        </p:nvCxnSpPr>
        <p:spPr>
          <a:xfrm flipV="1">
            <a:off x="6782004" y="2379071"/>
            <a:ext cx="1511335" cy="2332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61871624-1F0A-1C49-AE10-9F11FF819D21}"/>
              </a:ext>
            </a:extLst>
          </p:cNvPr>
          <p:cNvCxnSpPr>
            <a:cxnSpLocks/>
          </p:cNvCxnSpPr>
          <p:nvPr/>
        </p:nvCxnSpPr>
        <p:spPr>
          <a:xfrm flipV="1">
            <a:off x="6782004" y="3281809"/>
            <a:ext cx="1511335" cy="84863"/>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Cloud 44">
            <a:extLst>
              <a:ext uri="{FF2B5EF4-FFF2-40B4-BE49-F238E27FC236}">
                <a16:creationId xmlns:a16="http://schemas.microsoft.com/office/drawing/2014/main" id="{D6EB81BF-9429-6E4C-80E8-CEEBC6DED533}"/>
              </a:ext>
            </a:extLst>
          </p:cNvPr>
          <p:cNvSpPr/>
          <p:nvPr/>
        </p:nvSpPr>
        <p:spPr>
          <a:xfrm>
            <a:off x="3227895" y="1680726"/>
            <a:ext cx="3774429" cy="3549841"/>
          </a:xfrm>
          <a:prstGeom prst="cloud">
            <a:avLst/>
          </a:prstGeom>
          <a:gradFill>
            <a:gsLst>
              <a:gs pos="0">
                <a:schemeClr val="bg1">
                  <a:lumMod val="5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pic>
        <p:nvPicPr>
          <p:cNvPr id="10" name="Picture 9"/>
          <p:cNvPicPr/>
          <p:nvPr/>
        </p:nvPicPr>
        <p:blipFill>
          <a:blip r:embed="rId2"/>
          <a:stretch>
            <a:fillRect/>
          </a:stretch>
        </p:blipFill>
        <p:spPr>
          <a:xfrm>
            <a:off x="997807" y="2881991"/>
            <a:ext cx="508712" cy="799636"/>
          </a:xfrm>
          <a:prstGeom prst="rect">
            <a:avLst/>
          </a:prstGeom>
        </p:spPr>
      </p:pic>
      <p:pic>
        <p:nvPicPr>
          <p:cNvPr id="11" name="Picture 10"/>
          <p:cNvPicPr/>
          <p:nvPr/>
        </p:nvPicPr>
        <p:blipFill>
          <a:blip r:embed="rId3"/>
          <a:stretch>
            <a:fillRect/>
          </a:stretch>
        </p:blipFill>
        <p:spPr>
          <a:xfrm>
            <a:off x="8275560" y="2778888"/>
            <a:ext cx="936054" cy="799636"/>
          </a:xfrm>
          <a:prstGeom prst="rect">
            <a:avLst/>
          </a:prstGeom>
        </p:spPr>
      </p:pic>
      <p:sp>
        <p:nvSpPr>
          <p:cNvPr id="2" name="Slide Number Placeholder 1"/>
          <p:cNvSpPr>
            <a:spLocks noGrp="1"/>
          </p:cNvSpPr>
          <p:nvPr>
            <p:ph type="sldNum" sz="quarter" idx="10"/>
          </p:nvPr>
        </p:nvSpPr>
        <p:spPr/>
        <p:txBody>
          <a:bodyPr/>
          <a:lstStyle/>
          <a:p>
            <a:fld id="{EF79A8D7-8563-1D41-8745-9B17EC07E15F}" type="slidenum">
              <a:rPr lang="en-US" smtClean="0"/>
              <a:pPr/>
              <a:t>4</a:t>
            </a:fld>
            <a:endParaRPr lang="en-US"/>
          </a:p>
        </p:txBody>
      </p:sp>
      <p:sp>
        <p:nvSpPr>
          <p:cNvPr id="33" name="Title 1"/>
          <p:cNvSpPr>
            <a:spLocks noGrp="1"/>
          </p:cNvSpPr>
          <p:nvPr>
            <p:ph type="title"/>
          </p:nvPr>
        </p:nvSpPr>
        <p:spPr/>
        <p:txBody>
          <a:bodyPr>
            <a:normAutofit/>
          </a:bodyPr>
          <a:lstStyle/>
          <a:p>
            <a:r>
              <a:rPr lang="en-US" dirty="0"/>
              <a:t>What is Tor?</a:t>
            </a:r>
          </a:p>
        </p:txBody>
      </p:sp>
      <p:pic>
        <p:nvPicPr>
          <p:cNvPr id="24" name="Picture 23"/>
          <p:cNvPicPr/>
          <p:nvPr/>
        </p:nvPicPr>
        <p:blipFill>
          <a:blip r:embed="rId3"/>
          <a:stretch>
            <a:fillRect/>
          </a:stretch>
        </p:blipFill>
        <p:spPr>
          <a:xfrm>
            <a:off x="8275560" y="1841265"/>
            <a:ext cx="936054" cy="799636"/>
          </a:xfrm>
          <a:prstGeom prst="rect">
            <a:avLst/>
          </a:prstGeom>
        </p:spPr>
      </p:pic>
      <p:pic>
        <p:nvPicPr>
          <p:cNvPr id="26" name="Picture 25"/>
          <p:cNvPicPr/>
          <p:nvPr/>
        </p:nvPicPr>
        <p:blipFill>
          <a:blip r:embed="rId3"/>
          <a:stretch>
            <a:fillRect/>
          </a:stretch>
        </p:blipFill>
        <p:spPr>
          <a:xfrm>
            <a:off x="8275560" y="3663698"/>
            <a:ext cx="936054" cy="799636"/>
          </a:xfrm>
          <a:prstGeom prst="rect">
            <a:avLst/>
          </a:prstGeom>
        </p:spPr>
      </p:pic>
      <p:sp>
        <p:nvSpPr>
          <p:cNvPr id="37" name="TextBox 36"/>
          <p:cNvSpPr txBox="1"/>
          <p:nvPr/>
        </p:nvSpPr>
        <p:spPr>
          <a:xfrm>
            <a:off x="548941" y="4585750"/>
            <a:ext cx="1387939" cy="595319"/>
          </a:xfrm>
          <a:prstGeom prst="rect">
            <a:avLst/>
          </a:prstGeom>
          <a:noFill/>
        </p:spPr>
        <p:txBody>
          <a:bodyPr wrap="square" lIns="101882" tIns="50941" rIns="101882" bIns="50941" rtlCol="0">
            <a:spAutoFit/>
          </a:bodyPr>
          <a:lstStyle/>
          <a:p>
            <a:pPr algn="ctr"/>
            <a:r>
              <a:rPr lang="en-US" sz="3200" dirty="0">
                <a:solidFill>
                  <a:schemeClr val="tx2"/>
                </a:solidFill>
              </a:rPr>
              <a:t>Users</a:t>
            </a:r>
          </a:p>
        </p:txBody>
      </p:sp>
      <p:sp>
        <p:nvSpPr>
          <p:cNvPr id="38" name="TextBox 37"/>
          <p:cNvSpPr txBox="1"/>
          <p:nvPr/>
        </p:nvSpPr>
        <p:spPr>
          <a:xfrm>
            <a:off x="7334254" y="4567821"/>
            <a:ext cx="2724146" cy="662746"/>
          </a:xfrm>
          <a:prstGeom prst="rect">
            <a:avLst/>
          </a:prstGeom>
          <a:noFill/>
        </p:spPr>
        <p:txBody>
          <a:bodyPr wrap="square" lIns="101882" tIns="50941" rIns="101882" bIns="50941" rtlCol="0">
            <a:spAutoFit/>
          </a:bodyPr>
          <a:lstStyle/>
          <a:p>
            <a:pPr algn="ctr"/>
            <a:r>
              <a:rPr lang="en-US" sz="3600" dirty="0">
                <a:solidFill>
                  <a:schemeClr val="tx2"/>
                </a:solidFill>
              </a:rPr>
              <a:t>Destinations</a:t>
            </a:r>
          </a:p>
        </p:txBody>
      </p:sp>
      <p:pic>
        <p:nvPicPr>
          <p:cNvPr id="21" name="Picture 20"/>
          <p:cNvPicPr/>
          <p:nvPr/>
        </p:nvPicPr>
        <p:blipFill>
          <a:blip r:embed="rId2"/>
          <a:stretch>
            <a:fillRect/>
          </a:stretch>
        </p:blipFill>
        <p:spPr>
          <a:xfrm>
            <a:off x="988555" y="2057773"/>
            <a:ext cx="508712" cy="799636"/>
          </a:xfrm>
          <a:prstGeom prst="rect">
            <a:avLst/>
          </a:prstGeom>
        </p:spPr>
      </p:pic>
      <p:pic>
        <p:nvPicPr>
          <p:cNvPr id="46" name="Picture 45" descr="Tor_project_logo_hq.png">
            <a:extLst>
              <a:ext uri="{FF2B5EF4-FFF2-40B4-BE49-F238E27FC236}">
                <a16:creationId xmlns:a16="http://schemas.microsoft.com/office/drawing/2014/main" id="{0608E2E2-EA2E-D043-8028-52FE3D8EF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2729" y="2640901"/>
            <a:ext cx="2255508" cy="1474063"/>
          </a:xfrm>
          <a:prstGeom prst="rect">
            <a:avLst/>
          </a:prstGeom>
        </p:spPr>
      </p:pic>
      <p:sp>
        <p:nvSpPr>
          <p:cNvPr id="47" name="Content Placeholder 2">
            <a:extLst>
              <a:ext uri="{FF2B5EF4-FFF2-40B4-BE49-F238E27FC236}">
                <a16:creationId xmlns:a16="http://schemas.microsoft.com/office/drawing/2014/main" id="{CBFE7A9A-D096-CE43-B634-133ABBA62286}"/>
              </a:ext>
            </a:extLst>
          </p:cNvPr>
          <p:cNvSpPr>
            <a:spLocks noGrp="1"/>
          </p:cNvSpPr>
          <p:nvPr>
            <p:ph idx="13"/>
          </p:nvPr>
        </p:nvSpPr>
        <p:spPr>
          <a:xfrm>
            <a:off x="211015" y="5314450"/>
            <a:ext cx="9509760" cy="1237831"/>
          </a:xfrm>
        </p:spPr>
        <p:txBody>
          <a:bodyPr>
            <a:noAutofit/>
          </a:bodyPr>
          <a:lstStyle/>
          <a:p>
            <a:pPr>
              <a:lnSpc>
                <a:spcPts val="2800"/>
              </a:lnSpc>
            </a:pPr>
            <a:r>
              <a:rPr lang="en-US" sz="2800" dirty="0"/>
              <a:t>Tor is a popular system for anonymous, censorship-resistant Internet communication.</a:t>
            </a:r>
          </a:p>
          <a:p>
            <a:pPr marL="457200" indent="-457200">
              <a:lnSpc>
                <a:spcPts val="2800"/>
              </a:lnSpc>
              <a:buFont typeface="Arial" panose="020B0604020202020204" pitchFamily="34" charset="0"/>
              <a:buChar char="•"/>
            </a:pPr>
            <a:r>
              <a:rPr lang="en-US" sz="2800" dirty="0"/>
              <a:t>Connection-oriented bidirectional communication</a:t>
            </a:r>
          </a:p>
          <a:p>
            <a:pPr marL="457200" indent="-457200">
              <a:lnSpc>
                <a:spcPts val="2800"/>
              </a:lnSpc>
              <a:buFont typeface="Arial" panose="020B0604020202020204" pitchFamily="34" charset="0"/>
              <a:buChar char="•"/>
            </a:pPr>
            <a:r>
              <a:rPr lang="en-US" sz="2800" dirty="0"/>
              <a:t>Makes arbitrary TCP connections</a:t>
            </a:r>
          </a:p>
          <a:p>
            <a:pPr marL="457200" indent="-457200">
              <a:lnSpc>
                <a:spcPts val="2800"/>
              </a:lnSpc>
              <a:buFont typeface="Arial" panose="020B0604020202020204" pitchFamily="34" charset="0"/>
              <a:buChar char="•"/>
            </a:pPr>
            <a:r>
              <a:rPr lang="en-US" sz="2800" dirty="0"/>
              <a:t>Standard SOCKS interface for applications</a:t>
            </a:r>
          </a:p>
          <a:p>
            <a:pPr marL="457200" indent="-457200">
              <a:lnSpc>
                <a:spcPts val="2800"/>
              </a:lnSpc>
              <a:buFont typeface="Arial" panose="020B0604020202020204" pitchFamily="34" charset="0"/>
              <a:buChar char="•"/>
            </a:pPr>
            <a:r>
              <a:rPr lang="en-US" sz="2800" dirty="0"/>
              <a:t>Major application: Tor Browser</a:t>
            </a:r>
          </a:p>
        </p:txBody>
      </p:sp>
      <p:pic>
        <p:nvPicPr>
          <p:cNvPr id="22" name="Picture 21" descr="wall2.png">
            <a:extLst>
              <a:ext uri="{FF2B5EF4-FFF2-40B4-BE49-F238E27FC236}">
                <a16:creationId xmlns:a16="http://schemas.microsoft.com/office/drawing/2014/main" id="{970867BD-3637-C140-9A06-4AD77A1E4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8327" y="3455646"/>
            <a:ext cx="1163423" cy="1330181"/>
          </a:xfrm>
          <a:prstGeom prst="rect">
            <a:avLst/>
          </a:prstGeom>
        </p:spPr>
      </p:pic>
      <p:cxnSp>
        <p:nvCxnSpPr>
          <p:cNvPr id="34" name="Straight Arrow Connector 33">
            <a:extLst>
              <a:ext uri="{FF2B5EF4-FFF2-40B4-BE49-F238E27FC236}">
                <a16:creationId xmlns:a16="http://schemas.microsoft.com/office/drawing/2014/main" id="{44F606B6-8C48-9A41-B513-0DB6DC0C6D4B}"/>
              </a:ext>
            </a:extLst>
          </p:cNvPr>
          <p:cNvCxnSpPr>
            <a:cxnSpLocks/>
          </p:cNvCxnSpPr>
          <p:nvPr/>
        </p:nvCxnSpPr>
        <p:spPr>
          <a:xfrm>
            <a:off x="1337750" y="4201016"/>
            <a:ext cx="1025903" cy="6676"/>
          </a:xfrm>
          <a:prstGeom prst="straightConnector1">
            <a:avLst/>
          </a:prstGeom>
          <a:ln w="50800">
            <a:solidFill>
              <a:schemeClr val="tx1"/>
            </a:solidFill>
            <a:tailEnd type="none"/>
          </a:ln>
        </p:spPr>
        <p:style>
          <a:lnRef idx="2">
            <a:schemeClr val="accent1"/>
          </a:lnRef>
          <a:fillRef idx="0">
            <a:schemeClr val="accent1"/>
          </a:fillRef>
          <a:effectRef idx="1">
            <a:schemeClr val="accent1"/>
          </a:effectRef>
          <a:fontRef idx="minor">
            <a:schemeClr val="tx1"/>
          </a:fontRef>
        </p:style>
      </p:cxnSp>
      <p:pic>
        <p:nvPicPr>
          <p:cNvPr id="23" name="Picture 22"/>
          <p:cNvPicPr/>
          <p:nvPr/>
        </p:nvPicPr>
        <p:blipFill>
          <a:blip r:embed="rId2"/>
          <a:stretch>
            <a:fillRect/>
          </a:stretch>
        </p:blipFill>
        <p:spPr>
          <a:xfrm>
            <a:off x="988555" y="3734634"/>
            <a:ext cx="508712" cy="799636"/>
          </a:xfrm>
          <a:prstGeom prst="rect">
            <a:avLst/>
          </a:prstGeom>
        </p:spPr>
      </p:pic>
    </p:spTree>
    <p:extLst>
      <p:ext uri="{BB962C8B-B14F-4D97-AF65-F5344CB8AC3E}">
        <p14:creationId xmlns:p14="http://schemas.microsoft.com/office/powerpoint/2010/main" val="1214768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Committee Election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40</a:t>
            </a:fld>
            <a:endParaRPr lang="en-US" b="1" dirty="0">
              <a:solidFill>
                <a:schemeClr val="tx2"/>
              </a:solidFill>
            </a:endParaRPr>
          </a:p>
        </p:txBody>
      </p:sp>
      <p:pic>
        <p:nvPicPr>
          <p:cNvPr id="5" name="Image" descr="Image">
            <a:extLst>
              <a:ext uri="{FF2B5EF4-FFF2-40B4-BE49-F238E27FC236}">
                <a16:creationId xmlns:a16="http://schemas.microsoft.com/office/drawing/2014/main" id="{907A20E6-6F96-3E41-A12A-8BF9C0AE008D}"/>
              </a:ext>
            </a:extLst>
          </p:cNvPr>
          <p:cNvPicPr>
            <a:picLocks noChangeAspect="1"/>
          </p:cNvPicPr>
          <p:nvPr/>
        </p:nvPicPr>
        <p:blipFill>
          <a:blip r:embed="rId2">
            <a:extLst/>
          </a:blip>
          <a:stretch>
            <a:fillRect/>
          </a:stretch>
        </p:blipFill>
        <p:spPr>
          <a:xfrm>
            <a:off x="835199" y="1457507"/>
            <a:ext cx="1286576" cy="846078"/>
          </a:xfrm>
          <a:prstGeom prst="rect">
            <a:avLst/>
          </a:prstGeom>
          <a:ln w="12700">
            <a:miter lim="400000"/>
          </a:ln>
        </p:spPr>
      </p:pic>
      <p:pic>
        <p:nvPicPr>
          <p:cNvPr id="6" name="Image" descr="Image">
            <a:extLst>
              <a:ext uri="{FF2B5EF4-FFF2-40B4-BE49-F238E27FC236}">
                <a16:creationId xmlns:a16="http://schemas.microsoft.com/office/drawing/2014/main" id="{4F46E038-600B-A044-9A4E-5F71B5B1E274}"/>
              </a:ext>
            </a:extLst>
          </p:cNvPr>
          <p:cNvPicPr>
            <a:picLocks noChangeAspect="1"/>
          </p:cNvPicPr>
          <p:nvPr/>
        </p:nvPicPr>
        <p:blipFill>
          <a:blip r:embed="rId2">
            <a:extLst/>
          </a:blip>
          <a:stretch>
            <a:fillRect/>
          </a:stretch>
        </p:blipFill>
        <p:spPr>
          <a:xfrm>
            <a:off x="1726774" y="1457507"/>
            <a:ext cx="1286576" cy="846078"/>
          </a:xfrm>
          <a:prstGeom prst="rect">
            <a:avLst/>
          </a:prstGeom>
          <a:ln w="12700">
            <a:miter lim="400000"/>
          </a:ln>
        </p:spPr>
      </p:pic>
      <p:pic>
        <p:nvPicPr>
          <p:cNvPr id="7" name="Image" descr="Image">
            <a:extLst>
              <a:ext uri="{FF2B5EF4-FFF2-40B4-BE49-F238E27FC236}">
                <a16:creationId xmlns:a16="http://schemas.microsoft.com/office/drawing/2014/main" id="{93C20551-12D8-0941-B4E3-DFDE3E5B4886}"/>
              </a:ext>
            </a:extLst>
          </p:cNvPr>
          <p:cNvPicPr>
            <a:picLocks noChangeAspect="1"/>
          </p:cNvPicPr>
          <p:nvPr/>
        </p:nvPicPr>
        <p:blipFill>
          <a:blip r:embed="rId2">
            <a:extLst/>
          </a:blip>
          <a:stretch>
            <a:fillRect/>
          </a:stretch>
        </p:blipFill>
        <p:spPr>
          <a:xfrm>
            <a:off x="835199" y="2007045"/>
            <a:ext cx="1286576" cy="846078"/>
          </a:xfrm>
          <a:prstGeom prst="rect">
            <a:avLst/>
          </a:prstGeom>
          <a:ln w="12700">
            <a:miter lim="400000"/>
          </a:ln>
        </p:spPr>
      </p:pic>
      <p:pic>
        <p:nvPicPr>
          <p:cNvPr id="8" name="Image" descr="Image">
            <a:extLst>
              <a:ext uri="{FF2B5EF4-FFF2-40B4-BE49-F238E27FC236}">
                <a16:creationId xmlns:a16="http://schemas.microsoft.com/office/drawing/2014/main" id="{B3B94EE2-FCA6-5C4C-B22B-A86CFD1FEEA7}"/>
              </a:ext>
            </a:extLst>
          </p:cNvPr>
          <p:cNvPicPr>
            <a:picLocks noChangeAspect="1"/>
          </p:cNvPicPr>
          <p:nvPr/>
        </p:nvPicPr>
        <p:blipFill>
          <a:blip r:embed="rId2">
            <a:extLst/>
          </a:blip>
          <a:stretch>
            <a:fillRect/>
          </a:stretch>
        </p:blipFill>
        <p:spPr>
          <a:xfrm>
            <a:off x="1861689" y="2037214"/>
            <a:ext cx="1286576" cy="846079"/>
          </a:xfrm>
          <a:prstGeom prst="rect">
            <a:avLst/>
          </a:prstGeom>
          <a:ln w="12700">
            <a:miter lim="400000"/>
          </a:ln>
        </p:spPr>
      </p:pic>
      <p:pic>
        <p:nvPicPr>
          <p:cNvPr id="9" name="Image" descr="Image">
            <a:extLst>
              <a:ext uri="{FF2B5EF4-FFF2-40B4-BE49-F238E27FC236}">
                <a16:creationId xmlns:a16="http://schemas.microsoft.com/office/drawing/2014/main" id="{6FB6A474-ED7A-2C47-90DD-5F20B9C659BA}"/>
              </a:ext>
            </a:extLst>
          </p:cNvPr>
          <p:cNvPicPr>
            <a:picLocks noChangeAspect="1"/>
          </p:cNvPicPr>
          <p:nvPr/>
        </p:nvPicPr>
        <p:blipFill>
          <a:blip r:embed="rId2">
            <a:extLst/>
          </a:blip>
          <a:stretch>
            <a:fillRect/>
          </a:stretch>
        </p:blipFill>
        <p:spPr>
          <a:xfrm>
            <a:off x="3554579" y="1410558"/>
            <a:ext cx="1286576" cy="846078"/>
          </a:xfrm>
          <a:prstGeom prst="rect">
            <a:avLst/>
          </a:prstGeom>
          <a:ln w="12700">
            <a:miter lim="400000"/>
          </a:ln>
        </p:spPr>
      </p:pic>
      <p:pic>
        <p:nvPicPr>
          <p:cNvPr id="10" name="Image" descr="Image">
            <a:extLst>
              <a:ext uri="{FF2B5EF4-FFF2-40B4-BE49-F238E27FC236}">
                <a16:creationId xmlns:a16="http://schemas.microsoft.com/office/drawing/2014/main" id="{3A657D55-188A-F74E-9C8C-5B7FE52DC430}"/>
              </a:ext>
            </a:extLst>
          </p:cNvPr>
          <p:cNvPicPr>
            <a:picLocks noChangeAspect="1"/>
          </p:cNvPicPr>
          <p:nvPr/>
        </p:nvPicPr>
        <p:blipFill>
          <a:blip r:embed="rId2">
            <a:extLst/>
          </a:blip>
          <a:stretch>
            <a:fillRect/>
          </a:stretch>
        </p:blipFill>
        <p:spPr>
          <a:xfrm>
            <a:off x="4700264" y="1410558"/>
            <a:ext cx="1286576" cy="846078"/>
          </a:xfrm>
          <a:prstGeom prst="rect">
            <a:avLst/>
          </a:prstGeom>
          <a:ln w="12700">
            <a:miter lim="400000"/>
          </a:ln>
        </p:spPr>
      </p:pic>
      <p:pic>
        <p:nvPicPr>
          <p:cNvPr id="11" name="Image" descr="Image">
            <a:extLst>
              <a:ext uri="{FF2B5EF4-FFF2-40B4-BE49-F238E27FC236}">
                <a16:creationId xmlns:a16="http://schemas.microsoft.com/office/drawing/2014/main" id="{086FD7F5-3BF2-CC41-80A9-154022E0B59E}"/>
              </a:ext>
            </a:extLst>
          </p:cNvPr>
          <p:cNvPicPr>
            <a:picLocks noChangeAspect="1"/>
          </p:cNvPicPr>
          <p:nvPr/>
        </p:nvPicPr>
        <p:blipFill>
          <a:blip r:embed="rId2">
            <a:extLst/>
          </a:blip>
          <a:stretch>
            <a:fillRect/>
          </a:stretch>
        </p:blipFill>
        <p:spPr>
          <a:xfrm>
            <a:off x="3554579" y="2037214"/>
            <a:ext cx="1286576" cy="846079"/>
          </a:xfrm>
          <a:prstGeom prst="rect">
            <a:avLst/>
          </a:prstGeom>
          <a:ln w="12700">
            <a:miter lim="400000"/>
          </a:ln>
        </p:spPr>
      </p:pic>
      <p:pic>
        <p:nvPicPr>
          <p:cNvPr id="12" name="Image" descr="Image">
            <a:extLst>
              <a:ext uri="{FF2B5EF4-FFF2-40B4-BE49-F238E27FC236}">
                <a16:creationId xmlns:a16="http://schemas.microsoft.com/office/drawing/2014/main" id="{7B1CEC9F-773F-B442-86EE-A3C7AAE810E0}"/>
              </a:ext>
            </a:extLst>
          </p:cNvPr>
          <p:cNvPicPr>
            <a:picLocks noChangeAspect="1"/>
          </p:cNvPicPr>
          <p:nvPr/>
        </p:nvPicPr>
        <p:blipFill>
          <a:blip r:embed="rId2">
            <a:extLst/>
          </a:blip>
          <a:stretch>
            <a:fillRect/>
          </a:stretch>
        </p:blipFill>
        <p:spPr>
          <a:xfrm>
            <a:off x="4700264" y="1960096"/>
            <a:ext cx="1286576" cy="846079"/>
          </a:xfrm>
          <a:prstGeom prst="rect">
            <a:avLst/>
          </a:prstGeom>
          <a:ln w="12700">
            <a:miter lim="400000"/>
          </a:ln>
        </p:spPr>
      </p:pic>
      <p:pic>
        <p:nvPicPr>
          <p:cNvPr id="13" name="Image" descr="Image">
            <a:extLst>
              <a:ext uri="{FF2B5EF4-FFF2-40B4-BE49-F238E27FC236}">
                <a16:creationId xmlns:a16="http://schemas.microsoft.com/office/drawing/2014/main" id="{16E59C65-7749-5A41-B85F-10016BBEE0EE}"/>
              </a:ext>
            </a:extLst>
          </p:cNvPr>
          <p:cNvPicPr>
            <a:picLocks noChangeAspect="1"/>
          </p:cNvPicPr>
          <p:nvPr/>
        </p:nvPicPr>
        <p:blipFill>
          <a:blip r:embed="rId2">
            <a:extLst/>
          </a:blip>
          <a:stretch>
            <a:fillRect/>
          </a:stretch>
        </p:blipFill>
        <p:spPr>
          <a:xfrm>
            <a:off x="6487051" y="1455397"/>
            <a:ext cx="1286576" cy="846079"/>
          </a:xfrm>
          <a:prstGeom prst="rect">
            <a:avLst/>
          </a:prstGeom>
          <a:ln w="12700">
            <a:miter lim="400000"/>
          </a:ln>
        </p:spPr>
      </p:pic>
      <p:pic>
        <p:nvPicPr>
          <p:cNvPr id="14" name="Image" descr="Image">
            <a:extLst>
              <a:ext uri="{FF2B5EF4-FFF2-40B4-BE49-F238E27FC236}">
                <a16:creationId xmlns:a16="http://schemas.microsoft.com/office/drawing/2014/main" id="{3AB182D2-A238-074A-A0FD-AD689B2B9BEC}"/>
              </a:ext>
            </a:extLst>
          </p:cNvPr>
          <p:cNvPicPr>
            <a:picLocks noChangeAspect="1"/>
          </p:cNvPicPr>
          <p:nvPr/>
        </p:nvPicPr>
        <p:blipFill>
          <a:blip r:embed="rId2">
            <a:extLst/>
          </a:blip>
          <a:stretch>
            <a:fillRect/>
          </a:stretch>
        </p:blipFill>
        <p:spPr>
          <a:xfrm>
            <a:off x="7632737" y="1455397"/>
            <a:ext cx="1286576" cy="846079"/>
          </a:xfrm>
          <a:prstGeom prst="rect">
            <a:avLst/>
          </a:prstGeom>
          <a:ln w="12700">
            <a:miter lim="400000"/>
          </a:ln>
        </p:spPr>
      </p:pic>
      <p:pic>
        <p:nvPicPr>
          <p:cNvPr id="15" name="Image" descr="Image">
            <a:extLst>
              <a:ext uri="{FF2B5EF4-FFF2-40B4-BE49-F238E27FC236}">
                <a16:creationId xmlns:a16="http://schemas.microsoft.com/office/drawing/2014/main" id="{5A11279E-3030-D64B-A261-A59D7D70B2E2}"/>
              </a:ext>
            </a:extLst>
          </p:cNvPr>
          <p:cNvPicPr>
            <a:picLocks noChangeAspect="1"/>
          </p:cNvPicPr>
          <p:nvPr/>
        </p:nvPicPr>
        <p:blipFill>
          <a:blip r:embed="rId2">
            <a:extLst/>
          </a:blip>
          <a:stretch>
            <a:fillRect/>
          </a:stretch>
        </p:blipFill>
        <p:spPr>
          <a:xfrm>
            <a:off x="6487051" y="2082054"/>
            <a:ext cx="1286576" cy="846079"/>
          </a:xfrm>
          <a:prstGeom prst="rect">
            <a:avLst/>
          </a:prstGeom>
          <a:ln w="12700">
            <a:miter lim="400000"/>
          </a:ln>
        </p:spPr>
      </p:pic>
      <p:pic>
        <p:nvPicPr>
          <p:cNvPr id="16" name="Image" descr="Image">
            <a:extLst>
              <a:ext uri="{FF2B5EF4-FFF2-40B4-BE49-F238E27FC236}">
                <a16:creationId xmlns:a16="http://schemas.microsoft.com/office/drawing/2014/main" id="{0A28C22E-F566-2B45-9BEC-394EF5227B74}"/>
              </a:ext>
            </a:extLst>
          </p:cNvPr>
          <p:cNvPicPr>
            <a:picLocks noChangeAspect="1"/>
          </p:cNvPicPr>
          <p:nvPr/>
        </p:nvPicPr>
        <p:blipFill>
          <a:blip r:embed="rId2">
            <a:extLst/>
          </a:blip>
          <a:stretch>
            <a:fillRect/>
          </a:stretch>
        </p:blipFill>
        <p:spPr>
          <a:xfrm>
            <a:off x="7632737" y="2004936"/>
            <a:ext cx="1286576" cy="846079"/>
          </a:xfrm>
          <a:prstGeom prst="rect">
            <a:avLst/>
          </a:prstGeom>
          <a:ln w="12700">
            <a:miter lim="400000"/>
          </a:ln>
        </p:spPr>
      </p:pic>
      <p:sp>
        <p:nvSpPr>
          <p:cNvPr id="21" name="Triple Committee">
            <a:extLst>
              <a:ext uri="{FF2B5EF4-FFF2-40B4-BE49-F238E27FC236}">
                <a16:creationId xmlns:a16="http://schemas.microsoft.com/office/drawing/2014/main" id="{3D23F1D9-2060-4A49-878D-B9346913F7E0}"/>
              </a:ext>
            </a:extLst>
          </p:cNvPr>
          <p:cNvSpPr txBox="1"/>
          <p:nvPr/>
        </p:nvSpPr>
        <p:spPr>
          <a:xfrm>
            <a:off x="3464948" y="3037479"/>
            <a:ext cx="2601773"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Triple Committee</a:t>
            </a:r>
          </a:p>
        </p:txBody>
      </p:sp>
      <p:sp>
        <p:nvSpPr>
          <p:cNvPr id="22" name="Triple Committee">
            <a:extLst>
              <a:ext uri="{FF2B5EF4-FFF2-40B4-BE49-F238E27FC236}">
                <a16:creationId xmlns:a16="http://schemas.microsoft.com/office/drawing/2014/main" id="{EACA08BA-4D2F-D64B-889B-FDAB74872139}"/>
              </a:ext>
            </a:extLst>
          </p:cNvPr>
          <p:cNvSpPr txBox="1"/>
          <p:nvPr/>
        </p:nvSpPr>
        <p:spPr>
          <a:xfrm>
            <a:off x="6373660" y="3037479"/>
            <a:ext cx="2601774"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Triple Committee</a:t>
            </a:r>
          </a:p>
        </p:txBody>
      </p:sp>
      <p:sp>
        <p:nvSpPr>
          <p:cNvPr id="24" name="Computation Committee">
            <a:extLst>
              <a:ext uri="{FF2B5EF4-FFF2-40B4-BE49-F238E27FC236}">
                <a16:creationId xmlns:a16="http://schemas.microsoft.com/office/drawing/2014/main" id="{4E135D56-D31D-0347-A831-579E9FFBDD1D}"/>
              </a:ext>
            </a:extLst>
          </p:cNvPr>
          <p:cNvSpPr txBox="1"/>
          <p:nvPr/>
        </p:nvSpPr>
        <p:spPr>
          <a:xfrm>
            <a:off x="888761" y="2988307"/>
            <a:ext cx="2004670"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Computation</a:t>
            </a:r>
            <a:br/>
            <a:r>
              <a:t>Committee</a:t>
            </a:r>
          </a:p>
        </p:txBody>
      </p:sp>
      <p:pic>
        <p:nvPicPr>
          <p:cNvPr id="25" name="Image" descr="Image">
            <a:extLst>
              <a:ext uri="{FF2B5EF4-FFF2-40B4-BE49-F238E27FC236}">
                <a16:creationId xmlns:a16="http://schemas.microsoft.com/office/drawing/2014/main" id="{F66D36CA-1C6E-1244-9B54-25EDC37ECFF4}"/>
              </a:ext>
            </a:extLst>
          </p:cNvPr>
          <p:cNvPicPr>
            <a:picLocks noChangeAspect="1"/>
          </p:cNvPicPr>
          <p:nvPr/>
        </p:nvPicPr>
        <p:blipFill>
          <a:blip r:embed="rId2">
            <a:extLst/>
          </a:blip>
          <a:stretch>
            <a:fillRect/>
          </a:stretch>
        </p:blipFill>
        <p:spPr>
          <a:xfrm>
            <a:off x="6684474" y="3685004"/>
            <a:ext cx="1286576" cy="846079"/>
          </a:xfrm>
          <a:prstGeom prst="rect">
            <a:avLst/>
          </a:prstGeom>
          <a:ln w="12700">
            <a:miter lim="400000"/>
          </a:ln>
        </p:spPr>
      </p:pic>
      <p:pic>
        <p:nvPicPr>
          <p:cNvPr id="26" name="Image" descr="Image">
            <a:extLst>
              <a:ext uri="{FF2B5EF4-FFF2-40B4-BE49-F238E27FC236}">
                <a16:creationId xmlns:a16="http://schemas.microsoft.com/office/drawing/2014/main" id="{60B5BB94-0FCF-EB40-8711-F943E3E0EEB5}"/>
              </a:ext>
            </a:extLst>
          </p:cNvPr>
          <p:cNvPicPr>
            <a:picLocks noChangeAspect="1"/>
          </p:cNvPicPr>
          <p:nvPr/>
        </p:nvPicPr>
        <p:blipFill>
          <a:blip r:embed="rId2">
            <a:extLst/>
          </a:blip>
          <a:stretch>
            <a:fillRect/>
          </a:stretch>
        </p:blipFill>
        <p:spPr>
          <a:xfrm>
            <a:off x="7830160" y="3685004"/>
            <a:ext cx="1286576" cy="846079"/>
          </a:xfrm>
          <a:prstGeom prst="rect">
            <a:avLst/>
          </a:prstGeom>
          <a:ln w="12700">
            <a:miter lim="400000"/>
          </a:ln>
        </p:spPr>
      </p:pic>
      <p:pic>
        <p:nvPicPr>
          <p:cNvPr id="27" name="Image" descr="Image">
            <a:extLst>
              <a:ext uri="{FF2B5EF4-FFF2-40B4-BE49-F238E27FC236}">
                <a16:creationId xmlns:a16="http://schemas.microsoft.com/office/drawing/2014/main" id="{480BB0E9-9ADE-DB4C-B3E3-7E83430DE66A}"/>
              </a:ext>
            </a:extLst>
          </p:cNvPr>
          <p:cNvPicPr>
            <a:picLocks noChangeAspect="1"/>
          </p:cNvPicPr>
          <p:nvPr/>
        </p:nvPicPr>
        <p:blipFill>
          <a:blip r:embed="rId2">
            <a:extLst/>
          </a:blip>
          <a:stretch>
            <a:fillRect/>
          </a:stretch>
        </p:blipFill>
        <p:spPr>
          <a:xfrm>
            <a:off x="6684474" y="4311661"/>
            <a:ext cx="1286576" cy="846079"/>
          </a:xfrm>
          <a:prstGeom prst="rect">
            <a:avLst/>
          </a:prstGeom>
          <a:ln w="12700">
            <a:miter lim="400000"/>
          </a:ln>
        </p:spPr>
      </p:pic>
      <p:pic>
        <p:nvPicPr>
          <p:cNvPr id="28" name="Image" descr="Image">
            <a:extLst>
              <a:ext uri="{FF2B5EF4-FFF2-40B4-BE49-F238E27FC236}">
                <a16:creationId xmlns:a16="http://schemas.microsoft.com/office/drawing/2014/main" id="{AD97C317-9270-5B40-A7F8-E4BF35872885}"/>
              </a:ext>
            </a:extLst>
          </p:cNvPr>
          <p:cNvPicPr>
            <a:picLocks noChangeAspect="1"/>
          </p:cNvPicPr>
          <p:nvPr/>
        </p:nvPicPr>
        <p:blipFill>
          <a:blip r:embed="rId2">
            <a:extLst/>
          </a:blip>
          <a:stretch>
            <a:fillRect/>
          </a:stretch>
        </p:blipFill>
        <p:spPr>
          <a:xfrm>
            <a:off x="7830160" y="4234543"/>
            <a:ext cx="1286576" cy="846079"/>
          </a:xfrm>
          <a:prstGeom prst="rect">
            <a:avLst/>
          </a:prstGeom>
          <a:ln w="12700">
            <a:miter lim="400000"/>
          </a:ln>
        </p:spPr>
      </p:pic>
      <p:sp>
        <p:nvSpPr>
          <p:cNvPr id="29" name="Triple Committee">
            <a:extLst>
              <a:ext uri="{FF2B5EF4-FFF2-40B4-BE49-F238E27FC236}">
                <a16:creationId xmlns:a16="http://schemas.microsoft.com/office/drawing/2014/main" id="{BDB3D1C8-B301-5246-9061-13B5B90847F6}"/>
              </a:ext>
            </a:extLst>
          </p:cNvPr>
          <p:cNvSpPr txBox="1"/>
          <p:nvPr/>
        </p:nvSpPr>
        <p:spPr>
          <a:xfrm>
            <a:off x="6571083" y="5267086"/>
            <a:ext cx="2601774"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Triple Committee</a:t>
            </a:r>
          </a:p>
        </p:txBody>
      </p:sp>
      <p:pic>
        <p:nvPicPr>
          <p:cNvPr id="35" name="Image" descr="Image">
            <a:extLst>
              <a:ext uri="{FF2B5EF4-FFF2-40B4-BE49-F238E27FC236}">
                <a16:creationId xmlns:a16="http://schemas.microsoft.com/office/drawing/2014/main" id="{AE482FAF-38C6-6948-96CA-0A7A8F824E9D}"/>
              </a:ext>
            </a:extLst>
          </p:cNvPr>
          <p:cNvPicPr>
            <a:picLocks noChangeAspect="1"/>
          </p:cNvPicPr>
          <p:nvPr/>
        </p:nvPicPr>
        <p:blipFill>
          <a:blip r:embed="rId2">
            <a:extLst/>
          </a:blip>
          <a:stretch>
            <a:fillRect/>
          </a:stretch>
        </p:blipFill>
        <p:spPr>
          <a:xfrm>
            <a:off x="3578339" y="3729844"/>
            <a:ext cx="1286576" cy="846078"/>
          </a:xfrm>
          <a:prstGeom prst="rect">
            <a:avLst/>
          </a:prstGeom>
          <a:ln w="12700">
            <a:miter lim="400000"/>
          </a:ln>
        </p:spPr>
      </p:pic>
      <p:pic>
        <p:nvPicPr>
          <p:cNvPr id="36" name="Image" descr="Image">
            <a:extLst>
              <a:ext uri="{FF2B5EF4-FFF2-40B4-BE49-F238E27FC236}">
                <a16:creationId xmlns:a16="http://schemas.microsoft.com/office/drawing/2014/main" id="{6E976955-F3BD-E344-A777-D2B4E9D8835F}"/>
              </a:ext>
            </a:extLst>
          </p:cNvPr>
          <p:cNvPicPr>
            <a:picLocks noChangeAspect="1"/>
          </p:cNvPicPr>
          <p:nvPr/>
        </p:nvPicPr>
        <p:blipFill>
          <a:blip r:embed="rId2">
            <a:extLst/>
          </a:blip>
          <a:stretch>
            <a:fillRect/>
          </a:stretch>
        </p:blipFill>
        <p:spPr>
          <a:xfrm>
            <a:off x="4724025" y="3729844"/>
            <a:ext cx="1286576" cy="846078"/>
          </a:xfrm>
          <a:prstGeom prst="rect">
            <a:avLst/>
          </a:prstGeom>
          <a:ln w="12700">
            <a:miter lim="400000"/>
          </a:ln>
        </p:spPr>
      </p:pic>
      <p:pic>
        <p:nvPicPr>
          <p:cNvPr id="37" name="Image" descr="Image">
            <a:extLst>
              <a:ext uri="{FF2B5EF4-FFF2-40B4-BE49-F238E27FC236}">
                <a16:creationId xmlns:a16="http://schemas.microsoft.com/office/drawing/2014/main" id="{92B019F2-0314-7A4F-A1ED-C99D7955AF94}"/>
              </a:ext>
            </a:extLst>
          </p:cNvPr>
          <p:cNvPicPr>
            <a:picLocks noChangeAspect="1"/>
          </p:cNvPicPr>
          <p:nvPr/>
        </p:nvPicPr>
        <p:blipFill>
          <a:blip r:embed="rId2">
            <a:extLst/>
          </a:blip>
          <a:stretch>
            <a:fillRect/>
          </a:stretch>
        </p:blipFill>
        <p:spPr>
          <a:xfrm>
            <a:off x="3578339" y="4356501"/>
            <a:ext cx="1286576" cy="846079"/>
          </a:xfrm>
          <a:prstGeom prst="rect">
            <a:avLst/>
          </a:prstGeom>
          <a:ln w="12700">
            <a:miter lim="400000"/>
          </a:ln>
        </p:spPr>
      </p:pic>
      <p:pic>
        <p:nvPicPr>
          <p:cNvPr id="38" name="Image" descr="Image">
            <a:extLst>
              <a:ext uri="{FF2B5EF4-FFF2-40B4-BE49-F238E27FC236}">
                <a16:creationId xmlns:a16="http://schemas.microsoft.com/office/drawing/2014/main" id="{3F4A6D80-07AB-6C40-BEF8-7699E9FDB3FF}"/>
              </a:ext>
            </a:extLst>
          </p:cNvPr>
          <p:cNvPicPr>
            <a:picLocks noChangeAspect="1"/>
          </p:cNvPicPr>
          <p:nvPr/>
        </p:nvPicPr>
        <p:blipFill>
          <a:blip r:embed="rId2">
            <a:extLst/>
          </a:blip>
          <a:stretch>
            <a:fillRect/>
          </a:stretch>
        </p:blipFill>
        <p:spPr>
          <a:xfrm>
            <a:off x="4724025" y="4279383"/>
            <a:ext cx="1286576" cy="846078"/>
          </a:xfrm>
          <a:prstGeom prst="rect">
            <a:avLst/>
          </a:prstGeom>
          <a:ln w="12700">
            <a:miter lim="400000"/>
          </a:ln>
        </p:spPr>
      </p:pic>
      <p:sp>
        <p:nvSpPr>
          <p:cNvPr id="39" name="Triple Committee">
            <a:extLst>
              <a:ext uri="{FF2B5EF4-FFF2-40B4-BE49-F238E27FC236}">
                <a16:creationId xmlns:a16="http://schemas.microsoft.com/office/drawing/2014/main" id="{8C04B477-9956-6E4D-ABBD-A9A959F0B12C}"/>
              </a:ext>
            </a:extLst>
          </p:cNvPr>
          <p:cNvSpPr txBox="1"/>
          <p:nvPr/>
        </p:nvSpPr>
        <p:spPr>
          <a:xfrm>
            <a:off x="3464948" y="5311926"/>
            <a:ext cx="2601773"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Triple Committee</a:t>
            </a:r>
          </a:p>
        </p:txBody>
      </p:sp>
      <mc:AlternateContent xmlns:mc="http://schemas.openxmlformats.org/markup-compatibility/2006">
        <mc:Choice xmlns:a14="http://schemas.microsoft.com/office/drawing/2010/main" Requires="a14">
          <p:sp>
            <p:nvSpPr>
              <p:cNvPr id="40" name="For a single committee with   parties, probability of all malicious members is   For 1,000 committees, setting   is sufficient for one honest party in all committees">
                <a:extLst>
                  <a:ext uri="{FF2B5EF4-FFF2-40B4-BE49-F238E27FC236}">
                    <a16:creationId xmlns:a16="http://schemas.microsoft.com/office/drawing/2014/main" id="{2BF64C6D-5EED-F845-8978-671E704DF18B}"/>
                  </a:ext>
                </a:extLst>
              </p:cNvPr>
              <p:cNvSpPr txBox="1"/>
              <p:nvPr/>
            </p:nvSpPr>
            <p:spPr>
              <a:xfrm>
                <a:off x="25161" y="5745274"/>
                <a:ext cx="10045487" cy="1579920"/>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marL="342900" indent="-342900">
                  <a:buFont typeface="Arial" panose="020B0604020202020204" pitchFamily="34" charset="0"/>
                  <a:buChar char="•"/>
                </a:pPr>
                <a:r>
                  <a:rPr lang="en-US" sz="2400" dirty="0"/>
                  <a:t>Parties chosen (with replacement) according to bandwidth</a:t>
                </a:r>
              </a:p>
              <a:p>
                <a:pPr marL="342900" indent="-342900">
                  <a:buFont typeface="Arial" panose="020B0604020202020204" pitchFamily="34" charset="0"/>
                  <a:buChar char="•"/>
                </a:pPr>
                <a:r>
                  <a:rPr lang="en-US" sz="2400" dirty="0"/>
                  <a:t>For </a:t>
                </a:r>
                <a14:m>
                  <m:oMath xmlns:m="http://schemas.openxmlformats.org/officeDocument/2006/math">
                    <m:r>
                      <a:rPr lang="en-US" sz="2400" i="1">
                        <a:solidFill>
                          <a:srgbClr val="000000"/>
                        </a:solidFill>
                        <a:latin typeface="Cambria Math" panose="02040503050406030204" pitchFamily="18" charset="0"/>
                      </a:rPr>
                      <m:t>𝑛</m:t>
                    </m:r>
                  </m:oMath>
                </a14:m>
                <a:r>
                  <a:rPr lang="en-US" sz="2400" dirty="0"/>
                  <a:t> parties, assuming p honest fraction, failure probability is </a:t>
                </a:r>
                <a14:m>
                  <m:oMath xmlns:m="http://schemas.openxmlformats.org/officeDocument/2006/math">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1−</m:t>
                    </m:r>
                    <m:r>
                      <a:rPr lang="en-US" sz="2400" b="0" i="1" smtClean="0">
                        <a:solidFill>
                          <a:srgbClr val="000000"/>
                        </a:solidFill>
                        <a:latin typeface="Cambria Math" panose="02040503050406030204" pitchFamily="18" charset="0"/>
                      </a:rPr>
                      <m:t>𝑝</m:t>
                    </m:r>
                    <m:sSup>
                      <m:sSupPr>
                        <m:ctrlPr>
                          <a:rPr lang="ar-AE" sz="2400" i="1">
                            <a:solidFill>
                              <a:srgbClr val="000000"/>
                            </a:solidFill>
                            <a:latin typeface="Cambria Math" panose="02040503050406030204" pitchFamily="18" charset="0"/>
                          </a:rPr>
                        </m:ctrlPr>
                      </m:sSupPr>
                      <m:e>
                        <m:r>
                          <a:rPr lang="ar-AE" sz="2400" i="1">
                            <a:solidFill>
                              <a:srgbClr val="000000"/>
                            </a:solidFill>
                            <a:latin typeface="Cambria Math" panose="02040503050406030204" pitchFamily="18" charset="0"/>
                          </a:rPr>
                          <m:t>)</m:t>
                        </m:r>
                      </m:e>
                      <m:sup>
                        <m:r>
                          <a:rPr lang="ar-AE" sz="2400" i="1">
                            <a:solidFill>
                              <a:srgbClr val="000000"/>
                            </a:solidFill>
                            <a:latin typeface="Cambria Math" panose="02040503050406030204" pitchFamily="18" charset="0"/>
                          </a:rPr>
                          <m:t>𝑛</m:t>
                        </m:r>
                      </m:sup>
                    </m:sSup>
                  </m:oMath>
                </a14:m>
                <a:endParaRPr lang="ar-AE" sz="2400" dirty="0">
                  <a:solidFill>
                    <a:srgbClr val="000000"/>
                  </a:solidFill>
                </a:endParaRPr>
              </a:p>
              <a:p>
                <a:pPr marL="342900" indent="-342900">
                  <a:buFont typeface="Arial" panose="020B0604020202020204" pitchFamily="34" charset="0"/>
                  <a:buChar char="•"/>
                </a:pPr>
                <a:r>
                  <a:rPr lang="en-US" sz="2400" dirty="0"/>
                  <a:t>For 1,008 committees and p=0.75, </a:t>
                </a:r>
                <a:r>
                  <a:rPr lang="en-US" sz="2400" i="1" dirty="0"/>
                  <a:t>n</a:t>
                </a:r>
                <a:r>
                  <a:rPr lang="en-US" sz="2400" dirty="0"/>
                  <a:t>=</a:t>
                </a:r>
                <a14:m>
                  <m:oMath xmlns:m="http://schemas.openxmlformats.org/officeDocument/2006/math">
                    <m:r>
                      <a:rPr lang="en-US" sz="2400" i="1">
                        <a:solidFill>
                          <a:srgbClr val="000000"/>
                        </a:solidFill>
                        <a:latin typeface="Cambria Math" panose="02040503050406030204" pitchFamily="18" charset="0"/>
                      </a:rPr>
                      <m:t>25</m:t>
                    </m:r>
                  </m:oMath>
                </a14:m>
                <a:r>
                  <a:rPr lang="en-US" sz="2400" dirty="0"/>
                  <a:t> suffices for honest party in </a:t>
                </a:r>
                <a:r>
                  <a:rPr lang="en-US" sz="2400" i="1" dirty="0"/>
                  <a:t>all</a:t>
                </a:r>
                <a:r>
                  <a:rPr lang="en-US" sz="2400" dirty="0"/>
                  <a:t> committees with probability &gt; 1-2</a:t>
                </a:r>
                <a:r>
                  <a:rPr lang="en-US" sz="2400" baseline="30000" dirty="0"/>
                  <a:t>-40</a:t>
                </a:r>
              </a:p>
            </p:txBody>
          </p:sp>
        </mc:Choice>
        <mc:Fallback>
          <p:sp>
            <p:nvSpPr>
              <p:cNvPr id="40" name="For a single committee with   parties, probability of all malicious members is   For 1,000 committees, setting   is sufficient for one honest party in all committees">
                <a:extLst>
                  <a:ext uri="{FF2B5EF4-FFF2-40B4-BE49-F238E27FC236}">
                    <a16:creationId xmlns:a16="http://schemas.microsoft.com/office/drawing/2014/main" id="{2BF64C6D-5EED-F845-8978-671E704DF18B}"/>
                  </a:ext>
                </a:extLst>
              </p:cNvPr>
              <p:cNvSpPr txBox="1">
                <a:spLocks noRot="1" noChangeAspect="1" noMove="1" noResize="1" noEditPoints="1" noAdjustHandles="1" noChangeArrowheads="1" noChangeShapeType="1" noTextEdit="1"/>
              </p:cNvSpPr>
              <p:nvPr/>
            </p:nvSpPr>
            <p:spPr>
              <a:xfrm>
                <a:off x="25161" y="5745274"/>
                <a:ext cx="10045487" cy="1579920"/>
              </a:xfrm>
              <a:prstGeom prst="rect">
                <a:avLst/>
              </a:prstGeom>
              <a:blipFill>
                <a:blip r:embed="rId3"/>
                <a:stretch>
                  <a:fillRect l="-1010" t="-1587" r="-1389" b="-7143"/>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3591778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Offline Generation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41</a:t>
            </a:fld>
            <a:endParaRPr lang="en-US" b="1" dirty="0">
              <a:solidFill>
                <a:schemeClr val="tx2"/>
              </a:solidFill>
            </a:endParaRPr>
          </a:p>
        </p:txBody>
      </p:sp>
      <p:sp>
        <p:nvSpPr>
          <p:cNvPr id="5" name="Relays agree on participants and random string…">
            <a:extLst>
              <a:ext uri="{FF2B5EF4-FFF2-40B4-BE49-F238E27FC236}">
                <a16:creationId xmlns:a16="http://schemas.microsoft.com/office/drawing/2014/main" id="{01420B96-0E94-8444-86F2-6A66357F043A}"/>
              </a:ext>
            </a:extLst>
          </p:cNvPr>
          <p:cNvSpPr txBox="1"/>
          <p:nvPr/>
        </p:nvSpPr>
        <p:spPr>
          <a:xfrm>
            <a:off x="1" y="1414359"/>
            <a:ext cx="10058400" cy="3549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100000"/>
              <a:defRPr sz="2800"/>
            </a:pPr>
            <a:r>
              <a:rPr lang="en-US" b="1" dirty="0"/>
              <a:t>Complete protocol:</a:t>
            </a:r>
          </a:p>
          <a:p>
            <a:pPr marL="476250" indent="-476250" algn="l">
              <a:buSzPct val="100000"/>
              <a:buAutoNum type="arabicPeriod"/>
              <a:defRPr sz="2800"/>
            </a:pPr>
            <a:r>
              <a:rPr dirty="0"/>
              <a:t>Relays agree on participants and random string</a:t>
            </a:r>
          </a:p>
          <a:p>
            <a:pPr marL="476250" indent="-476250" algn="l">
              <a:buSzPct val="100000"/>
              <a:buAutoNum type="arabicPeriod"/>
              <a:defRPr sz="2800"/>
            </a:pPr>
            <a:r>
              <a:rPr dirty="0"/>
              <a:t>Relays organize themselves into triple and computation committees</a:t>
            </a:r>
          </a:p>
          <a:p>
            <a:pPr marL="476250" indent="-476250" algn="l">
              <a:buSzPct val="100000"/>
              <a:buAutoNum type="arabicPeriod"/>
              <a:defRPr sz="2800"/>
            </a:pPr>
            <a:r>
              <a:rPr lang="en-US" b="1" dirty="0"/>
              <a:t>C</a:t>
            </a:r>
            <a:r>
              <a:rPr b="1" dirty="0"/>
              <a:t>ommittees produce </a:t>
            </a:r>
            <a:r>
              <a:rPr lang="en-US" b="1" dirty="0"/>
              <a:t>offline material</a:t>
            </a:r>
            <a:endParaRPr b="1" dirty="0"/>
          </a:p>
          <a:p>
            <a:pPr marL="476250" indent="-476250" algn="l">
              <a:buSzPct val="100000"/>
              <a:buAutoNum type="arabicPeriod"/>
              <a:defRPr sz="2800"/>
            </a:pPr>
            <a:r>
              <a:rPr dirty="0"/>
              <a:t>Relays share input with computation committee</a:t>
            </a:r>
          </a:p>
          <a:p>
            <a:pPr marL="476250" indent="-476250" algn="l">
              <a:buSzPct val="100000"/>
              <a:buAutoNum type="arabicPeriod"/>
              <a:defRPr sz="2800"/>
            </a:pPr>
            <a:r>
              <a:rPr dirty="0"/>
              <a:t>Computation committee computes output</a:t>
            </a:r>
            <a:endParaRPr lang="en-US" dirty="0"/>
          </a:p>
          <a:p>
            <a:pPr marL="476250" indent="-476250">
              <a:buSzPct val="100000"/>
              <a:buFontTx/>
              <a:buAutoNum type="arabicPeriod"/>
              <a:defRPr sz="2800"/>
            </a:pPr>
            <a:r>
              <a:rPr lang="en-US" dirty="0"/>
              <a:t>Relay failures cause activation of inactive committees</a:t>
            </a:r>
          </a:p>
        </p:txBody>
      </p:sp>
    </p:spTree>
    <p:extLst>
      <p:ext uri="{BB962C8B-B14F-4D97-AF65-F5344CB8AC3E}">
        <p14:creationId xmlns:p14="http://schemas.microsoft.com/office/powerpoint/2010/main" val="1473095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Triple Generation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42</a:t>
            </a:fld>
            <a:endParaRPr lang="en-US" b="1" dirty="0">
              <a:solidFill>
                <a:schemeClr val="tx2"/>
              </a:solidFill>
            </a:endParaRPr>
          </a:p>
        </p:txBody>
      </p:sp>
      <p:pic>
        <p:nvPicPr>
          <p:cNvPr id="5" name="Image" descr="Image">
            <a:extLst>
              <a:ext uri="{FF2B5EF4-FFF2-40B4-BE49-F238E27FC236}">
                <a16:creationId xmlns:a16="http://schemas.microsoft.com/office/drawing/2014/main" id="{0755A590-69BB-A64D-8413-5A46F832806C}"/>
              </a:ext>
            </a:extLst>
          </p:cNvPr>
          <p:cNvPicPr>
            <a:picLocks noChangeAspect="1"/>
          </p:cNvPicPr>
          <p:nvPr/>
        </p:nvPicPr>
        <p:blipFill>
          <a:blip r:embed="rId2">
            <a:extLst/>
          </a:blip>
          <a:stretch>
            <a:fillRect/>
          </a:stretch>
        </p:blipFill>
        <p:spPr>
          <a:xfrm>
            <a:off x="3895971" y="2265769"/>
            <a:ext cx="1286576" cy="846079"/>
          </a:xfrm>
          <a:prstGeom prst="rect">
            <a:avLst/>
          </a:prstGeom>
          <a:ln w="12700">
            <a:miter lim="400000"/>
          </a:ln>
        </p:spPr>
      </p:pic>
      <p:pic>
        <p:nvPicPr>
          <p:cNvPr id="6" name="Image" descr="Image">
            <a:extLst>
              <a:ext uri="{FF2B5EF4-FFF2-40B4-BE49-F238E27FC236}">
                <a16:creationId xmlns:a16="http://schemas.microsoft.com/office/drawing/2014/main" id="{AF697D18-136E-9A4F-A815-5474C63EA2F8}"/>
              </a:ext>
            </a:extLst>
          </p:cNvPr>
          <p:cNvPicPr>
            <a:picLocks noChangeAspect="1"/>
          </p:cNvPicPr>
          <p:nvPr/>
        </p:nvPicPr>
        <p:blipFill>
          <a:blip r:embed="rId2">
            <a:extLst/>
          </a:blip>
          <a:stretch>
            <a:fillRect/>
          </a:stretch>
        </p:blipFill>
        <p:spPr>
          <a:xfrm>
            <a:off x="5112080" y="2265769"/>
            <a:ext cx="1286576" cy="846079"/>
          </a:xfrm>
          <a:prstGeom prst="rect">
            <a:avLst/>
          </a:prstGeom>
          <a:ln w="12700">
            <a:miter lim="400000"/>
          </a:ln>
        </p:spPr>
      </p:pic>
      <p:pic>
        <p:nvPicPr>
          <p:cNvPr id="7" name="Image" descr="Image">
            <a:extLst>
              <a:ext uri="{FF2B5EF4-FFF2-40B4-BE49-F238E27FC236}">
                <a16:creationId xmlns:a16="http://schemas.microsoft.com/office/drawing/2014/main" id="{AFB199AB-2533-3A44-8FF0-D293D090E2EB}"/>
              </a:ext>
            </a:extLst>
          </p:cNvPr>
          <p:cNvPicPr>
            <a:picLocks noChangeAspect="1"/>
          </p:cNvPicPr>
          <p:nvPr/>
        </p:nvPicPr>
        <p:blipFill>
          <a:blip r:embed="rId2">
            <a:extLst/>
          </a:blip>
          <a:stretch>
            <a:fillRect/>
          </a:stretch>
        </p:blipFill>
        <p:spPr>
          <a:xfrm>
            <a:off x="3895971" y="2999351"/>
            <a:ext cx="1286576" cy="846078"/>
          </a:xfrm>
          <a:prstGeom prst="rect">
            <a:avLst/>
          </a:prstGeom>
          <a:ln w="12700">
            <a:miter lim="400000"/>
          </a:ln>
        </p:spPr>
      </p:pic>
      <p:pic>
        <p:nvPicPr>
          <p:cNvPr id="8" name="Image" descr="Image">
            <a:extLst>
              <a:ext uri="{FF2B5EF4-FFF2-40B4-BE49-F238E27FC236}">
                <a16:creationId xmlns:a16="http://schemas.microsoft.com/office/drawing/2014/main" id="{B6B2155E-AE0B-4745-9D35-854194507483}"/>
              </a:ext>
            </a:extLst>
          </p:cNvPr>
          <p:cNvPicPr>
            <a:picLocks noChangeAspect="1"/>
          </p:cNvPicPr>
          <p:nvPr/>
        </p:nvPicPr>
        <p:blipFill>
          <a:blip r:embed="rId2">
            <a:extLst/>
          </a:blip>
          <a:stretch>
            <a:fillRect/>
          </a:stretch>
        </p:blipFill>
        <p:spPr>
          <a:xfrm>
            <a:off x="5018182" y="2999351"/>
            <a:ext cx="1286576" cy="846078"/>
          </a:xfrm>
          <a:prstGeom prst="rect">
            <a:avLst/>
          </a:prstGeom>
          <a:ln w="12700">
            <a:miter lim="400000"/>
          </a:ln>
        </p:spPr>
      </p:pic>
      <p:sp>
        <p:nvSpPr>
          <p:cNvPr id="9" name="Triple Committee">
            <a:extLst>
              <a:ext uri="{FF2B5EF4-FFF2-40B4-BE49-F238E27FC236}">
                <a16:creationId xmlns:a16="http://schemas.microsoft.com/office/drawing/2014/main" id="{FF8E66B9-07D3-0347-9867-11C6B633DA31}"/>
              </a:ext>
            </a:extLst>
          </p:cNvPr>
          <p:cNvSpPr txBox="1"/>
          <p:nvPr/>
        </p:nvSpPr>
        <p:spPr>
          <a:xfrm>
            <a:off x="3999847" y="1339215"/>
            <a:ext cx="197017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r>
              <a:rPr lang="en-US" sz="2400" dirty="0"/>
              <a:t>Computation</a:t>
            </a:r>
            <a:r>
              <a:rPr sz="2400" dirty="0"/>
              <a:t> Committee</a:t>
            </a:r>
          </a:p>
        </p:txBody>
      </p:sp>
      <mc:AlternateContent xmlns:mc="http://schemas.openxmlformats.org/markup-compatibility/2006">
        <mc:Choice xmlns:a14="http://schemas.microsoft.com/office/drawing/2010/main" Requires="a14">
          <p:sp>
            <p:nvSpPr>
              <p:cNvPr id="10" name=": Authenticated AND-Triple">
                <a:extLst>
                  <a:ext uri="{FF2B5EF4-FFF2-40B4-BE49-F238E27FC236}">
                    <a16:creationId xmlns:a16="http://schemas.microsoft.com/office/drawing/2014/main" id="{70A8D737-139A-8F4E-8960-2242FD2122A0}"/>
                  </a:ext>
                </a:extLst>
              </p:cNvPr>
              <p:cNvSpPr/>
              <p:nvPr/>
            </p:nvSpPr>
            <p:spPr>
              <a:xfrm>
                <a:off x="4668973" y="2418759"/>
                <a:ext cx="965322" cy="1270001"/>
              </a:xfrm>
              <a:prstGeom prst="rect">
                <a:avLst/>
              </a:prstGeom>
              <a:solidFill>
                <a:srgbClr val="000000"/>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defRPr sz="2200" b="0">
                    <a:solidFill>
                      <a:srgbClr val="FFFFFF"/>
                    </a:solidFill>
                    <a:latin typeface="+mn-lt"/>
                    <a:ea typeface="+mn-ea"/>
                    <a:cs typeface="+mn-cs"/>
                    <a:sym typeface="Helvetica Neue Medium"/>
                  </a:defRPr>
                </a:pPr>
                <a14:m>
                  <m:oMath xmlns:m="http://schemas.openxmlformats.org/officeDocument/2006/math">
                    <m:r>
                      <m:rPr>
                        <m:sty m:val="p"/>
                      </m:rPr>
                      <a:rPr sz="2750" i="1">
                        <a:solidFill>
                          <a:srgbClr val="FEFEFE"/>
                        </a:solidFill>
                        <a:latin typeface="Cambria Math" panose="02040503050406030204" pitchFamily="18" charset="0"/>
                      </a:rPr>
                      <m:t>Π</m:t>
                    </m:r>
                  </m:oMath>
                </a14:m>
                <a:r>
                  <a:rPr lang="en-US" baseline="-25000" dirty="0"/>
                  <a:t>Rand</a:t>
                </a:r>
                <a:endParaRPr baseline="-25000" dirty="0"/>
              </a:p>
            </p:txBody>
          </p:sp>
        </mc:Choice>
        <mc:Fallback>
          <p:sp>
            <p:nvSpPr>
              <p:cNvPr id="10" name=": Authenticated AND-Triple">
                <a:extLst>
                  <a:ext uri="{FF2B5EF4-FFF2-40B4-BE49-F238E27FC236}">
                    <a16:creationId xmlns:a16="http://schemas.microsoft.com/office/drawing/2014/main" id="{70A8D737-139A-8F4E-8960-2242FD2122A0}"/>
                  </a:ext>
                </a:extLst>
              </p:cNvPr>
              <p:cNvSpPr>
                <a:spLocks noRot="1" noChangeAspect="1" noMove="1" noResize="1" noEditPoints="1" noAdjustHandles="1" noChangeArrowheads="1" noChangeShapeType="1" noTextEdit="1"/>
              </p:cNvSpPr>
              <p:nvPr/>
            </p:nvSpPr>
            <p:spPr>
              <a:xfrm>
                <a:off x="4668973" y="2418759"/>
                <a:ext cx="965322" cy="1270001"/>
              </a:xfrm>
              <a:prstGeom prst="rect">
                <a:avLst/>
              </a:prstGeom>
              <a:blipFill>
                <a:blip r:embed="rId3"/>
                <a:stretch>
                  <a:fillRect l="-649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Equation">
                <a:extLst>
                  <a:ext uri="{FF2B5EF4-FFF2-40B4-BE49-F238E27FC236}">
                    <a16:creationId xmlns:a16="http://schemas.microsoft.com/office/drawing/2014/main" id="{25CD6942-3B8F-9041-8918-BC712CD32674}"/>
                  </a:ext>
                </a:extLst>
              </p:cNvPr>
              <p:cNvSpPr txBox="1"/>
              <p:nvPr/>
            </p:nvSpPr>
            <p:spPr>
              <a:xfrm>
                <a:off x="4888205" y="4594062"/>
                <a:ext cx="395225" cy="56897"/>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000000"/>
                          </a:solidFill>
                          <a:latin typeface="Cambria Math" panose="02040503050406030204" pitchFamily="18" charset="0"/>
                        </a:rPr>
                        <m:t>…</m:t>
                      </m:r>
                    </m:oMath>
                  </m:oMathPara>
                </a14:m>
                <a:endParaRPr sz="4000" dirty="0"/>
              </a:p>
            </p:txBody>
          </p:sp>
        </mc:Choice>
        <mc:Fallback>
          <p:sp>
            <p:nvSpPr>
              <p:cNvPr id="11" name="Equation">
                <a:extLst>
                  <a:ext uri="{FF2B5EF4-FFF2-40B4-BE49-F238E27FC236}">
                    <a16:creationId xmlns:a16="http://schemas.microsoft.com/office/drawing/2014/main" id="{25CD6942-3B8F-9041-8918-BC712CD32674}"/>
                  </a:ext>
                </a:extLst>
              </p:cNvPr>
              <p:cNvSpPr txBox="1">
                <a:spLocks noRot="1" noChangeAspect="1" noMove="1" noResize="1" noEditPoints="1" noAdjustHandles="1" noChangeArrowheads="1" noChangeShapeType="1" noTextEdit="1"/>
              </p:cNvSpPr>
              <p:nvPr/>
            </p:nvSpPr>
            <p:spPr>
              <a:xfrm>
                <a:off x="4888205" y="4594062"/>
                <a:ext cx="395225" cy="56897"/>
              </a:xfrm>
              <a:prstGeom prst="rect">
                <a:avLst/>
              </a:prstGeom>
              <a:blipFill>
                <a:blip r:embed="rId4"/>
                <a:stretch>
                  <a:fillRect l="-6250" r="-6250" b="-740000"/>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Equation">
                <a:extLst>
                  <a:ext uri="{FF2B5EF4-FFF2-40B4-BE49-F238E27FC236}">
                    <a16:creationId xmlns:a16="http://schemas.microsoft.com/office/drawing/2014/main" id="{92364966-717E-3E4D-A9AD-A795815E0D7A}"/>
                  </a:ext>
                </a:extLst>
              </p:cNvPr>
              <p:cNvSpPr txBox="1"/>
              <p:nvPr/>
            </p:nvSpPr>
            <p:spPr>
              <a:xfrm>
                <a:off x="4729763" y="3929899"/>
                <a:ext cx="764633"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r</m:t>
                      </m:r>
                      <m:r>
                        <m:rPr>
                          <m:nor/>
                        </m:rPr>
                        <a:rPr lang="en-US" sz="3200" i="0" baseline="-25000" dirty="0" smtClean="0"/>
                        <m:t>1</m:t>
                      </m:r>
                      <m:r>
                        <m:rPr>
                          <m:nor/>
                        </m:rPr>
                        <a:rPr lang="en-US" sz="3200" dirty="0"/>
                        <m:t>⟧</m:t>
                      </m:r>
                    </m:oMath>
                  </m:oMathPara>
                </a14:m>
                <a:endParaRPr sz="3200" dirty="0"/>
              </a:p>
            </p:txBody>
          </p:sp>
        </mc:Choice>
        <mc:Fallback>
          <p:sp>
            <p:nvSpPr>
              <p:cNvPr id="20" name="Equation">
                <a:extLst>
                  <a:ext uri="{FF2B5EF4-FFF2-40B4-BE49-F238E27FC236}">
                    <a16:creationId xmlns:a16="http://schemas.microsoft.com/office/drawing/2014/main" id="{92364966-717E-3E4D-A9AD-A795815E0D7A}"/>
                  </a:ext>
                </a:extLst>
              </p:cNvPr>
              <p:cNvSpPr txBox="1">
                <a:spLocks noRot="1" noChangeAspect="1" noMove="1" noResize="1" noEditPoints="1" noAdjustHandles="1" noChangeArrowheads="1" noChangeShapeType="1" noTextEdit="1"/>
              </p:cNvSpPr>
              <p:nvPr/>
            </p:nvSpPr>
            <p:spPr>
              <a:xfrm>
                <a:off x="4729763" y="3929899"/>
                <a:ext cx="764633" cy="492443"/>
              </a:xfrm>
              <a:prstGeom prst="rect">
                <a:avLst/>
              </a:prstGeom>
              <a:blipFill>
                <a:blip r:embed="rId5"/>
                <a:stretch>
                  <a:fillRect l="-16393" r="-14754" b="-35000"/>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Equation">
                <a:extLst>
                  <a:ext uri="{FF2B5EF4-FFF2-40B4-BE49-F238E27FC236}">
                    <a16:creationId xmlns:a16="http://schemas.microsoft.com/office/drawing/2014/main" id="{3F555AC2-0EE5-BA48-BCF1-4259EEA849D8}"/>
                  </a:ext>
                </a:extLst>
              </p:cNvPr>
              <p:cNvSpPr txBox="1"/>
              <p:nvPr/>
            </p:nvSpPr>
            <p:spPr>
              <a:xfrm>
                <a:off x="4729763" y="4413540"/>
                <a:ext cx="764632"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r</m:t>
                      </m:r>
                      <m:r>
                        <m:rPr>
                          <m:nor/>
                        </m:rPr>
                        <a:rPr lang="en-US" sz="3200" b="0" i="0" baseline="-25000" dirty="0" smtClean="0"/>
                        <m:t>2</m:t>
                      </m:r>
                      <m:r>
                        <m:rPr>
                          <m:nor/>
                        </m:rPr>
                        <a:rPr lang="en-US" sz="3200" dirty="0"/>
                        <m:t>⟧</m:t>
                      </m:r>
                    </m:oMath>
                  </m:oMathPara>
                </a14:m>
                <a:endParaRPr sz="3200" dirty="0"/>
              </a:p>
            </p:txBody>
          </p:sp>
        </mc:Choice>
        <mc:Fallback>
          <p:sp>
            <p:nvSpPr>
              <p:cNvPr id="27" name="Equation">
                <a:extLst>
                  <a:ext uri="{FF2B5EF4-FFF2-40B4-BE49-F238E27FC236}">
                    <a16:creationId xmlns:a16="http://schemas.microsoft.com/office/drawing/2014/main" id="{3F555AC2-0EE5-BA48-BCF1-4259EEA849D8}"/>
                  </a:ext>
                </a:extLst>
              </p:cNvPr>
              <p:cNvSpPr txBox="1">
                <a:spLocks noRot="1" noChangeAspect="1" noMove="1" noResize="1" noEditPoints="1" noAdjustHandles="1" noChangeArrowheads="1" noChangeShapeType="1" noTextEdit="1"/>
              </p:cNvSpPr>
              <p:nvPr/>
            </p:nvSpPr>
            <p:spPr>
              <a:xfrm>
                <a:off x="4729763" y="4413540"/>
                <a:ext cx="764632" cy="492443"/>
              </a:xfrm>
              <a:prstGeom prst="rect">
                <a:avLst/>
              </a:prstGeom>
              <a:blipFill>
                <a:blip r:embed="rId6"/>
                <a:stretch>
                  <a:fillRect l="-16393" r="-14754" b="-36842"/>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Equation">
                <a:extLst>
                  <a:ext uri="{FF2B5EF4-FFF2-40B4-BE49-F238E27FC236}">
                    <a16:creationId xmlns:a16="http://schemas.microsoft.com/office/drawing/2014/main" id="{9A9DD9AB-0E36-5143-B213-D7F355DEAD4E}"/>
                  </a:ext>
                </a:extLst>
              </p:cNvPr>
              <p:cNvSpPr txBox="1"/>
              <p:nvPr/>
            </p:nvSpPr>
            <p:spPr>
              <a:xfrm>
                <a:off x="4729763" y="5143402"/>
                <a:ext cx="764632"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r</m:t>
                      </m:r>
                      <m:r>
                        <m:rPr>
                          <m:nor/>
                        </m:rPr>
                        <a:rPr lang="en-US" sz="3200" b="0" i="1" baseline="-25000" dirty="0" smtClean="0"/>
                        <m:t>b</m:t>
                      </m:r>
                      <m:r>
                        <m:rPr>
                          <m:nor/>
                        </m:rPr>
                        <a:rPr lang="en-US" sz="3200" dirty="0"/>
                        <m:t>⟧</m:t>
                      </m:r>
                    </m:oMath>
                  </m:oMathPara>
                </a14:m>
                <a:endParaRPr sz="3200" dirty="0"/>
              </a:p>
            </p:txBody>
          </p:sp>
        </mc:Choice>
        <mc:Fallback>
          <p:sp>
            <p:nvSpPr>
              <p:cNvPr id="28" name="Equation">
                <a:extLst>
                  <a:ext uri="{FF2B5EF4-FFF2-40B4-BE49-F238E27FC236}">
                    <a16:creationId xmlns:a16="http://schemas.microsoft.com/office/drawing/2014/main" id="{9A9DD9AB-0E36-5143-B213-D7F355DEAD4E}"/>
                  </a:ext>
                </a:extLst>
              </p:cNvPr>
              <p:cNvSpPr txBox="1">
                <a:spLocks noRot="1" noChangeAspect="1" noMove="1" noResize="1" noEditPoints="1" noAdjustHandles="1" noChangeArrowheads="1" noChangeShapeType="1" noTextEdit="1"/>
              </p:cNvSpPr>
              <p:nvPr/>
            </p:nvSpPr>
            <p:spPr>
              <a:xfrm>
                <a:off x="4729763" y="5143402"/>
                <a:ext cx="764632" cy="492443"/>
              </a:xfrm>
              <a:prstGeom prst="rect">
                <a:avLst/>
              </a:prstGeom>
              <a:blipFill>
                <a:blip r:embed="rId7"/>
                <a:stretch>
                  <a:fillRect l="-16393" r="-14754" b="-32500"/>
                </a:stretch>
              </a:blipFill>
              <a:ln w="12700">
                <a:miter lim="400000"/>
              </a:ln>
            </p:spPr>
            <p:txBody>
              <a:bodyPr/>
              <a:lstStyle/>
              <a:p>
                <a:r>
                  <a:rPr lang="en-US">
                    <a:noFill/>
                  </a:rPr>
                  <a:t> </a:t>
                </a:r>
              </a:p>
            </p:txBody>
          </p:sp>
        </mc:Fallback>
      </mc:AlternateContent>
      <p:sp>
        <p:nvSpPr>
          <p:cNvPr id="25" name="For a single committee with   parties, probability of all malicious members is   For 1,000 committees, setting   is sufficient for one honest party in all committees">
            <a:extLst>
              <a:ext uri="{FF2B5EF4-FFF2-40B4-BE49-F238E27FC236}">
                <a16:creationId xmlns:a16="http://schemas.microsoft.com/office/drawing/2014/main" id="{E7A7A399-DF4F-3D44-BD0C-3A5A803063D0}"/>
              </a:ext>
            </a:extLst>
          </p:cNvPr>
          <p:cNvSpPr txBox="1"/>
          <p:nvPr/>
        </p:nvSpPr>
        <p:spPr>
          <a:xfrm>
            <a:off x="12913" y="6427262"/>
            <a:ext cx="10045487" cy="471924"/>
          </a:xfrm>
          <a:prstGeom prst="rect">
            <a:avLst/>
          </a:prstGeom>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xmlns:mc="http://schemas.openxmlformats.org/markup-compatibility/2006" val="1"/>
            </a:ext>
          </a:extLst>
        </p:spPr>
        <p:txBody>
          <a:bodyPr wrap="square" lIns="50800" tIns="50800" rIns="50800" bIns="50800" anchor="ctr">
            <a:spAutoFit/>
          </a:bodyPr>
          <a:lstStyle/>
          <a:p>
            <a:pPr algn="ctr"/>
            <a:r>
              <a:rPr lang="en-US" sz="2400" dirty="0"/>
              <a:t>Computation committee produces random bits offline.</a:t>
            </a:r>
            <a:endParaRPr lang="en-US" sz="2400" baseline="30000" dirty="0"/>
          </a:p>
        </p:txBody>
      </p:sp>
    </p:spTree>
    <p:extLst>
      <p:ext uri="{BB962C8B-B14F-4D97-AF65-F5344CB8AC3E}">
        <p14:creationId xmlns:p14="http://schemas.microsoft.com/office/powerpoint/2010/main" val="16853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P spid="20" grpId="0" animBg="1" advAuto="0"/>
      <p:bldP spid="27" grpId="0" animBg="1" advAuto="0"/>
      <p:bldP spid="28"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Triple Generation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43</a:t>
            </a:fld>
            <a:endParaRPr lang="en-US" b="1" dirty="0">
              <a:solidFill>
                <a:schemeClr val="tx2"/>
              </a:solidFill>
            </a:endParaRPr>
          </a:p>
        </p:txBody>
      </p:sp>
      <p:pic>
        <p:nvPicPr>
          <p:cNvPr id="5" name="Image" descr="Image">
            <a:extLst>
              <a:ext uri="{FF2B5EF4-FFF2-40B4-BE49-F238E27FC236}">
                <a16:creationId xmlns:a16="http://schemas.microsoft.com/office/drawing/2014/main" id="{0755A590-69BB-A64D-8413-5A46F832806C}"/>
              </a:ext>
            </a:extLst>
          </p:cNvPr>
          <p:cNvPicPr>
            <a:picLocks noChangeAspect="1"/>
          </p:cNvPicPr>
          <p:nvPr/>
        </p:nvPicPr>
        <p:blipFill>
          <a:blip r:embed="rId2">
            <a:extLst/>
          </a:blip>
          <a:stretch>
            <a:fillRect/>
          </a:stretch>
        </p:blipFill>
        <p:spPr>
          <a:xfrm>
            <a:off x="1241671" y="2367369"/>
            <a:ext cx="1286576" cy="846079"/>
          </a:xfrm>
          <a:prstGeom prst="rect">
            <a:avLst/>
          </a:prstGeom>
          <a:ln w="12700">
            <a:miter lim="400000"/>
          </a:ln>
        </p:spPr>
      </p:pic>
      <p:pic>
        <p:nvPicPr>
          <p:cNvPr id="6" name="Image" descr="Image">
            <a:extLst>
              <a:ext uri="{FF2B5EF4-FFF2-40B4-BE49-F238E27FC236}">
                <a16:creationId xmlns:a16="http://schemas.microsoft.com/office/drawing/2014/main" id="{AF697D18-136E-9A4F-A815-5474C63EA2F8}"/>
              </a:ext>
            </a:extLst>
          </p:cNvPr>
          <p:cNvPicPr>
            <a:picLocks noChangeAspect="1"/>
          </p:cNvPicPr>
          <p:nvPr/>
        </p:nvPicPr>
        <p:blipFill>
          <a:blip r:embed="rId2">
            <a:extLst/>
          </a:blip>
          <a:stretch>
            <a:fillRect/>
          </a:stretch>
        </p:blipFill>
        <p:spPr>
          <a:xfrm>
            <a:off x="2457780" y="2367369"/>
            <a:ext cx="1286576" cy="846079"/>
          </a:xfrm>
          <a:prstGeom prst="rect">
            <a:avLst/>
          </a:prstGeom>
          <a:ln w="12700">
            <a:miter lim="400000"/>
          </a:ln>
        </p:spPr>
      </p:pic>
      <p:pic>
        <p:nvPicPr>
          <p:cNvPr id="7" name="Image" descr="Image">
            <a:extLst>
              <a:ext uri="{FF2B5EF4-FFF2-40B4-BE49-F238E27FC236}">
                <a16:creationId xmlns:a16="http://schemas.microsoft.com/office/drawing/2014/main" id="{AFB199AB-2533-3A44-8FF0-D293D090E2EB}"/>
              </a:ext>
            </a:extLst>
          </p:cNvPr>
          <p:cNvPicPr>
            <a:picLocks noChangeAspect="1"/>
          </p:cNvPicPr>
          <p:nvPr/>
        </p:nvPicPr>
        <p:blipFill>
          <a:blip r:embed="rId2">
            <a:extLst/>
          </a:blip>
          <a:stretch>
            <a:fillRect/>
          </a:stretch>
        </p:blipFill>
        <p:spPr>
          <a:xfrm>
            <a:off x="1241671" y="3100951"/>
            <a:ext cx="1286576" cy="846078"/>
          </a:xfrm>
          <a:prstGeom prst="rect">
            <a:avLst/>
          </a:prstGeom>
          <a:ln w="12700">
            <a:miter lim="400000"/>
          </a:ln>
        </p:spPr>
      </p:pic>
      <p:pic>
        <p:nvPicPr>
          <p:cNvPr id="8" name="Image" descr="Image">
            <a:extLst>
              <a:ext uri="{FF2B5EF4-FFF2-40B4-BE49-F238E27FC236}">
                <a16:creationId xmlns:a16="http://schemas.microsoft.com/office/drawing/2014/main" id="{B6B2155E-AE0B-4745-9D35-854194507483}"/>
              </a:ext>
            </a:extLst>
          </p:cNvPr>
          <p:cNvPicPr>
            <a:picLocks noChangeAspect="1"/>
          </p:cNvPicPr>
          <p:nvPr/>
        </p:nvPicPr>
        <p:blipFill>
          <a:blip r:embed="rId2">
            <a:extLst/>
          </a:blip>
          <a:stretch>
            <a:fillRect/>
          </a:stretch>
        </p:blipFill>
        <p:spPr>
          <a:xfrm>
            <a:off x="2363882" y="3100951"/>
            <a:ext cx="1286576" cy="846078"/>
          </a:xfrm>
          <a:prstGeom prst="rect">
            <a:avLst/>
          </a:prstGeom>
          <a:ln w="12700">
            <a:miter lim="400000"/>
          </a:ln>
        </p:spPr>
      </p:pic>
      <p:sp>
        <p:nvSpPr>
          <p:cNvPr id="9" name="Triple Committee">
            <a:extLst>
              <a:ext uri="{FF2B5EF4-FFF2-40B4-BE49-F238E27FC236}">
                <a16:creationId xmlns:a16="http://schemas.microsoft.com/office/drawing/2014/main" id="{FF8E66B9-07D3-0347-9867-11C6B633DA31}"/>
              </a:ext>
            </a:extLst>
          </p:cNvPr>
          <p:cNvSpPr txBox="1"/>
          <p:nvPr/>
        </p:nvSpPr>
        <p:spPr>
          <a:xfrm>
            <a:off x="1192126" y="1777685"/>
            <a:ext cx="24363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sz="2400" dirty="0"/>
              <a:t>Triple Committee</a:t>
            </a:r>
          </a:p>
        </p:txBody>
      </p:sp>
      <mc:AlternateContent xmlns:mc="http://schemas.openxmlformats.org/markup-compatibility/2006">
        <mc:Choice xmlns:a14="http://schemas.microsoft.com/office/drawing/2010/main" Requires="a14">
          <p:sp>
            <p:nvSpPr>
              <p:cNvPr id="10" name=": Authenticated AND-Triple">
                <a:extLst>
                  <a:ext uri="{FF2B5EF4-FFF2-40B4-BE49-F238E27FC236}">
                    <a16:creationId xmlns:a16="http://schemas.microsoft.com/office/drawing/2014/main" id="{70A8D737-139A-8F4E-8960-2242FD2122A0}"/>
                  </a:ext>
                </a:extLst>
              </p:cNvPr>
              <p:cNvSpPr/>
              <p:nvPr/>
            </p:nvSpPr>
            <p:spPr>
              <a:xfrm>
                <a:off x="2014673" y="2520359"/>
                <a:ext cx="965322" cy="1270001"/>
              </a:xfrm>
              <a:prstGeom prst="rect">
                <a:avLst/>
              </a:prstGeom>
              <a:solidFill>
                <a:srgbClr val="000000"/>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defRPr sz="2200" b="0">
                    <a:solidFill>
                      <a:srgbClr val="FFFFFF"/>
                    </a:solidFill>
                    <a:latin typeface="+mn-lt"/>
                    <a:ea typeface="+mn-ea"/>
                    <a:cs typeface="+mn-cs"/>
                    <a:sym typeface="Helvetica Neue Medium"/>
                  </a:defRPr>
                </a:pPr>
                <a14:m>
                  <m:oMath xmlns:m="http://schemas.openxmlformats.org/officeDocument/2006/math">
                    <m:r>
                      <m:rPr>
                        <m:sty m:val="p"/>
                      </m:rPr>
                      <a:rPr sz="2750" i="1">
                        <a:solidFill>
                          <a:srgbClr val="FEFEFE"/>
                        </a:solidFill>
                        <a:latin typeface="Cambria Math" panose="02040503050406030204" pitchFamily="18" charset="0"/>
                      </a:rPr>
                      <m:t>Π</m:t>
                    </m:r>
                  </m:oMath>
                </a14:m>
                <a:r>
                  <a:rPr lang="en-US" baseline="-25000" dirty="0"/>
                  <a:t>Triples</a:t>
                </a:r>
                <a:endParaRPr baseline="-25000" dirty="0"/>
              </a:p>
            </p:txBody>
          </p:sp>
        </mc:Choice>
        <mc:Fallback>
          <p:sp>
            <p:nvSpPr>
              <p:cNvPr id="10" name=": Authenticated AND-Triple">
                <a:extLst>
                  <a:ext uri="{FF2B5EF4-FFF2-40B4-BE49-F238E27FC236}">
                    <a16:creationId xmlns:a16="http://schemas.microsoft.com/office/drawing/2014/main" id="{70A8D737-139A-8F4E-8960-2242FD2122A0}"/>
                  </a:ext>
                </a:extLst>
              </p:cNvPr>
              <p:cNvSpPr>
                <a:spLocks noRot="1" noChangeAspect="1" noMove="1" noResize="1" noEditPoints="1" noAdjustHandles="1" noChangeArrowheads="1" noChangeShapeType="1" noTextEdit="1"/>
              </p:cNvSpPr>
              <p:nvPr/>
            </p:nvSpPr>
            <p:spPr>
              <a:xfrm>
                <a:off x="2014673" y="2520359"/>
                <a:ext cx="965322" cy="1270001"/>
              </a:xfrm>
              <a:prstGeom prst="rect">
                <a:avLst/>
              </a:prstGeom>
              <a:blipFill>
                <a:blip r:embed="rId3"/>
                <a:stretch>
                  <a:fillRect l="-649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Equation">
                <a:extLst>
                  <a:ext uri="{FF2B5EF4-FFF2-40B4-BE49-F238E27FC236}">
                    <a16:creationId xmlns:a16="http://schemas.microsoft.com/office/drawing/2014/main" id="{25CD6942-3B8F-9041-8918-BC712CD32674}"/>
                  </a:ext>
                </a:extLst>
              </p:cNvPr>
              <p:cNvSpPr txBox="1"/>
              <p:nvPr/>
            </p:nvSpPr>
            <p:spPr>
              <a:xfrm>
                <a:off x="2133022" y="5497235"/>
                <a:ext cx="395225" cy="56897"/>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000000"/>
                          </a:solidFill>
                          <a:latin typeface="Cambria Math" panose="02040503050406030204" pitchFamily="18" charset="0"/>
                        </a:rPr>
                        <m:t>…</m:t>
                      </m:r>
                    </m:oMath>
                  </m:oMathPara>
                </a14:m>
                <a:endParaRPr sz="4000" dirty="0"/>
              </a:p>
            </p:txBody>
          </p:sp>
        </mc:Choice>
        <mc:Fallback>
          <p:sp>
            <p:nvSpPr>
              <p:cNvPr id="11" name="Equation">
                <a:extLst>
                  <a:ext uri="{FF2B5EF4-FFF2-40B4-BE49-F238E27FC236}">
                    <a16:creationId xmlns:a16="http://schemas.microsoft.com/office/drawing/2014/main" id="{25CD6942-3B8F-9041-8918-BC712CD32674}"/>
                  </a:ext>
                </a:extLst>
              </p:cNvPr>
              <p:cNvSpPr txBox="1">
                <a:spLocks noRot="1" noChangeAspect="1" noMove="1" noResize="1" noEditPoints="1" noAdjustHandles="1" noChangeArrowheads="1" noChangeShapeType="1" noTextEdit="1"/>
              </p:cNvSpPr>
              <p:nvPr/>
            </p:nvSpPr>
            <p:spPr>
              <a:xfrm>
                <a:off x="2133022" y="5497235"/>
                <a:ext cx="395225" cy="56897"/>
              </a:xfrm>
              <a:prstGeom prst="rect">
                <a:avLst/>
              </a:prstGeom>
              <a:blipFill>
                <a:blip r:embed="rId4"/>
                <a:stretch>
                  <a:fillRect l="-9677" r="-6452" b="-740000"/>
                </a:stretch>
              </a:blipFill>
              <a:ln w="12700">
                <a:miter lim="400000"/>
              </a:ln>
            </p:spPr>
            <p:txBody>
              <a:bodyPr/>
              <a:lstStyle/>
              <a:p>
                <a:r>
                  <a:rPr lang="en-US">
                    <a:noFill/>
                  </a:rPr>
                  <a:t> </a:t>
                </a:r>
              </a:p>
            </p:txBody>
          </p:sp>
        </mc:Fallback>
      </mc:AlternateContent>
      <p:pic>
        <p:nvPicPr>
          <p:cNvPr id="13" name="Image" descr="Image">
            <a:extLst>
              <a:ext uri="{FF2B5EF4-FFF2-40B4-BE49-F238E27FC236}">
                <a16:creationId xmlns:a16="http://schemas.microsoft.com/office/drawing/2014/main" id="{EB8771A7-E62A-E547-A891-D852CD741E36}"/>
              </a:ext>
            </a:extLst>
          </p:cNvPr>
          <p:cNvPicPr>
            <a:picLocks noChangeAspect="1"/>
          </p:cNvPicPr>
          <p:nvPr/>
        </p:nvPicPr>
        <p:blipFill>
          <a:blip r:embed="rId2">
            <a:extLst/>
          </a:blip>
          <a:stretch>
            <a:fillRect/>
          </a:stretch>
        </p:blipFill>
        <p:spPr>
          <a:xfrm>
            <a:off x="6221561" y="2493971"/>
            <a:ext cx="1286576" cy="846078"/>
          </a:xfrm>
          <a:prstGeom prst="rect">
            <a:avLst/>
          </a:prstGeom>
          <a:ln w="12700">
            <a:miter lim="400000"/>
          </a:ln>
        </p:spPr>
      </p:pic>
      <p:pic>
        <p:nvPicPr>
          <p:cNvPr id="14" name="Image" descr="Image">
            <a:extLst>
              <a:ext uri="{FF2B5EF4-FFF2-40B4-BE49-F238E27FC236}">
                <a16:creationId xmlns:a16="http://schemas.microsoft.com/office/drawing/2014/main" id="{64E7C706-FC8D-094A-A52A-10B317F27149}"/>
              </a:ext>
            </a:extLst>
          </p:cNvPr>
          <p:cNvPicPr>
            <a:picLocks noChangeAspect="1"/>
          </p:cNvPicPr>
          <p:nvPr/>
        </p:nvPicPr>
        <p:blipFill>
          <a:blip r:embed="rId2">
            <a:extLst/>
          </a:blip>
          <a:stretch>
            <a:fillRect/>
          </a:stretch>
        </p:blipFill>
        <p:spPr>
          <a:xfrm>
            <a:off x="7113136" y="2493971"/>
            <a:ext cx="1286576" cy="846078"/>
          </a:xfrm>
          <a:prstGeom prst="rect">
            <a:avLst/>
          </a:prstGeom>
          <a:ln w="12700">
            <a:miter lim="400000"/>
          </a:ln>
        </p:spPr>
      </p:pic>
      <p:pic>
        <p:nvPicPr>
          <p:cNvPr id="15" name="Image" descr="Image">
            <a:extLst>
              <a:ext uri="{FF2B5EF4-FFF2-40B4-BE49-F238E27FC236}">
                <a16:creationId xmlns:a16="http://schemas.microsoft.com/office/drawing/2014/main" id="{85A0194B-DBD8-7944-BF6E-CDEF000945B3}"/>
              </a:ext>
            </a:extLst>
          </p:cNvPr>
          <p:cNvPicPr>
            <a:picLocks noChangeAspect="1"/>
          </p:cNvPicPr>
          <p:nvPr/>
        </p:nvPicPr>
        <p:blipFill>
          <a:blip r:embed="rId2">
            <a:extLst/>
          </a:blip>
          <a:stretch>
            <a:fillRect/>
          </a:stretch>
        </p:blipFill>
        <p:spPr>
          <a:xfrm>
            <a:off x="6221561" y="3043509"/>
            <a:ext cx="1286576" cy="846079"/>
          </a:xfrm>
          <a:prstGeom prst="rect">
            <a:avLst/>
          </a:prstGeom>
          <a:ln w="12700">
            <a:miter lim="400000"/>
          </a:ln>
        </p:spPr>
      </p:pic>
      <p:pic>
        <p:nvPicPr>
          <p:cNvPr id="16" name="Image" descr="Image">
            <a:extLst>
              <a:ext uri="{FF2B5EF4-FFF2-40B4-BE49-F238E27FC236}">
                <a16:creationId xmlns:a16="http://schemas.microsoft.com/office/drawing/2014/main" id="{57B5FD5F-42C1-CE40-9A96-74DECE0705B0}"/>
              </a:ext>
            </a:extLst>
          </p:cNvPr>
          <p:cNvPicPr>
            <a:picLocks noChangeAspect="1"/>
          </p:cNvPicPr>
          <p:nvPr/>
        </p:nvPicPr>
        <p:blipFill>
          <a:blip r:embed="rId2">
            <a:extLst/>
          </a:blip>
          <a:stretch>
            <a:fillRect/>
          </a:stretch>
        </p:blipFill>
        <p:spPr>
          <a:xfrm>
            <a:off x="7248051" y="3073679"/>
            <a:ext cx="1286576" cy="846078"/>
          </a:xfrm>
          <a:prstGeom prst="rect">
            <a:avLst/>
          </a:prstGeom>
          <a:ln w="12700">
            <a:miter lim="400000"/>
          </a:ln>
        </p:spPr>
      </p:pic>
      <p:sp>
        <p:nvSpPr>
          <p:cNvPr id="17" name="Computation Committee">
            <a:extLst>
              <a:ext uri="{FF2B5EF4-FFF2-40B4-BE49-F238E27FC236}">
                <a16:creationId xmlns:a16="http://schemas.microsoft.com/office/drawing/2014/main" id="{8D8CD3BE-04DB-8941-AC7B-4514C71C8A04}"/>
              </a:ext>
            </a:extLst>
          </p:cNvPr>
          <p:cNvSpPr txBox="1"/>
          <p:nvPr/>
        </p:nvSpPr>
        <p:spPr>
          <a:xfrm>
            <a:off x="6375759" y="1569358"/>
            <a:ext cx="1849865"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sz="2400"/>
              <a:t>Computation</a:t>
            </a:r>
            <a:br>
              <a:rPr sz="2400"/>
            </a:br>
            <a:r>
              <a:rPr sz="2400"/>
              <a:t>Committee</a:t>
            </a:r>
          </a:p>
        </p:txBody>
      </p:sp>
      <p:sp>
        <p:nvSpPr>
          <p:cNvPr id="18" name="Arrow">
            <a:extLst>
              <a:ext uri="{FF2B5EF4-FFF2-40B4-BE49-F238E27FC236}">
                <a16:creationId xmlns:a16="http://schemas.microsoft.com/office/drawing/2014/main" id="{EF1D68D6-93D2-A44A-A391-0AFECF15A697}"/>
              </a:ext>
            </a:extLst>
          </p:cNvPr>
          <p:cNvSpPr/>
          <p:nvPr/>
        </p:nvSpPr>
        <p:spPr>
          <a:xfrm>
            <a:off x="4450158" y="4857848"/>
            <a:ext cx="1402869"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9" name="Transfer Triples">
            <a:extLst>
              <a:ext uri="{FF2B5EF4-FFF2-40B4-BE49-F238E27FC236}">
                <a16:creationId xmlns:a16="http://schemas.microsoft.com/office/drawing/2014/main" id="{CDDC6600-28DD-9440-A368-1EBF96F4B040}"/>
              </a:ext>
            </a:extLst>
          </p:cNvPr>
          <p:cNvSpPr txBox="1"/>
          <p:nvPr/>
        </p:nvSpPr>
        <p:spPr>
          <a:xfrm>
            <a:off x="4519425" y="4344402"/>
            <a:ext cx="106690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dirty="0"/>
              <a:t>Transfer</a:t>
            </a:r>
          </a:p>
        </p:txBody>
      </p:sp>
      <mc:AlternateContent xmlns:mc="http://schemas.openxmlformats.org/markup-compatibility/2006">
        <mc:Choice xmlns:a14="http://schemas.microsoft.com/office/drawing/2010/main" Requires="a14">
          <p:sp>
            <p:nvSpPr>
              <p:cNvPr id="20" name="Equation">
                <a:extLst>
                  <a:ext uri="{FF2B5EF4-FFF2-40B4-BE49-F238E27FC236}">
                    <a16:creationId xmlns:a16="http://schemas.microsoft.com/office/drawing/2014/main" id="{92364966-717E-3E4D-A9AD-A795815E0D7A}"/>
                  </a:ext>
                </a:extLst>
              </p:cNvPr>
              <p:cNvSpPr txBox="1"/>
              <p:nvPr/>
            </p:nvSpPr>
            <p:spPr>
              <a:xfrm>
                <a:off x="1043986" y="4574999"/>
                <a:ext cx="2696829"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a</m:t>
                      </m:r>
                      <m:r>
                        <m:rPr>
                          <m:nor/>
                        </m:rPr>
                        <a:rPr lang="en-US" sz="3200" i="0" baseline="-25000" dirty="0" smtClean="0"/>
                        <m:t>1</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i="1" dirty="0" smtClean="0"/>
                        <m:t>b</m:t>
                      </m:r>
                      <m:r>
                        <m:rPr>
                          <m:nor/>
                        </m:rPr>
                        <a:rPr lang="en-US" sz="3200" b="0" i="0" baseline="-25000" dirty="0" smtClean="0"/>
                        <m:t>1</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b="0" i="1" dirty="0" smtClean="0"/>
                        <m:t>c</m:t>
                      </m:r>
                      <m:r>
                        <m:rPr>
                          <m:nor/>
                        </m:rPr>
                        <a:rPr lang="en-US" sz="3200" b="0" i="0" baseline="-25000" dirty="0" smtClean="0"/>
                        <m:t>1</m:t>
                      </m:r>
                      <m:r>
                        <m:rPr>
                          <m:nor/>
                        </m:rPr>
                        <a:rPr lang="en-US" sz="3200" dirty="0"/>
                        <m:t>⟧</m:t>
                      </m:r>
                    </m:oMath>
                  </m:oMathPara>
                </a14:m>
                <a:endParaRPr sz="3200" dirty="0"/>
              </a:p>
            </p:txBody>
          </p:sp>
        </mc:Choice>
        <mc:Fallback>
          <p:sp>
            <p:nvSpPr>
              <p:cNvPr id="20" name="Equation">
                <a:extLst>
                  <a:ext uri="{FF2B5EF4-FFF2-40B4-BE49-F238E27FC236}">
                    <a16:creationId xmlns:a16="http://schemas.microsoft.com/office/drawing/2014/main" id="{92364966-717E-3E4D-A9AD-A795815E0D7A}"/>
                  </a:ext>
                </a:extLst>
              </p:cNvPr>
              <p:cNvSpPr txBox="1">
                <a:spLocks noRot="1" noChangeAspect="1" noMove="1" noResize="1" noEditPoints="1" noAdjustHandles="1" noChangeArrowheads="1" noChangeShapeType="1" noTextEdit="1"/>
              </p:cNvSpPr>
              <p:nvPr/>
            </p:nvSpPr>
            <p:spPr>
              <a:xfrm>
                <a:off x="1043986" y="4574999"/>
                <a:ext cx="2696829" cy="492443"/>
              </a:xfrm>
              <a:prstGeom prst="rect">
                <a:avLst/>
              </a:prstGeom>
              <a:blipFill>
                <a:blip r:embed="rId5"/>
                <a:stretch>
                  <a:fillRect l="-2804" r="-2336" b="-33333"/>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Equation">
                <a:extLst>
                  <a:ext uri="{FF2B5EF4-FFF2-40B4-BE49-F238E27FC236}">
                    <a16:creationId xmlns:a16="http://schemas.microsoft.com/office/drawing/2014/main" id="{3F555AC2-0EE5-BA48-BCF1-4259EEA849D8}"/>
                  </a:ext>
                </a:extLst>
              </p:cNvPr>
              <p:cNvSpPr txBox="1"/>
              <p:nvPr/>
            </p:nvSpPr>
            <p:spPr>
              <a:xfrm>
                <a:off x="1043986" y="5058640"/>
                <a:ext cx="2696829"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a</m:t>
                      </m:r>
                      <m:r>
                        <m:rPr>
                          <m:nor/>
                        </m:rPr>
                        <a:rPr lang="en-US" sz="3200" b="0" i="0" baseline="-25000" dirty="0" smtClean="0"/>
                        <m:t>2</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i="1" dirty="0" smtClean="0"/>
                        <m:t>b</m:t>
                      </m:r>
                      <m:r>
                        <m:rPr>
                          <m:nor/>
                        </m:rPr>
                        <a:rPr lang="en-US" sz="3200" b="0" i="0" baseline="-25000" dirty="0" smtClean="0"/>
                        <m:t>2</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b="0" i="1" dirty="0" smtClean="0"/>
                        <m:t>c</m:t>
                      </m:r>
                      <m:r>
                        <m:rPr>
                          <m:nor/>
                        </m:rPr>
                        <a:rPr lang="en-US" sz="3200" b="0" i="0" baseline="-25000" dirty="0" smtClean="0"/>
                        <m:t>2</m:t>
                      </m:r>
                      <m:r>
                        <m:rPr>
                          <m:nor/>
                        </m:rPr>
                        <a:rPr lang="en-US" sz="3200" dirty="0"/>
                        <m:t>⟧</m:t>
                      </m:r>
                    </m:oMath>
                  </m:oMathPara>
                </a14:m>
                <a:endParaRPr sz="3200" dirty="0"/>
              </a:p>
            </p:txBody>
          </p:sp>
        </mc:Choice>
        <mc:Fallback>
          <p:sp>
            <p:nvSpPr>
              <p:cNvPr id="27" name="Equation">
                <a:extLst>
                  <a:ext uri="{FF2B5EF4-FFF2-40B4-BE49-F238E27FC236}">
                    <a16:creationId xmlns:a16="http://schemas.microsoft.com/office/drawing/2014/main" id="{3F555AC2-0EE5-BA48-BCF1-4259EEA849D8}"/>
                  </a:ext>
                </a:extLst>
              </p:cNvPr>
              <p:cNvSpPr txBox="1">
                <a:spLocks noRot="1" noChangeAspect="1" noMove="1" noResize="1" noEditPoints="1" noAdjustHandles="1" noChangeArrowheads="1" noChangeShapeType="1" noTextEdit="1"/>
              </p:cNvSpPr>
              <p:nvPr/>
            </p:nvSpPr>
            <p:spPr>
              <a:xfrm>
                <a:off x="1043986" y="5058640"/>
                <a:ext cx="2696829" cy="492443"/>
              </a:xfrm>
              <a:prstGeom prst="rect">
                <a:avLst/>
              </a:prstGeom>
              <a:blipFill>
                <a:blip r:embed="rId6"/>
                <a:stretch>
                  <a:fillRect l="-2804" r="-2336" b="-35000"/>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Equation">
                <a:extLst>
                  <a:ext uri="{FF2B5EF4-FFF2-40B4-BE49-F238E27FC236}">
                    <a16:creationId xmlns:a16="http://schemas.microsoft.com/office/drawing/2014/main" id="{9A9DD9AB-0E36-5143-B213-D7F355DEAD4E}"/>
                  </a:ext>
                </a:extLst>
              </p:cNvPr>
              <p:cNvSpPr txBox="1"/>
              <p:nvPr/>
            </p:nvSpPr>
            <p:spPr>
              <a:xfrm>
                <a:off x="1168555" y="6026197"/>
                <a:ext cx="2465996"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a</m:t>
                      </m:r>
                      <m:r>
                        <m:rPr>
                          <m:nor/>
                        </m:rPr>
                        <a:rPr lang="en-US" sz="3200" b="0" i="1" baseline="-25000" dirty="0" smtClean="0"/>
                        <m:t>t</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i="1" dirty="0" smtClean="0"/>
                        <m:t>b</m:t>
                      </m:r>
                      <m:r>
                        <m:rPr>
                          <m:nor/>
                        </m:rPr>
                        <a:rPr lang="en-US" sz="3200" i="1" baseline="-25000" dirty="0"/>
                        <m:t>t</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b="0" i="1" dirty="0" smtClean="0"/>
                        <m:t>c</m:t>
                      </m:r>
                      <m:r>
                        <m:rPr>
                          <m:nor/>
                        </m:rPr>
                        <a:rPr lang="en-US" sz="3200" i="1" baseline="-25000" dirty="0"/>
                        <m:t>t</m:t>
                      </m:r>
                      <m:r>
                        <m:rPr>
                          <m:nor/>
                        </m:rPr>
                        <a:rPr lang="en-US" sz="3200" dirty="0"/>
                        <m:t>⟧</m:t>
                      </m:r>
                    </m:oMath>
                  </m:oMathPara>
                </a14:m>
                <a:endParaRPr sz="3200" dirty="0"/>
              </a:p>
            </p:txBody>
          </p:sp>
        </mc:Choice>
        <mc:Fallback>
          <p:sp>
            <p:nvSpPr>
              <p:cNvPr id="28" name="Equation">
                <a:extLst>
                  <a:ext uri="{FF2B5EF4-FFF2-40B4-BE49-F238E27FC236}">
                    <a16:creationId xmlns:a16="http://schemas.microsoft.com/office/drawing/2014/main" id="{9A9DD9AB-0E36-5143-B213-D7F355DEAD4E}"/>
                  </a:ext>
                </a:extLst>
              </p:cNvPr>
              <p:cNvSpPr txBox="1">
                <a:spLocks noRot="1" noChangeAspect="1" noMove="1" noResize="1" noEditPoints="1" noAdjustHandles="1" noChangeArrowheads="1" noChangeShapeType="1" noTextEdit="1"/>
              </p:cNvSpPr>
              <p:nvPr/>
            </p:nvSpPr>
            <p:spPr>
              <a:xfrm>
                <a:off x="1168555" y="6026197"/>
                <a:ext cx="2465996" cy="492443"/>
              </a:xfrm>
              <a:prstGeom prst="rect">
                <a:avLst/>
              </a:prstGeom>
              <a:blipFill>
                <a:blip r:embed="rId7"/>
                <a:stretch>
                  <a:fillRect l="-3077" r="-3077" b="-35897"/>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Equation">
                <a:extLst>
                  <a:ext uri="{FF2B5EF4-FFF2-40B4-BE49-F238E27FC236}">
                    <a16:creationId xmlns:a16="http://schemas.microsoft.com/office/drawing/2014/main" id="{D7654313-0C0C-AC45-BEF8-12D73855C9C5}"/>
                  </a:ext>
                </a:extLst>
              </p:cNvPr>
              <p:cNvSpPr txBox="1"/>
              <p:nvPr/>
            </p:nvSpPr>
            <p:spPr>
              <a:xfrm>
                <a:off x="7055821" y="5488433"/>
                <a:ext cx="395225" cy="56897"/>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000000"/>
                          </a:solidFill>
                          <a:latin typeface="Cambria Math" panose="02040503050406030204" pitchFamily="18" charset="0"/>
                        </a:rPr>
                        <m:t>…</m:t>
                      </m:r>
                    </m:oMath>
                  </m:oMathPara>
                </a14:m>
                <a:endParaRPr sz="4000" dirty="0"/>
              </a:p>
            </p:txBody>
          </p:sp>
        </mc:Choice>
        <mc:Fallback>
          <p:sp>
            <p:nvSpPr>
              <p:cNvPr id="29" name="Equation">
                <a:extLst>
                  <a:ext uri="{FF2B5EF4-FFF2-40B4-BE49-F238E27FC236}">
                    <a16:creationId xmlns:a16="http://schemas.microsoft.com/office/drawing/2014/main" id="{D7654313-0C0C-AC45-BEF8-12D73855C9C5}"/>
                  </a:ext>
                </a:extLst>
              </p:cNvPr>
              <p:cNvSpPr txBox="1">
                <a:spLocks noRot="1" noChangeAspect="1" noMove="1" noResize="1" noEditPoints="1" noAdjustHandles="1" noChangeArrowheads="1" noChangeShapeType="1" noTextEdit="1"/>
              </p:cNvSpPr>
              <p:nvPr/>
            </p:nvSpPr>
            <p:spPr>
              <a:xfrm>
                <a:off x="7055821" y="5488433"/>
                <a:ext cx="395225" cy="56897"/>
              </a:xfrm>
              <a:prstGeom prst="rect">
                <a:avLst/>
              </a:prstGeom>
              <a:blipFill>
                <a:blip r:embed="rId8"/>
                <a:stretch>
                  <a:fillRect l="-6250" r="-3125" b="-720000"/>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Equation">
                <a:extLst>
                  <a:ext uri="{FF2B5EF4-FFF2-40B4-BE49-F238E27FC236}">
                    <a16:creationId xmlns:a16="http://schemas.microsoft.com/office/drawing/2014/main" id="{0995CEF4-2E0D-1C42-A836-D13598A0DAAE}"/>
                  </a:ext>
                </a:extLst>
              </p:cNvPr>
              <p:cNvSpPr txBox="1"/>
              <p:nvPr/>
            </p:nvSpPr>
            <p:spPr>
              <a:xfrm>
                <a:off x="5966785" y="4566197"/>
                <a:ext cx="2696829"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a</m:t>
                      </m:r>
                      <m:r>
                        <m:rPr>
                          <m:nor/>
                        </m:rPr>
                        <a:rPr lang="en-US" sz="3200" i="0" baseline="-25000" dirty="0" smtClean="0"/>
                        <m:t>1</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i="1" dirty="0" smtClean="0"/>
                        <m:t>b</m:t>
                      </m:r>
                      <m:r>
                        <m:rPr>
                          <m:nor/>
                        </m:rPr>
                        <a:rPr lang="en-US" sz="3200" b="0" i="0" baseline="-25000" dirty="0" smtClean="0"/>
                        <m:t>1</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b="0" i="1" dirty="0" smtClean="0"/>
                        <m:t>c</m:t>
                      </m:r>
                      <m:r>
                        <m:rPr>
                          <m:nor/>
                        </m:rPr>
                        <a:rPr lang="en-US" sz="3200" b="0" i="0" baseline="-25000" dirty="0" smtClean="0"/>
                        <m:t>1</m:t>
                      </m:r>
                      <m:r>
                        <m:rPr>
                          <m:nor/>
                        </m:rPr>
                        <a:rPr lang="en-US" sz="3200" dirty="0"/>
                        <m:t>⟧</m:t>
                      </m:r>
                    </m:oMath>
                  </m:oMathPara>
                </a14:m>
                <a:endParaRPr sz="3200" dirty="0"/>
              </a:p>
            </p:txBody>
          </p:sp>
        </mc:Choice>
        <mc:Fallback>
          <p:sp>
            <p:nvSpPr>
              <p:cNvPr id="30" name="Equation">
                <a:extLst>
                  <a:ext uri="{FF2B5EF4-FFF2-40B4-BE49-F238E27FC236}">
                    <a16:creationId xmlns:a16="http://schemas.microsoft.com/office/drawing/2014/main" id="{0995CEF4-2E0D-1C42-A836-D13598A0DAAE}"/>
                  </a:ext>
                </a:extLst>
              </p:cNvPr>
              <p:cNvSpPr txBox="1">
                <a:spLocks noRot="1" noChangeAspect="1" noMove="1" noResize="1" noEditPoints="1" noAdjustHandles="1" noChangeArrowheads="1" noChangeShapeType="1" noTextEdit="1"/>
              </p:cNvSpPr>
              <p:nvPr/>
            </p:nvSpPr>
            <p:spPr>
              <a:xfrm>
                <a:off x="5966785" y="4566197"/>
                <a:ext cx="2696829" cy="492443"/>
              </a:xfrm>
              <a:prstGeom prst="rect">
                <a:avLst/>
              </a:prstGeom>
              <a:blipFill>
                <a:blip r:embed="rId9"/>
                <a:stretch>
                  <a:fillRect l="-2817" r="-2817" b="-36842"/>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Equation">
                <a:extLst>
                  <a:ext uri="{FF2B5EF4-FFF2-40B4-BE49-F238E27FC236}">
                    <a16:creationId xmlns:a16="http://schemas.microsoft.com/office/drawing/2014/main" id="{BF00C425-A423-554D-8589-2D42F9C9EC45}"/>
                  </a:ext>
                </a:extLst>
              </p:cNvPr>
              <p:cNvSpPr txBox="1"/>
              <p:nvPr/>
            </p:nvSpPr>
            <p:spPr>
              <a:xfrm>
                <a:off x="5966785" y="5049838"/>
                <a:ext cx="2696829"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a</m:t>
                      </m:r>
                      <m:r>
                        <m:rPr>
                          <m:nor/>
                        </m:rPr>
                        <a:rPr lang="en-US" sz="3200" b="0" i="0" baseline="-25000" dirty="0" smtClean="0"/>
                        <m:t>2</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i="1" dirty="0" smtClean="0"/>
                        <m:t>b</m:t>
                      </m:r>
                      <m:r>
                        <m:rPr>
                          <m:nor/>
                        </m:rPr>
                        <a:rPr lang="en-US" sz="3200" b="0" i="0" baseline="-25000" dirty="0" smtClean="0"/>
                        <m:t>2</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b="0" i="1" dirty="0" smtClean="0"/>
                        <m:t>c</m:t>
                      </m:r>
                      <m:r>
                        <m:rPr>
                          <m:nor/>
                        </m:rPr>
                        <a:rPr lang="en-US" sz="3200" b="0" i="0" baseline="-25000" dirty="0" smtClean="0"/>
                        <m:t>2</m:t>
                      </m:r>
                      <m:r>
                        <m:rPr>
                          <m:nor/>
                        </m:rPr>
                        <a:rPr lang="en-US" sz="3200" dirty="0"/>
                        <m:t>⟧</m:t>
                      </m:r>
                    </m:oMath>
                  </m:oMathPara>
                </a14:m>
                <a:endParaRPr sz="3200" dirty="0"/>
              </a:p>
            </p:txBody>
          </p:sp>
        </mc:Choice>
        <mc:Fallback>
          <p:sp>
            <p:nvSpPr>
              <p:cNvPr id="31" name="Equation">
                <a:extLst>
                  <a:ext uri="{FF2B5EF4-FFF2-40B4-BE49-F238E27FC236}">
                    <a16:creationId xmlns:a16="http://schemas.microsoft.com/office/drawing/2014/main" id="{BF00C425-A423-554D-8589-2D42F9C9EC45}"/>
                  </a:ext>
                </a:extLst>
              </p:cNvPr>
              <p:cNvSpPr txBox="1">
                <a:spLocks noRot="1" noChangeAspect="1" noMove="1" noResize="1" noEditPoints="1" noAdjustHandles="1" noChangeArrowheads="1" noChangeShapeType="1" noTextEdit="1"/>
              </p:cNvSpPr>
              <p:nvPr/>
            </p:nvSpPr>
            <p:spPr>
              <a:xfrm>
                <a:off x="5966785" y="5049838"/>
                <a:ext cx="2696829" cy="492443"/>
              </a:xfrm>
              <a:prstGeom prst="rect">
                <a:avLst/>
              </a:prstGeom>
              <a:blipFill>
                <a:blip r:embed="rId10"/>
                <a:stretch>
                  <a:fillRect l="-2817" r="-2817" b="-35897"/>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Equation">
                <a:extLst>
                  <a:ext uri="{FF2B5EF4-FFF2-40B4-BE49-F238E27FC236}">
                    <a16:creationId xmlns:a16="http://schemas.microsoft.com/office/drawing/2014/main" id="{18C96FF8-BB46-C84E-A23C-C82651933841}"/>
                  </a:ext>
                </a:extLst>
              </p:cNvPr>
              <p:cNvSpPr txBox="1"/>
              <p:nvPr/>
            </p:nvSpPr>
            <p:spPr>
              <a:xfrm>
                <a:off x="6091354" y="6017395"/>
                <a:ext cx="2465996" cy="492443"/>
              </a:xfrm>
              <a:prstGeom prst="rect">
                <a:avLst/>
              </a:prstGeom>
              <a:ln w="12700">
                <a:miter lim="400000"/>
              </a:ln>
            </p:spPr>
            <p:txBody>
              <a:bodyPr wrap="none" lIns="0" tIns="0" rIns="0" bIns="0">
                <a:spAutoFit/>
              </a:bodyPr>
              <a:lstStyle/>
              <a:p>
                <a:pPr latinLnBrk="1">
                  <a:defRPr sz="1800" b="0"/>
                </a:pPr>
                <a14:m>
                  <m:oMathPara xmlns:m="http://schemas.openxmlformats.org/officeDocument/2006/math">
                    <m:oMathParaPr>
                      <m:jc m:val="centerGroup"/>
                    </m:oMathParaPr>
                    <m:oMath xmlns:m="http://schemas.openxmlformats.org/officeDocument/2006/math">
                      <m:r>
                        <m:rPr>
                          <m:nor/>
                        </m:rPr>
                        <a:rPr lang="en-US" sz="3200" dirty="0" smtClean="0"/>
                        <m:t>⟦</m:t>
                      </m:r>
                      <m:r>
                        <m:rPr>
                          <m:nor/>
                        </m:rPr>
                        <a:rPr lang="en-US" sz="3200" b="0" i="1" dirty="0" smtClean="0"/>
                        <m:t>a</m:t>
                      </m:r>
                      <m:r>
                        <m:rPr>
                          <m:nor/>
                        </m:rPr>
                        <a:rPr lang="en-US" sz="3200" b="0" i="1" baseline="-25000" dirty="0" smtClean="0"/>
                        <m:t>t</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i="1" dirty="0" smtClean="0"/>
                        <m:t>b</m:t>
                      </m:r>
                      <m:r>
                        <m:rPr>
                          <m:nor/>
                        </m:rPr>
                        <a:rPr lang="en-US" sz="3200" i="1" baseline="-25000" dirty="0"/>
                        <m:t>t</m:t>
                      </m:r>
                      <m:r>
                        <m:rPr>
                          <m:nor/>
                        </m:rPr>
                        <a:rPr lang="en-US" sz="3200" dirty="0"/>
                        <m:t>⟧</m:t>
                      </m:r>
                      <m:r>
                        <a:rPr sz="3200" i="1">
                          <a:solidFill>
                            <a:srgbClr val="000000"/>
                          </a:solidFill>
                          <a:latin typeface="Cambria Math" panose="02040503050406030204" pitchFamily="18" charset="0"/>
                        </a:rPr>
                        <m:t>,</m:t>
                      </m:r>
                      <m:r>
                        <m:rPr>
                          <m:nor/>
                        </m:rPr>
                        <a:rPr lang="en-US" sz="3200" dirty="0"/>
                        <m:t>⟦</m:t>
                      </m:r>
                      <m:r>
                        <m:rPr>
                          <m:nor/>
                        </m:rPr>
                        <a:rPr lang="en-US" sz="3200" b="0" i="1" dirty="0" smtClean="0"/>
                        <m:t>c</m:t>
                      </m:r>
                      <m:r>
                        <m:rPr>
                          <m:nor/>
                        </m:rPr>
                        <a:rPr lang="en-US" sz="3200" i="1" baseline="-25000" dirty="0"/>
                        <m:t>t</m:t>
                      </m:r>
                      <m:r>
                        <m:rPr>
                          <m:nor/>
                        </m:rPr>
                        <a:rPr lang="en-US" sz="3200" dirty="0"/>
                        <m:t>⟧</m:t>
                      </m:r>
                    </m:oMath>
                  </m:oMathPara>
                </a14:m>
                <a:endParaRPr sz="3200" dirty="0"/>
              </a:p>
            </p:txBody>
          </p:sp>
        </mc:Choice>
        <mc:Fallback>
          <p:sp>
            <p:nvSpPr>
              <p:cNvPr id="32" name="Equation">
                <a:extLst>
                  <a:ext uri="{FF2B5EF4-FFF2-40B4-BE49-F238E27FC236}">
                    <a16:creationId xmlns:a16="http://schemas.microsoft.com/office/drawing/2014/main" id="{18C96FF8-BB46-C84E-A23C-C82651933841}"/>
                  </a:ext>
                </a:extLst>
              </p:cNvPr>
              <p:cNvSpPr txBox="1">
                <a:spLocks noRot="1" noChangeAspect="1" noMove="1" noResize="1" noEditPoints="1" noAdjustHandles="1" noChangeArrowheads="1" noChangeShapeType="1" noTextEdit="1"/>
              </p:cNvSpPr>
              <p:nvPr/>
            </p:nvSpPr>
            <p:spPr>
              <a:xfrm>
                <a:off x="6091354" y="6017395"/>
                <a:ext cx="2465996" cy="492443"/>
              </a:xfrm>
              <a:prstGeom prst="rect">
                <a:avLst/>
              </a:prstGeom>
              <a:blipFill>
                <a:blip r:embed="rId11"/>
                <a:stretch>
                  <a:fillRect l="-3608" r="-3093" b="-32500"/>
                </a:stretch>
              </a:blipFill>
              <a:ln w="12700">
                <a:miter lim="400000"/>
              </a:ln>
            </p:spPr>
            <p:txBody>
              <a:bodyPr/>
              <a:lstStyle/>
              <a:p>
                <a:r>
                  <a:rPr lang="en-US">
                    <a:noFill/>
                  </a:rPr>
                  <a:t> </a:t>
                </a:r>
              </a:p>
            </p:txBody>
          </p:sp>
        </mc:Fallback>
      </mc:AlternateContent>
      <p:sp>
        <p:nvSpPr>
          <p:cNvPr id="33" name="For a single committee with   parties, probability of all malicious members is   For 1,000 committees, setting   is sufficient for one honest party in all committees">
            <a:extLst>
              <a:ext uri="{FF2B5EF4-FFF2-40B4-BE49-F238E27FC236}">
                <a16:creationId xmlns:a16="http://schemas.microsoft.com/office/drawing/2014/main" id="{675796D7-80B5-AF40-A4E8-5626B2E4DC60}"/>
              </a:ext>
            </a:extLst>
          </p:cNvPr>
          <p:cNvSpPr txBox="1"/>
          <p:nvPr/>
        </p:nvSpPr>
        <p:spPr>
          <a:xfrm>
            <a:off x="12913" y="6637209"/>
            <a:ext cx="10045487" cy="841256"/>
          </a:xfrm>
          <a:prstGeom prst="rect">
            <a:avLst/>
          </a:prstGeom>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xmlns:mc="http://schemas.openxmlformats.org/markup-compatibility/2006" val="1"/>
            </a:ext>
          </a:extLst>
        </p:spPr>
        <p:txBody>
          <a:bodyPr wrap="square" lIns="50800" tIns="50800" rIns="50800" bIns="50800" anchor="ctr">
            <a:spAutoFit/>
          </a:bodyPr>
          <a:lstStyle/>
          <a:p>
            <a:pPr algn="ctr"/>
            <a:r>
              <a:rPr lang="en-US" sz="2400" dirty="0"/>
              <a:t>Triple committees produce triples offline and transfer them to active computation committee.</a:t>
            </a:r>
            <a:endParaRPr lang="en-US" sz="2400" baseline="30000" dirty="0"/>
          </a:p>
        </p:txBody>
      </p:sp>
    </p:spTree>
    <p:extLst>
      <p:ext uri="{BB962C8B-B14F-4D97-AF65-F5344CB8AC3E}">
        <p14:creationId xmlns:p14="http://schemas.microsoft.com/office/powerpoint/2010/main" val="3250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2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2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3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31"/>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P spid="18" grpId="0" animBg="1" advAuto="0"/>
      <p:bldP spid="19" grpId="0" animBg="1" advAuto="0"/>
      <p:bldP spid="20" grpId="0" animBg="1" advAuto="0"/>
      <p:bldP spid="27" grpId="0" animBg="1" advAuto="0"/>
      <p:bldP spid="28" grpId="0" animBg="1" advAuto="0"/>
      <p:bldP spid="29" grpId="0" animBg="1" advAuto="0"/>
      <p:bldP spid="30" grpId="0" animBg="1" advAuto="0"/>
      <p:bldP spid="31" grpId="0" animBg="1" advAuto="0"/>
      <p:bldP spid="32"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Triple Generation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44</a:t>
            </a:fld>
            <a:endParaRPr lang="en-US" b="1" dirty="0">
              <a:solidFill>
                <a:schemeClr val="tx2"/>
              </a:solidFill>
            </a:endParaRPr>
          </a:p>
        </p:txBody>
      </p:sp>
      <p:sp>
        <p:nvSpPr>
          <p:cNvPr id="5" name="Relays agree on participants and random string…">
            <a:extLst>
              <a:ext uri="{FF2B5EF4-FFF2-40B4-BE49-F238E27FC236}">
                <a16:creationId xmlns:a16="http://schemas.microsoft.com/office/drawing/2014/main" id="{01420B96-0E94-8444-86F2-6A66357F043A}"/>
              </a:ext>
            </a:extLst>
          </p:cNvPr>
          <p:cNvSpPr txBox="1"/>
          <p:nvPr/>
        </p:nvSpPr>
        <p:spPr>
          <a:xfrm>
            <a:off x="1" y="1414359"/>
            <a:ext cx="10058400" cy="3549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100000"/>
              <a:defRPr sz="2800"/>
            </a:pPr>
            <a:r>
              <a:rPr lang="en-US" b="1" dirty="0"/>
              <a:t>Complete protocol:</a:t>
            </a:r>
          </a:p>
          <a:p>
            <a:pPr marL="476250" indent="-476250" algn="l">
              <a:buSzPct val="100000"/>
              <a:buAutoNum type="arabicPeriod"/>
              <a:defRPr sz="2800"/>
            </a:pPr>
            <a:r>
              <a:rPr dirty="0"/>
              <a:t>Relays agree on participants and random string</a:t>
            </a:r>
          </a:p>
          <a:p>
            <a:pPr marL="476250" indent="-476250" algn="l">
              <a:buSzPct val="100000"/>
              <a:buAutoNum type="arabicPeriod"/>
              <a:defRPr sz="2800"/>
            </a:pPr>
            <a:r>
              <a:rPr dirty="0"/>
              <a:t>Relays organize themselves into triple and computation committees</a:t>
            </a:r>
          </a:p>
          <a:p>
            <a:pPr marL="476250" indent="-476250" algn="l">
              <a:buSzPct val="100000"/>
              <a:buAutoNum type="arabicPeriod"/>
              <a:defRPr sz="2800"/>
            </a:pPr>
            <a:r>
              <a:rPr dirty="0"/>
              <a:t>Triple committees produce and transfer triples</a:t>
            </a:r>
          </a:p>
          <a:p>
            <a:pPr marL="476250" indent="-476250" algn="l">
              <a:buSzPct val="100000"/>
              <a:buAutoNum type="arabicPeriod"/>
              <a:defRPr sz="2800"/>
            </a:pPr>
            <a:r>
              <a:rPr b="1" dirty="0"/>
              <a:t>Relays share input with computation committee</a:t>
            </a:r>
          </a:p>
          <a:p>
            <a:pPr marL="476250" indent="-476250" algn="l">
              <a:buSzPct val="100000"/>
              <a:buAutoNum type="arabicPeriod"/>
              <a:defRPr sz="2800"/>
            </a:pPr>
            <a:r>
              <a:rPr dirty="0"/>
              <a:t>Computation committee computes output</a:t>
            </a:r>
            <a:endParaRPr lang="en-US" dirty="0"/>
          </a:p>
          <a:p>
            <a:pPr marL="476250" indent="-476250" algn="l">
              <a:buSzPct val="100000"/>
              <a:buAutoNum type="arabicPeriod"/>
              <a:defRPr sz="2800"/>
            </a:pPr>
            <a:r>
              <a:rPr lang="en-US" dirty="0"/>
              <a:t>Relay failures cause activation of inactive committees.</a:t>
            </a:r>
          </a:p>
        </p:txBody>
      </p:sp>
    </p:spTree>
    <p:extLst>
      <p:ext uri="{BB962C8B-B14F-4D97-AF65-F5344CB8AC3E}">
        <p14:creationId xmlns:p14="http://schemas.microsoft.com/office/powerpoint/2010/main" val="1238146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Triple Generation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45</a:t>
            </a:fld>
            <a:endParaRPr lang="en-US" b="1" dirty="0">
              <a:solidFill>
                <a:schemeClr val="tx2"/>
              </a:solidFill>
            </a:endParaRPr>
          </a:p>
        </p:txBody>
      </p:sp>
      <p:sp>
        <p:nvSpPr>
          <p:cNvPr id="5" name="Relays agree on participants and random string…">
            <a:extLst>
              <a:ext uri="{FF2B5EF4-FFF2-40B4-BE49-F238E27FC236}">
                <a16:creationId xmlns:a16="http://schemas.microsoft.com/office/drawing/2014/main" id="{01420B96-0E94-8444-86F2-6A66357F043A}"/>
              </a:ext>
            </a:extLst>
          </p:cNvPr>
          <p:cNvSpPr txBox="1"/>
          <p:nvPr/>
        </p:nvSpPr>
        <p:spPr>
          <a:xfrm>
            <a:off x="1" y="1414359"/>
            <a:ext cx="10058400" cy="3549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100000"/>
              <a:defRPr sz="2800"/>
            </a:pPr>
            <a:r>
              <a:rPr lang="en-US" b="1" dirty="0"/>
              <a:t>Complete protocol:</a:t>
            </a:r>
          </a:p>
          <a:p>
            <a:pPr marL="476250" indent="-476250" algn="l">
              <a:buSzPct val="100000"/>
              <a:buAutoNum type="arabicPeriod"/>
              <a:defRPr sz="2800"/>
            </a:pPr>
            <a:r>
              <a:rPr dirty="0"/>
              <a:t>Relays agree on participants and random string</a:t>
            </a:r>
          </a:p>
          <a:p>
            <a:pPr marL="476250" indent="-476250" algn="l">
              <a:buSzPct val="100000"/>
              <a:buAutoNum type="arabicPeriod"/>
              <a:defRPr sz="2800"/>
            </a:pPr>
            <a:r>
              <a:rPr dirty="0"/>
              <a:t>Relays organize themselves into triple and computation committees</a:t>
            </a:r>
          </a:p>
          <a:p>
            <a:pPr marL="476250" indent="-476250" algn="l">
              <a:buSzPct val="100000"/>
              <a:buAutoNum type="arabicPeriod"/>
              <a:defRPr sz="2800"/>
            </a:pPr>
            <a:r>
              <a:rPr dirty="0"/>
              <a:t>Triple committees produce and transfer triples</a:t>
            </a:r>
          </a:p>
          <a:p>
            <a:pPr marL="476250" indent="-476250" algn="l">
              <a:buSzPct val="100000"/>
              <a:buAutoNum type="arabicPeriod"/>
              <a:defRPr sz="2800"/>
            </a:pPr>
            <a:r>
              <a:rPr dirty="0"/>
              <a:t>Relays share input with computation committee</a:t>
            </a:r>
          </a:p>
          <a:p>
            <a:pPr marL="476250" indent="-476250" algn="l">
              <a:buSzPct val="100000"/>
              <a:buAutoNum type="arabicPeriod"/>
              <a:defRPr sz="2800"/>
            </a:pPr>
            <a:r>
              <a:rPr b="1" dirty="0"/>
              <a:t>Computation committee computes output</a:t>
            </a:r>
            <a:endParaRPr lang="en-US" b="1" dirty="0"/>
          </a:p>
          <a:p>
            <a:pPr marL="476250" indent="-476250">
              <a:buSzPct val="100000"/>
              <a:buFontTx/>
              <a:buAutoNum type="arabicPeriod"/>
              <a:defRPr sz="2800"/>
            </a:pPr>
            <a:r>
              <a:rPr lang="en-US" dirty="0"/>
              <a:t>Relay failures cause activation of inactive committees.</a:t>
            </a:r>
          </a:p>
        </p:txBody>
      </p:sp>
    </p:spTree>
    <p:extLst>
      <p:ext uri="{BB962C8B-B14F-4D97-AF65-F5344CB8AC3E}">
        <p14:creationId xmlns:p14="http://schemas.microsoft.com/office/powerpoint/2010/main" val="3356528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Relay Model Triple Generation</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46</a:t>
            </a:fld>
            <a:endParaRPr lang="en-US" b="1" dirty="0">
              <a:solidFill>
                <a:schemeClr val="tx2"/>
              </a:solidFill>
            </a:endParaRPr>
          </a:p>
        </p:txBody>
      </p:sp>
      <p:sp>
        <p:nvSpPr>
          <p:cNvPr id="5" name="Relays agree on participants and random string…">
            <a:extLst>
              <a:ext uri="{FF2B5EF4-FFF2-40B4-BE49-F238E27FC236}">
                <a16:creationId xmlns:a16="http://schemas.microsoft.com/office/drawing/2014/main" id="{01420B96-0E94-8444-86F2-6A66357F043A}"/>
              </a:ext>
            </a:extLst>
          </p:cNvPr>
          <p:cNvSpPr txBox="1"/>
          <p:nvPr/>
        </p:nvSpPr>
        <p:spPr>
          <a:xfrm>
            <a:off x="1" y="1414359"/>
            <a:ext cx="10058400" cy="3549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100000"/>
              <a:defRPr sz="2800"/>
            </a:pPr>
            <a:r>
              <a:rPr lang="en-US" b="1" dirty="0"/>
              <a:t>Complete protocol:</a:t>
            </a:r>
          </a:p>
          <a:p>
            <a:pPr marL="476250" indent="-476250" algn="l">
              <a:buSzPct val="100000"/>
              <a:buAutoNum type="arabicPeriod"/>
              <a:defRPr sz="2800"/>
            </a:pPr>
            <a:r>
              <a:rPr dirty="0"/>
              <a:t>Relays agree on participants and random string</a:t>
            </a:r>
          </a:p>
          <a:p>
            <a:pPr marL="476250" indent="-476250" algn="l">
              <a:buSzPct val="100000"/>
              <a:buAutoNum type="arabicPeriod"/>
              <a:defRPr sz="2800"/>
            </a:pPr>
            <a:r>
              <a:rPr dirty="0"/>
              <a:t>Relays organize themselves into triple and computation committees</a:t>
            </a:r>
          </a:p>
          <a:p>
            <a:pPr marL="476250" indent="-476250" algn="l">
              <a:buSzPct val="100000"/>
              <a:buAutoNum type="arabicPeriod"/>
              <a:defRPr sz="2800"/>
            </a:pPr>
            <a:r>
              <a:rPr dirty="0"/>
              <a:t>Triple committees produce and transfer triples</a:t>
            </a:r>
          </a:p>
          <a:p>
            <a:pPr marL="476250" indent="-476250" algn="l">
              <a:buSzPct val="100000"/>
              <a:buAutoNum type="arabicPeriod"/>
              <a:defRPr sz="2800"/>
            </a:pPr>
            <a:r>
              <a:rPr dirty="0"/>
              <a:t>Relays share input with computation committee</a:t>
            </a:r>
          </a:p>
          <a:p>
            <a:pPr marL="476250" indent="-476250" algn="l">
              <a:buSzPct val="100000"/>
              <a:buAutoNum type="arabicPeriod"/>
              <a:defRPr sz="2800"/>
            </a:pPr>
            <a:r>
              <a:rPr dirty="0"/>
              <a:t>Computation committee computes output</a:t>
            </a:r>
            <a:endParaRPr lang="en-US" dirty="0"/>
          </a:p>
          <a:p>
            <a:pPr marL="476250" indent="-476250">
              <a:buSzPct val="100000"/>
              <a:buFontTx/>
              <a:buAutoNum type="arabicPeriod"/>
              <a:defRPr sz="2800"/>
            </a:pPr>
            <a:r>
              <a:rPr lang="en-US" b="1" dirty="0"/>
              <a:t>Relay failures cause activation of inactive committees.</a:t>
            </a:r>
          </a:p>
        </p:txBody>
      </p:sp>
    </p:spTree>
    <p:extLst>
      <p:ext uri="{BB962C8B-B14F-4D97-AF65-F5344CB8AC3E}">
        <p14:creationId xmlns:p14="http://schemas.microsoft.com/office/powerpoint/2010/main" val="357674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Relay Model</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47</a:t>
            </a:fld>
            <a:endParaRPr lang="en-US" b="1" dirty="0">
              <a:solidFill>
                <a:schemeClr val="tx2"/>
              </a:solidFill>
            </a:endParaRPr>
          </a:p>
        </p:txBody>
      </p:sp>
      <p:sp>
        <p:nvSpPr>
          <p:cNvPr id="5" name="Rounded Rectangle">
            <a:extLst>
              <a:ext uri="{FF2B5EF4-FFF2-40B4-BE49-F238E27FC236}">
                <a16:creationId xmlns:a16="http://schemas.microsoft.com/office/drawing/2014/main" id="{356B2F10-1FD9-6D4D-96D9-E3C3DB0BB49E}"/>
              </a:ext>
            </a:extLst>
          </p:cNvPr>
          <p:cNvSpPr/>
          <p:nvPr/>
        </p:nvSpPr>
        <p:spPr>
          <a:xfrm>
            <a:off x="5059657" y="1549766"/>
            <a:ext cx="4998743" cy="5056160"/>
          </a:xfrm>
          <a:prstGeom prst="roundRect">
            <a:avLst>
              <a:gd name="adj" fmla="val 15283"/>
            </a:avLst>
          </a:prstGeom>
          <a:solidFill>
            <a:srgbClr val="D6D5D5"/>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sp>
        <p:nvSpPr>
          <p:cNvPr id="7" name="Rounded Rectangle">
            <a:extLst>
              <a:ext uri="{FF2B5EF4-FFF2-40B4-BE49-F238E27FC236}">
                <a16:creationId xmlns:a16="http://schemas.microsoft.com/office/drawing/2014/main" id="{BC6FAF08-C527-CB42-95B6-AA1A975C80A0}"/>
              </a:ext>
            </a:extLst>
          </p:cNvPr>
          <p:cNvSpPr/>
          <p:nvPr/>
        </p:nvSpPr>
        <p:spPr>
          <a:xfrm>
            <a:off x="1" y="1549766"/>
            <a:ext cx="5044217" cy="5056160"/>
          </a:xfrm>
          <a:prstGeom prst="roundRect">
            <a:avLst>
              <a:gd name="adj" fmla="val 15283"/>
            </a:avLst>
          </a:prstGeom>
          <a:solidFill>
            <a:schemeClr val="accent3">
              <a:hueOff val="-274225"/>
              <a:satOff val="26768"/>
              <a:lumOff val="11368"/>
            </a:schemeClr>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pic>
        <p:nvPicPr>
          <p:cNvPr id="9" name="Image" descr="Image">
            <a:extLst>
              <a:ext uri="{FF2B5EF4-FFF2-40B4-BE49-F238E27FC236}">
                <a16:creationId xmlns:a16="http://schemas.microsoft.com/office/drawing/2014/main" id="{781D81EB-B0FD-284E-A714-F550F055E000}"/>
              </a:ext>
            </a:extLst>
          </p:cNvPr>
          <p:cNvPicPr>
            <a:picLocks noChangeAspect="1"/>
          </p:cNvPicPr>
          <p:nvPr/>
        </p:nvPicPr>
        <p:blipFill>
          <a:blip r:embed="rId2">
            <a:extLst/>
          </a:blip>
          <a:stretch>
            <a:fillRect/>
          </a:stretch>
        </p:blipFill>
        <p:spPr>
          <a:xfrm>
            <a:off x="87073" y="1831986"/>
            <a:ext cx="1286576" cy="846079"/>
          </a:xfrm>
          <a:prstGeom prst="rect">
            <a:avLst/>
          </a:prstGeom>
          <a:ln w="12700">
            <a:miter lim="400000"/>
          </a:ln>
        </p:spPr>
      </p:pic>
      <p:pic>
        <p:nvPicPr>
          <p:cNvPr id="10" name="Image" descr="Image">
            <a:extLst>
              <a:ext uri="{FF2B5EF4-FFF2-40B4-BE49-F238E27FC236}">
                <a16:creationId xmlns:a16="http://schemas.microsoft.com/office/drawing/2014/main" id="{69A89912-4C06-214E-B67E-FBDF9D615B13}"/>
              </a:ext>
            </a:extLst>
          </p:cNvPr>
          <p:cNvPicPr>
            <a:picLocks noChangeAspect="1"/>
          </p:cNvPicPr>
          <p:nvPr/>
        </p:nvPicPr>
        <p:blipFill>
          <a:blip r:embed="rId2">
            <a:extLst/>
          </a:blip>
          <a:stretch>
            <a:fillRect/>
          </a:stretch>
        </p:blipFill>
        <p:spPr>
          <a:xfrm>
            <a:off x="1232759" y="1831986"/>
            <a:ext cx="1286576" cy="846079"/>
          </a:xfrm>
          <a:prstGeom prst="rect">
            <a:avLst/>
          </a:prstGeom>
          <a:ln w="12700">
            <a:miter lim="400000"/>
          </a:ln>
        </p:spPr>
      </p:pic>
      <p:pic>
        <p:nvPicPr>
          <p:cNvPr id="11" name="Image" descr="Image">
            <a:extLst>
              <a:ext uri="{FF2B5EF4-FFF2-40B4-BE49-F238E27FC236}">
                <a16:creationId xmlns:a16="http://schemas.microsoft.com/office/drawing/2014/main" id="{A11F6E02-7E19-FD4E-A8A1-D7A3FD6BB2D5}"/>
              </a:ext>
            </a:extLst>
          </p:cNvPr>
          <p:cNvPicPr>
            <a:picLocks noChangeAspect="1"/>
          </p:cNvPicPr>
          <p:nvPr/>
        </p:nvPicPr>
        <p:blipFill>
          <a:blip r:embed="rId2">
            <a:extLst/>
          </a:blip>
          <a:stretch>
            <a:fillRect/>
          </a:stretch>
        </p:blipFill>
        <p:spPr>
          <a:xfrm>
            <a:off x="87073" y="2458643"/>
            <a:ext cx="1286576" cy="846078"/>
          </a:xfrm>
          <a:prstGeom prst="rect">
            <a:avLst/>
          </a:prstGeom>
          <a:ln w="12700">
            <a:miter lim="400000"/>
          </a:ln>
        </p:spPr>
      </p:pic>
      <p:pic>
        <p:nvPicPr>
          <p:cNvPr id="12" name="Image" descr="Image">
            <a:extLst>
              <a:ext uri="{FF2B5EF4-FFF2-40B4-BE49-F238E27FC236}">
                <a16:creationId xmlns:a16="http://schemas.microsoft.com/office/drawing/2014/main" id="{E57774F5-FCE5-E543-ACEE-C8C7BD3D1292}"/>
              </a:ext>
            </a:extLst>
          </p:cNvPr>
          <p:cNvPicPr>
            <a:picLocks noChangeAspect="1"/>
          </p:cNvPicPr>
          <p:nvPr/>
        </p:nvPicPr>
        <p:blipFill>
          <a:blip r:embed="rId2">
            <a:extLst/>
          </a:blip>
          <a:stretch>
            <a:fillRect/>
          </a:stretch>
        </p:blipFill>
        <p:spPr>
          <a:xfrm>
            <a:off x="1232759" y="2381525"/>
            <a:ext cx="1286576" cy="846078"/>
          </a:xfrm>
          <a:prstGeom prst="rect">
            <a:avLst/>
          </a:prstGeom>
          <a:ln w="12700">
            <a:miter lim="400000"/>
          </a:ln>
        </p:spPr>
      </p:pic>
      <p:pic>
        <p:nvPicPr>
          <p:cNvPr id="13" name="Image" descr="Image">
            <a:extLst>
              <a:ext uri="{FF2B5EF4-FFF2-40B4-BE49-F238E27FC236}">
                <a16:creationId xmlns:a16="http://schemas.microsoft.com/office/drawing/2014/main" id="{04B25F28-DC4E-474D-B638-38324D00E2EE}"/>
              </a:ext>
            </a:extLst>
          </p:cNvPr>
          <p:cNvPicPr>
            <a:picLocks noChangeAspect="1"/>
          </p:cNvPicPr>
          <p:nvPr/>
        </p:nvPicPr>
        <p:blipFill>
          <a:blip r:embed="rId2">
            <a:extLst/>
          </a:blip>
          <a:stretch>
            <a:fillRect/>
          </a:stretch>
        </p:blipFill>
        <p:spPr>
          <a:xfrm>
            <a:off x="2559530" y="1891735"/>
            <a:ext cx="1286576" cy="846078"/>
          </a:xfrm>
          <a:prstGeom prst="rect">
            <a:avLst/>
          </a:prstGeom>
          <a:ln w="12700">
            <a:miter lim="400000"/>
          </a:ln>
        </p:spPr>
      </p:pic>
      <p:pic>
        <p:nvPicPr>
          <p:cNvPr id="14" name="Image" descr="Image">
            <a:extLst>
              <a:ext uri="{FF2B5EF4-FFF2-40B4-BE49-F238E27FC236}">
                <a16:creationId xmlns:a16="http://schemas.microsoft.com/office/drawing/2014/main" id="{388F2D43-BD6B-2340-B047-F33BC734678D}"/>
              </a:ext>
            </a:extLst>
          </p:cNvPr>
          <p:cNvPicPr>
            <a:picLocks noChangeAspect="1"/>
          </p:cNvPicPr>
          <p:nvPr/>
        </p:nvPicPr>
        <p:blipFill>
          <a:blip r:embed="rId2">
            <a:extLst/>
          </a:blip>
          <a:stretch>
            <a:fillRect/>
          </a:stretch>
        </p:blipFill>
        <p:spPr>
          <a:xfrm>
            <a:off x="3705216" y="1891735"/>
            <a:ext cx="1286576" cy="846078"/>
          </a:xfrm>
          <a:prstGeom prst="rect">
            <a:avLst/>
          </a:prstGeom>
          <a:ln w="12700">
            <a:miter lim="400000"/>
          </a:ln>
        </p:spPr>
      </p:pic>
      <p:pic>
        <p:nvPicPr>
          <p:cNvPr id="15" name="Image" descr="Image">
            <a:extLst>
              <a:ext uri="{FF2B5EF4-FFF2-40B4-BE49-F238E27FC236}">
                <a16:creationId xmlns:a16="http://schemas.microsoft.com/office/drawing/2014/main" id="{AAD6F873-F02A-B14A-A267-AD0C41094278}"/>
              </a:ext>
            </a:extLst>
          </p:cNvPr>
          <p:cNvPicPr>
            <a:picLocks noChangeAspect="1"/>
          </p:cNvPicPr>
          <p:nvPr/>
        </p:nvPicPr>
        <p:blipFill>
          <a:blip r:embed="rId2">
            <a:extLst/>
          </a:blip>
          <a:stretch>
            <a:fillRect/>
          </a:stretch>
        </p:blipFill>
        <p:spPr>
          <a:xfrm>
            <a:off x="2559530" y="2518392"/>
            <a:ext cx="1286576" cy="846078"/>
          </a:xfrm>
          <a:prstGeom prst="rect">
            <a:avLst/>
          </a:prstGeom>
          <a:ln w="12700">
            <a:miter lim="400000"/>
          </a:ln>
        </p:spPr>
      </p:pic>
      <p:pic>
        <p:nvPicPr>
          <p:cNvPr id="16" name="Image" descr="Image">
            <a:extLst>
              <a:ext uri="{FF2B5EF4-FFF2-40B4-BE49-F238E27FC236}">
                <a16:creationId xmlns:a16="http://schemas.microsoft.com/office/drawing/2014/main" id="{856BF0A7-5809-6C4D-9F35-3CA939188D53}"/>
              </a:ext>
            </a:extLst>
          </p:cNvPr>
          <p:cNvPicPr>
            <a:picLocks noChangeAspect="1"/>
          </p:cNvPicPr>
          <p:nvPr/>
        </p:nvPicPr>
        <p:blipFill>
          <a:blip r:embed="rId2">
            <a:extLst/>
          </a:blip>
          <a:stretch>
            <a:fillRect/>
          </a:stretch>
        </p:blipFill>
        <p:spPr>
          <a:xfrm>
            <a:off x="3705216" y="2441274"/>
            <a:ext cx="1286576" cy="846078"/>
          </a:xfrm>
          <a:prstGeom prst="rect">
            <a:avLst/>
          </a:prstGeom>
          <a:ln w="12700">
            <a:miter lim="400000"/>
          </a:ln>
        </p:spPr>
      </p:pic>
      <p:pic>
        <p:nvPicPr>
          <p:cNvPr id="17" name="Image" descr="Image">
            <a:extLst>
              <a:ext uri="{FF2B5EF4-FFF2-40B4-BE49-F238E27FC236}">
                <a16:creationId xmlns:a16="http://schemas.microsoft.com/office/drawing/2014/main" id="{140448DE-2876-254A-BFB1-E911CCEF9D62}"/>
              </a:ext>
            </a:extLst>
          </p:cNvPr>
          <p:cNvPicPr>
            <a:picLocks noChangeAspect="1"/>
          </p:cNvPicPr>
          <p:nvPr/>
        </p:nvPicPr>
        <p:blipFill>
          <a:blip r:embed="rId2">
            <a:extLst/>
          </a:blip>
          <a:stretch>
            <a:fillRect/>
          </a:stretch>
        </p:blipFill>
        <p:spPr>
          <a:xfrm>
            <a:off x="5045198" y="1920163"/>
            <a:ext cx="1286576" cy="846078"/>
          </a:xfrm>
          <a:prstGeom prst="rect">
            <a:avLst/>
          </a:prstGeom>
          <a:ln w="12700">
            <a:miter lim="400000"/>
          </a:ln>
        </p:spPr>
      </p:pic>
      <p:pic>
        <p:nvPicPr>
          <p:cNvPr id="18" name="Image" descr="Image">
            <a:extLst>
              <a:ext uri="{FF2B5EF4-FFF2-40B4-BE49-F238E27FC236}">
                <a16:creationId xmlns:a16="http://schemas.microsoft.com/office/drawing/2014/main" id="{7934C5AC-4B6D-4E4B-A7EF-FFDC473E4AAB}"/>
              </a:ext>
            </a:extLst>
          </p:cNvPr>
          <p:cNvPicPr>
            <a:picLocks noChangeAspect="1"/>
          </p:cNvPicPr>
          <p:nvPr/>
        </p:nvPicPr>
        <p:blipFill>
          <a:blip r:embed="rId2">
            <a:extLst/>
          </a:blip>
          <a:stretch>
            <a:fillRect/>
          </a:stretch>
        </p:blipFill>
        <p:spPr>
          <a:xfrm>
            <a:off x="6190884" y="1920163"/>
            <a:ext cx="1286576" cy="846078"/>
          </a:xfrm>
          <a:prstGeom prst="rect">
            <a:avLst/>
          </a:prstGeom>
          <a:ln w="12700">
            <a:miter lim="400000"/>
          </a:ln>
        </p:spPr>
      </p:pic>
      <p:pic>
        <p:nvPicPr>
          <p:cNvPr id="19" name="Image" descr="Image">
            <a:extLst>
              <a:ext uri="{FF2B5EF4-FFF2-40B4-BE49-F238E27FC236}">
                <a16:creationId xmlns:a16="http://schemas.microsoft.com/office/drawing/2014/main" id="{BD21021F-2075-044D-8768-DFCF597184D0}"/>
              </a:ext>
            </a:extLst>
          </p:cNvPr>
          <p:cNvPicPr>
            <a:picLocks noChangeAspect="1"/>
          </p:cNvPicPr>
          <p:nvPr/>
        </p:nvPicPr>
        <p:blipFill>
          <a:blip r:embed="rId2">
            <a:extLst/>
          </a:blip>
          <a:stretch>
            <a:fillRect/>
          </a:stretch>
        </p:blipFill>
        <p:spPr>
          <a:xfrm>
            <a:off x="5045198" y="2546820"/>
            <a:ext cx="1286576" cy="846078"/>
          </a:xfrm>
          <a:prstGeom prst="rect">
            <a:avLst/>
          </a:prstGeom>
          <a:ln w="12700">
            <a:miter lim="400000"/>
          </a:ln>
        </p:spPr>
      </p:pic>
      <p:pic>
        <p:nvPicPr>
          <p:cNvPr id="20" name="Image" descr="Image">
            <a:extLst>
              <a:ext uri="{FF2B5EF4-FFF2-40B4-BE49-F238E27FC236}">
                <a16:creationId xmlns:a16="http://schemas.microsoft.com/office/drawing/2014/main" id="{4FC7DFD9-E8FB-3A40-A570-C4976B7EFB21}"/>
              </a:ext>
            </a:extLst>
          </p:cNvPr>
          <p:cNvPicPr>
            <a:picLocks noChangeAspect="1"/>
          </p:cNvPicPr>
          <p:nvPr/>
        </p:nvPicPr>
        <p:blipFill>
          <a:blip r:embed="rId2">
            <a:extLst/>
          </a:blip>
          <a:stretch>
            <a:fillRect/>
          </a:stretch>
        </p:blipFill>
        <p:spPr>
          <a:xfrm>
            <a:off x="6190884" y="2469702"/>
            <a:ext cx="1286576" cy="846078"/>
          </a:xfrm>
          <a:prstGeom prst="rect">
            <a:avLst/>
          </a:prstGeom>
          <a:ln w="12700">
            <a:miter lim="400000"/>
          </a:ln>
        </p:spPr>
      </p:pic>
      <p:sp>
        <p:nvSpPr>
          <p:cNvPr id="21" name="Triple Committee">
            <a:extLst>
              <a:ext uri="{FF2B5EF4-FFF2-40B4-BE49-F238E27FC236}">
                <a16:creationId xmlns:a16="http://schemas.microsoft.com/office/drawing/2014/main" id="{DF01DACD-69AF-5844-93AA-BEAA0BCAC471}"/>
              </a:ext>
            </a:extLst>
          </p:cNvPr>
          <p:cNvSpPr txBox="1"/>
          <p:nvPr/>
        </p:nvSpPr>
        <p:spPr>
          <a:xfrm>
            <a:off x="-2558" y="3458908"/>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22" name="Triple Committee">
            <a:extLst>
              <a:ext uri="{FF2B5EF4-FFF2-40B4-BE49-F238E27FC236}">
                <a16:creationId xmlns:a16="http://schemas.microsoft.com/office/drawing/2014/main" id="{E1DDA4B1-63F0-8A49-B319-8E9F2263C72D}"/>
              </a:ext>
            </a:extLst>
          </p:cNvPr>
          <p:cNvSpPr txBox="1"/>
          <p:nvPr/>
        </p:nvSpPr>
        <p:spPr>
          <a:xfrm>
            <a:off x="2446138" y="347381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23" name="Triple Committee">
            <a:extLst>
              <a:ext uri="{FF2B5EF4-FFF2-40B4-BE49-F238E27FC236}">
                <a16:creationId xmlns:a16="http://schemas.microsoft.com/office/drawing/2014/main" id="{75E5FF7A-BAE4-F44A-9DB5-E7743AA9F182}"/>
              </a:ext>
            </a:extLst>
          </p:cNvPr>
          <p:cNvSpPr txBox="1"/>
          <p:nvPr/>
        </p:nvSpPr>
        <p:spPr>
          <a:xfrm>
            <a:off x="5048893" y="349261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dirty="0"/>
              <a:t>Triple Committee</a:t>
            </a:r>
          </a:p>
        </p:txBody>
      </p:sp>
      <p:pic>
        <p:nvPicPr>
          <p:cNvPr id="24" name="Image" descr="Image">
            <a:extLst>
              <a:ext uri="{FF2B5EF4-FFF2-40B4-BE49-F238E27FC236}">
                <a16:creationId xmlns:a16="http://schemas.microsoft.com/office/drawing/2014/main" id="{1B7EA4AF-CA8C-AD41-987D-3AAD9AA1B245}"/>
              </a:ext>
            </a:extLst>
          </p:cNvPr>
          <p:cNvPicPr>
            <a:picLocks noChangeAspect="1"/>
          </p:cNvPicPr>
          <p:nvPr/>
        </p:nvPicPr>
        <p:blipFill>
          <a:blip r:embed="rId2">
            <a:extLst/>
          </a:blip>
          <a:stretch>
            <a:fillRect/>
          </a:stretch>
        </p:blipFill>
        <p:spPr>
          <a:xfrm>
            <a:off x="2629953" y="4123879"/>
            <a:ext cx="1286576" cy="846078"/>
          </a:xfrm>
          <a:prstGeom prst="rect">
            <a:avLst/>
          </a:prstGeom>
          <a:ln w="12700">
            <a:miter lim="400000"/>
          </a:ln>
        </p:spPr>
      </p:pic>
      <p:pic>
        <p:nvPicPr>
          <p:cNvPr id="25" name="Image" descr="Image">
            <a:extLst>
              <a:ext uri="{FF2B5EF4-FFF2-40B4-BE49-F238E27FC236}">
                <a16:creationId xmlns:a16="http://schemas.microsoft.com/office/drawing/2014/main" id="{14A1EC39-4AE1-DA40-BC2B-53EB27CFCF1C}"/>
              </a:ext>
            </a:extLst>
          </p:cNvPr>
          <p:cNvPicPr>
            <a:picLocks noChangeAspect="1"/>
          </p:cNvPicPr>
          <p:nvPr/>
        </p:nvPicPr>
        <p:blipFill>
          <a:blip r:embed="rId2">
            <a:extLst/>
          </a:blip>
          <a:stretch>
            <a:fillRect/>
          </a:stretch>
        </p:blipFill>
        <p:spPr>
          <a:xfrm>
            <a:off x="3757642" y="4166181"/>
            <a:ext cx="1286576" cy="846079"/>
          </a:xfrm>
          <a:prstGeom prst="rect">
            <a:avLst/>
          </a:prstGeom>
          <a:ln w="12700">
            <a:miter lim="400000"/>
          </a:ln>
        </p:spPr>
      </p:pic>
      <p:pic>
        <p:nvPicPr>
          <p:cNvPr id="26" name="Image" descr="Image">
            <a:extLst>
              <a:ext uri="{FF2B5EF4-FFF2-40B4-BE49-F238E27FC236}">
                <a16:creationId xmlns:a16="http://schemas.microsoft.com/office/drawing/2014/main" id="{D11C8B92-0B41-0245-AAFD-4E880A511642}"/>
              </a:ext>
            </a:extLst>
          </p:cNvPr>
          <p:cNvPicPr>
            <a:picLocks noChangeAspect="1"/>
          </p:cNvPicPr>
          <p:nvPr/>
        </p:nvPicPr>
        <p:blipFill>
          <a:blip r:embed="rId2">
            <a:extLst/>
          </a:blip>
          <a:stretch>
            <a:fillRect/>
          </a:stretch>
        </p:blipFill>
        <p:spPr>
          <a:xfrm>
            <a:off x="2629953" y="4738371"/>
            <a:ext cx="1286576" cy="846078"/>
          </a:xfrm>
          <a:prstGeom prst="rect">
            <a:avLst/>
          </a:prstGeom>
          <a:ln w="12700">
            <a:miter lim="400000"/>
          </a:ln>
        </p:spPr>
      </p:pic>
      <p:pic>
        <p:nvPicPr>
          <p:cNvPr id="27" name="Image" descr="Image">
            <a:extLst>
              <a:ext uri="{FF2B5EF4-FFF2-40B4-BE49-F238E27FC236}">
                <a16:creationId xmlns:a16="http://schemas.microsoft.com/office/drawing/2014/main" id="{FEC4054E-22E7-0C4A-AAD5-DE3E569767DA}"/>
              </a:ext>
            </a:extLst>
          </p:cNvPr>
          <p:cNvPicPr>
            <a:picLocks noChangeAspect="1"/>
          </p:cNvPicPr>
          <p:nvPr/>
        </p:nvPicPr>
        <p:blipFill>
          <a:blip r:embed="rId2">
            <a:extLst/>
          </a:blip>
          <a:stretch>
            <a:fillRect/>
          </a:stretch>
        </p:blipFill>
        <p:spPr>
          <a:xfrm>
            <a:off x="3757642" y="4738371"/>
            <a:ext cx="1286576" cy="846078"/>
          </a:xfrm>
          <a:prstGeom prst="rect">
            <a:avLst/>
          </a:prstGeom>
          <a:ln w="12700">
            <a:miter lim="400000"/>
          </a:ln>
        </p:spPr>
      </p:pic>
      <p:sp>
        <p:nvSpPr>
          <p:cNvPr id="28" name="Triple Committee">
            <a:extLst>
              <a:ext uri="{FF2B5EF4-FFF2-40B4-BE49-F238E27FC236}">
                <a16:creationId xmlns:a16="http://schemas.microsoft.com/office/drawing/2014/main" id="{C6D7228C-A67C-C242-931B-0268839EE91B}"/>
              </a:ext>
            </a:extLst>
          </p:cNvPr>
          <p:cNvSpPr txBox="1"/>
          <p:nvPr/>
        </p:nvSpPr>
        <p:spPr>
          <a:xfrm>
            <a:off x="2516562" y="5729365"/>
            <a:ext cx="260177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29" name="Image" descr="Image">
            <a:extLst>
              <a:ext uri="{FF2B5EF4-FFF2-40B4-BE49-F238E27FC236}">
                <a16:creationId xmlns:a16="http://schemas.microsoft.com/office/drawing/2014/main" id="{D208E946-CF3E-444E-BE73-1DB227AAC3BE}"/>
              </a:ext>
            </a:extLst>
          </p:cNvPr>
          <p:cNvPicPr>
            <a:picLocks noChangeAspect="1"/>
          </p:cNvPicPr>
          <p:nvPr/>
        </p:nvPicPr>
        <p:blipFill>
          <a:blip r:embed="rId2">
            <a:extLst/>
          </a:blip>
          <a:stretch>
            <a:fillRect/>
          </a:stretch>
        </p:blipFill>
        <p:spPr>
          <a:xfrm>
            <a:off x="5162284" y="4130513"/>
            <a:ext cx="1286576" cy="846079"/>
          </a:xfrm>
          <a:prstGeom prst="rect">
            <a:avLst/>
          </a:prstGeom>
          <a:ln w="12700">
            <a:miter lim="400000"/>
          </a:ln>
        </p:spPr>
      </p:pic>
      <p:pic>
        <p:nvPicPr>
          <p:cNvPr id="30" name="Image" descr="Image">
            <a:extLst>
              <a:ext uri="{FF2B5EF4-FFF2-40B4-BE49-F238E27FC236}">
                <a16:creationId xmlns:a16="http://schemas.microsoft.com/office/drawing/2014/main" id="{0FC66C9A-7F37-A94D-9975-B08F029D3A25}"/>
              </a:ext>
            </a:extLst>
          </p:cNvPr>
          <p:cNvPicPr>
            <a:picLocks noChangeAspect="1"/>
          </p:cNvPicPr>
          <p:nvPr/>
        </p:nvPicPr>
        <p:blipFill>
          <a:blip r:embed="rId2">
            <a:extLst/>
          </a:blip>
          <a:stretch>
            <a:fillRect/>
          </a:stretch>
        </p:blipFill>
        <p:spPr>
          <a:xfrm>
            <a:off x="6307970" y="4130513"/>
            <a:ext cx="1286576" cy="846079"/>
          </a:xfrm>
          <a:prstGeom prst="rect">
            <a:avLst/>
          </a:prstGeom>
          <a:ln w="12700">
            <a:miter lim="400000"/>
          </a:ln>
        </p:spPr>
      </p:pic>
      <p:pic>
        <p:nvPicPr>
          <p:cNvPr id="31" name="Image" descr="Image">
            <a:extLst>
              <a:ext uri="{FF2B5EF4-FFF2-40B4-BE49-F238E27FC236}">
                <a16:creationId xmlns:a16="http://schemas.microsoft.com/office/drawing/2014/main" id="{3478A755-EAD6-764D-A0DA-40B2094E4805}"/>
              </a:ext>
            </a:extLst>
          </p:cNvPr>
          <p:cNvPicPr>
            <a:picLocks noChangeAspect="1"/>
          </p:cNvPicPr>
          <p:nvPr/>
        </p:nvPicPr>
        <p:blipFill>
          <a:blip r:embed="rId2">
            <a:extLst/>
          </a:blip>
          <a:stretch>
            <a:fillRect/>
          </a:stretch>
        </p:blipFill>
        <p:spPr>
          <a:xfrm>
            <a:off x="5162284" y="4757171"/>
            <a:ext cx="1286576" cy="846078"/>
          </a:xfrm>
          <a:prstGeom prst="rect">
            <a:avLst/>
          </a:prstGeom>
          <a:ln w="12700">
            <a:miter lim="400000"/>
          </a:ln>
        </p:spPr>
      </p:pic>
      <p:pic>
        <p:nvPicPr>
          <p:cNvPr id="32" name="Image" descr="Image">
            <a:extLst>
              <a:ext uri="{FF2B5EF4-FFF2-40B4-BE49-F238E27FC236}">
                <a16:creationId xmlns:a16="http://schemas.microsoft.com/office/drawing/2014/main" id="{167719D1-5E8C-FD4C-B272-5FCB3702D870}"/>
              </a:ext>
            </a:extLst>
          </p:cNvPr>
          <p:cNvPicPr>
            <a:picLocks noChangeAspect="1"/>
          </p:cNvPicPr>
          <p:nvPr/>
        </p:nvPicPr>
        <p:blipFill>
          <a:blip r:embed="rId2">
            <a:extLst/>
          </a:blip>
          <a:stretch>
            <a:fillRect/>
          </a:stretch>
        </p:blipFill>
        <p:spPr>
          <a:xfrm>
            <a:off x="6307970" y="4680052"/>
            <a:ext cx="1286576" cy="846079"/>
          </a:xfrm>
          <a:prstGeom prst="rect">
            <a:avLst/>
          </a:prstGeom>
          <a:ln w="12700">
            <a:miter lim="400000"/>
          </a:ln>
        </p:spPr>
      </p:pic>
      <p:sp>
        <p:nvSpPr>
          <p:cNvPr id="33" name="Triple Committee">
            <a:extLst>
              <a:ext uri="{FF2B5EF4-FFF2-40B4-BE49-F238E27FC236}">
                <a16:creationId xmlns:a16="http://schemas.microsoft.com/office/drawing/2014/main" id="{8798E718-1F59-8348-A48E-6A35E97D89FA}"/>
              </a:ext>
            </a:extLst>
          </p:cNvPr>
          <p:cNvSpPr txBox="1"/>
          <p:nvPr/>
        </p:nvSpPr>
        <p:spPr>
          <a:xfrm>
            <a:off x="5048893" y="5712595"/>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34" name="Image" descr="Image">
            <a:extLst>
              <a:ext uri="{FF2B5EF4-FFF2-40B4-BE49-F238E27FC236}">
                <a16:creationId xmlns:a16="http://schemas.microsoft.com/office/drawing/2014/main" id="{2F9B7D43-6C8D-1244-9124-64DDDCE65958}"/>
              </a:ext>
            </a:extLst>
          </p:cNvPr>
          <p:cNvPicPr>
            <a:picLocks noChangeAspect="1"/>
          </p:cNvPicPr>
          <p:nvPr/>
        </p:nvPicPr>
        <p:blipFill>
          <a:blip r:embed="rId2">
            <a:extLst/>
          </a:blip>
          <a:stretch>
            <a:fillRect/>
          </a:stretch>
        </p:blipFill>
        <p:spPr>
          <a:xfrm>
            <a:off x="110833" y="4151272"/>
            <a:ext cx="1286576" cy="846079"/>
          </a:xfrm>
          <a:prstGeom prst="rect">
            <a:avLst/>
          </a:prstGeom>
          <a:ln w="12700">
            <a:miter lim="400000"/>
          </a:ln>
        </p:spPr>
      </p:pic>
      <p:pic>
        <p:nvPicPr>
          <p:cNvPr id="35" name="Image" descr="Image">
            <a:extLst>
              <a:ext uri="{FF2B5EF4-FFF2-40B4-BE49-F238E27FC236}">
                <a16:creationId xmlns:a16="http://schemas.microsoft.com/office/drawing/2014/main" id="{BB12EAE1-5DAA-8149-8889-B3DAC759C69B}"/>
              </a:ext>
            </a:extLst>
          </p:cNvPr>
          <p:cNvPicPr>
            <a:picLocks noChangeAspect="1"/>
          </p:cNvPicPr>
          <p:nvPr/>
        </p:nvPicPr>
        <p:blipFill>
          <a:blip r:embed="rId2">
            <a:extLst/>
          </a:blip>
          <a:stretch>
            <a:fillRect/>
          </a:stretch>
        </p:blipFill>
        <p:spPr>
          <a:xfrm>
            <a:off x="1256519" y="4151272"/>
            <a:ext cx="1286576" cy="846079"/>
          </a:xfrm>
          <a:prstGeom prst="rect">
            <a:avLst/>
          </a:prstGeom>
          <a:ln w="12700">
            <a:miter lim="400000"/>
          </a:ln>
        </p:spPr>
      </p:pic>
      <p:pic>
        <p:nvPicPr>
          <p:cNvPr id="36" name="Image" descr="Image">
            <a:extLst>
              <a:ext uri="{FF2B5EF4-FFF2-40B4-BE49-F238E27FC236}">
                <a16:creationId xmlns:a16="http://schemas.microsoft.com/office/drawing/2014/main" id="{9A73E00C-BA1B-D44D-8550-C7FF4244B29E}"/>
              </a:ext>
            </a:extLst>
          </p:cNvPr>
          <p:cNvPicPr>
            <a:picLocks noChangeAspect="1"/>
          </p:cNvPicPr>
          <p:nvPr/>
        </p:nvPicPr>
        <p:blipFill>
          <a:blip r:embed="rId2">
            <a:extLst/>
          </a:blip>
          <a:stretch>
            <a:fillRect/>
          </a:stretch>
        </p:blipFill>
        <p:spPr>
          <a:xfrm>
            <a:off x="110833" y="4777930"/>
            <a:ext cx="1286576" cy="846078"/>
          </a:xfrm>
          <a:prstGeom prst="rect">
            <a:avLst/>
          </a:prstGeom>
          <a:ln w="12700">
            <a:miter lim="400000"/>
          </a:ln>
        </p:spPr>
      </p:pic>
      <p:pic>
        <p:nvPicPr>
          <p:cNvPr id="37" name="Image" descr="Image">
            <a:extLst>
              <a:ext uri="{FF2B5EF4-FFF2-40B4-BE49-F238E27FC236}">
                <a16:creationId xmlns:a16="http://schemas.microsoft.com/office/drawing/2014/main" id="{36F18633-8BDB-D741-94B4-1FE540C9FAD9}"/>
              </a:ext>
            </a:extLst>
          </p:cNvPr>
          <p:cNvPicPr>
            <a:picLocks noChangeAspect="1"/>
          </p:cNvPicPr>
          <p:nvPr/>
        </p:nvPicPr>
        <p:blipFill>
          <a:blip r:embed="rId2">
            <a:extLst/>
          </a:blip>
          <a:stretch>
            <a:fillRect/>
          </a:stretch>
        </p:blipFill>
        <p:spPr>
          <a:xfrm>
            <a:off x="1256519" y="4700811"/>
            <a:ext cx="1286576" cy="846079"/>
          </a:xfrm>
          <a:prstGeom prst="rect">
            <a:avLst/>
          </a:prstGeom>
          <a:ln w="12700">
            <a:miter lim="400000"/>
          </a:ln>
        </p:spPr>
      </p:pic>
      <p:sp>
        <p:nvSpPr>
          <p:cNvPr id="38" name="Triple Committee">
            <a:extLst>
              <a:ext uri="{FF2B5EF4-FFF2-40B4-BE49-F238E27FC236}">
                <a16:creationId xmlns:a16="http://schemas.microsoft.com/office/drawing/2014/main" id="{0961865B-AE60-5048-9AF9-AC1DF778BD3F}"/>
              </a:ext>
            </a:extLst>
          </p:cNvPr>
          <p:cNvSpPr txBox="1"/>
          <p:nvPr/>
        </p:nvSpPr>
        <p:spPr>
          <a:xfrm>
            <a:off x="-2558" y="5733354"/>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39" name="Image" descr="Image">
            <a:extLst>
              <a:ext uri="{FF2B5EF4-FFF2-40B4-BE49-F238E27FC236}">
                <a16:creationId xmlns:a16="http://schemas.microsoft.com/office/drawing/2014/main" id="{152DF2A4-A2F0-5745-A408-471C47FCBD4D}"/>
              </a:ext>
            </a:extLst>
          </p:cNvPr>
          <p:cNvPicPr>
            <a:picLocks noChangeAspect="1"/>
          </p:cNvPicPr>
          <p:nvPr/>
        </p:nvPicPr>
        <p:blipFill>
          <a:blip r:embed="rId2">
            <a:extLst/>
          </a:blip>
          <a:stretch>
            <a:fillRect/>
          </a:stretch>
        </p:blipFill>
        <p:spPr>
          <a:xfrm>
            <a:off x="7507063" y="1891735"/>
            <a:ext cx="1286576" cy="846079"/>
          </a:xfrm>
          <a:prstGeom prst="rect">
            <a:avLst/>
          </a:prstGeom>
          <a:ln w="12700">
            <a:miter lim="400000"/>
          </a:ln>
        </p:spPr>
      </p:pic>
      <p:pic>
        <p:nvPicPr>
          <p:cNvPr id="40" name="Image" descr="Image">
            <a:extLst>
              <a:ext uri="{FF2B5EF4-FFF2-40B4-BE49-F238E27FC236}">
                <a16:creationId xmlns:a16="http://schemas.microsoft.com/office/drawing/2014/main" id="{9AE883F1-5B87-E142-B923-A67EBC9AE066}"/>
              </a:ext>
            </a:extLst>
          </p:cNvPr>
          <p:cNvPicPr>
            <a:picLocks noChangeAspect="1"/>
          </p:cNvPicPr>
          <p:nvPr/>
        </p:nvPicPr>
        <p:blipFill>
          <a:blip r:embed="rId2">
            <a:extLst/>
          </a:blip>
          <a:stretch>
            <a:fillRect/>
          </a:stretch>
        </p:blipFill>
        <p:spPr>
          <a:xfrm>
            <a:off x="8652748" y="1891735"/>
            <a:ext cx="1286576" cy="846079"/>
          </a:xfrm>
          <a:prstGeom prst="rect">
            <a:avLst/>
          </a:prstGeom>
          <a:ln w="12700">
            <a:miter lim="400000"/>
          </a:ln>
        </p:spPr>
      </p:pic>
      <p:pic>
        <p:nvPicPr>
          <p:cNvPr id="41" name="Image" descr="Image">
            <a:extLst>
              <a:ext uri="{FF2B5EF4-FFF2-40B4-BE49-F238E27FC236}">
                <a16:creationId xmlns:a16="http://schemas.microsoft.com/office/drawing/2014/main" id="{A779224E-B7D5-1A48-A0F1-A394E842F2D8}"/>
              </a:ext>
            </a:extLst>
          </p:cNvPr>
          <p:cNvPicPr>
            <a:picLocks noChangeAspect="1"/>
          </p:cNvPicPr>
          <p:nvPr/>
        </p:nvPicPr>
        <p:blipFill>
          <a:blip r:embed="rId2">
            <a:extLst/>
          </a:blip>
          <a:stretch>
            <a:fillRect/>
          </a:stretch>
        </p:blipFill>
        <p:spPr>
          <a:xfrm>
            <a:off x="7507063" y="2518392"/>
            <a:ext cx="1286576" cy="846078"/>
          </a:xfrm>
          <a:prstGeom prst="rect">
            <a:avLst/>
          </a:prstGeom>
          <a:ln w="12700">
            <a:miter lim="400000"/>
          </a:ln>
        </p:spPr>
      </p:pic>
      <p:pic>
        <p:nvPicPr>
          <p:cNvPr id="42" name="Image" descr="Image">
            <a:extLst>
              <a:ext uri="{FF2B5EF4-FFF2-40B4-BE49-F238E27FC236}">
                <a16:creationId xmlns:a16="http://schemas.microsoft.com/office/drawing/2014/main" id="{7FB2BD20-B5CE-9E49-9AB3-E6E2CF0B271D}"/>
              </a:ext>
            </a:extLst>
          </p:cNvPr>
          <p:cNvPicPr>
            <a:picLocks noChangeAspect="1"/>
          </p:cNvPicPr>
          <p:nvPr/>
        </p:nvPicPr>
        <p:blipFill>
          <a:blip r:embed="rId2">
            <a:extLst/>
          </a:blip>
          <a:stretch>
            <a:fillRect/>
          </a:stretch>
        </p:blipFill>
        <p:spPr>
          <a:xfrm>
            <a:off x="8652748" y="2441274"/>
            <a:ext cx="1286576" cy="846078"/>
          </a:xfrm>
          <a:prstGeom prst="rect">
            <a:avLst/>
          </a:prstGeom>
          <a:ln w="12700">
            <a:miter lim="400000"/>
          </a:ln>
        </p:spPr>
      </p:pic>
      <p:sp>
        <p:nvSpPr>
          <p:cNvPr id="43" name="Triple Committee">
            <a:extLst>
              <a:ext uri="{FF2B5EF4-FFF2-40B4-BE49-F238E27FC236}">
                <a16:creationId xmlns:a16="http://schemas.microsoft.com/office/drawing/2014/main" id="{DC2E3FA7-1746-1649-8B24-6E29B0765DDD}"/>
              </a:ext>
            </a:extLst>
          </p:cNvPr>
          <p:cNvSpPr txBox="1"/>
          <p:nvPr/>
        </p:nvSpPr>
        <p:spPr>
          <a:xfrm>
            <a:off x="7510757" y="3464189"/>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44" name="Image" descr="Image">
            <a:extLst>
              <a:ext uri="{FF2B5EF4-FFF2-40B4-BE49-F238E27FC236}">
                <a16:creationId xmlns:a16="http://schemas.microsoft.com/office/drawing/2014/main" id="{50EE024E-A01C-7547-8709-4DAE1D015B6A}"/>
              </a:ext>
            </a:extLst>
          </p:cNvPr>
          <p:cNvPicPr>
            <a:picLocks noChangeAspect="1"/>
          </p:cNvPicPr>
          <p:nvPr/>
        </p:nvPicPr>
        <p:blipFill>
          <a:blip r:embed="rId2">
            <a:extLst/>
          </a:blip>
          <a:stretch>
            <a:fillRect/>
          </a:stretch>
        </p:blipFill>
        <p:spPr>
          <a:xfrm>
            <a:off x="7624148" y="4102085"/>
            <a:ext cx="1286576" cy="846079"/>
          </a:xfrm>
          <a:prstGeom prst="rect">
            <a:avLst/>
          </a:prstGeom>
          <a:ln w="12700">
            <a:miter lim="400000"/>
          </a:ln>
        </p:spPr>
      </p:pic>
      <p:pic>
        <p:nvPicPr>
          <p:cNvPr id="45" name="Image" descr="Image">
            <a:extLst>
              <a:ext uri="{FF2B5EF4-FFF2-40B4-BE49-F238E27FC236}">
                <a16:creationId xmlns:a16="http://schemas.microsoft.com/office/drawing/2014/main" id="{21867079-E3AB-A242-A82A-A0B4538C1AF2}"/>
              </a:ext>
            </a:extLst>
          </p:cNvPr>
          <p:cNvPicPr>
            <a:picLocks noChangeAspect="1"/>
          </p:cNvPicPr>
          <p:nvPr/>
        </p:nvPicPr>
        <p:blipFill>
          <a:blip r:embed="rId2">
            <a:extLst/>
          </a:blip>
          <a:stretch>
            <a:fillRect/>
          </a:stretch>
        </p:blipFill>
        <p:spPr>
          <a:xfrm>
            <a:off x="8769834" y="4102085"/>
            <a:ext cx="1286576" cy="846079"/>
          </a:xfrm>
          <a:prstGeom prst="rect">
            <a:avLst/>
          </a:prstGeom>
          <a:ln w="12700">
            <a:miter lim="400000"/>
          </a:ln>
        </p:spPr>
      </p:pic>
      <p:pic>
        <p:nvPicPr>
          <p:cNvPr id="46" name="Image" descr="Image">
            <a:extLst>
              <a:ext uri="{FF2B5EF4-FFF2-40B4-BE49-F238E27FC236}">
                <a16:creationId xmlns:a16="http://schemas.microsoft.com/office/drawing/2014/main" id="{121C6CA9-E761-2843-8BD0-28215F40744E}"/>
              </a:ext>
            </a:extLst>
          </p:cNvPr>
          <p:cNvPicPr>
            <a:picLocks noChangeAspect="1"/>
          </p:cNvPicPr>
          <p:nvPr/>
        </p:nvPicPr>
        <p:blipFill>
          <a:blip r:embed="rId2">
            <a:extLst/>
          </a:blip>
          <a:stretch>
            <a:fillRect/>
          </a:stretch>
        </p:blipFill>
        <p:spPr>
          <a:xfrm>
            <a:off x="7624148" y="4728743"/>
            <a:ext cx="1286576" cy="846078"/>
          </a:xfrm>
          <a:prstGeom prst="rect">
            <a:avLst/>
          </a:prstGeom>
          <a:ln w="12700">
            <a:miter lim="400000"/>
          </a:ln>
        </p:spPr>
      </p:pic>
      <p:pic>
        <p:nvPicPr>
          <p:cNvPr id="48" name="Image" descr="Image">
            <a:extLst>
              <a:ext uri="{FF2B5EF4-FFF2-40B4-BE49-F238E27FC236}">
                <a16:creationId xmlns:a16="http://schemas.microsoft.com/office/drawing/2014/main" id="{F7FAAC9C-80D3-754C-8E24-0C0F55FF95C4}"/>
              </a:ext>
            </a:extLst>
          </p:cNvPr>
          <p:cNvPicPr>
            <a:picLocks noChangeAspect="1"/>
          </p:cNvPicPr>
          <p:nvPr/>
        </p:nvPicPr>
        <p:blipFill>
          <a:blip r:embed="rId2">
            <a:extLst/>
          </a:blip>
          <a:stretch>
            <a:fillRect/>
          </a:stretch>
        </p:blipFill>
        <p:spPr>
          <a:xfrm>
            <a:off x="8769834" y="4651624"/>
            <a:ext cx="1286576" cy="846079"/>
          </a:xfrm>
          <a:prstGeom prst="rect">
            <a:avLst/>
          </a:prstGeom>
          <a:ln w="12700">
            <a:miter lim="400000"/>
          </a:ln>
        </p:spPr>
      </p:pic>
      <p:sp>
        <p:nvSpPr>
          <p:cNvPr id="49" name="Triple Committee">
            <a:extLst>
              <a:ext uri="{FF2B5EF4-FFF2-40B4-BE49-F238E27FC236}">
                <a16:creationId xmlns:a16="http://schemas.microsoft.com/office/drawing/2014/main" id="{ED3E34EA-599B-9740-86EB-0095DAD3E4F2}"/>
              </a:ext>
            </a:extLst>
          </p:cNvPr>
          <p:cNvSpPr txBox="1"/>
          <p:nvPr/>
        </p:nvSpPr>
        <p:spPr>
          <a:xfrm>
            <a:off x="7510757" y="568416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50" name="Inactive">
            <a:extLst>
              <a:ext uri="{FF2B5EF4-FFF2-40B4-BE49-F238E27FC236}">
                <a16:creationId xmlns:a16="http://schemas.microsoft.com/office/drawing/2014/main" id="{B4D28EB1-0C36-634E-9254-7708F4861232}"/>
              </a:ext>
            </a:extLst>
          </p:cNvPr>
          <p:cNvSpPr txBox="1"/>
          <p:nvPr/>
        </p:nvSpPr>
        <p:spPr>
          <a:xfrm>
            <a:off x="6710052" y="6618476"/>
            <a:ext cx="201422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u="sng"/>
            </a:lvl1pPr>
          </a:lstStyle>
          <a:p>
            <a:r>
              <a:rPr dirty="0"/>
              <a:t>Inactive</a:t>
            </a:r>
          </a:p>
        </p:txBody>
      </p:sp>
      <p:sp>
        <p:nvSpPr>
          <p:cNvPr id="51" name="Active">
            <a:extLst>
              <a:ext uri="{FF2B5EF4-FFF2-40B4-BE49-F238E27FC236}">
                <a16:creationId xmlns:a16="http://schemas.microsoft.com/office/drawing/2014/main" id="{070F0EB9-118E-8C46-BD5E-03A2983C5507}"/>
              </a:ext>
            </a:extLst>
          </p:cNvPr>
          <p:cNvSpPr txBox="1"/>
          <p:nvPr/>
        </p:nvSpPr>
        <p:spPr>
          <a:xfrm>
            <a:off x="1540780" y="6623784"/>
            <a:ext cx="161950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u="sng"/>
            </a:lvl1pPr>
          </a:lstStyle>
          <a:p>
            <a:r>
              <a:rPr dirty="0"/>
              <a:t>Active</a:t>
            </a:r>
          </a:p>
        </p:txBody>
      </p:sp>
    </p:spTree>
    <p:extLst>
      <p:ext uri="{BB962C8B-B14F-4D97-AF65-F5344CB8AC3E}">
        <p14:creationId xmlns:p14="http://schemas.microsoft.com/office/powerpoint/2010/main" val="212552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P spid="50" grpId="0" animBg="1" advAuto="0"/>
      <p:bldP spid="51"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Relay Model</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48</a:t>
            </a:fld>
            <a:endParaRPr lang="en-US" b="1" dirty="0">
              <a:solidFill>
                <a:schemeClr val="tx2"/>
              </a:solidFill>
            </a:endParaRPr>
          </a:p>
        </p:txBody>
      </p:sp>
      <p:sp>
        <p:nvSpPr>
          <p:cNvPr id="5" name="Rounded Rectangle">
            <a:extLst>
              <a:ext uri="{FF2B5EF4-FFF2-40B4-BE49-F238E27FC236}">
                <a16:creationId xmlns:a16="http://schemas.microsoft.com/office/drawing/2014/main" id="{356B2F10-1FD9-6D4D-96D9-E3C3DB0BB49E}"/>
              </a:ext>
            </a:extLst>
          </p:cNvPr>
          <p:cNvSpPr/>
          <p:nvPr/>
        </p:nvSpPr>
        <p:spPr>
          <a:xfrm>
            <a:off x="5059657" y="1549766"/>
            <a:ext cx="4998743" cy="5056160"/>
          </a:xfrm>
          <a:prstGeom prst="roundRect">
            <a:avLst>
              <a:gd name="adj" fmla="val 15283"/>
            </a:avLst>
          </a:prstGeom>
          <a:solidFill>
            <a:srgbClr val="D6D5D5"/>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sp>
        <p:nvSpPr>
          <p:cNvPr id="7" name="Rounded Rectangle">
            <a:extLst>
              <a:ext uri="{FF2B5EF4-FFF2-40B4-BE49-F238E27FC236}">
                <a16:creationId xmlns:a16="http://schemas.microsoft.com/office/drawing/2014/main" id="{BC6FAF08-C527-CB42-95B6-AA1A975C80A0}"/>
              </a:ext>
            </a:extLst>
          </p:cNvPr>
          <p:cNvSpPr/>
          <p:nvPr/>
        </p:nvSpPr>
        <p:spPr>
          <a:xfrm>
            <a:off x="1" y="1549766"/>
            <a:ext cx="5044217" cy="5056160"/>
          </a:xfrm>
          <a:prstGeom prst="roundRect">
            <a:avLst>
              <a:gd name="adj" fmla="val 15283"/>
            </a:avLst>
          </a:prstGeom>
          <a:solidFill>
            <a:schemeClr val="accent3">
              <a:hueOff val="-274225"/>
              <a:satOff val="26768"/>
              <a:lumOff val="11368"/>
            </a:schemeClr>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pic>
        <p:nvPicPr>
          <p:cNvPr id="9" name="Image" descr="Image">
            <a:extLst>
              <a:ext uri="{FF2B5EF4-FFF2-40B4-BE49-F238E27FC236}">
                <a16:creationId xmlns:a16="http://schemas.microsoft.com/office/drawing/2014/main" id="{781D81EB-B0FD-284E-A714-F550F055E000}"/>
              </a:ext>
            </a:extLst>
          </p:cNvPr>
          <p:cNvPicPr>
            <a:picLocks noChangeAspect="1"/>
          </p:cNvPicPr>
          <p:nvPr/>
        </p:nvPicPr>
        <p:blipFill>
          <a:blip r:embed="rId2">
            <a:extLst/>
          </a:blip>
          <a:stretch>
            <a:fillRect/>
          </a:stretch>
        </p:blipFill>
        <p:spPr>
          <a:xfrm>
            <a:off x="87073" y="1831986"/>
            <a:ext cx="1286576" cy="846079"/>
          </a:xfrm>
          <a:prstGeom prst="rect">
            <a:avLst/>
          </a:prstGeom>
          <a:ln w="12700">
            <a:miter lim="400000"/>
          </a:ln>
        </p:spPr>
      </p:pic>
      <p:pic>
        <p:nvPicPr>
          <p:cNvPr id="10" name="Image" descr="Image">
            <a:extLst>
              <a:ext uri="{FF2B5EF4-FFF2-40B4-BE49-F238E27FC236}">
                <a16:creationId xmlns:a16="http://schemas.microsoft.com/office/drawing/2014/main" id="{69A89912-4C06-214E-B67E-FBDF9D615B13}"/>
              </a:ext>
            </a:extLst>
          </p:cNvPr>
          <p:cNvPicPr>
            <a:picLocks noChangeAspect="1"/>
          </p:cNvPicPr>
          <p:nvPr/>
        </p:nvPicPr>
        <p:blipFill>
          <a:blip r:embed="rId2">
            <a:extLst/>
          </a:blip>
          <a:stretch>
            <a:fillRect/>
          </a:stretch>
        </p:blipFill>
        <p:spPr>
          <a:xfrm>
            <a:off x="1232759" y="1831986"/>
            <a:ext cx="1286576" cy="846079"/>
          </a:xfrm>
          <a:prstGeom prst="rect">
            <a:avLst/>
          </a:prstGeom>
          <a:ln w="12700">
            <a:miter lim="400000"/>
          </a:ln>
        </p:spPr>
      </p:pic>
      <p:pic>
        <p:nvPicPr>
          <p:cNvPr id="11" name="Image" descr="Image">
            <a:extLst>
              <a:ext uri="{FF2B5EF4-FFF2-40B4-BE49-F238E27FC236}">
                <a16:creationId xmlns:a16="http://schemas.microsoft.com/office/drawing/2014/main" id="{A11F6E02-7E19-FD4E-A8A1-D7A3FD6BB2D5}"/>
              </a:ext>
            </a:extLst>
          </p:cNvPr>
          <p:cNvPicPr>
            <a:picLocks noChangeAspect="1"/>
          </p:cNvPicPr>
          <p:nvPr/>
        </p:nvPicPr>
        <p:blipFill>
          <a:blip r:embed="rId2">
            <a:extLst/>
          </a:blip>
          <a:stretch>
            <a:fillRect/>
          </a:stretch>
        </p:blipFill>
        <p:spPr>
          <a:xfrm>
            <a:off x="87073" y="2458643"/>
            <a:ext cx="1286576" cy="846078"/>
          </a:xfrm>
          <a:prstGeom prst="rect">
            <a:avLst/>
          </a:prstGeom>
          <a:ln w="12700">
            <a:miter lim="400000"/>
          </a:ln>
        </p:spPr>
      </p:pic>
      <p:pic>
        <p:nvPicPr>
          <p:cNvPr id="12" name="Image" descr="Image">
            <a:extLst>
              <a:ext uri="{FF2B5EF4-FFF2-40B4-BE49-F238E27FC236}">
                <a16:creationId xmlns:a16="http://schemas.microsoft.com/office/drawing/2014/main" id="{E57774F5-FCE5-E543-ACEE-C8C7BD3D1292}"/>
              </a:ext>
            </a:extLst>
          </p:cNvPr>
          <p:cNvPicPr>
            <a:picLocks noChangeAspect="1"/>
          </p:cNvPicPr>
          <p:nvPr/>
        </p:nvPicPr>
        <p:blipFill>
          <a:blip r:embed="rId2">
            <a:extLst/>
          </a:blip>
          <a:stretch>
            <a:fillRect/>
          </a:stretch>
        </p:blipFill>
        <p:spPr>
          <a:xfrm>
            <a:off x="1232759" y="2381525"/>
            <a:ext cx="1286576" cy="846078"/>
          </a:xfrm>
          <a:prstGeom prst="rect">
            <a:avLst/>
          </a:prstGeom>
          <a:ln w="12700">
            <a:miter lim="400000"/>
          </a:ln>
        </p:spPr>
      </p:pic>
      <p:pic>
        <p:nvPicPr>
          <p:cNvPr id="13" name="Image" descr="Image">
            <a:extLst>
              <a:ext uri="{FF2B5EF4-FFF2-40B4-BE49-F238E27FC236}">
                <a16:creationId xmlns:a16="http://schemas.microsoft.com/office/drawing/2014/main" id="{04B25F28-DC4E-474D-B638-38324D00E2EE}"/>
              </a:ext>
            </a:extLst>
          </p:cNvPr>
          <p:cNvPicPr>
            <a:picLocks noChangeAspect="1"/>
          </p:cNvPicPr>
          <p:nvPr/>
        </p:nvPicPr>
        <p:blipFill>
          <a:blip r:embed="rId2">
            <a:extLst/>
          </a:blip>
          <a:stretch>
            <a:fillRect/>
          </a:stretch>
        </p:blipFill>
        <p:spPr>
          <a:xfrm>
            <a:off x="2559530" y="1891735"/>
            <a:ext cx="1286576" cy="846078"/>
          </a:xfrm>
          <a:prstGeom prst="rect">
            <a:avLst/>
          </a:prstGeom>
          <a:ln w="12700">
            <a:miter lim="400000"/>
          </a:ln>
        </p:spPr>
      </p:pic>
      <p:pic>
        <p:nvPicPr>
          <p:cNvPr id="14" name="Image" descr="Image">
            <a:extLst>
              <a:ext uri="{FF2B5EF4-FFF2-40B4-BE49-F238E27FC236}">
                <a16:creationId xmlns:a16="http://schemas.microsoft.com/office/drawing/2014/main" id="{388F2D43-BD6B-2340-B047-F33BC734678D}"/>
              </a:ext>
            </a:extLst>
          </p:cNvPr>
          <p:cNvPicPr>
            <a:picLocks noChangeAspect="1"/>
          </p:cNvPicPr>
          <p:nvPr/>
        </p:nvPicPr>
        <p:blipFill>
          <a:blip r:embed="rId2">
            <a:extLst/>
          </a:blip>
          <a:stretch>
            <a:fillRect/>
          </a:stretch>
        </p:blipFill>
        <p:spPr>
          <a:xfrm>
            <a:off x="3705216" y="1891735"/>
            <a:ext cx="1286576" cy="846078"/>
          </a:xfrm>
          <a:prstGeom prst="rect">
            <a:avLst/>
          </a:prstGeom>
          <a:ln w="12700">
            <a:miter lim="400000"/>
          </a:ln>
        </p:spPr>
      </p:pic>
      <p:pic>
        <p:nvPicPr>
          <p:cNvPr id="15" name="Image" descr="Image">
            <a:extLst>
              <a:ext uri="{FF2B5EF4-FFF2-40B4-BE49-F238E27FC236}">
                <a16:creationId xmlns:a16="http://schemas.microsoft.com/office/drawing/2014/main" id="{AAD6F873-F02A-B14A-A267-AD0C41094278}"/>
              </a:ext>
            </a:extLst>
          </p:cNvPr>
          <p:cNvPicPr>
            <a:picLocks noChangeAspect="1"/>
          </p:cNvPicPr>
          <p:nvPr/>
        </p:nvPicPr>
        <p:blipFill>
          <a:blip r:embed="rId2">
            <a:extLst/>
          </a:blip>
          <a:stretch>
            <a:fillRect/>
          </a:stretch>
        </p:blipFill>
        <p:spPr>
          <a:xfrm>
            <a:off x="2559530" y="2518392"/>
            <a:ext cx="1286576" cy="846078"/>
          </a:xfrm>
          <a:prstGeom prst="rect">
            <a:avLst/>
          </a:prstGeom>
          <a:ln w="12700">
            <a:miter lim="400000"/>
          </a:ln>
        </p:spPr>
      </p:pic>
      <p:pic>
        <p:nvPicPr>
          <p:cNvPr id="16" name="Image" descr="Image">
            <a:extLst>
              <a:ext uri="{FF2B5EF4-FFF2-40B4-BE49-F238E27FC236}">
                <a16:creationId xmlns:a16="http://schemas.microsoft.com/office/drawing/2014/main" id="{856BF0A7-5809-6C4D-9F35-3CA939188D53}"/>
              </a:ext>
            </a:extLst>
          </p:cNvPr>
          <p:cNvPicPr>
            <a:picLocks noChangeAspect="1"/>
          </p:cNvPicPr>
          <p:nvPr/>
        </p:nvPicPr>
        <p:blipFill>
          <a:blip r:embed="rId2">
            <a:extLst/>
          </a:blip>
          <a:stretch>
            <a:fillRect/>
          </a:stretch>
        </p:blipFill>
        <p:spPr>
          <a:xfrm>
            <a:off x="3705216" y="2441274"/>
            <a:ext cx="1286576" cy="846078"/>
          </a:xfrm>
          <a:prstGeom prst="rect">
            <a:avLst/>
          </a:prstGeom>
          <a:ln w="12700">
            <a:miter lim="400000"/>
          </a:ln>
        </p:spPr>
      </p:pic>
      <p:pic>
        <p:nvPicPr>
          <p:cNvPr id="17" name="Image" descr="Image">
            <a:extLst>
              <a:ext uri="{FF2B5EF4-FFF2-40B4-BE49-F238E27FC236}">
                <a16:creationId xmlns:a16="http://schemas.microsoft.com/office/drawing/2014/main" id="{140448DE-2876-254A-BFB1-E911CCEF9D62}"/>
              </a:ext>
            </a:extLst>
          </p:cNvPr>
          <p:cNvPicPr>
            <a:picLocks noChangeAspect="1"/>
          </p:cNvPicPr>
          <p:nvPr/>
        </p:nvPicPr>
        <p:blipFill>
          <a:blip r:embed="rId2">
            <a:extLst/>
          </a:blip>
          <a:stretch>
            <a:fillRect/>
          </a:stretch>
        </p:blipFill>
        <p:spPr>
          <a:xfrm>
            <a:off x="5045198" y="1920163"/>
            <a:ext cx="1286576" cy="846078"/>
          </a:xfrm>
          <a:prstGeom prst="rect">
            <a:avLst/>
          </a:prstGeom>
          <a:ln w="12700">
            <a:miter lim="400000"/>
          </a:ln>
        </p:spPr>
      </p:pic>
      <p:pic>
        <p:nvPicPr>
          <p:cNvPr id="18" name="Image" descr="Image">
            <a:extLst>
              <a:ext uri="{FF2B5EF4-FFF2-40B4-BE49-F238E27FC236}">
                <a16:creationId xmlns:a16="http://schemas.microsoft.com/office/drawing/2014/main" id="{7934C5AC-4B6D-4E4B-A7EF-FFDC473E4AAB}"/>
              </a:ext>
            </a:extLst>
          </p:cNvPr>
          <p:cNvPicPr>
            <a:picLocks noChangeAspect="1"/>
          </p:cNvPicPr>
          <p:nvPr/>
        </p:nvPicPr>
        <p:blipFill>
          <a:blip r:embed="rId2">
            <a:extLst/>
          </a:blip>
          <a:stretch>
            <a:fillRect/>
          </a:stretch>
        </p:blipFill>
        <p:spPr>
          <a:xfrm>
            <a:off x="6190884" y="1920163"/>
            <a:ext cx="1286576" cy="846078"/>
          </a:xfrm>
          <a:prstGeom prst="rect">
            <a:avLst/>
          </a:prstGeom>
          <a:ln w="12700">
            <a:miter lim="400000"/>
          </a:ln>
        </p:spPr>
      </p:pic>
      <p:pic>
        <p:nvPicPr>
          <p:cNvPr id="19" name="Image" descr="Image">
            <a:extLst>
              <a:ext uri="{FF2B5EF4-FFF2-40B4-BE49-F238E27FC236}">
                <a16:creationId xmlns:a16="http://schemas.microsoft.com/office/drawing/2014/main" id="{BD21021F-2075-044D-8768-DFCF597184D0}"/>
              </a:ext>
            </a:extLst>
          </p:cNvPr>
          <p:cNvPicPr>
            <a:picLocks noChangeAspect="1"/>
          </p:cNvPicPr>
          <p:nvPr/>
        </p:nvPicPr>
        <p:blipFill>
          <a:blip r:embed="rId2">
            <a:extLst/>
          </a:blip>
          <a:stretch>
            <a:fillRect/>
          </a:stretch>
        </p:blipFill>
        <p:spPr>
          <a:xfrm>
            <a:off x="5045198" y="2546820"/>
            <a:ext cx="1286576" cy="846078"/>
          </a:xfrm>
          <a:prstGeom prst="rect">
            <a:avLst/>
          </a:prstGeom>
          <a:ln w="12700">
            <a:miter lim="400000"/>
          </a:ln>
        </p:spPr>
      </p:pic>
      <p:pic>
        <p:nvPicPr>
          <p:cNvPr id="20" name="Image" descr="Image">
            <a:extLst>
              <a:ext uri="{FF2B5EF4-FFF2-40B4-BE49-F238E27FC236}">
                <a16:creationId xmlns:a16="http://schemas.microsoft.com/office/drawing/2014/main" id="{4FC7DFD9-E8FB-3A40-A570-C4976B7EFB21}"/>
              </a:ext>
            </a:extLst>
          </p:cNvPr>
          <p:cNvPicPr>
            <a:picLocks noChangeAspect="1"/>
          </p:cNvPicPr>
          <p:nvPr/>
        </p:nvPicPr>
        <p:blipFill>
          <a:blip r:embed="rId2">
            <a:extLst/>
          </a:blip>
          <a:stretch>
            <a:fillRect/>
          </a:stretch>
        </p:blipFill>
        <p:spPr>
          <a:xfrm>
            <a:off x="6190884" y="2469702"/>
            <a:ext cx="1286576" cy="846078"/>
          </a:xfrm>
          <a:prstGeom prst="rect">
            <a:avLst/>
          </a:prstGeom>
          <a:ln w="12700">
            <a:miter lim="400000"/>
          </a:ln>
        </p:spPr>
      </p:pic>
      <p:sp>
        <p:nvSpPr>
          <p:cNvPr id="21" name="Triple Committee">
            <a:extLst>
              <a:ext uri="{FF2B5EF4-FFF2-40B4-BE49-F238E27FC236}">
                <a16:creationId xmlns:a16="http://schemas.microsoft.com/office/drawing/2014/main" id="{DF01DACD-69AF-5844-93AA-BEAA0BCAC471}"/>
              </a:ext>
            </a:extLst>
          </p:cNvPr>
          <p:cNvSpPr txBox="1"/>
          <p:nvPr/>
        </p:nvSpPr>
        <p:spPr>
          <a:xfrm>
            <a:off x="-2558" y="3458908"/>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22" name="Triple Committee">
            <a:extLst>
              <a:ext uri="{FF2B5EF4-FFF2-40B4-BE49-F238E27FC236}">
                <a16:creationId xmlns:a16="http://schemas.microsoft.com/office/drawing/2014/main" id="{E1DDA4B1-63F0-8A49-B319-8E9F2263C72D}"/>
              </a:ext>
            </a:extLst>
          </p:cNvPr>
          <p:cNvSpPr txBox="1"/>
          <p:nvPr/>
        </p:nvSpPr>
        <p:spPr>
          <a:xfrm>
            <a:off x="2446138" y="347381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23" name="Triple Committee">
            <a:extLst>
              <a:ext uri="{FF2B5EF4-FFF2-40B4-BE49-F238E27FC236}">
                <a16:creationId xmlns:a16="http://schemas.microsoft.com/office/drawing/2014/main" id="{75E5FF7A-BAE4-F44A-9DB5-E7743AA9F182}"/>
              </a:ext>
            </a:extLst>
          </p:cNvPr>
          <p:cNvSpPr txBox="1"/>
          <p:nvPr/>
        </p:nvSpPr>
        <p:spPr>
          <a:xfrm>
            <a:off x="5048893" y="349261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24" name="Image" descr="Image">
            <a:extLst>
              <a:ext uri="{FF2B5EF4-FFF2-40B4-BE49-F238E27FC236}">
                <a16:creationId xmlns:a16="http://schemas.microsoft.com/office/drawing/2014/main" id="{1B7EA4AF-CA8C-AD41-987D-3AAD9AA1B245}"/>
              </a:ext>
            </a:extLst>
          </p:cNvPr>
          <p:cNvPicPr>
            <a:picLocks noChangeAspect="1"/>
          </p:cNvPicPr>
          <p:nvPr/>
        </p:nvPicPr>
        <p:blipFill>
          <a:blip r:embed="rId2">
            <a:extLst/>
          </a:blip>
          <a:stretch>
            <a:fillRect/>
          </a:stretch>
        </p:blipFill>
        <p:spPr>
          <a:xfrm>
            <a:off x="2629953" y="4123879"/>
            <a:ext cx="1286576" cy="846078"/>
          </a:xfrm>
          <a:prstGeom prst="rect">
            <a:avLst/>
          </a:prstGeom>
          <a:ln w="12700">
            <a:miter lim="400000"/>
          </a:ln>
        </p:spPr>
      </p:pic>
      <p:pic>
        <p:nvPicPr>
          <p:cNvPr id="25" name="Image" descr="Image">
            <a:extLst>
              <a:ext uri="{FF2B5EF4-FFF2-40B4-BE49-F238E27FC236}">
                <a16:creationId xmlns:a16="http://schemas.microsoft.com/office/drawing/2014/main" id="{14A1EC39-4AE1-DA40-BC2B-53EB27CFCF1C}"/>
              </a:ext>
            </a:extLst>
          </p:cNvPr>
          <p:cNvPicPr>
            <a:picLocks noChangeAspect="1"/>
          </p:cNvPicPr>
          <p:nvPr/>
        </p:nvPicPr>
        <p:blipFill>
          <a:blip r:embed="rId2">
            <a:extLst/>
          </a:blip>
          <a:stretch>
            <a:fillRect/>
          </a:stretch>
        </p:blipFill>
        <p:spPr>
          <a:xfrm>
            <a:off x="3757642" y="4166181"/>
            <a:ext cx="1286576" cy="846079"/>
          </a:xfrm>
          <a:prstGeom prst="rect">
            <a:avLst/>
          </a:prstGeom>
          <a:ln w="12700">
            <a:miter lim="400000"/>
          </a:ln>
        </p:spPr>
      </p:pic>
      <p:pic>
        <p:nvPicPr>
          <p:cNvPr id="26" name="Image" descr="Image">
            <a:extLst>
              <a:ext uri="{FF2B5EF4-FFF2-40B4-BE49-F238E27FC236}">
                <a16:creationId xmlns:a16="http://schemas.microsoft.com/office/drawing/2014/main" id="{D11C8B92-0B41-0245-AAFD-4E880A511642}"/>
              </a:ext>
            </a:extLst>
          </p:cNvPr>
          <p:cNvPicPr>
            <a:picLocks noChangeAspect="1"/>
          </p:cNvPicPr>
          <p:nvPr/>
        </p:nvPicPr>
        <p:blipFill>
          <a:blip r:embed="rId2">
            <a:extLst/>
          </a:blip>
          <a:stretch>
            <a:fillRect/>
          </a:stretch>
        </p:blipFill>
        <p:spPr>
          <a:xfrm>
            <a:off x="2629953" y="4738371"/>
            <a:ext cx="1286576" cy="846078"/>
          </a:xfrm>
          <a:prstGeom prst="rect">
            <a:avLst/>
          </a:prstGeom>
          <a:ln w="12700">
            <a:miter lim="400000"/>
          </a:ln>
        </p:spPr>
      </p:pic>
      <p:pic>
        <p:nvPicPr>
          <p:cNvPr id="27" name="Image" descr="Image">
            <a:extLst>
              <a:ext uri="{FF2B5EF4-FFF2-40B4-BE49-F238E27FC236}">
                <a16:creationId xmlns:a16="http://schemas.microsoft.com/office/drawing/2014/main" id="{FEC4054E-22E7-0C4A-AAD5-DE3E569767DA}"/>
              </a:ext>
            </a:extLst>
          </p:cNvPr>
          <p:cNvPicPr>
            <a:picLocks noChangeAspect="1"/>
          </p:cNvPicPr>
          <p:nvPr/>
        </p:nvPicPr>
        <p:blipFill>
          <a:blip r:embed="rId2">
            <a:extLst/>
          </a:blip>
          <a:stretch>
            <a:fillRect/>
          </a:stretch>
        </p:blipFill>
        <p:spPr>
          <a:xfrm>
            <a:off x="3757642" y="4738371"/>
            <a:ext cx="1286576" cy="846078"/>
          </a:xfrm>
          <a:prstGeom prst="rect">
            <a:avLst/>
          </a:prstGeom>
          <a:ln w="12700">
            <a:miter lim="400000"/>
          </a:ln>
        </p:spPr>
      </p:pic>
      <p:sp>
        <p:nvSpPr>
          <p:cNvPr id="28" name="Triple Committee">
            <a:extLst>
              <a:ext uri="{FF2B5EF4-FFF2-40B4-BE49-F238E27FC236}">
                <a16:creationId xmlns:a16="http://schemas.microsoft.com/office/drawing/2014/main" id="{C6D7228C-A67C-C242-931B-0268839EE91B}"/>
              </a:ext>
            </a:extLst>
          </p:cNvPr>
          <p:cNvSpPr txBox="1"/>
          <p:nvPr/>
        </p:nvSpPr>
        <p:spPr>
          <a:xfrm>
            <a:off x="2516562" y="5729365"/>
            <a:ext cx="260177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29" name="Image" descr="Image">
            <a:extLst>
              <a:ext uri="{FF2B5EF4-FFF2-40B4-BE49-F238E27FC236}">
                <a16:creationId xmlns:a16="http://schemas.microsoft.com/office/drawing/2014/main" id="{D208E946-CF3E-444E-BE73-1DB227AAC3BE}"/>
              </a:ext>
            </a:extLst>
          </p:cNvPr>
          <p:cNvPicPr>
            <a:picLocks noChangeAspect="1"/>
          </p:cNvPicPr>
          <p:nvPr/>
        </p:nvPicPr>
        <p:blipFill>
          <a:blip r:embed="rId2">
            <a:extLst/>
          </a:blip>
          <a:stretch>
            <a:fillRect/>
          </a:stretch>
        </p:blipFill>
        <p:spPr>
          <a:xfrm>
            <a:off x="5162284" y="4130513"/>
            <a:ext cx="1286576" cy="846079"/>
          </a:xfrm>
          <a:prstGeom prst="rect">
            <a:avLst/>
          </a:prstGeom>
          <a:ln w="12700">
            <a:miter lim="400000"/>
          </a:ln>
        </p:spPr>
      </p:pic>
      <p:pic>
        <p:nvPicPr>
          <p:cNvPr id="30" name="Image" descr="Image">
            <a:extLst>
              <a:ext uri="{FF2B5EF4-FFF2-40B4-BE49-F238E27FC236}">
                <a16:creationId xmlns:a16="http://schemas.microsoft.com/office/drawing/2014/main" id="{0FC66C9A-7F37-A94D-9975-B08F029D3A25}"/>
              </a:ext>
            </a:extLst>
          </p:cNvPr>
          <p:cNvPicPr>
            <a:picLocks noChangeAspect="1"/>
          </p:cNvPicPr>
          <p:nvPr/>
        </p:nvPicPr>
        <p:blipFill>
          <a:blip r:embed="rId2">
            <a:extLst/>
          </a:blip>
          <a:stretch>
            <a:fillRect/>
          </a:stretch>
        </p:blipFill>
        <p:spPr>
          <a:xfrm>
            <a:off x="6307970" y="4130513"/>
            <a:ext cx="1286576" cy="846079"/>
          </a:xfrm>
          <a:prstGeom prst="rect">
            <a:avLst/>
          </a:prstGeom>
          <a:ln w="12700">
            <a:miter lim="400000"/>
          </a:ln>
        </p:spPr>
      </p:pic>
      <p:pic>
        <p:nvPicPr>
          <p:cNvPr id="31" name="Image" descr="Image">
            <a:extLst>
              <a:ext uri="{FF2B5EF4-FFF2-40B4-BE49-F238E27FC236}">
                <a16:creationId xmlns:a16="http://schemas.microsoft.com/office/drawing/2014/main" id="{3478A755-EAD6-764D-A0DA-40B2094E4805}"/>
              </a:ext>
            </a:extLst>
          </p:cNvPr>
          <p:cNvPicPr>
            <a:picLocks noChangeAspect="1"/>
          </p:cNvPicPr>
          <p:nvPr/>
        </p:nvPicPr>
        <p:blipFill>
          <a:blip r:embed="rId2">
            <a:extLst/>
          </a:blip>
          <a:stretch>
            <a:fillRect/>
          </a:stretch>
        </p:blipFill>
        <p:spPr>
          <a:xfrm>
            <a:off x="5162284" y="4757171"/>
            <a:ext cx="1286576" cy="846078"/>
          </a:xfrm>
          <a:prstGeom prst="rect">
            <a:avLst/>
          </a:prstGeom>
          <a:ln w="12700">
            <a:miter lim="400000"/>
          </a:ln>
        </p:spPr>
      </p:pic>
      <p:pic>
        <p:nvPicPr>
          <p:cNvPr id="32" name="Image" descr="Image">
            <a:extLst>
              <a:ext uri="{FF2B5EF4-FFF2-40B4-BE49-F238E27FC236}">
                <a16:creationId xmlns:a16="http://schemas.microsoft.com/office/drawing/2014/main" id="{167719D1-5E8C-FD4C-B272-5FCB3702D870}"/>
              </a:ext>
            </a:extLst>
          </p:cNvPr>
          <p:cNvPicPr>
            <a:picLocks noChangeAspect="1"/>
          </p:cNvPicPr>
          <p:nvPr/>
        </p:nvPicPr>
        <p:blipFill>
          <a:blip r:embed="rId2">
            <a:extLst/>
          </a:blip>
          <a:stretch>
            <a:fillRect/>
          </a:stretch>
        </p:blipFill>
        <p:spPr>
          <a:xfrm>
            <a:off x="6307970" y="4680052"/>
            <a:ext cx="1286576" cy="846079"/>
          </a:xfrm>
          <a:prstGeom prst="rect">
            <a:avLst/>
          </a:prstGeom>
          <a:ln w="12700">
            <a:miter lim="400000"/>
          </a:ln>
        </p:spPr>
      </p:pic>
      <p:sp>
        <p:nvSpPr>
          <p:cNvPr id="33" name="Triple Committee">
            <a:extLst>
              <a:ext uri="{FF2B5EF4-FFF2-40B4-BE49-F238E27FC236}">
                <a16:creationId xmlns:a16="http://schemas.microsoft.com/office/drawing/2014/main" id="{8798E718-1F59-8348-A48E-6A35E97D89FA}"/>
              </a:ext>
            </a:extLst>
          </p:cNvPr>
          <p:cNvSpPr txBox="1"/>
          <p:nvPr/>
        </p:nvSpPr>
        <p:spPr>
          <a:xfrm>
            <a:off x="5048893" y="5712595"/>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34" name="Image" descr="Image">
            <a:extLst>
              <a:ext uri="{FF2B5EF4-FFF2-40B4-BE49-F238E27FC236}">
                <a16:creationId xmlns:a16="http://schemas.microsoft.com/office/drawing/2014/main" id="{2F9B7D43-6C8D-1244-9124-64DDDCE65958}"/>
              </a:ext>
            </a:extLst>
          </p:cNvPr>
          <p:cNvPicPr>
            <a:picLocks noChangeAspect="1"/>
          </p:cNvPicPr>
          <p:nvPr/>
        </p:nvPicPr>
        <p:blipFill>
          <a:blip r:embed="rId2">
            <a:extLst/>
          </a:blip>
          <a:stretch>
            <a:fillRect/>
          </a:stretch>
        </p:blipFill>
        <p:spPr>
          <a:xfrm>
            <a:off x="110833" y="4151272"/>
            <a:ext cx="1286576" cy="846079"/>
          </a:xfrm>
          <a:prstGeom prst="rect">
            <a:avLst/>
          </a:prstGeom>
          <a:ln w="12700">
            <a:miter lim="400000"/>
          </a:ln>
        </p:spPr>
      </p:pic>
      <p:pic>
        <p:nvPicPr>
          <p:cNvPr id="35" name="Image" descr="Image">
            <a:extLst>
              <a:ext uri="{FF2B5EF4-FFF2-40B4-BE49-F238E27FC236}">
                <a16:creationId xmlns:a16="http://schemas.microsoft.com/office/drawing/2014/main" id="{BB12EAE1-5DAA-8149-8889-B3DAC759C69B}"/>
              </a:ext>
            </a:extLst>
          </p:cNvPr>
          <p:cNvPicPr>
            <a:picLocks noChangeAspect="1"/>
          </p:cNvPicPr>
          <p:nvPr/>
        </p:nvPicPr>
        <p:blipFill>
          <a:blip r:embed="rId2">
            <a:extLst/>
          </a:blip>
          <a:stretch>
            <a:fillRect/>
          </a:stretch>
        </p:blipFill>
        <p:spPr>
          <a:xfrm>
            <a:off x="1256519" y="4151272"/>
            <a:ext cx="1286576" cy="846079"/>
          </a:xfrm>
          <a:prstGeom prst="rect">
            <a:avLst/>
          </a:prstGeom>
          <a:ln w="12700">
            <a:miter lim="400000"/>
          </a:ln>
        </p:spPr>
      </p:pic>
      <p:pic>
        <p:nvPicPr>
          <p:cNvPr id="36" name="Image" descr="Image">
            <a:extLst>
              <a:ext uri="{FF2B5EF4-FFF2-40B4-BE49-F238E27FC236}">
                <a16:creationId xmlns:a16="http://schemas.microsoft.com/office/drawing/2014/main" id="{9A73E00C-BA1B-D44D-8550-C7FF4244B29E}"/>
              </a:ext>
            </a:extLst>
          </p:cNvPr>
          <p:cNvPicPr>
            <a:picLocks noChangeAspect="1"/>
          </p:cNvPicPr>
          <p:nvPr/>
        </p:nvPicPr>
        <p:blipFill>
          <a:blip r:embed="rId2">
            <a:extLst/>
          </a:blip>
          <a:stretch>
            <a:fillRect/>
          </a:stretch>
        </p:blipFill>
        <p:spPr>
          <a:xfrm>
            <a:off x="110833" y="4777930"/>
            <a:ext cx="1286576" cy="846078"/>
          </a:xfrm>
          <a:prstGeom prst="rect">
            <a:avLst/>
          </a:prstGeom>
          <a:ln w="12700">
            <a:miter lim="400000"/>
          </a:ln>
        </p:spPr>
      </p:pic>
      <p:pic>
        <p:nvPicPr>
          <p:cNvPr id="37" name="Image" descr="Image">
            <a:extLst>
              <a:ext uri="{FF2B5EF4-FFF2-40B4-BE49-F238E27FC236}">
                <a16:creationId xmlns:a16="http://schemas.microsoft.com/office/drawing/2014/main" id="{36F18633-8BDB-D741-94B4-1FE540C9FAD9}"/>
              </a:ext>
            </a:extLst>
          </p:cNvPr>
          <p:cNvPicPr>
            <a:picLocks noChangeAspect="1"/>
          </p:cNvPicPr>
          <p:nvPr/>
        </p:nvPicPr>
        <p:blipFill>
          <a:blip r:embed="rId2">
            <a:extLst/>
          </a:blip>
          <a:stretch>
            <a:fillRect/>
          </a:stretch>
        </p:blipFill>
        <p:spPr>
          <a:xfrm>
            <a:off x="1256519" y="4700811"/>
            <a:ext cx="1286576" cy="846079"/>
          </a:xfrm>
          <a:prstGeom prst="rect">
            <a:avLst/>
          </a:prstGeom>
          <a:ln w="12700">
            <a:miter lim="400000"/>
          </a:ln>
        </p:spPr>
      </p:pic>
      <p:sp>
        <p:nvSpPr>
          <p:cNvPr id="38" name="Triple Committee">
            <a:extLst>
              <a:ext uri="{FF2B5EF4-FFF2-40B4-BE49-F238E27FC236}">
                <a16:creationId xmlns:a16="http://schemas.microsoft.com/office/drawing/2014/main" id="{0961865B-AE60-5048-9AF9-AC1DF778BD3F}"/>
              </a:ext>
            </a:extLst>
          </p:cNvPr>
          <p:cNvSpPr txBox="1"/>
          <p:nvPr/>
        </p:nvSpPr>
        <p:spPr>
          <a:xfrm>
            <a:off x="-2558" y="5733354"/>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39" name="Image" descr="Image">
            <a:extLst>
              <a:ext uri="{FF2B5EF4-FFF2-40B4-BE49-F238E27FC236}">
                <a16:creationId xmlns:a16="http://schemas.microsoft.com/office/drawing/2014/main" id="{152DF2A4-A2F0-5745-A408-471C47FCBD4D}"/>
              </a:ext>
            </a:extLst>
          </p:cNvPr>
          <p:cNvPicPr>
            <a:picLocks noChangeAspect="1"/>
          </p:cNvPicPr>
          <p:nvPr/>
        </p:nvPicPr>
        <p:blipFill>
          <a:blip r:embed="rId2">
            <a:extLst/>
          </a:blip>
          <a:stretch>
            <a:fillRect/>
          </a:stretch>
        </p:blipFill>
        <p:spPr>
          <a:xfrm>
            <a:off x="7507063" y="1891735"/>
            <a:ext cx="1286576" cy="846079"/>
          </a:xfrm>
          <a:prstGeom prst="rect">
            <a:avLst/>
          </a:prstGeom>
          <a:ln w="12700">
            <a:miter lim="400000"/>
          </a:ln>
        </p:spPr>
      </p:pic>
      <p:pic>
        <p:nvPicPr>
          <p:cNvPr id="40" name="Image" descr="Image">
            <a:extLst>
              <a:ext uri="{FF2B5EF4-FFF2-40B4-BE49-F238E27FC236}">
                <a16:creationId xmlns:a16="http://schemas.microsoft.com/office/drawing/2014/main" id="{9AE883F1-5B87-E142-B923-A67EBC9AE066}"/>
              </a:ext>
            </a:extLst>
          </p:cNvPr>
          <p:cNvPicPr>
            <a:picLocks noChangeAspect="1"/>
          </p:cNvPicPr>
          <p:nvPr/>
        </p:nvPicPr>
        <p:blipFill>
          <a:blip r:embed="rId2">
            <a:extLst/>
          </a:blip>
          <a:stretch>
            <a:fillRect/>
          </a:stretch>
        </p:blipFill>
        <p:spPr>
          <a:xfrm>
            <a:off x="8652748" y="1891735"/>
            <a:ext cx="1286576" cy="846079"/>
          </a:xfrm>
          <a:prstGeom prst="rect">
            <a:avLst/>
          </a:prstGeom>
          <a:ln w="12700">
            <a:miter lim="400000"/>
          </a:ln>
        </p:spPr>
      </p:pic>
      <p:pic>
        <p:nvPicPr>
          <p:cNvPr id="41" name="Image" descr="Image">
            <a:extLst>
              <a:ext uri="{FF2B5EF4-FFF2-40B4-BE49-F238E27FC236}">
                <a16:creationId xmlns:a16="http://schemas.microsoft.com/office/drawing/2014/main" id="{A779224E-B7D5-1A48-A0F1-A394E842F2D8}"/>
              </a:ext>
            </a:extLst>
          </p:cNvPr>
          <p:cNvPicPr>
            <a:picLocks noChangeAspect="1"/>
          </p:cNvPicPr>
          <p:nvPr/>
        </p:nvPicPr>
        <p:blipFill>
          <a:blip r:embed="rId2">
            <a:extLst/>
          </a:blip>
          <a:stretch>
            <a:fillRect/>
          </a:stretch>
        </p:blipFill>
        <p:spPr>
          <a:xfrm>
            <a:off x="7507063" y="2518392"/>
            <a:ext cx="1286576" cy="846078"/>
          </a:xfrm>
          <a:prstGeom prst="rect">
            <a:avLst/>
          </a:prstGeom>
          <a:ln w="12700">
            <a:miter lim="400000"/>
          </a:ln>
        </p:spPr>
      </p:pic>
      <p:pic>
        <p:nvPicPr>
          <p:cNvPr id="42" name="Image" descr="Image">
            <a:extLst>
              <a:ext uri="{FF2B5EF4-FFF2-40B4-BE49-F238E27FC236}">
                <a16:creationId xmlns:a16="http://schemas.microsoft.com/office/drawing/2014/main" id="{7FB2BD20-B5CE-9E49-9AB3-E6E2CF0B271D}"/>
              </a:ext>
            </a:extLst>
          </p:cNvPr>
          <p:cNvPicPr>
            <a:picLocks noChangeAspect="1"/>
          </p:cNvPicPr>
          <p:nvPr/>
        </p:nvPicPr>
        <p:blipFill>
          <a:blip r:embed="rId2">
            <a:extLst/>
          </a:blip>
          <a:stretch>
            <a:fillRect/>
          </a:stretch>
        </p:blipFill>
        <p:spPr>
          <a:xfrm>
            <a:off x="8652748" y="2441274"/>
            <a:ext cx="1286576" cy="846078"/>
          </a:xfrm>
          <a:prstGeom prst="rect">
            <a:avLst/>
          </a:prstGeom>
          <a:ln w="12700">
            <a:miter lim="400000"/>
          </a:ln>
        </p:spPr>
      </p:pic>
      <p:sp>
        <p:nvSpPr>
          <p:cNvPr id="43" name="Triple Committee">
            <a:extLst>
              <a:ext uri="{FF2B5EF4-FFF2-40B4-BE49-F238E27FC236}">
                <a16:creationId xmlns:a16="http://schemas.microsoft.com/office/drawing/2014/main" id="{DC2E3FA7-1746-1649-8B24-6E29B0765DDD}"/>
              </a:ext>
            </a:extLst>
          </p:cNvPr>
          <p:cNvSpPr txBox="1"/>
          <p:nvPr/>
        </p:nvSpPr>
        <p:spPr>
          <a:xfrm>
            <a:off x="7510757" y="3464189"/>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44" name="Image" descr="Image">
            <a:extLst>
              <a:ext uri="{FF2B5EF4-FFF2-40B4-BE49-F238E27FC236}">
                <a16:creationId xmlns:a16="http://schemas.microsoft.com/office/drawing/2014/main" id="{50EE024E-A01C-7547-8709-4DAE1D015B6A}"/>
              </a:ext>
            </a:extLst>
          </p:cNvPr>
          <p:cNvPicPr>
            <a:picLocks noChangeAspect="1"/>
          </p:cNvPicPr>
          <p:nvPr/>
        </p:nvPicPr>
        <p:blipFill>
          <a:blip r:embed="rId2">
            <a:extLst/>
          </a:blip>
          <a:stretch>
            <a:fillRect/>
          </a:stretch>
        </p:blipFill>
        <p:spPr>
          <a:xfrm>
            <a:off x="7624148" y="4102085"/>
            <a:ext cx="1286576" cy="846079"/>
          </a:xfrm>
          <a:prstGeom prst="rect">
            <a:avLst/>
          </a:prstGeom>
          <a:ln w="12700">
            <a:miter lim="400000"/>
          </a:ln>
        </p:spPr>
      </p:pic>
      <p:pic>
        <p:nvPicPr>
          <p:cNvPr id="45" name="Image" descr="Image">
            <a:extLst>
              <a:ext uri="{FF2B5EF4-FFF2-40B4-BE49-F238E27FC236}">
                <a16:creationId xmlns:a16="http://schemas.microsoft.com/office/drawing/2014/main" id="{21867079-E3AB-A242-A82A-A0B4538C1AF2}"/>
              </a:ext>
            </a:extLst>
          </p:cNvPr>
          <p:cNvPicPr>
            <a:picLocks noChangeAspect="1"/>
          </p:cNvPicPr>
          <p:nvPr/>
        </p:nvPicPr>
        <p:blipFill>
          <a:blip r:embed="rId2">
            <a:extLst/>
          </a:blip>
          <a:stretch>
            <a:fillRect/>
          </a:stretch>
        </p:blipFill>
        <p:spPr>
          <a:xfrm>
            <a:off x="8769834" y="4102085"/>
            <a:ext cx="1286576" cy="846079"/>
          </a:xfrm>
          <a:prstGeom prst="rect">
            <a:avLst/>
          </a:prstGeom>
          <a:ln w="12700">
            <a:miter lim="400000"/>
          </a:ln>
        </p:spPr>
      </p:pic>
      <p:pic>
        <p:nvPicPr>
          <p:cNvPr id="46" name="Image" descr="Image">
            <a:extLst>
              <a:ext uri="{FF2B5EF4-FFF2-40B4-BE49-F238E27FC236}">
                <a16:creationId xmlns:a16="http://schemas.microsoft.com/office/drawing/2014/main" id="{121C6CA9-E761-2843-8BD0-28215F40744E}"/>
              </a:ext>
            </a:extLst>
          </p:cNvPr>
          <p:cNvPicPr>
            <a:picLocks noChangeAspect="1"/>
          </p:cNvPicPr>
          <p:nvPr/>
        </p:nvPicPr>
        <p:blipFill>
          <a:blip r:embed="rId2">
            <a:extLst/>
          </a:blip>
          <a:stretch>
            <a:fillRect/>
          </a:stretch>
        </p:blipFill>
        <p:spPr>
          <a:xfrm>
            <a:off x="7624148" y="4728743"/>
            <a:ext cx="1286576" cy="846078"/>
          </a:xfrm>
          <a:prstGeom prst="rect">
            <a:avLst/>
          </a:prstGeom>
          <a:ln w="12700">
            <a:miter lim="400000"/>
          </a:ln>
        </p:spPr>
      </p:pic>
      <p:pic>
        <p:nvPicPr>
          <p:cNvPr id="48" name="Image" descr="Image">
            <a:extLst>
              <a:ext uri="{FF2B5EF4-FFF2-40B4-BE49-F238E27FC236}">
                <a16:creationId xmlns:a16="http://schemas.microsoft.com/office/drawing/2014/main" id="{F7FAAC9C-80D3-754C-8E24-0C0F55FF95C4}"/>
              </a:ext>
            </a:extLst>
          </p:cNvPr>
          <p:cNvPicPr>
            <a:picLocks noChangeAspect="1"/>
          </p:cNvPicPr>
          <p:nvPr/>
        </p:nvPicPr>
        <p:blipFill>
          <a:blip r:embed="rId2">
            <a:extLst/>
          </a:blip>
          <a:stretch>
            <a:fillRect/>
          </a:stretch>
        </p:blipFill>
        <p:spPr>
          <a:xfrm>
            <a:off x="8769834" y="4651624"/>
            <a:ext cx="1286576" cy="846079"/>
          </a:xfrm>
          <a:prstGeom prst="rect">
            <a:avLst/>
          </a:prstGeom>
          <a:ln w="12700">
            <a:miter lim="400000"/>
          </a:ln>
        </p:spPr>
      </p:pic>
      <p:sp>
        <p:nvSpPr>
          <p:cNvPr id="49" name="Triple Committee">
            <a:extLst>
              <a:ext uri="{FF2B5EF4-FFF2-40B4-BE49-F238E27FC236}">
                <a16:creationId xmlns:a16="http://schemas.microsoft.com/office/drawing/2014/main" id="{ED3E34EA-599B-9740-86EB-0095DAD3E4F2}"/>
              </a:ext>
            </a:extLst>
          </p:cNvPr>
          <p:cNvSpPr txBox="1"/>
          <p:nvPr/>
        </p:nvSpPr>
        <p:spPr>
          <a:xfrm>
            <a:off x="7510757" y="568416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50" name="Inactive">
            <a:extLst>
              <a:ext uri="{FF2B5EF4-FFF2-40B4-BE49-F238E27FC236}">
                <a16:creationId xmlns:a16="http://schemas.microsoft.com/office/drawing/2014/main" id="{B4D28EB1-0C36-634E-9254-7708F4861232}"/>
              </a:ext>
            </a:extLst>
          </p:cNvPr>
          <p:cNvSpPr txBox="1"/>
          <p:nvPr/>
        </p:nvSpPr>
        <p:spPr>
          <a:xfrm>
            <a:off x="6710052" y="6618476"/>
            <a:ext cx="201422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u="sng"/>
            </a:lvl1pPr>
          </a:lstStyle>
          <a:p>
            <a:r>
              <a:rPr dirty="0"/>
              <a:t>Inactive</a:t>
            </a:r>
          </a:p>
        </p:txBody>
      </p:sp>
      <p:sp>
        <p:nvSpPr>
          <p:cNvPr id="51" name="Active">
            <a:extLst>
              <a:ext uri="{FF2B5EF4-FFF2-40B4-BE49-F238E27FC236}">
                <a16:creationId xmlns:a16="http://schemas.microsoft.com/office/drawing/2014/main" id="{070F0EB9-118E-8C46-BD5E-03A2983C5507}"/>
              </a:ext>
            </a:extLst>
          </p:cNvPr>
          <p:cNvSpPr txBox="1"/>
          <p:nvPr/>
        </p:nvSpPr>
        <p:spPr>
          <a:xfrm>
            <a:off x="1540780" y="6623784"/>
            <a:ext cx="161950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u="sng"/>
            </a:lvl1pPr>
          </a:lstStyle>
          <a:p>
            <a:r>
              <a:rPr dirty="0"/>
              <a:t>Active</a:t>
            </a:r>
          </a:p>
        </p:txBody>
      </p:sp>
      <p:sp>
        <p:nvSpPr>
          <p:cNvPr id="52" name="Dingbat X">
            <a:extLst>
              <a:ext uri="{FF2B5EF4-FFF2-40B4-BE49-F238E27FC236}">
                <a16:creationId xmlns:a16="http://schemas.microsoft.com/office/drawing/2014/main" id="{99B05C4C-F750-364A-A53E-44094A42C139}"/>
              </a:ext>
            </a:extLst>
          </p:cNvPr>
          <p:cNvSpPr/>
          <p:nvPr/>
        </p:nvSpPr>
        <p:spPr>
          <a:xfrm>
            <a:off x="1363104" y="2175891"/>
            <a:ext cx="1156231" cy="1366281"/>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chemeClr val="accent5">
              <a:hueOff val="-82419"/>
              <a:satOff val="-9513"/>
              <a:lumOff val="-1634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29086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P spid="50" grpId="0" animBg="1" advAuto="0"/>
      <p:bldP spid="51" grpId="0" animBg="1" advAuto="0"/>
      <p:bldP spid="52"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Relay Model</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49</a:t>
            </a:fld>
            <a:endParaRPr lang="en-US" b="1" dirty="0">
              <a:solidFill>
                <a:schemeClr val="tx2"/>
              </a:solidFill>
            </a:endParaRPr>
          </a:p>
        </p:txBody>
      </p:sp>
      <p:sp>
        <p:nvSpPr>
          <p:cNvPr id="5" name="Rounded Rectangle">
            <a:extLst>
              <a:ext uri="{FF2B5EF4-FFF2-40B4-BE49-F238E27FC236}">
                <a16:creationId xmlns:a16="http://schemas.microsoft.com/office/drawing/2014/main" id="{356B2F10-1FD9-6D4D-96D9-E3C3DB0BB49E}"/>
              </a:ext>
            </a:extLst>
          </p:cNvPr>
          <p:cNvSpPr/>
          <p:nvPr/>
        </p:nvSpPr>
        <p:spPr>
          <a:xfrm>
            <a:off x="5059657" y="1549766"/>
            <a:ext cx="4998743" cy="5056160"/>
          </a:xfrm>
          <a:prstGeom prst="roundRect">
            <a:avLst>
              <a:gd name="adj" fmla="val 15283"/>
            </a:avLst>
          </a:prstGeom>
          <a:solidFill>
            <a:srgbClr val="D6D5D5"/>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sp>
        <p:nvSpPr>
          <p:cNvPr id="7" name="Rounded Rectangle">
            <a:extLst>
              <a:ext uri="{FF2B5EF4-FFF2-40B4-BE49-F238E27FC236}">
                <a16:creationId xmlns:a16="http://schemas.microsoft.com/office/drawing/2014/main" id="{BC6FAF08-C527-CB42-95B6-AA1A975C80A0}"/>
              </a:ext>
            </a:extLst>
          </p:cNvPr>
          <p:cNvSpPr/>
          <p:nvPr/>
        </p:nvSpPr>
        <p:spPr>
          <a:xfrm>
            <a:off x="1" y="1549766"/>
            <a:ext cx="5044217" cy="5056160"/>
          </a:xfrm>
          <a:prstGeom prst="roundRect">
            <a:avLst>
              <a:gd name="adj" fmla="val 15283"/>
            </a:avLst>
          </a:prstGeom>
          <a:solidFill>
            <a:schemeClr val="accent3">
              <a:hueOff val="-274225"/>
              <a:satOff val="26768"/>
              <a:lumOff val="11368"/>
            </a:schemeClr>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sp>
        <p:nvSpPr>
          <p:cNvPr id="8" name="Rounded Rectangle">
            <a:extLst>
              <a:ext uri="{FF2B5EF4-FFF2-40B4-BE49-F238E27FC236}">
                <a16:creationId xmlns:a16="http://schemas.microsoft.com/office/drawing/2014/main" id="{50F5F460-0D1C-FD44-8109-CEB8894A2957}"/>
              </a:ext>
            </a:extLst>
          </p:cNvPr>
          <p:cNvSpPr/>
          <p:nvPr/>
        </p:nvSpPr>
        <p:spPr>
          <a:xfrm>
            <a:off x="1270" y="1549766"/>
            <a:ext cx="2541826" cy="2370202"/>
          </a:xfrm>
          <a:prstGeom prst="roundRect">
            <a:avLst>
              <a:gd name="adj" fmla="val 15000"/>
            </a:avLst>
          </a:prstGeom>
          <a:solidFill>
            <a:schemeClr val="accent5"/>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9" name="Image" descr="Image">
            <a:extLst>
              <a:ext uri="{FF2B5EF4-FFF2-40B4-BE49-F238E27FC236}">
                <a16:creationId xmlns:a16="http://schemas.microsoft.com/office/drawing/2014/main" id="{781D81EB-B0FD-284E-A714-F550F055E000}"/>
              </a:ext>
            </a:extLst>
          </p:cNvPr>
          <p:cNvPicPr>
            <a:picLocks noChangeAspect="1"/>
          </p:cNvPicPr>
          <p:nvPr/>
        </p:nvPicPr>
        <p:blipFill>
          <a:blip r:embed="rId2">
            <a:extLst/>
          </a:blip>
          <a:stretch>
            <a:fillRect/>
          </a:stretch>
        </p:blipFill>
        <p:spPr>
          <a:xfrm>
            <a:off x="87073" y="1831986"/>
            <a:ext cx="1286576" cy="846079"/>
          </a:xfrm>
          <a:prstGeom prst="rect">
            <a:avLst/>
          </a:prstGeom>
          <a:ln w="12700">
            <a:miter lim="400000"/>
          </a:ln>
        </p:spPr>
      </p:pic>
      <p:pic>
        <p:nvPicPr>
          <p:cNvPr id="10" name="Image" descr="Image">
            <a:extLst>
              <a:ext uri="{FF2B5EF4-FFF2-40B4-BE49-F238E27FC236}">
                <a16:creationId xmlns:a16="http://schemas.microsoft.com/office/drawing/2014/main" id="{69A89912-4C06-214E-B67E-FBDF9D615B13}"/>
              </a:ext>
            </a:extLst>
          </p:cNvPr>
          <p:cNvPicPr>
            <a:picLocks noChangeAspect="1"/>
          </p:cNvPicPr>
          <p:nvPr/>
        </p:nvPicPr>
        <p:blipFill>
          <a:blip r:embed="rId2">
            <a:extLst/>
          </a:blip>
          <a:stretch>
            <a:fillRect/>
          </a:stretch>
        </p:blipFill>
        <p:spPr>
          <a:xfrm>
            <a:off x="1232759" y="1831986"/>
            <a:ext cx="1286576" cy="846079"/>
          </a:xfrm>
          <a:prstGeom prst="rect">
            <a:avLst/>
          </a:prstGeom>
          <a:ln w="12700">
            <a:miter lim="400000"/>
          </a:ln>
        </p:spPr>
      </p:pic>
      <p:pic>
        <p:nvPicPr>
          <p:cNvPr id="11" name="Image" descr="Image">
            <a:extLst>
              <a:ext uri="{FF2B5EF4-FFF2-40B4-BE49-F238E27FC236}">
                <a16:creationId xmlns:a16="http://schemas.microsoft.com/office/drawing/2014/main" id="{A11F6E02-7E19-FD4E-A8A1-D7A3FD6BB2D5}"/>
              </a:ext>
            </a:extLst>
          </p:cNvPr>
          <p:cNvPicPr>
            <a:picLocks noChangeAspect="1"/>
          </p:cNvPicPr>
          <p:nvPr/>
        </p:nvPicPr>
        <p:blipFill>
          <a:blip r:embed="rId2">
            <a:extLst/>
          </a:blip>
          <a:stretch>
            <a:fillRect/>
          </a:stretch>
        </p:blipFill>
        <p:spPr>
          <a:xfrm>
            <a:off x="87073" y="2458643"/>
            <a:ext cx="1286576" cy="846078"/>
          </a:xfrm>
          <a:prstGeom prst="rect">
            <a:avLst/>
          </a:prstGeom>
          <a:ln w="12700">
            <a:miter lim="400000"/>
          </a:ln>
        </p:spPr>
      </p:pic>
      <p:pic>
        <p:nvPicPr>
          <p:cNvPr id="12" name="Image" descr="Image">
            <a:extLst>
              <a:ext uri="{FF2B5EF4-FFF2-40B4-BE49-F238E27FC236}">
                <a16:creationId xmlns:a16="http://schemas.microsoft.com/office/drawing/2014/main" id="{E57774F5-FCE5-E543-ACEE-C8C7BD3D1292}"/>
              </a:ext>
            </a:extLst>
          </p:cNvPr>
          <p:cNvPicPr>
            <a:picLocks noChangeAspect="1"/>
          </p:cNvPicPr>
          <p:nvPr/>
        </p:nvPicPr>
        <p:blipFill>
          <a:blip r:embed="rId2">
            <a:extLst/>
          </a:blip>
          <a:stretch>
            <a:fillRect/>
          </a:stretch>
        </p:blipFill>
        <p:spPr>
          <a:xfrm>
            <a:off x="1232759" y="2381525"/>
            <a:ext cx="1286576" cy="846078"/>
          </a:xfrm>
          <a:prstGeom prst="rect">
            <a:avLst/>
          </a:prstGeom>
          <a:ln w="12700">
            <a:miter lim="400000"/>
          </a:ln>
        </p:spPr>
      </p:pic>
      <p:pic>
        <p:nvPicPr>
          <p:cNvPr id="13" name="Image" descr="Image">
            <a:extLst>
              <a:ext uri="{FF2B5EF4-FFF2-40B4-BE49-F238E27FC236}">
                <a16:creationId xmlns:a16="http://schemas.microsoft.com/office/drawing/2014/main" id="{04B25F28-DC4E-474D-B638-38324D00E2EE}"/>
              </a:ext>
            </a:extLst>
          </p:cNvPr>
          <p:cNvPicPr>
            <a:picLocks noChangeAspect="1"/>
          </p:cNvPicPr>
          <p:nvPr/>
        </p:nvPicPr>
        <p:blipFill>
          <a:blip r:embed="rId2">
            <a:extLst/>
          </a:blip>
          <a:stretch>
            <a:fillRect/>
          </a:stretch>
        </p:blipFill>
        <p:spPr>
          <a:xfrm>
            <a:off x="2559530" y="1891735"/>
            <a:ext cx="1286576" cy="846078"/>
          </a:xfrm>
          <a:prstGeom prst="rect">
            <a:avLst/>
          </a:prstGeom>
          <a:ln w="12700">
            <a:miter lim="400000"/>
          </a:ln>
        </p:spPr>
      </p:pic>
      <p:pic>
        <p:nvPicPr>
          <p:cNvPr id="14" name="Image" descr="Image">
            <a:extLst>
              <a:ext uri="{FF2B5EF4-FFF2-40B4-BE49-F238E27FC236}">
                <a16:creationId xmlns:a16="http://schemas.microsoft.com/office/drawing/2014/main" id="{388F2D43-BD6B-2340-B047-F33BC734678D}"/>
              </a:ext>
            </a:extLst>
          </p:cNvPr>
          <p:cNvPicPr>
            <a:picLocks noChangeAspect="1"/>
          </p:cNvPicPr>
          <p:nvPr/>
        </p:nvPicPr>
        <p:blipFill>
          <a:blip r:embed="rId2">
            <a:extLst/>
          </a:blip>
          <a:stretch>
            <a:fillRect/>
          </a:stretch>
        </p:blipFill>
        <p:spPr>
          <a:xfrm>
            <a:off x="3705216" y="1891735"/>
            <a:ext cx="1286576" cy="846078"/>
          </a:xfrm>
          <a:prstGeom prst="rect">
            <a:avLst/>
          </a:prstGeom>
          <a:ln w="12700">
            <a:miter lim="400000"/>
          </a:ln>
        </p:spPr>
      </p:pic>
      <p:pic>
        <p:nvPicPr>
          <p:cNvPr id="15" name="Image" descr="Image">
            <a:extLst>
              <a:ext uri="{FF2B5EF4-FFF2-40B4-BE49-F238E27FC236}">
                <a16:creationId xmlns:a16="http://schemas.microsoft.com/office/drawing/2014/main" id="{AAD6F873-F02A-B14A-A267-AD0C41094278}"/>
              </a:ext>
            </a:extLst>
          </p:cNvPr>
          <p:cNvPicPr>
            <a:picLocks noChangeAspect="1"/>
          </p:cNvPicPr>
          <p:nvPr/>
        </p:nvPicPr>
        <p:blipFill>
          <a:blip r:embed="rId2">
            <a:extLst/>
          </a:blip>
          <a:stretch>
            <a:fillRect/>
          </a:stretch>
        </p:blipFill>
        <p:spPr>
          <a:xfrm>
            <a:off x="2559530" y="2518392"/>
            <a:ext cx="1286576" cy="846078"/>
          </a:xfrm>
          <a:prstGeom prst="rect">
            <a:avLst/>
          </a:prstGeom>
          <a:ln w="12700">
            <a:miter lim="400000"/>
          </a:ln>
        </p:spPr>
      </p:pic>
      <p:pic>
        <p:nvPicPr>
          <p:cNvPr id="16" name="Image" descr="Image">
            <a:extLst>
              <a:ext uri="{FF2B5EF4-FFF2-40B4-BE49-F238E27FC236}">
                <a16:creationId xmlns:a16="http://schemas.microsoft.com/office/drawing/2014/main" id="{856BF0A7-5809-6C4D-9F35-3CA939188D53}"/>
              </a:ext>
            </a:extLst>
          </p:cNvPr>
          <p:cNvPicPr>
            <a:picLocks noChangeAspect="1"/>
          </p:cNvPicPr>
          <p:nvPr/>
        </p:nvPicPr>
        <p:blipFill>
          <a:blip r:embed="rId2">
            <a:extLst/>
          </a:blip>
          <a:stretch>
            <a:fillRect/>
          </a:stretch>
        </p:blipFill>
        <p:spPr>
          <a:xfrm>
            <a:off x="3705216" y="2441274"/>
            <a:ext cx="1286576" cy="846078"/>
          </a:xfrm>
          <a:prstGeom prst="rect">
            <a:avLst/>
          </a:prstGeom>
          <a:ln w="12700">
            <a:miter lim="400000"/>
          </a:ln>
        </p:spPr>
      </p:pic>
      <p:pic>
        <p:nvPicPr>
          <p:cNvPr id="17" name="Image" descr="Image">
            <a:extLst>
              <a:ext uri="{FF2B5EF4-FFF2-40B4-BE49-F238E27FC236}">
                <a16:creationId xmlns:a16="http://schemas.microsoft.com/office/drawing/2014/main" id="{140448DE-2876-254A-BFB1-E911CCEF9D62}"/>
              </a:ext>
            </a:extLst>
          </p:cNvPr>
          <p:cNvPicPr>
            <a:picLocks noChangeAspect="1"/>
          </p:cNvPicPr>
          <p:nvPr/>
        </p:nvPicPr>
        <p:blipFill>
          <a:blip r:embed="rId2">
            <a:extLst/>
          </a:blip>
          <a:stretch>
            <a:fillRect/>
          </a:stretch>
        </p:blipFill>
        <p:spPr>
          <a:xfrm>
            <a:off x="5045198" y="1920163"/>
            <a:ext cx="1286576" cy="846078"/>
          </a:xfrm>
          <a:prstGeom prst="rect">
            <a:avLst/>
          </a:prstGeom>
          <a:ln w="12700">
            <a:miter lim="400000"/>
          </a:ln>
        </p:spPr>
      </p:pic>
      <p:pic>
        <p:nvPicPr>
          <p:cNvPr id="18" name="Image" descr="Image">
            <a:extLst>
              <a:ext uri="{FF2B5EF4-FFF2-40B4-BE49-F238E27FC236}">
                <a16:creationId xmlns:a16="http://schemas.microsoft.com/office/drawing/2014/main" id="{7934C5AC-4B6D-4E4B-A7EF-FFDC473E4AAB}"/>
              </a:ext>
            </a:extLst>
          </p:cNvPr>
          <p:cNvPicPr>
            <a:picLocks noChangeAspect="1"/>
          </p:cNvPicPr>
          <p:nvPr/>
        </p:nvPicPr>
        <p:blipFill>
          <a:blip r:embed="rId2">
            <a:extLst/>
          </a:blip>
          <a:stretch>
            <a:fillRect/>
          </a:stretch>
        </p:blipFill>
        <p:spPr>
          <a:xfrm>
            <a:off x="6190884" y="1920163"/>
            <a:ext cx="1286576" cy="846078"/>
          </a:xfrm>
          <a:prstGeom prst="rect">
            <a:avLst/>
          </a:prstGeom>
          <a:ln w="12700">
            <a:miter lim="400000"/>
          </a:ln>
        </p:spPr>
      </p:pic>
      <p:pic>
        <p:nvPicPr>
          <p:cNvPr id="19" name="Image" descr="Image">
            <a:extLst>
              <a:ext uri="{FF2B5EF4-FFF2-40B4-BE49-F238E27FC236}">
                <a16:creationId xmlns:a16="http://schemas.microsoft.com/office/drawing/2014/main" id="{BD21021F-2075-044D-8768-DFCF597184D0}"/>
              </a:ext>
            </a:extLst>
          </p:cNvPr>
          <p:cNvPicPr>
            <a:picLocks noChangeAspect="1"/>
          </p:cNvPicPr>
          <p:nvPr/>
        </p:nvPicPr>
        <p:blipFill>
          <a:blip r:embed="rId2">
            <a:extLst/>
          </a:blip>
          <a:stretch>
            <a:fillRect/>
          </a:stretch>
        </p:blipFill>
        <p:spPr>
          <a:xfrm>
            <a:off x="5045198" y="2546820"/>
            <a:ext cx="1286576" cy="846078"/>
          </a:xfrm>
          <a:prstGeom prst="rect">
            <a:avLst/>
          </a:prstGeom>
          <a:ln w="12700">
            <a:miter lim="400000"/>
          </a:ln>
        </p:spPr>
      </p:pic>
      <p:pic>
        <p:nvPicPr>
          <p:cNvPr id="20" name="Image" descr="Image">
            <a:extLst>
              <a:ext uri="{FF2B5EF4-FFF2-40B4-BE49-F238E27FC236}">
                <a16:creationId xmlns:a16="http://schemas.microsoft.com/office/drawing/2014/main" id="{4FC7DFD9-E8FB-3A40-A570-C4976B7EFB21}"/>
              </a:ext>
            </a:extLst>
          </p:cNvPr>
          <p:cNvPicPr>
            <a:picLocks noChangeAspect="1"/>
          </p:cNvPicPr>
          <p:nvPr/>
        </p:nvPicPr>
        <p:blipFill>
          <a:blip r:embed="rId2">
            <a:extLst/>
          </a:blip>
          <a:stretch>
            <a:fillRect/>
          </a:stretch>
        </p:blipFill>
        <p:spPr>
          <a:xfrm>
            <a:off x="6190884" y="2469702"/>
            <a:ext cx="1286576" cy="846078"/>
          </a:xfrm>
          <a:prstGeom prst="rect">
            <a:avLst/>
          </a:prstGeom>
          <a:ln w="12700">
            <a:miter lim="400000"/>
          </a:ln>
        </p:spPr>
      </p:pic>
      <p:sp>
        <p:nvSpPr>
          <p:cNvPr id="21" name="Triple Committee">
            <a:extLst>
              <a:ext uri="{FF2B5EF4-FFF2-40B4-BE49-F238E27FC236}">
                <a16:creationId xmlns:a16="http://schemas.microsoft.com/office/drawing/2014/main" id="{DF01DACD-69AF-5844-93AA-BEAA0BCAC471}"/>
              </a:ext>
            </a:extLst>
          </p:cNvPr>
          <p:cNvSpPr txBox="1"/>
          <p:nvPr/>
        </p:nvSpPr>
        <p:spPr>
          <a:xfrm>
            <a:off x="-2558" y="3458908"/>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22" name="Triple Committee">
            <a:extLst>
              <a:ext uri="{FF2B5EF4-FFF2-40B4-BE49-F238E27FC236}">
                <a16:creationId xmlns:a16="http://schemas.microsoft.com/office/drawing/2014/main" id="{E1DDA4B1-63F0-8A49-B319-8E9F2263C72D}"/>
              </a:ext>
            </a:extLst>
          </p:cNvPr>
          <p:cNvSpPr txBox="1"/>
          <p:nvPr/>
        </p:nvSpPr>
        <p:spPr>
          <a:xfrm>
            <a:off x="2446138" y="347381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23" name="Triple Committee">
            <a:extLst>
              <a:ext uri="{FF2B5EF4-FFF2-40B4-BE49-F238E27FC236}">
                <a16:creationId xmlns:a16="http://schemas.microsoft.com/office/drawing/2014/main" id="{75E5FF7A-BAE4-F44A-9DB5-E7743AA9F182}"/>
              </a:ext>
            </a:extLst>
          </p:cNvPr>
          <p:cNvSpPr txBox="1"/>
          <p:nvPr/>
        </p:nvSpPr>
        <p:spPr>
          <a:xfrm>
            <a:off x="5048893" y="349261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24" name="Image" descr="Image">
            <a:extLst>
              <a:ext uri="{FF2B5EF4-FFF2-40B4-BE49-F238E27FC236}">
                <a16:creationId xmlns:a16="http://schemas.microsoft.com/office/drawing/2014/main" id="{1B7EA4AF-CA8C-AD41-987D-3AAD9AA1B245}"/>
              </a:ext>
            </a:extLst>
          </p:cNvPr>
          <p:cNvPicPr>
            <a:picLocks noChangeAspect="1"/>
          </p:cNvPicPr>
          <p:nvPr/>
        </p:nvPicPr>
        <p:blipFill>
          <a:blip r:embed="rId2">
            <a:extLst/>
          </a:blip>
          <a:stretch>
            <a:fillRect/>
          </a:stretch>
        </p:blipFill>
        <p:spPr>
          <a:xfrm>
            <a:off x="2629953" y="4123879"/>
            <a:ext cx="1286576" cy="846078"/>
          </a:xfrm>
          <a:prstGeom prst="rect">
            <a:avLst/>
          </a:prstGeom>
          <a:ln w="12700">
            <a:miter lim="400000"/>
          </a:ln>
        </p:spPr>
      </p:pic>
      <p:pic>
        <p:nvPicPr>
          <p:cNvPr id="25" name="Image" descr="Image">
            <a:extLst>
              <a:ext uri="{FF2B5EF4-FFF2-40B4-BE49-F238E27FC236}">
                <a16:creationId xmlns:a16="http://schemas.microsoft.com/office/drawing/2014/main" id="{14A1EC39-4AE1-DA40-BC2B-53EB27CFCF1C}"/>
              </a:ext>
            </a:extLst>
          </p:cNvPr>
          <p:cNvPicPr>
            <a:picLocks noChangeAspect="1"/>
          </p:cNvPicPr>
          <p:nvPr/>
        </p:nvPicPr>
        <p:blipFill>
          <a:blip r:embed="rId2">
            <a:extLst/>
          </a:blip>
          <a:stretch>
            <a:fillRect/>
          </a:stretch>
        </p:blipFill>
        <p:spPr>
          <a:xfrm>
            <a:off x="3757642" y="4166181"/>
            <a:ext cx="1286576" cy="846079"/>
          </a:xfrm>
          <a:prstGeom prst="rect">
            <a:avLst/>
          </a:prstGeom>
          <a:ln w="12700">
            <a:miter lim="400000"/>
          </a:ln>
        </p:spPr>
      </p:pic>
      <p:pic>
        <p:nvPicPr>
          <p:cNvPr id="26" name="Image" descr="Image">
            <a:extLst>
              <a:ext uri="{FF2B5EF4-FFF2-40B4-BE49-F238E27FC236}">
                <a16:creationId xmlns:a16="http://schemas.microsoft.com/office/drawing/2014/main" id="{D11C8B92-0B41-0245-AAFD-4E880A511642}"/>
              </a:ext>
            </a:extLst>
          </p:cNvPr>
          <p:cNvPicPr>
            <a:picLocks noChangeAspect="1"/>
          </p:cNvPicPr>
          <p:nvPr/>
        </p:nvPicPr>
        <p:blipFill>
          <a:blip r:embed="rId2">
            <a:extLst/>
          </a:blip>
          <a:stretch>
            <a:fillRect/>
          </a:stretch>
        </p:blipFill>
        <p:spPr>
          <a:xfrm>
            <a:off x="2629953" y="4738371"/>
            <a:ext cx="1286576" cy="846078"/>
          </a:xfrm>
          <a:prstGeom prst="rect">
            <a:avLst/>
          </a:prstGeom>
          <a:ln w="12700">
            <a:miter lim="400000"/>
          </a:ln>
        </p:spPr>
      </p:pic>
      <p:pic>
        <p:nvPicPr>
          <p:cNvPr id="27" name="Image" descr="Image">
            <a:extLst>
              <a:ext uri="{FF2B5EF4-FFF2-40B4-BE49-F238E27FC236}">
                <a16:creationId xmlns:a16="http://schemas.microsoft.com/office/drawing/2014/main" id="{FEC4054E-22E7-0C4A-AAD5-DE3E569767DA}"/>
              </a:ext>
            </a:extLst>
          </p:cNvPr>
          <p:cNvPicPr>
            <a:picLocks noChangeAspect="1"/>
          </p:cNvPicPr>
          <p:nvPr/>
        </p:nvPicPr>
        <p:blipFill>
          <a:blip r:embed="rId2">
            <a:extLst/>
          </a:blip>
          <a:stretch>
            <a:fillRect/>
          </a:stretch>
        </p:blipFill>
        <p:spPr>
          <a:xfrm>
            <a:off x="3757642" y="4738371"/>
            <a:ext cx="1286576" cy="846078"/>
          </a:xfrm>
          <a:prstGeom prst="rect">
            <a:avLst/>
          </a:prstGeom>
          <a:ln w="12700">
            <a:miter lim="400000"/>
          </a:ln>
        </p:spPr>
      </p:pic>
      <p:sp>
        <p:nvSpPr>
          <p:cNvPr id="28" name="Triple Committee">
            <a:extLst>
              <a:ext uri="{FF2B5EF4-FFF2-40B4-BE49-F238E27FC236}">
                <a16:creationId xmlns:a16="http://schemas.microsoft.com/office/drawing/2014/main" id="{C6D7228C-A67C-C242-931B-0268839EE91B}"/>
              </a:ext>
            </a:extLst>
          </p:cNvPr>
          <p:cNvSpPr txBox="1"/>
          <p:nvPr/>
        </p:nvSpPr>
        <p:spPr>
          <a:xfrm>
            <a:off x="2516562" y="5729365"/>
            <a:ext cx="260177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29" name="Image" descr="Image">
            <a:extLst>
              <a:ext uri="{FF2B5EF4-FFF2-40B4-BE49-F238E27FC236}">
                <a16:creationId xmlns:a16="http://schemas.microsoft.com/office/drawing/2014/main" id="{D208E946-CF3E-444E-BE73-1DB227AAC3BE}"/>
              </a:ext>
            </a:extLst>
          </p:cNvPr>
          <p:cNvPicPr>
            <a:picLocks noChangeAspect="1"/>
          </p:cNvPicPr>
          <p:nvPr/>
        </p:nvPicPr>
        <p:blipFill>
          <a:blip r:embed="rId2">
            <a:extLst/>
          </a:blip>
          <a:stretch>
            <a:fillRect/>
          </a:stretch>
        </p:blipFill>
        <p:spPr>
          <a:xfrm>
            <a:off x="5162284" y="4130513"/>
            <a:ext cx="1286576" cy="846079"/>
          </a:xfrm>
          <a:prstGeom prst="rect">
            <a:avLst/>
          </a:prstGeom>
          <a:ln w="12700">
            <a:miter lim="400000"/>
          </a:ln>
        </p:spPr>
      </p:pic>
      <p:pic>
        <p:nvPicPr>
          <p:cNvPr id="30" name="Image" descr="Image">
            <a:extLst>
              <a:ext uri="{FF2B5EF4-FFF2-40B4-BE49-F238E27FC236}">
                <a16:creationId xmlns:a16="http://schemas.microsoft.com/office/drawing/2014/main" id="{0FC66C9A-7F37-A94D-9975-B08F029D3A25}"/>
              </a:ext>
            </a:extLst>
          </p:cNvPr>
          <p:cNvPicPr>
            <a:picLocks noChangeAspect="1"/>
          </p:cNvPicPr>
          <p:nvPr/>
        </p:nvPicPr>
        <p:blipFill>
          <a:blip r:embed="rId2">
            <a:extLst/>
          </a:blip>
          <a:stretch>
            <a:fillRect/>
          </a:stretch>
        </p:blipFill>
        <p:spPr>
          <a:xfrm>
            <a:off x="6307970" y="4130513"/>
            <a:ext cx="1286576" cy="846079"/>
          </a:xfrm>
          <a:prstGeom prst="rect">
            <a:avLst/>
          </a:prstGeom>
          <a:ln w="12700">
            <a:miter lim="400000"/>
          </a:ln>
        </p:spPr>
      </p:pic>
      <p:pic>
        <p:nvPicPr>
          <p:cNvPr id="31" name="Image" descr="Image">
            <a:extLst>
              <a:ext uri="{FF2B5EF4-FFF2-40B4-BE49-F238E27FC236}">
                <a16:creationId xmlns:a16="http://schemas.microsoft.com/office/drawing/2014/main" id="{3478A755-EAD6-764D-A0DA-40B2094E4805}"/>
              </a:ext>
            </a:extLst>
          </p:cNvPr>
          <p:cNvPicPr>
            <a:picLocks noChangeAspect="1"/>
          </p:cNvPicPr>
          <p:nvPr/>
        </p:nvPicPr>
        <p:blipFill>
          <a:blip r:embed="rId2">
            <a:extLst/>
          </a:blip>
          <a:stretch>
            <a:fillRect/>
          </a:stretch>
        </p:blipFill>
        <p:spPr>
          <a:xfrm>
            <a:off x="5162284" y="4757171"/>
            <a:ext cx="1286576" cy="846078"/>
          </a:xfrm>
          <a:prstGeom prst="rect">
            <a:avLst/>
          </a:prstGeom>
          <a:ln w="12700">
            <a:miter lim="400000"/>
          </a:ln>
        </p:spPr>
      </p:pic>
      <p:pic>
        <p:nvPicPr>
          <p:cNvPr id="32" name="Image" descr="Image">
            <a:extLst>
              <a:ext uri="{FF2B5EF4-FFF2-40B4-BE49-F238E27FC236}">
                <a16:creationId xmlns:a16="http://schemas.microsoft.com/office/drawing/2014/main" id="{167719D1-5E8C-FD4C-B272-5FCB3702D870}"/>
              </a:ext>
            </a:extLst>
          </p:cNvPr>
          <p:cNvPicPr>
            <a:picLocks noChangeAspect="1"/>
          </p:cNvPicPr>
          <p:nvPr/>
        </p:nvPicPr>
        <p:blipFill>
          <a:blip r:embed="rId2">
            <a:extLst/>
          </a:blip>
          <a:stretch>
            <a:fillRect/>
          </a:stretch>
        </p:blipFill>
        <p:spPr>
          <a:xfrm>
            <a:off x="6307970" y="4680052"/>
            <a:ext cx="1286576" cy="846079"/>
          </a:xfrm>
          <a:prstGeom prst="rect">
            <a:avLst/>
          </a:prstGeom>
          <a:ln w="12700">
            <a:miter lim="400000"/>
          </a:ln>
        </p:spPr>
      </p:pic>
      <p:sp>
        <p:nvSpPr>
          <p:cNvPr id="33" name="Triple Committee">
            <a:extLst>
              <a:ext uri="{FF2B5EF4-FFF2-40B4-BE49-F238E27FC236}">
                <a16:creationId xmlns:a16="http://schemas.microsoft.com/office/drawing/2014/main" id="{8798E718-1F59-8348-A48E-6A35E97D89FA}"/>
              </a:ext>
            </a:extLst>
          </p:cNvPr>
          <p:cNvSpPr txBox="1"/>
          <p:nvPr/>
        </p:nvSpPr>
        <p:spPr>
          <a:xfrm>
            <a:off x="5048893" y="5712595"/>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34" name="Image" descr="Image">
            <a:extLst>
              <a:ext uri="{FF2B5EF4-FFF2-40B4-BE49-F238E27FC236}">
                <a16:creationId xmlns:a16="http://schemas.microsoft.com/office/drawing/2014/main" id="{2F9B7D43-6C8D-1244-9124-64DDDCE65958}"/>
              </a:ext>
            </a:extLst>
          </p:cNvPr>
          <p:cNvPicPr>
            <a:picLocks noChangeAspect="1"/>
          </p:cNvPicPr>
          <p:nvPr/>
        </p:nvPicPr>
        <p:blipFill>
          <a:blip r:embed="rId2">
            <a:extLst/>
          </a:blip>
          <a:stretch>
            <a:fillRect/>
          </a:stretch>
        </p:blipFill>
        <p:spPr>
          <a:xfrm>
            <a:off x="110833" y="4151272"/>
            <a:ext cx="1286576" cy="846079"/>
          </a:xfrm>
          <a:prstGeom prst="rect">
            <a:avLst/>
          </a:prstGeom>
          <a:ln w="12700">
            <a:miter lim="400000"/>
          </a:ln>
        </p:spPr>
      </p:pic>
      <p:pic>
        <p:nvPicPr>
          <p:cNvPr id="35" name="Image" descr="Image">
            <a:extLst>
              <a:ext uri="{FF2B5EF4-FFF2-40B4-BE49-F238E27FC236}">
                <a16:creationId xmlns:a16="http://schemas.microsoft.com/office/drawing/2014/main" id="{BB12EAE1-5DAA-8149-8889-B3DAC759C69B}"/>
              </a:ext>
            </a:extLst>
          </p:cNvPr>
          <p:cNvPicPr>
            <a:picLocks noChangeAspect="1"/>
          </p:cNvPicPr>
          <p:nvPr/>
        </p:nvPicPr>
        <p:blipFill>
          <a:blip r:embed="rId2">
            <a:extLst/>
          </a:blip>
          <a:stretch>
            <a:fillRect/>
          </a:stretch>
        </p:blipFill>
        <p:spPr>
          <a:xfrm>
            <a:off x="1256519" y="4151272"/>
            <a:ext cx="1286576" cy="846079"/>
          </a:xfrm>
          <a:prstGeom prst="rect">
            <a:avLst/>
          </a:prstGeom>
          <a:ln w="12700">
            <a:miter lim="400000"/>
          </a:ln>
        </p:spPr>
      </p:pic>
      <p:pic>
        <p:nvPicPr>
          <p:cNvPr id="36" name="Image" descr="Image">
            <a:extLst>
              <a:ext uri="{FF2B5EF4-FFF2-40B4-BE49-F238E27FC236}">
                <a16:creationId xmlns:a16="http://schemas.microsoft.com/office/drawing/2014/main" id="{9A73E00C-BA1B-D44D-8550-C7FF4244B29E}"/>
              </a:ext>
            </a:extLst>
          </p:cNvPr>
          <p:cNvPicPr>
            <a:picLocks noChangeAspect="1"/>
          </p:cNvPicPr>
          <p:nvPr/>
        </p:nvPicPr>
        <p:blipFill>
          <a:blip r:embed="rId2">
            <a:extLst/>
          </a:blip>
          <a:stretch>
            <a:fillRect/>
          </a:stretch>
        </p:blipFill>
        <p:spPr>
          <a:xfrm>
            <a:off x="110833" y="4777930"/>
            <a:ext cx="1286576" cy="846078"/>
          </a:xfrm>
          <a:prstGeom prst="rect">
            <a:avLst/>
          </a:prstGeom>
          <a:ln w="12700">
            <a:miter lim="400000"/>
          </a:ln>
        </p:spPr>
      </p:pic>
      <p:pic>
        <p:nvPicPr>
          <p:cNvPr id="37" name="Image" descr="Image">
            <a:extLst>
              <a:ext uri="{FF2B5EF4-FFF2-40B4-BE49-F238E27FC236}">
                <a16:creationId xmlns:a16="http://schemas.microsoft.com/office/drawing/2014/main" id="{36F18633-8BDB-D741-94B4-1FE540C9FAD9}"/>
              </a:ext>
            </a:extLst>
          </p:cNvPr>
          <p:cNvPicPr>
            <a:picLocks noChangeAspect="1"/>
          </p:cNvPicPr>
          <p:nvPr/>
        </p:nvPicPr>
        <p:blipFill>
          <a:blip r:embed="rId2">
            <a:extLst/>
          </a:blip>
          <a:stretch>
            <a:fillRect/>
          </a:stretch>
        </p:blipFill>
        <p:spPr>
          <a:xfrm>
            <a:off x="1256519" y="4700811"/>
            <a:ext cx="1286576" cy="846079"/>
          </a:xfrm>
          <a:prstGeom prst="rect">
            <a:avLst/>
          </a:prstGeom>
          <a:ln w="12700">
            <a:miter lim="400000"/>
          </a:ln>
        </p:spPr>
      </p:pic>
      <p:sp>
        <p:nvSpPr>
          <p:cNvPr id="38" name="Triple Committee">
            <a:extLst>
              <a:ext uri="{FF2B5EF4-FFF2-40B4-BE49-F238E27FC236}">
                <a16:creationId xmlns:a16="http://schemas.microsoft.com/office/drawing/2014/main" id="{0961865B-AE60-5048-9AF9-AC1DF778BD3F}"/>
              </a:ext>
            </a:extLst>
          </p:cNvPr>
          <p:cNvSpPr txBox="1"/>
          <p:nvPr/>
        </p:nvSpPr>
        <p:spPr>
          <a:xfrm>
            <a:off x="-2558" y="5733354"/>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39" name="Image" descr="Image">
            <a:extLst>
              <a:ext uri="{FF2B5EF4-FFF2-40B4-BE49-F238E27FC236}">
                <a16:creationId xmlns:a16="http://schemas.microsoft.com/office/drawing/2014/main" id="{152DF2A4-A2F0-5745-A408-471C47FCBD4D}"/>
              </a:ext>
            </a:extLst>
          </p:cNvPr>
          <p:cNvPicPr>
            <a:picLocks noChangeAspect="1"/>
          </p:cNvPicPr>
          <p:nvPr/>
        </p:nvPicPr>
        <p:blipFill>
          <a:blip r:embed="rId2">
            <a:extLst/>
          </a:blip>
          <a:stretch>
            <a:fillRect/>
          </a:stretch>
        </p:blipFill>
        <p:spPr>
          <a:xfrm>
            <a:off x="7507063" y="1891735"/>
            <a:ext cx="1286576" cy="846079"/>
          </a:xfrm>
          <a:prstGeom prst="rect">
            <a:avLst/>
          </a:prstGeom>
          <a:ln w="12700">
            <a:miter lim="400000"/>
          </a:ln>
        </p:spPr>
      </p:pic>
      <p:pic>
        <p:nvPicPr>
          <p:cNvPr id="40" name="Image" descr="Image">
            <a:extLst>
              <a:ext uri="{FF2B5EF4-FFF2-40B4-BE49-F238E27FC236}">
                <a16:creationId xmlns:a16="http://schemas.microsoft.com/office/drawing/2014/main" id="{9AE883F1-5B87-E142-B923-A67EBC9AE066}"/>
              </a:ext>
            </a:extLst>
          </p:cNvPr>
          <p:cNvPicPr>
            <a:picLocks noChangeAspect="1"/>
          </p:cNvPicPr>
          <p:nvPr/>
        </p:nvPicPr>
        <p:blipFill>
          <a:blip r:embed="rId2">
            <a:extLst/>
          </a:blip>
          <a:stretch>
            <a:fillRect/>
          </a:stretch>
        </p:blipFill>
        <p:spPr>
          <a:xfrm>
            <a:off x="8652748" y="1891735"/>
            <a:ext cx="1286576" cy="846079"/>
          </a:xfrm>
          <a:prstGeom prst="rect">
            <a:avLst/>
          </a:prstGeom>
          <a:ln w="12700">
            <a:miter lim="400000"/>
          </a:ln>
        </p:spPr>
      </p:pic>
      <p:pic>
        <p:nvPicPr>
          <p:cNvPr id="41" name="Image" descr="Image">
            <a:extLst>
              <a:ext uri="{FF2B5EF4-FFF2-40B4-BE49-F238E27FC236}">
                <a16:creationId xmlns:a16="http://schemas.microsoft.com/office/drawing/2014/main" id="{A779224E-B7D5-1A48-A0F1-A394E842F2D8}"/>
              </a:ext>
            </a:extLst>
          </p:cNvPr>
          <p:cNvPicPr>
            <a:picLocks noChangeAspect="1"/>
          </p:cNvPicPr>
          <p:nvPr/>
        </p:nvPicPr>
        <p:blipFill>
          <a:blip r:embed="rId2">
            <a:extLst/>
          </a:blip>
          <a:stretch>
            <a:fillRect/>
          </a:stretch>
        </p:blipFill>
        <p:spPr>
          <a:xfrm>
            <a:off x="7507063" y="2518392"/>
            <a:ext cx="1286576" cy="846078"/>
          </a:xfrm>
          <a:prstGeom prst="rect">
            <a:avLst/>
          </a:prstGeom>
          <a:ln w="12700">
            <a:miter lim="400000"/>
          </a:ln>
        </p:spPr>
      </p:pic>
      <p:pic>
        <p:nvPicPr>
          <p:cNvPr id="42" name="Image" descr="Image">
            <a:extLst>
              <a:ext uri="{FF2B5EF4-FFF2-40B4-BE49-F238E27FC236}">
                <a16:creationId xmlns:a16="http://schemas.microsoft.com/office/drawing/2014/main" id="{7FB2BD20-B5CE-9E49-9AB3-E6E2CF0B271D}"/>
              </a:ext>
            </a:extLst>
          </p:cNvPr>
          <p:cNvPicPr>
            <a:picLocks noChangeAspect="1"/>
          </p:cNvPicPr>
          <p:nvPr/>
        </p:nvPicPr>
        <p:blipFill>
          <a:blip r:embed="rId2">
            <a:extLst/>
          </a:blip>
          <a:stretch>
            <a:fillRect/>
          </a:stretch>
        </p:blipFill>
        <p:spPr>
          <a:xfrm>
            <a:off x="8652748" y="2441274"/>
            <a:ext cx="1286576" cy="846078"/>
          </a:xfrm>
          <a:prstGeom prst="rect">
            <a:avLst/>
          </a:prstGeom>
          <a:ln w="12700">
            <a:miter lim="400000"/>
          </a:ln>
        </p:spPr>
      </p:pic>
      <p:sp>
        <p:nvSpPr>
          <p:cNvPr id="43" name="Triple Committee">
            <a:extLst>
              <a:ext uri="{FF2B5EF4-FFF2-40B4-BE49-F238E27FC236}">
                <a16:creationId xmlns:a16="http://schemas.microsoft.com/office/drawing/2014/main" id="{DC2E3FA7-1746-1649-8B24-6E29B0765DDD}"/>
              </a:ext>
            </a:extLst>
          </p:cNvPr>
          <p:cNvSpPr txBox="1"/>
          <p:nvPr/>
        </p:nvSpPr>
        <p:spPr>
          <a:xfrm>
            <a:off x="7510757" y="3464189"/>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44" name="Image" descr="Image">
            <a:extLst>
              <a:ext uri="{FF2B5EF4-FFF2-40B4-BE49-F238E27FC236}">
                <a16:creationId xmlns:a16="http://schemas.microsoft.com/office/drawing/2014/main" id="{50EE024E-A01C-7547-8709-4DAE1D015B6A}"/>
              </a:ext>
            </a:extLst>
          </p:cNvPr>
          <p:cNvPicPr>
            <a:picLocks noChangeAspect="1"/>
          </p:cNvPicPr>
          <p:nvPr/>
        </p:nvPicPr>
        <p:blipFill>
          <a:blip r:embed="rId2">
            <a:extLst/>
          </a:blip>
          <a:stretch>
            <a:fillRect/>
          </a:stretch>
        </p:blipFill>
        <p:spPr>
          <a:xfrm>
            <a:off x="7624148" y="4102085"/>
            <a:ext cx="1286576" cy="846079"/>
          </a:xfrm>
          <a:prstGeom prst="rect">
            <a:avLst/>
          </a:prstGeom>
          <a:ln w="12700">
            <a:miter lim="400000"/>
          </a:ln>
        </p:spPr>
      </p:pic>
      <p:pic>
        <p:nvPicPr>
          <p:cNvPr id="45" name="Image" descr="Image">
            <a:extLst>
              <a:ext uri="{FF2B5EF4-FFF2-40B4-BE49-F238E27FC236}">
                <a16:creationId xmlns:a16="http://schemas.microsoft.com/office/drawing/2014/main" id="{21867079-E3AB-A242-A82A-A0B4538C1AF2}"/>
              </a:ext>
            </a:extLst>
          </p:cNvPr>
          <p:cNvPicPr>
            <a:picLocks noChangeAspect="1"/>
          </p:cNvPicPr>
          <p:nvPr/>
        </p:nvPicPr>
        <p:blipFill>
          <a:blip r:embed="rId2">
            <a:extLst/>
          </a:blip>
          <a:stretch>
            <a:fillRect/>
          </a:stretch>
        </p:blipFill>
        <p:spPr>
          <a:xfrm>
            <a:off x="8769834" y="4102085"/>
            <a:ext cx="1286576" cy="846079"/>
          </a:xfrm>
          <a:prstGeom prst="rect">
            <a:avLst/>
          </a:prstGeom>
          <a:ln w="12700">
            <a:miter lim="400000"/>
          </a:ln>
        </p:spPr>
      </p:pic>
      <p:pic>
        <p:nvPicPr>
          <p:cNvPr id="46" name="Image" descr="Image">
            <a:extLst>
              <a:ext uri="{FF2B5EF4-FFF2-40B4-BE49-F238E27FC236}">
                <a16:creationId xmlns:a16="http://schemas.microsoft.com/office/drawing/2014/main" id="{121C6CA9-E761-2843-8BD0-28215F40744E}"/>
              </a:ext>
            </a:extLst>
          </p:cNvPr>
          <p:cNvPicPr>
            <a:picLocks noChangeAspect="1"/>
          </p:cNvPicPr>
          <p:nvPr/>
        </p:nvPicPr>
        <p:blipFill>
          <a:blip r:embed="rId2">
            <a:extLst/>
          </a:blip>
          <a:stretch>
            <a:fillRect/>
          </a:stretch>
        </p:blipFill>
        <p:spPr>
          <a:xfrm>
            <a:off x="7624148" y="4728743"/>
            <a:ext cx="1286576" cy="846078"/>
          </a:xfrm>
          <a:prstGeom prst="rect">
            <a:avLst/>
          </a:prstGeom>
          <a:ln w="12700">
            <a:miter lim="400000"/>
          </a:ln>
        </p:spPr>
      </p:pic>
      <p:pic>
        <p:nvPicPr>
          <p:cNvPr id="48" name="Image" descr="Image">
            <a:extLst>
              <a:ext uri="{FF2B5EF4-FFF2-40B4-BE49-F238E27FC236}">
                <a16:creationId xmlns:a16="http://schemas.microsoft.com/office/drawing/2014/main" id="{F7FAAC9C-80D3-754C-8E24-0C0F55FF95C4}"/>
              </a:ext>
            </a:extLst>
          </p:cNvPr>
          <p:cNvPicPr>
            <a:picLocks noChangeAspect="1"/>
          </p:cNvPicPr>
          <p:nvPr/>
        </p:nvPicPr>
        <p:blipFill>
          <a:blip r:embed="rId2">
            <a:extLst/>
          </a:blip>
          <a:stretch>
            <a:fillRect/>
          </a:stretch>
        </p:blipFill>
        <p:spPr>
          <a:xfrm>
            <a:off x="8769834" y="4651624"/>
            <a:ext cx="1286576" cy="846079"/>
          </a:xfrm>
          <a:prstGeom prst="rect">
            <a:avLst/>
          </a:prstGeom>
          <a:ln w="12700">
            <a:miter lim="400000"/>
          </a:ln>
        </p:spPr>
      </p:pic>
      <p:sp>
        <p:nvSpPr>
          <p:cNvPr id="49" name="Triple Committee">
            <a:extLst>
              <a:ext uri="{FF2B5EF4-FFF2-40B4-BE49-F238E27FC236}">
                <a16:creationId xmlns:a16="http://schemas.microsoft.com/office/drawing/2014/main" id="{ED3E34EA-599B-9740-86EB-0095DAD3E4F2}"/>
              </a:ext>
            </a:extLst>
          </p:cNvPr>
          <p:cNvSpPr txBox="1"/>
          <p:nvPr/>
        </p:nvSpPr>
        <p:spPr>
          <a:xfrm>
            <a:off x="7510757" y="568416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50" name="Inactive">
            <a:extLst>
              <a:ext uri="{FF2B5EF4-FFF2-40B4-BE49-F238E27FC236}">
                <a16:creationId xmlns:a16="http://schemas.microsoft.com/office/drawing/2014/main" id="{B4D28EB1-0C36-634E-9254-7708F4861232}"/>
              </a:ext>
            </a:extLst>
          </p:cNvPr>
          <p:cNvSpPr txBox="1"/>
          <p:nvPr/>
        </p:nvSpPr>
        <p:spPr>
          <a:xfrm>
            <a:off x="6710052" y="6618476"/>
            <a:ext cx="201422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u="sng"/>
            </a:lvl1pPr>
          </a:lstStyle>
          <a:p>
            <a:r>
              <a:rPr dirty="0"/>
              <a:t>Inactive</a:t>
            </a:r>
          </a:p>
        </p:txBody>
      </p:sp>
      <p:sp>
        <p:nvSpPr>
          <p:cNvPr id="51" name="Active">
            <a:extLst>
              <a:ext uri="{FF2B5EF4-FFF2-40B4-BE49-F238E27FC236}">
                <a16:creationId xmlns:a16="http://schemas.microsoft.com/office/drawing/2014/main" id="{070F0EB9-118E-8C46-BD5E-03A2983C5507}"/>
              </a:ext>
            </a:extLst>
          </p:cNvPr>
          <p:cNvSpPr txBox="1"/>
          <p:nvPr/>
        </p:nvSpPr>
        <p:spPr>
          <a:xfrm>
            <a:off x="1540780" y="6623784"/>
            <a:ext cx="161950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u="sng"/>
            </a:lvl1pPr>
          </a:lstStyle>
          <a:p>
            <a:r>
              <a:rPr dirty="0"/>
              <a:t>Active</a:t>
            </a:r>
          </a:p>
        </p:txBody>
      </p:sp>
      <p:sp>
        <p:nvSpPr>
          <p:cNvPr id="52" name="Dingbat X">
            <a:extLst>
              <a:ext uri="{FF2B5EF4-FFF2-40B4-BE49-F238E27FC236}">
                <a16:creationId xmlns:a16="http://schemas.microsoft.com/office/drawing/2014/main" id="{99B05C4C-F750-364A-A53E-44094A42C139}"/>
              </a:ext>
            </a:extLst>
          </p:cNvPr>
          <p:cNvSpPr/>
          <p:nvPr/>
        </p:nvSpPr>
        <p:spPr>
          <a:xfrm>
            <a:off x="1363104" y="2175891"/>
            <a:ext cx="1156231" cy="1366281"/>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chemeClr val="accent5">
              <a:hueOff val="-82419"/>
              <a:satOff val="-9513"/>
              <a:lumOff val="-1634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22530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P spid="8" grpId="0" animBg="1" advAuto="0"/>
      <p:bldP spid="50" grpId="0" animBg="1" advAuto="0"/>
      <p:bldP spid="51" grpId="0" animBg="1" advAuto="0"/>
      <p:bldP spid="52"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a:cxnSpLocks/>
          </p:cNvCxnSpPr>
          <p:nvPr/>
        </p:nvCxnSpPr>
        <p:spPr>
          <a:xfrm>
            <a:off x="1277781" y="2594210"/>
            <a:ext cx="1822298" cy="1157058"/>
          </a:xfrm>
          <a:prstGeom prst="line">
            <a:avLst/>
          </a:prstGeom>
          <a:ln w="3048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p:cNvCxnSpPr>
          <p:nvPr/>
        </p:nvCxnSpPr>
        <p:spPr>
          <a:xfrm>
            <a:off x="1363472" y="2640901"/>
            <a:ext cx="1736607" cy="1110367"/>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pic>
        <p:nvPicPr>
          <p:cNvPr id="6" name="Picture 5"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673" y="2017339"/>
            <a:ext cx="837327" cy="1052327"/>
          </a:xfrm>
          <a:prstGeom prst="rect">
            <a:avLst/>
          </a:prstGeom>
        </p:spPr>
      </p:pic>
      <p:pic>
        <p:nvPicPr>
          <p:cNvPr id="7" name="Picture 6"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638" y="2017339"/>
            <a:ext cx="837327" cy="1052327"/>
          </a:xfrm>
          <a:prstGeom prst="rect">
            <a:avLst/>
          </a:prstGeom>
        </p:spPr>
      </p:pic>
      <p:pic>
        <p:nvPicPr>
          <p:cNvPr id="15" name="Picture 1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481" y="3098759"/>
            <a:ext cx="837327" cy="1052327"/>
          </a:xfrm>
          <a:prstGeom prst="rect">
            <a:avLst/>
          </a:prstGeom>
        </p:spPr>
      </p:pic>
      <p:sp>
        <p:nvSpPr>
          <p:cNvPr id="2" name="Slide Number Placeholder 1"/>
          <p:cNvSpPr>
            <a:spLocks noGrp="1"/>
          </p:cNvSpPr>
          <p:nvPr>
            <p:ph type="sldNum" sz="quarter" idx="10"/>
          </p:nvPr>
        </p:nvSpPr>
        <p:spPr/>
        <p:txBody>
          <a:bodyPr/>
          <a:lstStyle/>
          <a:p>
            <a:fld id="{EF79A8D7-8563-1D41-8745-9B17EC07E15F}" type="slidenum">
              <a:rPr lang="en-US" smtClean="0"/>
              <a:pPr/>
              <a:t>5</a:t>
            </a:fld>
            <a:endParaRPr lang="en-US"/>
          </a:p>
        </p:txBody>
      </p:sp>
      <p:sp>
        <p:nvSpPr>
          <p:cNvPr id="33" name="Title 1"/>
          <p:cNvSpPr>
            <a:spLocks noGrp="1"/>
          </p:cNvSpPr>
          <p:nvPr>
            <p:ph type="title"/>
          </p:nvPr>
        </p:nvSpPr>
        <p:spPr/>
        <p:txBody>
          <a:bodyPr>
            <a:normAutofit/>
          </a:bodyPr>
          <a:lstStyle/>
          <a:p>
            <a:r>
              <a:rPr lang="en-US" dirty="0"/>
              <a:t>How does Tor work?</a:t>
            </a:r>
          </a:p>
        </p:txBody>
      </p:sp>
      <p:pic>
        <p:nvPicPr>
          <p:cNvPr id="17" name="Picture 16" descr="witchlines_Simple_key.png"/>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48643" y="1344109"/>
            <a:ext cx="838333" cy="431869"/>
          </a:xfrm>
          <a:prstGeom prst="rect">
            <a:avLst/>
          </a:prstGeom>
          <a:ln>
            <a:noFill/>
          </a:ln>
        </p:spPr>
      </p:pic>
      <p:pic>
        <p:nvPicPr>
          <p:cNvPr id="22" name="Picture 21" descr="witchlines_Simple_key.png"/>
          <p:cNvPicPr>
            <a:picLocks noChangeAspect="1"/>
          </p:cNvPicPr>
          <p:nvPr/>
        </p:nvPicPr>
        <p:blipFill>
          <a:blip r:embed="rId3">
            <a:duotone>
              <a:prstClr val="black"/>
              <a:srgbClr val="00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63742" y="1708351"/>
            <a:ext cx="838333" cy="431869"/>
          </a:xfrm>
          <a:prstGeom prst="rect">
            <a:avLst/>
          </a:prstGeom>
          <a:ln>
            <a:noFill/>
          </a:ln>
        </p:spPr>
      </p:pic>
      <p:pic>
        <p:nvPicPr>
          <p:cNvPr id="25" name="Picture 24" descr="witchlines_Simple_key.png"/>
          <p:cNvPicPr>
            <a:picLocks noChangeAspect="1"/>
          </p:cNvPicPr>
          <p:nvPr/>
        </p:nvPicPr>
        <p:blipFill>
          <a:blip r:embed="rId3">
            <a:duotone>
              <a:prstClr val="black"/>
              <a:srgbClr val="80008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339442" y="2682690"/>
            <a:ext cx="838333" cy="431869"/>
          </a:xfrm>
          <a:prstGeom prst="rect">
            <a:avLst/>
          </a:prstGeom>
          <a:ln>
            <a:noFill/>
          </a:ln>
        </p:spPr>
      </p:pic>
      <p:cxnSp>
        <p:nvCxnSpPr>
          <p:cNvPr id="29" name="Straight Connector 28"/>
          <p:cNvCxnSpPr/>
          <p:nvPr/>
        </p:nvCxnSpPr>
        <p:spPr>
          <a:xfrm flipH="1" flipV="1">
            <a:off x="3366174" y="3624923"/>
            <a:ext cx="1703097" cy="208805"/>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1416397" y="2674647"/>
            <a:ext cx="1683682" cy="1064786"/>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366175" y="3624923"/>
            <a:ext cx="1703096" cy="208805"/>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9" idx="3"/>
            <a:endCxn id="7" idx="2"/>
          </p:cNvCxnSpPr>
          <p:nvPr/>
        </p:nvCxnSpPr>
        <p:spPr>
          <a:xfrm flipV="1">
            <a:off x="5455657" y="3069666"/>
            <a:ext cx="631645" cy="669766"/>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pic>
        <p:nvPicPr>
          <p:cNvPr id="9" name="Picture 8"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329" y="3213269"/>
            <a:ext cx="837327" cy="1052327"/>
          </a:xfrm>
          <a:prstGeom prst="rect">
            <a:avLst/>
          </a:prstGeom>
        </p:spPr>
      </p:pic>
      <p:pic>
        <p:nvPicPr>
          <p:cNvPr id="30" name="Picture 29" descr="witchlines_Simple_key.png"/>
          <p:cNvPicPr>
            <a:picLocks noChangeAspect="1"/>
          </p:cNvPicPr>
          <p:nvPr/>
        </p:nvPicPr>
        <p:blipFill>
          <a:blip r:embed="rId3">
            <a:duotone>
              <a:prstClr val="black"/>
              <a:srgbClr val="00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30938" y="3935152"/>
            <a:ext cx="838333" cy="431869"/>
          </a:xfrm>
          <a:prstGeom prst="rect">
            <a:avLst/>
          </a:prstGeom>
          <a:ln>
            <a:noFill/>
          </a:ln>
        </p:spPr>
      </p:pic>
      <p:pic>
        <p:nvPicPr>
          <p:cNvPr id="59" name="Picture 58" descr="witchlines_Simple_key.png"/>
          <p:cNvPicPr>
            <a:picLocks noChangeAspect="1"/>
          </p:cNvPicPr>
          <p:nvPr/>
        </p:nvPicPr>
        <p:blipFill>
          <a:blip r:embed="rId3">
            <a:duotone>
              <a:prstClr val="black"/>
              <a:srgbClr val="80008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63742" y="2099815"/>
            <a:ext cx="838333" cy="431869"/>
          </a:xfrm>
          <a:prstGeom prst="rect">
            <a:avLst/>
          </a:prstGeom>
          <a:ln>
            <a:noFill/>
          </a:ln>
        </p:spPr>
      </p:pic>
      <p:sp>
        <p:nvSpPr>
          <p:cNvPr id="37" name="TextBox 36"/>
          <p:cNvSpPr txBox="1"/>
          <p:nvPr/>
        </p:nvSpPr>
        <p:spPr>
          <a:xfrm>
            <a:off x="816487" y="4602384"/>
            <a:ext cx="1387939" cy="595319"/>
          </a:xfrm>
          <a:prstGeom prst="rect">
            <a:avLst/>
          </a:prstGeom>
          <a:noFill/>
        </p:spPr>
        <p:txBody>
          <a:bodyPr wrap="square" lIns="101882" tIns="50941" rIns="101882" bIns="50941" rtlCol="0">
            <a:spAutoFit/>
          </a:bodyPr>
          <a:lstStyle/>
          <a:p>
            <a:pPr algn="ctr"/>
            <a:r>
              <a:rPr lang="en-US" sz="3200" dirty="0">
                <a:solidFill>
                  <a:schemeClr val="tx2"/>
                </a:solidFill>
              </a:rPr>
              <a:t>Users</a:t>
            </a:r>
          </a:p>
        </p:txBody>
      </p:sp>
      <p:sp>
        <p:nvSpPr>
          <p:cNvPr id="38" name="TextBox 37"/>
          <p:cNvSpPr txBox="1"/>
          <p:nvPr/>
        </p:nvSpPr>
        <p:spPr>
          <a:xfrm>
            <a:off x="7162912" y="4602384"/>
            <a:ext cx="2724146" cy="662746"/>
          </a:xfrm>
          <a:prstGeom prst="rect">
            <a:avLst/>
          </a:prstGeom>
          <a:noFill/>
        </p:spPr>
        <p:txBody>
          <a:bodyPr wrap="square" lIns="101882" tIns="50941" rIns="101882" bIns="50941" rtlCol="0">
            <a:spAutoFit/>
          </a:bodyPr>
          <a:lstStyle/>
          <a:p>
            <a:pPr algn="ctr"/>
            <a:r>
              <a:rPr lang="en-US" sz="3600" dirty="0">
                <a:solidFill>
                  <a:schemeClr val="tx2"/>
                </a:solidFill>
              </a:rPr>
              <a:t>Destinations</a:t>
            </a:r>
          </a:p>
        </p:txBody>
      </p:sp>
      <p:sp>
        <p:nvSpPr>
          <p:cNvPr id="39" name="TextBox 38"/>
          <p:cNvSpPr txBox="1"/>
          <p:nvPr/>
        </p:nvSpPr>
        <p:spPr>
          <a:xfrm>
            <a:off x="2970439" y="4602384"/>
            <a:ext cx="4192473" cy="662746"/>
          </a:xfrm>
          <a:prstGeom prst="rect">
            <a:avLst/>
          </a:prstGeom>
          <a:noFill/>
        </p:spPr>
        <p:txBody>
          <a:bodyPr wrap="square" lIns="101882" tIns="50941" rIns="101882" bIns="50941" rtlCol="0">
            <a:spAutoFit/>
          </a:bodyPr>
          <a:lstStyle/>
          <a:p>
            <a:pPr algn="ctr"/>
            <a:r>
              <a:rPr lang="en-US" sz="3600" dirty="0">
                <a:solidFill>
                  <a:schemeClr val="tx2"/>
                </a:solidFill>
              </a:rPr>
              <a:t>Relays</a:t>
            </a:r>
          </a:p>
        </p:txBody>
      </p:sp>
      <p:cxnSp>
        <p:nvCxnSpPr>
          <p:cNvPr id="40" name="Straight Connector 39"/>
          <p:cNvCxnSpPr>
            <a:cxnSpLocks/>
          </p:cNvCxnSpPr>
          <p:nvPr/>
        </p:nvCxnSpPr>
        <p:spPr>
          <a:xfrm>
            <a:off x="6505965" y="2543503"/>
            <a:ext cx="1918507" cy="743257"/>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3"/>
          </p:cNvCxnSpPr>
          <p:nvPr/>
        </p:nvCxnSpPr>
        <p:spPr>
          <a:xfrm flipV="1">
            <a:off x="5455656" y="3074777"/>
            <a:ext cx="636428" cy="664656"/>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cxnSpLocks/>
          </p:cNvCxnSpPr>
          <p:nvPr/>
        </p:nvCxnSpPr>
        <p:spPr>
          <a:xfrm>
            <a:off x="3510274" y="3624923"/>
            <a:ext cx="1523429" cy="20574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cxnSpLocks/>
          </p:cNvCxnSpPr>
          <p:nvPr/>
        </p:nvCxnSpPr>
        <p:spPr>
          <a:xfrm>
            <a:off x="1357222" y="2629998"/>
            <a:ext cx="1846994" cy="1215783"/>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479685" y="5372226"/>
            <a:ext cx="8892915" cy="755855"/>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3906982" y="5716428"/>
            <a:ext cx="1058381" cy="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978977" y="5447863"/>
            <a:ext cx="1387939" cy="595319"/>
          </a:xfrm>
          <a:prstGeom prst="rect">
            <a:avLst/>
          </a:prstGeom>
          <a:noFill/>
        </p:spPr>
        <p:txBody>
          <a:bodyPr wrap="square" lIns="101882" tIns="50941" rIns="101882" bIns="50941" rtlCol="0">
            <a:spAutoFit/>
          </a:bodyPr>
          <a:lstStyle/>
          <a:p>
            <a:r>
              <a:rPr lang="en-US" sz="3200" dirty="0">
                <a:solidFill>
                  <a:schemeClr val="tx2"/>
                </a:solidFill>
              </a:rPr>
              <a:t>Circuit</a:t>
            </a:r>
          </a:p>
        </p:txBody>
      </p:sp>
      <p:sp>
        <p:nvSpPr>
          <p:cNvPr id="71" name="TextBox 70"/>
          <p:cNvSpPr txBox="1"/>
          <p:nvPr/>
        </p:nvSpPr>
        <p:spPr>
          <a:xfrm>
            <a:off x="5033840" y="5418768"/>
            <a:ext cx="1615421" cy="595319"/>
          </a:xfrm>
          <a:prstGeom prst="rect">
            <a:avLst/>
          </a:prstGeom>
          <a:noFill/>
        </p:spPr>
        <p:txBody>
          <a:bodyPr wrap="square" lIns="101882" tIns="50941" rIns="101882" bIns="50941" rtlCol="0">
            <a:spAutoFit/>
          </a:bodyPr>
          <a:lstStyle/>
          <a:p>
            <a:r>
              <a:rPr lang="en-US" sz="3200" dirty="0">
                <a:solidFill>
                  <a:schemeClr val="tx2"/>
                </a:solidFill>
              </a:rPr>
              <a:t>Stream</a:t>
            </a:r>
          </a:p>
        </p:txBody>
      </p:sp>
      <p:grpSp>
        <p:nvGrpSpPr>
          <p:cNvPr id="72" name="Group 71"/>
          <p:cNvGrpSpPr/>
          <p:nvPr/>
        </p:nvGrpSpPr>
        <p:grpSpPr>
          <a:xfrm>
            <a:off x="798200" y="5730403"/>
            <a:ext cx="1103744" cy="15119"/>
            <a:chOff x="544307" y="6409916"/>
            <a:chExt cx="1103744" cy="15119"/>
          </a:xfrm>
        </p:grpSpPr>
        <p:cxnSp>
          <p:nvCxnSpPr>
            <p:cNvPr id="73" name="Straight Connector 72"/>
            <p:cNvCxnSpPr/>
            <p:nvPr/>
          </p:nvCxnSpPr>
          <p:spPr>
            <a:xfrm>
              <a:off x="549704" y="6423324"/>
              <a:ext cx="1098347" cy="1709"/>
            </a:xfrm>
            <a:prstGeom prst="line">
              <a:avLst/>
            </a:prstGeom>
            <a:ln w="3048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544307" y="6409916"/>
              <a:ext cx="1103741" cy="15117"/>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44311" y="6409916"/>
              <a:ext cx="1088621" cy="15119"/>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grpSp>
      <p:sp>
        <p:nvSpPr>
          <p:cNvPr id="45" name="Content Placeholder 2">
            <a:extLst>
              <a:ext uri="{FF2B5EF4-FFF2-40B4-BE49-F238E27FC236}">
                <a16:creationId xmlns:a16="http://schemas.microsoft.com/office/drawing/2014/main" id="{8D99F32D-57F2-8146-BE62-D3354E48500D}"/>
              </a:ext>
            </a:extLst>
          </p:cNvPr>
          <p:cNvSpPr>
            <a:spLocks noGrp="1"/>
          </p:cNvSpPr>
          <p:nvPr>
            <p:ph idx="13"/>
          </p:nvPr>
        </p:nvSpPr>
        <p:spPr>
          <a:xfrm>
            <a:off x="1357222" y="6608474"/>
            <a:ext cx="7505207" cy="634944"/>
          </a:xfrm>
        </p:spPr>
        <p:txBody>
          <a:bodyPr>
            <a:noAutofit/>
          </a:bodyPr>
          <a:lstStyle/>
          <a:p>
            <a:pPr algn="ctr">
              <a:lnSpc>
                <a:spcPts val="2800"/>
              </a:lnSpc>
            </a:pPr>
            <a:r>
              <a:rPr lang="en-US" sz="3200" dirty="0"/>
              <a:t>Tor is based on </a:t>
            </a:r>
            <a:r>
              <a:rPr lang="en-US" sz="3200" i="1" dirty="0"/>
              <a:t>onion routing</a:t>
            </a:r>
            <a:r>
              <a:rPr lang="en-US" sz="3200" dirty="0"/>
              <a:t>.</a:t>
            </a:r>
          </a:p>
        </p:txBody>
      </p:sp>
      <p:sp>
        <p:nvSpPr>
          <p:cNvPr id="47" name="Rounded Rectangular Callout 46">
            <a:extLst>
              <a:ext uri="{FF2B5EF4-FFF2-40B4-BE49-F238E27FC236}">
                <a16:creationId xmlns:a16="http://schemas.microsoft.com/office/drawing/2014/main" id="{9815A9CD-C289-404C-9E86-048BF5AF1584}"/>
              </a:ext>
            </a:extLst>
          </p:cNvPr>
          <p:cNvSpPr/>
          <p:nvPr/>
        </p:nvSpPr>
        <p:spPr>
          <a:xfrm>
            <a:off x="5569137" y="1498485"/>
            <a:ext cx="2535080" cy="510688"/>
          </a:xfrm>
          <a:prstGeom prst="wedgeRoundRectCallout">
            <a:avLst>
              <a:gd name="adj1" fmla="val 2992"/>
              <a:gd name="adj2" fmla="val 178904"/>
              <a:gd name="adj3" fmla="val 16667"/>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80" dirty="0">
                <a:solidFill>
                  <a:schemeClr val="tx1"/>
                </a:solidFill>
              </a:rPr>
              <a:t>Unencrypted</a:t>
            </a:r>
          </a:p>
        </p:txBody>
      </p:sp>
      <p:pic>
        <p:nvPicPr>
          <p:cNvPr id="48" name="Picture 47">
            <a:extLst>
              <a:ext uri="{FF2B5EF4-FFF2-40B4-BE49-F238E27FC236}">
                <a16:creationId xmlns:a16="http://schemas.microsoft.com/office/drawing/2014/main" id="{5AA1A67A-C1FA-F948-9889-D7EB4C2C9F09}"/>
              </a:ext>
            </a:extLst>
          </p:cNvPr>
          <p:cNvPicPr/>
          <p:nvPr/>
        </p:nvPicPr>
        <p:blipFill>
          <a:blip r:embed="rId5"/>
          <a:stretch>
            <a:fillRect/>
          </a:stretch>
        </p:blipFill>
        <p:spPr>
          <a:xfrm>
            <a:off x="997807" y="2881991"/>
            <a:ext cx="508712" cy="799636"/>
          </a:xfrm>
          <a:prstGeom prst="rect">
            <a:avLst/>
          </a:prstGeom>
        </p:spPr>
      </p:pic>
      <p:pic>
        <p:nvPicPr>
          <p:cNvPr id="49" name="Picture 48">
            <a:extLst>
              <a:ext uri="{FF2B5EF4-FFF2-40B4-BE49-F238E27FC236}">
                <a16:creationId xmlns:a16="http://schemas.microsoft.com/office/drawing/2014/main" id="{79237329-3BF9-304D-BED5-58F194E2792F}"/>
              </a:ext>
            </a:extLst>
          </p:cNvPr>
          <p:cNvPicPr/>
          <p:nvPr/>
        </p:nvPicPr>
        <p:blipFill>
          <a:blip r:embed="rId6"/>
          <a:stretch>
            <a:fillRect/>
          </a:stretch>
        </p:blipFill>
        <p:spPr>
          <a:xfrm>
            <a:off x="8275560" y="2778888"/>
            <a:ext cx="936054" cy="799636"/>
          </a:xfrm>
          <a:prstGeom prst="rect">
            <a:avLst/>
          </a:prstGeom>
        </p:spPr>
      </p:pic>
      <p:pic>
        <p:nvPicPr>
          <p:cNvPr id="50" name="Picture 49">
            <a:extLst>
              <a:ext uri="{FF2B5EF4-FFF2-40B4-BE49-F238E27FC236}">
                <a16:creationId xmlns:a16="http://schemas.microsoft.com/office/drawing/2014/main" id="{86ABD7B6-1FBF-5848-8063-C11DD23B244F}"/>
              </a:ext>
            </a:extLst>
          </p:cNvPr>
          <p:cNvPicPr/>
          <p:nvPr/>
        </p:nvPicPr>
        <p:blipFill>
          <a:blip r:embed="rId6"/>
          <a:stretch>
            <a:fillRect/>
          </a:stretch>
        </p:blipFill>
        <p:spPr>
          <a:xfrm>
            <a:off x="8275560" y="1841265"/>
            <a:ext cx="936054" cy="799636"/>
          </a:xfrm>
          <a:prstGeom prst="rect">
            <a:avLst/>
          </a:prstGeom>
        </p:spPr>
      </p:pic>
      <p:pic>
        <p:nvPicPr>
          <p:cNvPr id="51" name="Picture 50">
            <a:extLst>
              <a:ext uri="{FF2B5EF4-FFF2-40B4-BE49-F238E27FC236}">
                <a16:creationId xmlns:a16="http://schemas.microsoft.com/office/drawing/2014/main" id="{0C581955-A026-0441-A504-FF06319FFF19}"/>
              </a:ext>
            </a:extLst>
          </p:cNvPr>
          <p:cNvPicPr/>
          <p:nvPr/>
        </p:nvPicPr>
        <p:blipFill>
          <a:blip r:embed="rId6"/>
          <a:stretch>
            <a:fillRect/>
          </a:stretch>
        </p:blipFill>
        <p:spPr>
          <a:xfrm>
            <a:off x="8275560" y="3663698"/>
            <a:ext cx="936054" cy="799636"/>
          </a:xfrm>
          <a:prstGeom prst="rect">
            <a:avLst/>
          </a:prstGeom>
        </p:spPr>
      </p:pic>
      <p:pic>
        <p:nvPicPr>
          <p:cNvPr id="52" name="Picture 51">
            <a:extLst>
              <a:ext uri="{FF2B5EF4-FFF2-40B4-BE49-F238E27FC236}">
                <a16:creationId xmlns:a16="http://schemas.microsoft.com/office/drawing/2014/main" id="{2DD07EEA-8C26-964E-9606-F9105501BD84}"/>
              </a:ext>
            </a:extLst>
          </p:cNvPr>
          <p:cNvPicPr/>
          <p:nvPr/>
        </p:nvPicPr>
        <p:blipFill>
          <a:blip r:embed="rId5"/>
          <a:stretch>
            <a:fillRect/>
          </a:stretch>
        </p:blipFill>
        <p:spPr>
          <a:xfrm>
            <a:off x="988555" y="2057773"/>
            <a:ext cx="508712" cy="799636"/>
          </a:xfrm>
          <a:prstGeom prst="rect">
            <a:avLst/>
          </a:prstGeom>
        </p:spPr>
      </p:pic>
      <p:pic>
        <p:nvPicPr>
          <p:cNvPr id="53" name="Picture 52">
            <a:extLst>
              <a:ext uri="{FF2B5EF4-FFF2-40B4-BE49-F238E27FC236}">
                <a16:creationId xmlns:a16="http://schemas.microsoft.com/office/drawing/2014/main" id="{71C2B559-6249-0346-9DA5-61FC1EC5E2C2}"/>
              </a:ext>
            </a:extLst>
          </p:cNvPr>
          <p:cNvPicPr/>
          <p:nvPr/>
        </p:nvPicPr>
        <p:blipFill>
          <a:blip r:embed="rId5"/>
          <a:stretch>
            <a:fillRect/>
          </a:stretch>
        </p:blipFill>
        <p:spPr>
          <a:xfrm>
            <a:off x="988555" y="3734634"/>
            <a:ext cx="508712" cy="799636"/>
          </a:xfrm>
          <a:prstGeom prst="rect">
            <a:avLst/>
          </a:prstGeom>
        </p:spPr>
      </p:pic>
      <p:pic>
        <p:nvPicPr>
          <p:cNvPr id="60" name="Picture 59" descr="witchlines_Simple_key.png">
            <a:extLst>
              <a:ext uri="{FF2B5EF4-FFF2-40B4-BE49-F238E27FC236}">
                <a16:creationId xmlns:a16="http://schemas.microsoft.com/office/drawing/2014/main" id="{0933368F-BDC9-7740-8EF4-80486F4E9AED}"/>
              </a:ext>
            </a:extLst>
          </p:cNvPr>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90808" y="5464809"/>
            <a:ext cx="838333" cy="431869"/>
          </a:xfrm>
          <a:prstGeom prst="rect">
            <a:avLst/>
          </a:prstGeom>
          <a:ln>
            <a:noFill/>
          </a:ln>
        </p:spPr>
      </p:pic>
      <p:sp>
        <p:nvSpPr>
          <p:cNvPr id="61" name="TextBox 60">
            <a:extLst>
              <a:ext uri="{FF2B5EF4-FFF2-40B4-BE49-F238E27FC236}">
                <a16:creationId xmlns:a16="http://schemas.microsoft.com/office/drawing/2014/main" id="{6BC53627-1F57-4A43-BBBC-9B8696207ACC}"/>
              </a:ext>
            </a:extLst>
          </p:cNvPr>
          <p:cNvSpPr txBox="1"/>
          <p:nvPr/>
        </p:nvSpPr>
        <p:spPr>
          <a:xfrm>
            <a:off x="8079813" y="5383085"/>
            <a:ext cx="916414" cy="595319"/>
          </a:xfrm>
          <a:prstGeom prst="rect">
            <a:avLst/>
          </a:prstGeom>
          <a:noFill/>
        </p:spPr>
        <p:txBody>
          <a:bodyPr wrap="square" lIns="101882" tIns="50941" rIns="101882" bIns="50941" rtlCol="0">
            <a:spAutoFit/>
          </a:bodyPr>
          <a:lstStyle/>
          <a:p>
            <a:r>
              <a:rPr lang="en-US" sz="3200" dirty="0">
                <a:solidFill>
                  <a:schemeClr val="tx2"/>
                </a:solidFill>
              </a:rPr>
              <a:t>Key</a:t>
            </a:r>
          </a:p>
        </p:txBody>
      </p:sp>
      <p:pic>
        <p:nvPicPr>
          <p:cNvPr id="63" name="Picture 62" descr="relay-onion.png">
            <a:extLst>
              <a:ext uri="{FF2B5EF4-FFF2-40B4-BE49-F238E27FC236}">
                <a16:creationId xmlns:a16="http://schemas.microsoft.com/office/drawing/2014/main" id="{34798109-0467-CE4B-A08B-4617422A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481" y="3082125"/>
            <a:ext cx="837327" cy="1052327"/>
          </a:xfrm>
          <a:prstGeom prst="rect">
            <a:avLst/>
          </a:prstGeom>
        </p:spPr>
      </p:pic>
      <p:pic>
        <p:nvPicPr>
          <p:cNvPr id="27" name="Picture 26" descr="witchlines_Simple_key.png"/>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374970" y="3833727"/>
            <a:ext cx="838333" cy="431869"/>
          </a:xfrm>
          <a:prstGeom prst="rect">
            <a:avLst/>
          </a:prstGeom>
          <a:ln>
            <a:noFill/>
          </a:ln>
        </p:spPr>
      </p:pic>
    </p:spTree>
    <p:extLst>
      <p:ext uri="{BB962C8B-B14F-4D97-AF65-F5344CB8AC3E}">
        <p14:creationId xmlns:p14="http://schemas.microsoft.com/office/powerpoint/2010/main" val="1563752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Stormy: Relay Model</a:t>
            </a:r>
          </a:p>
        </p:txBody>
      </p:sp>
      <p:sp>
        <p:nvSpPr>
          <p:cNvPr id="47" name="Slide Number Placeholder 1"/>
          <p:cNvSpPr>
            <a:spLocks noGrp="1"/>
          </p:cNvSpPr>
          <p:nvPr>
            <p:ph type="sldNum" sz="quarter" idx="10"/>
          </p:nvPr>
        </p:nvSpPr>
        <p:spPr>
          <a:xfrm>
            <a:off x="7315200" y="7203864"/>
            <a:ext cx="2263140" cy="413808"/>
          </a:xfrm>
        </p:spPr>
        <p:txBody>
          <a:bodyPr/>
          <a:lstStyle/>
          <a:p>
            <a:fld id="{EC78876D-F60F-416A-9AB8-0484C938732F}" type="slidenum">
              <a:rPr lang="en-US" b="1" smtClean="0">
                <a:solidFill>
                  <a:schemeClr val="tx2"/>
                </a:solidFill>
              </a:rPr>
              <a:pPr/>
              <a:t>50</a:t>
            </a:fld>
            <a:endParaRPr lang="en-US" b="1" dirty="0">
              <a:solidFill>
                <a:schemeClr val="tx2"/>
              </a:solidFill>
            </a:endParaRPr>
          </a:p>
        </p:txBody>
      </p:sp>
      <p:sp>
        <p:nvSpPr>
          <p:cNvPr id="5" name="Rounded Rectangle">
            <a:extLst>
              <a:ext uri="{FF2B5EF4-FFF2-40B4-BE49-F238E27FC236}">
                <a16:creationId xmlns:a16="http://schemas.microsoft.com/office/drawing/2014/main" id="{356B2F10-1FD9-6D4D-96D9-E3C3DB0BB49E}"/>
              </a:ext>
            </a:extLst>
          </p:cNvPr>
          <p:cNvSpPr/>
          <p:nvPr/>
        </p:nvSpPr>
        <p:spPr>
          <a:xfrm>
            <a:off x="5059657" y="1549766"/>
            <a:ext cx="4998743" cy="5056160"/>
          </a:xfrm>
          <a:prstGeom prst="roundRect">
            <a:avLst>
              <a:gd name="adj" fmla="val 15283"/>
            </a:avLst>
          </a:prstGeom>
          <a:solidFill>
            <a:srgbClr val="D6D5D5"/>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sp>
        <p:nvSpPr>
          <p:cNvPr id="6" name="Rounded Rectangle">
            <a:extLst>
              <a:ext uri="{FF2B5EF4-FFF2-40B4-BE49-F238E27FC236}">
                <a16:creationId xmlns:a16="http://schemas.microsoft.com/office/drawing/2014/main" id="{6CA7D25D-5EE3-8B4E-A5A1-6BEE25A967AC}"/>
              </a:ext>
            </a:extLst>
          </p:cNvPr>
          <p:cNvSpPr/>
          <p:nvPr/>
        </p:nvSpPr>
        <p:spPr>
          <a:xfrm>
            <a:off x="2801581" y="1537216"/>
            <a:ext cx="4721406" cy="2364531"/>
          </a:xfrm>
          <a:prstGeom prst="roundRect">
            <a:avLst>
              <a:gd name="adj" fmla="val 17308"/>
            </a:avLst>
          </a:prstGeom>
          <a:solidFill>
            <a:schemeClr val="accent3">
              <a:hueOff val="-274225"/>
              <a:satOff val="26768"/>
              <a:lumOff val="11368"/>
            </a:schemeClr>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sp>
        <p:nvSpPr>
          <p:cNvPr id="7" name="Rounded Rectangle">
            <a:extLst>
              <a:ext uri="{FF2B5EF4-FFF2-40B4-BE49-F238E27FC236}">
                <a16:creationId xmlns:a16="http://schemas.microsoft.com/office/drawing/2014/main" id="{BC6FAF08-C527-CB42-95B6-AA1A975C80A0}"/>
              </a:ext>
            </a:extLst>
          </p:cNvPr>
          <p:cNvSpPr/>
          <p:nvPr/>
        </p:nvSpPr>
        <p:spPr>
          <a:xfrm>
            <a:off x="1" y="1549766"/>
            <a:ext cx="5044217" cy="5056160"/>
          </a:xfrm>
          <a:prstGeom prst="roundRect">
            <a:avLst>
              <a:gd name="adj" fmla="val 15283"/>
            </a:avLst>
          </a:prstGeom>
          <a:solidFill>
            <a:schemeClr val="accent3">
              <a:hueOff val="-274225"/>
              <a:satOff val="26768"/>
              <a:lumOff val="11368"/>
            </a:schemeClr>
          </a:solidFill>
          <a:ln w="12700">
            <a:miter lim="400000"/>
          </a:ln>
        </p:spPr>
        <p:txBody>
          <a:bodyPr lIns="50800" tIns="50800" rIns="50800" bIns="50800" anchor="ctr"/>
          <a:lstStyle/>
          <a:p>
            <a:pPr>
              <a:defRPr sz="2200" b="0">
                <a:solidFill>
                  <a:srgbClr val="D6D5D5"/>
                </a:solidFill>
                <a:latin typeface="+mn-lt"/>
                <a:ea typeface="+mn-ea"/>
                <a:cs typeface="+mn-cs"/>
                <a:sym typeface="Helvetica Neue Medium"/>
              </a:defRPr>
            </a:pPr>
            <a:endParaRPr/>
          </a:p>
        </p:txBody>
      </p:sp>
      <p:sp>
        <p:nvSpPr>
          <p:cNvPr id="8" name="Rounded Rectangle">
            <a:extLst>
              <a:ext uri="{FF2B5EF4-FFF2-40B4-BE49-F238E27FC236}">
                <a16:creationId xmlns:a16="http://schemas.microsoft.com/office/drawing/2014/main" id="{50F5F460-0D1C-FD44-8109-CEB8894A2957}"/>
              </a:ext>
            </a:extLst>
          </p:cNvPr>
          <p:cNvSpPr/>
          <p:nvPr/>
        </p:nvSpPr>
        <p:spPr>
          <a:xfrm>
            <a:off x="1270" y="1549766"/>
            <a:ext cx="2541826" cy="2370202"/>
          </a:xfrm>
          <a:prstGeom prst="roundRect">
            <a:avLst>
              <a:gd name="adj" fmla="val 15000"/>
            </a:avLst>
          </a:prstGeom>
          <a:solidFill>
            <a:schemeClr val="accent5"/>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9" name="Image" descr="Image">
            <a:extLst>
              <a:ext uri="{FF2B5EF4-FFF2-40B4-BE49-F238E27FC236}">
                <a16:creationId xmlns:a16="http://schemas.microsoft.com/office/drawing/2014/main" id="{781D81EB-B0FD-284E-A714-F550F055E000}"/>
              </a:ext>
            </a:extLst>
          </p:cNvPr>
          <p:cNvPicPr>
            <a:picLocks noChangeAspect="1"/>
          </p:cNvPicPr>
          <p:nvPr/>
        </p:nvPicPr>
        <p:blipFill>
          <a:blip r:embed="rId2">
            <a:extLst/>
          </a:blip>
          <a:stretch>
            <a:fillRect/>
          </a:stretch>
        </p:blipFill>
        <p:spPr>
          <a:xfrm>
            <a:off x="87073" y="1831986"/>
            <a:ext cx="1286576" cy="846079"/>
          </a:xfrm>
          <a:prstGeom prst="rect">
            <a:avLst/>
          </a:prstGeom>
          <a:ln w="12700">
            <a:miter lim="400000"/>
          </a:ln>
        </p:spPr>
      </p:pic>
      <p:pic>
        <p:nvPicPr>
          <p:cNvPr id="10" name="Image" descr="Image">
            <a:extLst>
              <a:ext uri="{FF2B5EF4-FFF2-40B4-BE49-F238E27FC236}">
                <a16:creationId xmlns:a16="http://schemas.microsoft.com/office/drawing/2014/main" id="{69A89912-4C06-214E-B67E-FBDF9D615B13}"/>
              </a:ext>
            </a:extLst>
          </p:cNvPr>
          <p:cNvPicPr>
            <a:picLocks noChangeAspect="1"/>
          </p:cNvPicPr>
          <p:nvPr/>
        </p:nvPicPr>
        <p:blipFill>
          <a:blip r:embed="rId2">
            <a:extLst/>
          </a:blip>
          <a:stretch>
            <a:fillRect/>
          </a:stretch>
        </p:blipFill>
        <p:spPr>
          <a:xfrm>
            <a:off x="1232759" y="1831986"/>
            <a:ext cx="1286576" cy="846079"/>
          </a:xfrm>
          <a:prstGeom prst="rect">
            <a:avLst/>
          </a:prstGeom>
          <a:ln w="12700">
            <a:miter lim="400000"/>
          </a:ln>
        </p:spPr>
      </p:pic>
      <p:pic>
        <p:nvPicPr>
          <p:cNvPr id="11" name="Image" descr="Image">
            <a:extLst>
              <a:ext uri="{FF2B5EF4-FFF2-40B4-BE49-F238E27FC236}">
                <a16:creationId xmlns:a16="http://schemas.microsoft.com/office/drawing/2014/main" id="{A11F6E02-7E19-FD4E-A8A1-D7A3FD6BB2D5}"/>
              </a:ext>
            </a:extLst>
          </p:cNvPr>
          <p:cNvPicPr>
            <a:picLocks noChangeAspect="1"/>
          </p:cNvPicPr>
          <p:nvPr/>
        </p:nvPicPr>
        <p:blipFill>
          <a:blip r:embed="rId2">
            <a:extLst/>
          </a:blip>
          <a:stretch>
            <a:fillRect/>
          </a:stretch>
        </p:blipFill>
        <p:spPr>
          <a:xfrm>
            <a:off x="87073" y="2458643"/>
            <a:ext cx="1286576" cy="846078"/>
          </a:xfrm>
          <a:prstGeom prst="rect">
            <a:avLst/>
          </a:prstGeom>
          <a:ln w="12700">
            <a:miter lim="400000"/>
          </a:ln>
        </p:spPr>
      </p:pic>
      <p:pic>
        <p:nvPicPr>
          <p:cNvPr id="12" name="Image" descr="Image">
            <a:extLst>
              <a:ext uri="{FF2B5EF4-FFF2-40B4-BE49-F238E27FC236}">
                <a16:creationId xmlns:a16="http://schemas.microsoft.com/office/drawing/2014/main" id="{E57774F5-FCE5-E543-ACEE-C8C7BD3D1292}"/>
              </a:ext>
            </a:extLst>
          </p:cNvPr>
          <p:cNvPicPr>
            <a:picLocks noChangeAspect="1"/>
          </p:cNvPicPr>
          <p:nvPr/>
        </p:nvPicPr>
        <p:blipFill>
          <a:blip r:embed="rId2">
            <a:extLst/>
          </a:blip>
          <a:stretch>
            <a:fillRect/>
          </a:stretch>
        </p:blipFill>
        <p:spPr>
          <a:xfrm>
            <a:off x="1232759" y="2381525"/>
            <a:ext cx="1286576" cy="846078"/>
          </a:xfrm>
          <a:prstGeom prst="rect">
            <a:avLst/>
          </a:prstGeom>
          <a:ln w="12700">
            <a:miter lim="400000"/>
          </a:ln>
        </p:spPr>
      </p:pic>
      <p:pic>
        <p:nvPicPr>
          <p:cNvPr id="13" name="Image" descr="Image">
            <a:extLst>
              <a:ext uri="{FF2B5EF4-FFF2-40B4-BE49-F238E27FC236}">
                <a16:creationId xmlns:a16="http://schemas.microsoft.com/office/drawing/2014/main" id="{04B25F28-DC4E-474D-B638-38324D00E2EE}"/>
              </a:ext>
            </a:extLst>
          </p:cNvPr>
          <p:cNvPicPr>
            <a:picLocks noChangeAspect="1"/>
          </p:cNvPicPr>
          <p:nvPr/>
        </p:nvPicPr>
        <p:blipFill>
          <a:blip r:embed="rId2">
            <a:extLst/>
          </a:blip>
          <a:stretch>
            <a:fillRect/>
          </a:stretch>
        </p:blipFill>
        <p:spPr>
          <a:xfrm>
            <a:off x="2559530" y="1891735"/>
            <a:ext cx="1286576" cy="846078"/>
          </a:xfrm>
          <a:prstGeom prst="rect">
            <a:avLst/>
          </a:prstGeom>
          <a:ln w="12700">
            <a:miter lim="400000"/>
          </a:ln>
        </p:spPr>
      </p:pic>
      <p:pic>
        <p:nvPicPr>
          <p:cNvPr id="14" name="Image" descr="Image">
            <a:extLst>
              <a:ext uri="{FF2B5EF4-FFF2-40B4-BE49-F238E27FC236}">
                <a16:creationId xmlns:a16="http://schemas.microsoft.com/office/drawing/2014/main" id="{388F2D43-BD6B-2340-B047-F33BC734678D}"/>
              </a:ext>
            </a:extLst>
          </p:cNvPr>
          <p:cNvPicPr>
            <a:picLocks noChangeAspect="1"/>
          </p:cNvPicPr>
          <p:nvPr/>
        </p:nvPicPr>
        <p:blipFill>
          <a:blip r:embed="rId2">
            <a:extLst/>
          </a:blip>
          <a:stretch>
            <a:fillRect/>
          </a:stretch>
        </p:blipFill>
        <p:spPr>
          <a:xfrm>
            <a:off x="3705216" y="1891735"/>
            <a:ext cx="1286576" cy="846078"/>
          </a:xfrm>
          <a:prstGeom prst="rect">
            <a:avLst/>
          </a:prstGeom>
          <a:ln w="12700">
            <a:miter lim="400000"/>
          </a:ln>
        </p:spPr>
      </p:pic>
      <p:pic>
        <p:nvPicPr>
          <p:cNvPr id="15" name="Image" descr="Image">
            <a:extLst>
              <a:ext uri="{FF2B5EF4-FFF2-40B4-BE49-F238E27FC236}">
                <a16:creationId xmlns:a16="http://schemas.microsoft.com/office/drawing/2014/main" id="{AAD6F873-F02A-B14A-A267-AD0C41094278}"/>
              </a:ext>
            </a:extLst>
          </p:cNvPr>
          <p:cNvPicPr>
            <a:picLocks noChangeAspect="1"/>
          </p:cNvPicPr>
          <p:nvPr/>
        </p:nvPicPr>
        <p:blipFill>
          <a:blip r:embed="rId2">
            <a:extLst/>
          </a:blip>
          <a:stretch>
            <a:fillRect/>
          </a:stretch>
        </p:blipFill>
        <p:spPr>
          <a:xfrm>
            <a:off x="2559530" y="2518392"/>
            <a:ext cx="1286576" cy="846078"/>
          </a:xfrm>
          <a:prstGeom prst="rect">
            <a:avLst/>
          </a:prstGeom>
          <a:ln w="12700">
            <a:miter lim="400000"/>
          </a:ln>
        </p:spPr>
      </p:pic>
      <p:pic>
        <p:nvPicPr>
          <p:cNvPr id="16" name="Image" descr="Image">
            <a:extLst>
              <a:ext uri="{FF2B5EF4-FFF2-40B4-BE49-F238E27FC236}">
                <a16:creationId xmlns:a16="http://schemas.microsoft.com/office/drawing/2014/main" id="{856BF0A7-5809-6C4D-9F35-3CA939188D53}"/>
              </a:ext>
            </a:extLst>
          </p:cNvPr>
          <p:cNvPicPr>
            <a:picLocks noChangeAspect="1"/>
          </p:cNvPicPr>
          <p:nvPr/>
        </p:nvPicPr>
        <p:blipFill>
          <a:blip r:embed="rId2">
            <a:extLst/>
          </a:blip>
          <a:stretch>
            <a:fillRect/>
          </a:stretch>
        </p:blipFill>
        <p:spPr>
          <a:xfrm>
            <a:off x="3705216" y="2441274"/>
            <a:ext cx="1286576" cy="846078"/>
          </a:xfrm>
          <a:prstGeom prst="rect">
            <a:avLst/>
          </a:prstGeom>
          <a:ln w="12700">
            <a:miter lim="400000"/>
          </a:ln>
        </p:spPr>
      </p:pic>
      <p:pic>
        <p:nvPicPr>
          <p:cNvPr id="17" name="Image" descr="Image">
            <a:extLst>
              <a:ext uri="{FF2B5EF4-FFF2-40B4-BE49-F238E27FC236}">
                <a16:creationId xmlns:a16="http://schemas.microsoft.com/office/drawing/2014/main" id="{140448DE-2876-254A-BFB1-E911CCEF9D62}"/>
              </a:ext>
            </a:extLst>
          </p:cNvPr>
          <p:cNvPicPr>
            <a:picLocks noChangeAspect="1"/>
          </p:cNvPicPr>
          <p:nvPr/>
        </p:nvPicPr>
        <p:blipFill>
          <a:blip r:embed="rId2">
            <a:extLst/>
          </a:blip>
          <a:stretch>
            <a:fillRect/>
          </a:stretch>
        </p:blipFill>
        <p:spPr>
          <a:xfrm>
            <a:off x="5045198" y="1920163"/>
            <a:ext cx="1286576" cy="846078"/>
          </a:xfrm>
          <a:prstGeom prst="rect">
            <a:avLst/>
          </a:prstGeom>
          <a:ln w="12700">
            <a:miter lim="400000"/>
          </a:ln>
        </p:spPr>
      </p:pic>
      <p:pic>
        <p:nvPicPr>
          <p:cNvPr id="18" name="Image" descr="Image">
            <a:extLst>
              <a:ext uri="{FF2B5EF4-FFF2-40B4-BE49-F238E27FC236}">
                <a16:creationId xmlns:a16="http://schemas.microsoft.com/office/drawing/2014/main" id="{7934C5AC-4B6D-4E4B-A7EF-FFDC473E4AAB}"/>
              </a:ext>
            </a:extLst>
          </p:cNvPr>
          <p:cNvPicPr>
            <a:picLocks noChangeAspect="1"/>
          </p:cNvPicPr>
          <p:nvPr/>
        </p:nvPicPr>
        <p:blipFill>
          <a:blip r:embed="rId2">
            <a:extLst/>
          </a:blip>
          <a:stretch>
            <a:fillRect/>
          </a:stretch>
        </p:blipFill>
        <p:spPr>
          <a:xfrm>
            <a:off x="6190884" y="1920163"/>
            <a:ext cx="1286576" cy="846078"/>
          </a:xfrm>
          <a:prstGeom prst="rect">
            <a:avLst/>
          </a:prstGeom>
          <a:ln w="12700">
            <a:miter lim="400000"/>
          </a:ln>
        </p:spPr>
      </p:pic>
      <p:pic>
        <p:nvPicPr>
          <p:cNvPr id="19" name="Image" descr="Image">
            <a:extLst>
              <a:ext uri="{FF2B5EF4-FFF2-40B4-BE49-F238E27FC236}">
                <a16:creationId xmlns:a16="http://schemas.microsoft.com/office/drawing/2014/main" id="{BD21021F-2075-044D-8768-DFCF597184D0}"/>
              </a:ext>
            </a:extLst>
          </p:cNvPr>
          <p:cNvPicPr>
            <a:picLocks noChangeAspect="1"/>
          </p:cNvPicPr>
          <p:nvPr/>
        </p:nvPicPr>
        <p:blipFill>
          <a:blip r:embed="rId2">
            <a:extLst/>
          </a:blip>
          <a:stretch>
            <a:fillRect/>
          </a:stretch>
        </p:blipFill>
        <p:spPr>
          <a:xfrm>
            <a:off x="5045198" y="2546820"/>
            <a:ext cx="1286576" cy="846078"/>
          </a:xfrm>
          <a:prstGeom prst="rect">
            <a:avLst/>
          </a:prstGeom>
          <a:ln w="12700">
            <a:miter lim="400000"/>
          </a:ln>
        </p:spPr>
      </p:pic>
      <p:pic>
        <p:nvPicPr>
          <p:cNvPr id="20" name="Image" descr="Image">
            <a:extLst>
              <a:ext uri="{FF2B5EF4-FFF2-40B4-BE49-F238E27FC236}">
                <a16:creationId xmlns:a16="http://schemas.microsoft.com/office/drawing/2014/main" id="{4FC7DFD9-E8FB-3A40-A570-C4976B7EFB21}"/>
              </a:ext>
            </a:extLst>
          </p:cNvPr>
          <p:cNvPicPr>
            <a:picLocks noChangeAspect="1"/>
          </p:cNvPicPr>
          <p:nvPr/>
        </p:nvPicPr>
        <p:blipFill>
          <a:blip r:embed="rId2">
            <a:extLst/>
          </a:blip>
          <a:stretch>
            <a:fillRect/>
          </a:stretch>
        </p:blipFill>
        <p:spPr>
          <a:xfrm>
            <a:off x="6190884" y="2469702"/>
            <a:ext cx="1286576" cy="846078"/>
          </a:xfrm>
          <a:prstGeom prst="rect">
            <a:avLst/>
          </a:prstGeom>
          <a:ln w="12700">
            <a:miter lim="400000"/>
          </a:ln>
        </p:spPr>
      </p:pic>
      <p:sp>
        <p:nvSpPr>
          <p:cNvPr id="21" name="Triple Committee">
            <a:extLst>
              <a:ext uri="{FF2B5EF4-FFF2-40B4-BE49-F238E27FC236}">
                <a16:creationId xmlns:a16="http://schemas.microsoft.com/office/drawing/2014/main" id="{DF01DACD-69AF-5844-93AA-BEAA0BCAC471}"/>
              </a:ext>
            </a:extLst>
          </p:cNvPr>
          <p:cNvSpPr txBox="1"/>
          <p:nvPr/>
        </p:nvSpPr>
        <p:spPr>
          <a:xfrm>
            <a:off x="-2558" y="3458908"/>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22" name="Triple Committee">
            <a:extLst>
              <a:ext uri="{FF2B5EF4-FFF2-40B4-BE49-F238E27FC236}">
                <a16:creationId xmlns:a16="http://schemas.microsoft.com/office/drawing/2014/main" id="{E1DDA4B1-63F0-8A49-B319-8E9F2263C72D}"/>
              </a:ext>
            </a:extLst>
          </p:cNvPr>
          <p:cNvSpPr txBox="1"/>
          <p:nvPr/>
        </p:nvSpPr>
        <p:spPr>
          <a:xfrm>
            <a:off x="2446138" y="347381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23" name="Triple Committee">
            <a:extLst>
              <a:ext uri="{FF2B5EF4-FFF2-40B4-BE49-F238E27FC236}">
                <a16:creationId xmlns:a16="http://schemas.microsoft.com/office/drawing/2014/main" id="{75E5FF7A-BAE4-F44A-9DB5-E7743AA9F182}"/>
              </a:ext>
            </a:extLst>
          </p:cNvPr>
          <p:cNvSpPr txBox="1"/>
          <p:nvPr/>
        </p:nvSpPr>
        <p:spPr>
          <a:xfrm>
            <a:off x="5048893" y="349261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24" name="Image" descr="Image">
            <a:extLst>
              <a:ext uri="{FF2B5EF4-FFF2-40B4-BE49-F238E27FC236}">
                <a16:creationId xmlns:a16="http://schemas.microsoft.com/office/drawing/2014/main" id="{1B7EA4AF-CA8C-AD41-987D-3AAD9AA1B245}"/>
              </a:ext>
            </a:extLst>
          </p:cNvPr>
          <p:cNvPicPr>
            <a:picLocks noChangeAspect="1"/>
          </p:cNvPicPr>
          <p:nvPr/>
        </p:nvPicPr>
        <p:blipFill>
          <a:blip r:embed="rId2">
            <a:extLst/>
          </a:blip>
          <a:stretch>
            <a:fillRect/>
          </a:stretch>
        </p:blipFill>
        <p:spPr>
          <a:xfrm>
            <a:off x="2629953" y="4123879"/>
            <a:ext cx="1286576" cy="846078"/>
          </a:xfrm>
          <a:prstGeom prst="rect">
            <a:avLst/>
          </a:prstGeom>
          <a:ln w="12700">
            <a:miter lim="400000"/>
          </a:ln>
        </p:spPr>
      </p:pic>
      <p:pic>
        <p:nvPicPr>
          <p:cNvPr id="25" name="Image" descr="Image">
            <a:extLst>
              <a:ext uri="{FF2B5EF4-FFF2-40B4-BE49-F238E27FC236}">
                <a16:creationId xmlns:a16="http://schemas.microsoft.com/office/drawing/2014/main" id="{14A1EC39-4AE1-DA40-BC2B-53EB27CFCF1C}"/>
              </a:ext>
            </a:extLst>
          </p:cNvPr>
          <p:cNvPicPr>
            <a:picLocks noChangeAspect="1"/>
          </p:cNvPicPr>
          <p:nvPr/>
        </p:nvPicPr>
        <p:blipFill>
          <a:blip r:embed="rId2">
            <a:extLst/>
          </a:blip>
          <a:stretch>
            <a:fillRect/>
          </a:stretch>
        </p:blipFill>
        <p:spPr>
          <a:xfrm>
            <a:off x="3757642" y="4166181"/>
            <a:ext cx="1286576" cy="846079"/>
          </a:xfrm>
          <a:prstGeom prst="rect">
            <a:avLst/>
          </a:prstGeom>
          <a:ln w="12700">
            <a:miter lim="400000"/>
          </a:ln>
        </p:spPr>
      </p:pic>
      <p:pic>
        <p:nvPicPr>
          <p:cNvPr id="26" name="Image" descr="Image">
            <a:extLst>
              <a:ext uri="{FF2B5EF4-FFF2-40B4-BE49-F238E27FC236}">
                <a16:creationId xmlns:a16="http://schemas.microsoft.com/office/drawing/2014/main" id="{D11C8B92-0B41-0245-AAFD-4E880A511642}"/>
              </a:ext>
            </a:extLst>
          </p:cNvPr>
          <p:cNvPicPr>
            <a:picLocks noChangeAspect="1"/>
          </p:cNvPicPr>
          <p:nvPr/>
        </p:nvPicPr>
        <p:blipFill>
          <a:blip r:embed="rId2">
            <a:extLst/>
          </a:blip>
          <a:stretch>
            <a:fillRect/>
          </a:stretch>
        </p:blipFill>
        <p:spPr>
          <a:xfrm>
            <a:off x="2629953" y="4738371"/>
            <a:ext cx="1286576" cy="846078"/>
          </a:xfrm>
          <a:prstGeom prst="rect">
            <a:avLst/>
          </a:prstGeom>
          <a:ln w="12700">
            <a:miter lim="400000"/>
          </a:ln>
        </p:spPr>
      </p:pic>
      <p:pic>
        <p:nvPicPr>
          <p:cNvPr id="27" name="Image" descr="Image">
            <a:extLst>
              <a:ext uri="{FF2B5EF4-FFF2-40B4-BE49-F238E27FC236}">
                <a16:creationId xmlns:a16="http://schemas.microsoft.com/office/drawing/2014/main" id="{FEC4054E-22E7-0C4A-AAD5-DE3E569767DA}"/>
              </a:ext>
            </a:extLst>
          </p:cNvPr>
          <p:cNvPicPr>
            <a:picLocks noChangeAspect="1"/>
          </p:cNvPicPr>
          <p:nvPr/>
        </p:nvPicPr>
        <p:blipFill>
          <a:blip r:embed="rId2">
            <a:extLst/>
          </a:blip>
          <a:stretch>
            <a:fillRect/>
          </a:stretch>
        </p:blipFill>
        <p:spPr>
          <a:xfrm>
            <a:off x="3757642" y="4738371"/>
            <a:ext cx="1286576" cy="846078"/>
          </a:xfrm>
          <a:prstGeom prst="rect">
            <a:avLst/>
          </a:prstGeom>
          <a:ln w="12700">
            <a:miter lim="400000"/>
          </a:ln>
        </p:spPr>
      </p:pic>
      <p:sp>
        <p:nvSpPr>
          <p:cNvPr id="28" name="Triple Committee">
            <a:extLst>
              <a:ext uri="{FF2B5EF4-FFF2-40B4-BE49-F238E27FC236}">
                <a16:creationId xmlns:a16="http://schemas.microsoft.com/office/drawing/2014/main" id="{C6D7228C-A67C-C242-931B-0268839EE91B}"/>
              </a:ext>
            </a:extLst>
          </p:cNvPr>
          <p:cNvSpPr txBox="1"/>
          <p:nvPr/>
        </p:nvSpPr>
        <p:spPr>
          <a:xfrm>
            <a:off x="2516562" y="5729365"/>
            <a:ext cx="260177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29" name="Image" descr="Image">
            <a:extLst>
              <a:ext uri="{FF2B5EF4-FFF2-40B4-BE49-F238E27FC236}">
                <a16:creationId xmlns:a16="http://schemas.microsoft.com/office/drawing/2014/main" id="{D208E946-CF3E-444E-BE73-1DB227AAC3BE}"/>
              </a:ext>
            </a:extLst>
          </p:cNvPr>
          <p:cNvPicPr>
            <a:picLocks noChangeAspect="1"/>
          </p:cNvPicPr>
          <p:nvPr/>
        </p:nvPicPr>
        <p:blipFill>
          <a:blip r:embed="rId2">
            <a:extLst/>
          </a:blip>
          <a:stretch>
            <a:fillRect/>
          </a:stretch>
        </p:blipFill>
        <p:spPr>
          <a:xfrm>
            <a:off x="5162284" y="4130513"/>
            <a:ext cx="1286576" cy="846079"/>
          </a:xfrm>
          <a:prstGeom prst="rect">
            <a:avLst/>
          </a:prstGeom>
          <a:ln w="12700">
            <a:miter lim="400000"/>
          </a:ln>
        </p:spPr>
      </p:pic>
      <p:pic>
        <p:nvPicPr>
          <p:cNvPr id="30" name="Image" descr="Image">
            <a:extLst>
              <a:ext uri="{FF2B5EF4-FFF2-40B4-BE49-F238E27FC236}">
                <a16:creationId xmlns:a16="http://schemas.microsoft.com/office/drawing/2014/main" id="{0FC66C9A-7F37-A94D-9975-B08F029D3A25}"/>
              </a:ext>
            </a:extLst>
          </p:cNvPr>
          <p:cNvPicPr>
            <a:picLocks noChangeAspect="1"/>
          </p:cNvPicPr>
          <p:nvPr/>
        </p:nvPicPr>
        <p:blipFill>
          <a:blip r:embed="rId2">
            <a:extLst/>
          </a:blip>
          <a:stretch>
            <a:fillRect/>
          </a:stretch>
        </p:blipFill>
        <p:spPr>
          <a:xfrm>
            <a:off x="6307970" y="4130513"/>
            <a:ext cx="1286576" cy="846079"/>
          </a:xfrm>
          <a:prstGeom prst="rect">
            <a:avLst/>
          </a:prstGeom>
          <a:ln w="12700">
            <a:miter lim="400000"/>
          </a:ln>
        </p:spPr>
      </p:pic>
      <p:pic>
        <p:nvPicPr>
          <p:cNvPr id="31" name="Image" descr="Image">
            <a:extLst>
              <a:ext uri="{FF2B5EF4-FFF2-40B4-BE49-F238E27FC236}">
                <a16:creationId xmlns:a16="http://schemas.microsoft.com/office/drawing/2014/main" id="{3478A755-EAD6-764D-A0DA-40B2094E4805}"/>
              </a:ext>
            </a:extLst>
          </p:cNvPr>
          <p:cNvPicPr>
            <a:picLocks noChangeAspect="1"/>
          </p:cNvPicPr>
          <p:nvPr/>
        </p:nvPicPr>
        <p:blipFill>
          <a:blip r:embed="rId2">
            <a:extLst/>
          </a:blip>
          <a:stretch>
            <a:fillRect/>
          </a:stretch>
        </p:blipFill>
        <p:spPr>
          <a:xfrm>
            <a:off x="5162284" y="4757171"/>
            <a:ext cx="1286576" cy="846078"/>
          </a:xfrm>
          <a:prstGeom prst="rect">
            <a:avLst/>
          </a:prstGeom>
          <a:ln w="12700">
            <a:miter lim="400000"/>
          </a:ln>
        </p:spPr>
      </p:pic>
      <p:pic>
        <p:nvPicPr>
          <p:cNvPr id="32" name="Image" descr="Image">
            <a:extLst>
              <a:ext uri="{FF2B5EF4-FFF2-40B4-BE49-F238E27FC236}">
                <a16:creationId xmlns:a16="http://schemas.microsoft.com/office/drawing/2014/main" id="{167719D1-5E8C-FD4C-B272-5FCB3702D870}"/>
              </a:ext>
            </a:extLst>
          </p:cNvPr>
          <p:cNvPicPr>
            <a:picLocks noChangeAspect="1"/>
          </p:cNvPicPr>
          <p:nvPr/>
        </p:nvPicPr>
        <p:blipFill>
          <a:blip r:embed="rId2">
            <a:extLst/>
          </a:blip>
          <a:stretch>
            <a:fillRect/>
          </a:stretch>
        </p:blipFill>
        <p:spPr>
          <a:xfrm>
            <a:off x="6307970" y="4680052"/>
            <a:ext cx="1286576" cy="846079"/>
          </a:xfrm>
          <a:prstGeom prst="rect">
            <a:avLst/>
          </a:prstGeom>
          <a:ln w="12700">
            <a:miter lim="400000"/>
          </a:ln>
        </p:spPr>
      </p:pic>
      <p:sp>
        <p:nvSpPr>
          <p:cNvPr id="33" name="Triple Committee">
            <a:extLst>
              <a:ext uri="{FF2B5EF4-FFF2-40B4-BE49-F238E27FC236}">
                <a16:creationId xmlns:a16="http://schemas.microsoft.com/office/drawing/2014/main" id="{8798E718-1F59-8348-A48E-6A35E97D89FA}"/>
              </a:ext>
            </a:extLst>
          </p:cNvPr>
          <p:cNvSpPr txBox="1"/>
          <p:nvPr/>
        </p:nvSpPr>
        <p:spPr>
          <a:xfrm>
            <a:off x="5048893" y="5712595"/>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34" name="Image" descr="Image">
            <a:extLst>
              <a:ext uri="{FF2B5EF4-FFF2-40B4-BE49-F238E27FC236}">
                <a16:creationId xmlns:a16="http://schemas.microsoft.com/office/drawing/2014/main" id="{2F9B7D43-6C8D-1244-9124-64DDDCE65958}"/>
              </a:ext>
            </a:extLst>
          </p:cNvPr>
          <p:cNvPicPr>
            <a:picLocks noChangeAspect="1"/>
          </p:cNvPicPr>
          <p:nvPr/>
        </p:nvPicPr>
        <p:blipFill>
          <a:blip r:embed="rId2">
            <a:extLst/>
          </a:blip>
          <a:stretch>
            <a:fillRect/>
          </a:stretch>
        </p:blipFill>
        <p:spPr>
          <a:xfrm>
            <a:off x="110833" y="4151272"/>
            <a:ext cx="1286576" cy="846079"/>
          </a:xfrm>
          <a:prstGeom prst="rect">
            <a:avLst/>
          </a:prstGeom>
          <a:ln w="12700">
            <a:miter lim="400000"/>
          </a:ln>
        </p:spPr>
      </p:pic>
      <p:pic>
        <p:nvPicPr>
          <p:cNvPr id="35" name="Image" descr="Image">
            <a:extLst>
              <a:ext uri="{FF2B5EF4-FFF2-40B4-BE49-F238E27FC236}">
                <a16:creationId xmlns:a16="http://schemas.microsoft.com/office/drawing/2014/main" id="{BB12EAE1-5DAA-8149-8889-B3DAC759C69B}"/>
              </a:ext>
            </a:extLst>
          </p:cNvPr>
          <p:cNvPicPr>
            <a:picLocks noChangeAspect="1"/>
          </p:cNvPicPr>
          <p:nvPr/>
        </p:nvPicPr>
        <p:blipFill>
          <a:blip r:embed="rId2">
            <a:extLst/>
          </a:blip>
          <a:stretch>
            <a:fillRect/>
          </a:stretch>
        </p:blipFill>
        <p:spPr>
          <a:xfrm>
            <a:off x="1256519" y="4151272"/>
            <a:ext cx="1286576" cy="846079"/>
          </a:xfrm>
          <a:prstGeom prst="rect">
            <a:avLst/>
          </a:prstGeom>
          <a:ln w="12700">
            <a:miter lim="400000"/>
          </a:ln>
        </p:spPr>
      </p:pic>
      <p:pic>
        <p:nvPicPr>
          <p:cNvPr id="36" name="Image" descr="Image">
            <a:extLst>
              <a:ext uri="{FF2B5EF4-FFF2-40B4-BE49-F238E27FC236}">
                <a16:creationId xmlns:a16="http://schemas.microsoft.com/office/drawing/2014/main" id="{9A73E00C-BA1B-D44D-8550-C7FF4244B29E}"/>
              </a:ext>
            </a:extLst>
          </p:cNvPr>
          <p:cNvPicPr>
            <a:picLocks noChangeAspect="1"/>
          </p:cNvPicPr>
          <p:nvPr/>
        </p:nvPicPr>
        <p:blipFill>
          <a:blip r:embed="rId2">
            <a:extLst/>
          </a:blip>
          <a:stretch>
            <a:fillRect/>
          </a:stretch>
        </p:blipFill>
        <p:spPr>
          <a:xfrm>
            <a:off x="110833" y="4777930"/>
            <a:ext cx="1286576" cy="846078"/>
          </a:xfrm>
          <a:prstGeom prst="rect">
            <a:avLst/>
          </a:prstGeom>
          <a:ln w="12700">
            <a:miter lim="400000"/>
          </a:ln>
        </p:spPr>
      </p:pic>
      <p:pic>
        <p:nvPicPr>
          <p:cNvPr id="37" name="Image" descr="Image">
            <a:extLst>
              <a:ext uri="{FF2B5EF4-FFF2-40B4-BE49-F238E27FC236}">
                <a16:creationId xmlns:a16="http://schemas.microsoft.com/office/drawing/2014/main" id="{36F18633-8BDB-D741-94B4-1FE540C9FAD9}"/>
              </a:ext>
            </a:extLst>
          </p:cNvPr>
          <p:cNvPicPr>
            <a:picLocks noChangeAspect="1"/>
          </p:cNvPicPr>
          <p:nvPr/>
        </p:nvPicPr>
        <p:blipFill>
          <a:blip r:embed="rId2">
            <a:extLst/>
          </a:blip>
          <a:stretch>
            <a:fillRect/>
          </a:stretch>
        </p:blipFill>
        <p:spPr>
          <a:xfrm>
            <a:off x="1256519" y="4700811"/>
            <a:ext cx="1286576" cy="846079"/>
          </a:xfrm>
          <a:prstGeom prst="rect">
            <a:avLst/>
          </a:prstGeom>
          <a:ln w="12700">
            <a:miter lim="400000"/>
          </a:ln>
        </p:spPr>
      </p:pic>
      <p:sp>
        <p:nvSpPr>
          <p:cNvPr id="38" name="Triple Committee">
            <a:extLst>
              <a:ext uri="{FF2B5EF4-FFF2-40B4-BE49-F238E27FC236}">
                <a16:creationId xmlns:a16="http://schemas.microsoft.com/office/drawing/2014/main" id="{0961865B-AE60-5048-9AF9-AC1DF778BD3F}"/>
              </a:ext>
            </a:extLst>
          </p:cNvPr>
          <p:cNvSpPr txBox="1"/>
          <p:nvPr/>
        </p:nvSpPr>
        <p:spPr>
          <a:xfrm>
            <a:off x="-2558" y="5733354"/>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39" name="Image" descr="Image">
            <a:extLst>
              <a:ext uri="{FF2B5EF4-FFF2-40B4-BE49-F238E27FC236}">
                <a16:creationId xmlns:a16="http://schemas.microsoft.com/office/drawing/2014/main" id="{152DF2A4-A2F0-5745-A408-471C47FCBD4D}"/>
              </a:ext>
            </a:extLst>
          </p:cNvPr>
          <p:cNvPicPr>
            <a:picLocks noChangeAspect="1"/>
          </p:cNvPicPr>
          <p:nvPr/>
        </p:nvPicPr>
        <p:blipFill>
          <a:blip r:embed="rId2">
            <a:extLst/>
          </a:blip>
          <a:stretch>
            <a:fillRect/>
          </a:stretch>
        </p:blipFill>
        <p:spPr>
          <a:xfrm>
            <a:off x="7507063" y="1891735"/>
            <a:ext cx="1286576" cy="846079"/>
          </a:xfrm>
          <a:prstGeom prst="rect">
            <a:avLst/>
          </a:prstGeom>
          <a:ln w="12700">
            <a:miter lim="400000"/>
          </a:ln>
        </p:spPr>
      </p:pic>
      <p:pic>
        <p:nvPicPr>
          <p:cNvPr id="40" name="Image" descr="Image">
            <a:extLst>
              <a:ext uri="{FF2B5EF4-FFF2-40B4-BE49-F238E27FC236}">
                <a16:creationId xmlns:a16="http://schemas.microsoft.com/office/drawing/2014/main" id="{9AE883F1-5B87-E142-B923-A67EBC9AE066}"/>
              </a:ext>
            </a:extLst>
          </p:cNvPr>
          <p:cNvPicPr>
            <a:picLocks noChangeAspect="1"/>
          </p:cNvPicPr>
          <p:nvPr/>
        </p:nvPicPr>
        <p:blipFill>
          <a:blip r:embed="rId2">
            <a:extLst/>
          </a:blip>
          <a:stretch>
            <a:fillRect/>
          </a:stretch>
        </p:blipFill>
        <p:spPr>
          <a:xfrm>
            <a:off x="8652748" y="1891735"/>
            <a:ext cx="1286576" cy="846079"/>
          </a:xfrm>
          <a:prstGeom prst="rect">
            <a:avLst/>
          </a:prstGeom>
          <a:ln w="12700">
            <a:miter lim="400000"/>
          </a:ln>
        </p:spPr>
      </p:pic>
      <p:pic>
        <p:nvPicPr>
          <p:cNvPr id="41" name="Image" descr="Image">
            <a:extLst>
              <a:ext uri="{FF2B5EF4-FFF2-40B4-BE49-F238E27FC236}">
                <a16:creationId xmlns:a16="http://schemas.microsoft.com/office/drawing/2014/main" id="{A779224E-B7D5-1A48-A0F1-A394E842F2D8}"/>
              </a:ext>
            </a:extLst>
          </p:cNvPr>
          <p:cNvPicPr>
            <a:picLocks noChangeAspect="1"/>
          </p:cNvPicPr>
          <p:nvPr/>
        </p:nvPicPr>
        <p:blipFill>
          <a:blip r:embed="rId2">
            <a:extLst/>
          </a:blip>
          <a:stretch>
            <a:fillRect/>
          </a:stretch>
        </p:blipFill>
        <p:spPr>
          <a:xfrm>
            <a:off x="7507063" y="2518392"/>
            <a:ext cx="1286576" cy="846078"/>
          </a:xfrm>
          <a:prstGeom prst="rect">
            <a:avLst/>
          </a:prstGeom>
          <a:ln w="12700">
            <a:miter lim="400000"/>
          </a:ln>
        </p:spPr>
      </p:pic>
      <p:pic>
        <p:nvPicPr>
          <p:cNvPr id="42" name="Image" descr="Image">
            <a:extLst>
              <a:ext uri="{FF2B5EF4-FFF2-40B4-BE49-F238E27FC236}">
                <a16:creationId xmlns:a16="http://schemas.microsoft.com/office/drawing/2014/main" id="{7FB2BD20-B5CE-9E49-9AB3-E6E2CF0B271D}"/>
              </a:ext>
            </a:extLst>
          </p:cNvPr>
          <p:cNvPicPr>
            <a:picLocks noChangeAspect="1"/>
          </p:cNvPicPr>
          <p:nvPr/>
        </p:nvPicPr>
        <p:blipFill>
          <a:blip r:embed="rId2">
            <a:extLst/>
          </a:blip>
          <a:stretch>
            <a:fillRect/>
          </a:stretch>
        </p:blipFill>
        <p:spPr>
          <a:xfrm>
            <a:off x="8652748" y="2441274"/>
            <a:ext cx="1286576" cy="846078"/>
          </a:xfrm>
          <a:prstGeom prst="rect">
            <a:avLst/>
          </a:prstGeom>
          <a:ln w="12700">
            <a:miter lim="400000"/>
          </a:ln>
        </p:spPr>
      </p:pic>
      <p:sp>
        <p:nvSpPr>
          <p:cNvPr id="43" name="Triple Committee">
            <a:extLst>
              <a:ext uri="{FF2B5EF4-FFF2-40B4-BE49-F238E27FC236}">
                <a16:creationId xmlns:a16="http://schemas.microsoft.com/office/drawing/2014/main" id="{DC2E3FA7-1746-1649-8B24-6E29B0765DDD}"/>
              </a:ext>
            </a:extLst>
          </p:cNvPr>
          <p:cNvSpPr txBox="1"/>
          <p:nvPr/>
        </p:nvSpPr>
        <p:spPr>
          <a:xfrm>
            <a:off x="7510757" y="3464189"/>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pic>
        <p:nvPicPr>
          <p:cNvPr id="44" name="Image" descr="Image">
            <a:extLst>
              <a:ext uri="{FF2B5EF4-FFF2-40B4-BE49-F238E27FC236}">
                <a16:creationId xmlns:a16="http://schemas.microsoft.com/office/drawing/2014/main" id="{50EE024E-A01C-7547-8709-4DAE1D015B6A}"/>
              </a:ext>
            </a:extLst>
          </p:cNvPr>
          <p:cNvPicPr>
            <a:picLocks noChangeAspect="1"/>
          </p:cNvPicPr>
          <p:nvPr/>
        </p:nvPicPr>
        <p:blipFill>
          <a:blip r:embed="rId2">
            <a:extLst/>
          </a:blip>
          <a:stretch>
            <a:fillRect/>
          </a:stretch>
        </p:blipFill>
        <p:spPr>
          <a:xfrm>
            <a:off x="7624148" y="4102085"/>
            <a:ext cx="1286576" cy="846079"/>
          </a:xfrm>
          <a:prstGeom prst="rect">
            <a:avLst/>
          </a:prstGeom>
          <a:ln w="12700">
            <a:miter lim="400000"/>
          </a:ln>
        </p:spPr>
      </p:pic>
      <p:pic>
        <p:nvPicPr>
          <p:cNvPr id="45" name="Image" descr="Image">
            <a:extLst>
              <a:ext uri="{FF2B5EF4-FFF2-40B4-BE49-F238E27FC236}">
                <a16:creationId xmlns:a16="http://schemas.microsoft.com/office/drawing/2014/main" id="{21867079-E3AB-A242-A82A-A0B4538C1AF2}"/>
              </a:ext>
            </a:extLst>
          </p:cNvPr>
          <p:cNvPicPr>
            <a:picLocks noChangeAspect="1"/>
          </p:cNvPicPr>
          <p:nvPr/>
        </p:nvPicPr>
        <p:blipFill>
          <a:blip r:embed="rId2">
            <a:extLst/>
          </a:blip>
          <a:stretch>
            <a:fillRect/>
          </a:stretch>
        </p:blipFill>
        <p:spPr>
          <a:xfrm>
            <a:off x="8769834" y="4102085"/>
            <a:ext cx="1286576" cy="846079"/>
          </a:xfrm>
          <a:prstGeom prst="rect">
            <a:avLst/>
          </a:prstGeom>
          <a:ln w="12700">
            <a:miter lim="400000"/>
          </a:ln>
        </p:spPr>
      </p:pic>
      <p:pic>
        <p:nvPicPr>
          <p:cNvPr id="46" name="Image" descr="Image">
            <a:extLst>
              <a:ext uri="{FF2B5EF4-FFF2-40B4-BE49-F238E27FC236}">
                <a16:creationId xmlns:a16="http://schemas.microsoft.com/office/drawing/2014/main" id="{121C6CA9-E761-2843-8BD0-28215F40744E}"/>
              </a:ext>
            </a:extLst>
          </p:cNvPr>
          <p:cNvPicPr>
            <a:picLocks noChangeAspect="1"/>
          </p:cNvPicPr>
          <p:nvPr/>
        </p:nvPicPr>
        <p:blipFill>
          <a:blip r:embed="rId2">
            <a:extLst/>
          </a:blip>
          <a:stretch>
            <a:fillRect/>
          </a:stretch>
        </p:blipFill>
        <p:spPr>
          <a:xfrm>
            <a:off x="7624148" y="4728743"/>
            <a:ext cx="1286576" cy="846078"/>
          </a:xfrm>
          <a:prstGeom prst="rect">
            <a:avLst/>
          </a:prstGeom>
          <a:ln w="12700">
            <a:miter lim="400000"/>
          </a:ln>
        </p:spPr>
      </p:pic>
      <p:pic>
        <p:nvPicPr>
          <p:cNvPr id="48" name="Image" descr="Image">
            <a:extLst>
              <a:ext uri="{FF2B5EF4-FFF2-40B4-BE49-F238E27FC236}">
                <a16:creationId xmlns:a16="http://schemas.microsoft.com/office/drawing/2014/main" id="{F7FAAC9C-80D3-754C-8E24-0C0F55FF95C4}"/>
              </a:ext>
            </a:extLst>
          </p:cNvPr>
          <p:cNvPicPr>
            <a:picLocks noChangeAspect="1"/>
          </p:cNvPicPr>
          <p:nvPr/>
        </p:nvPicPr>
        <p:blipFill>
          <a:blip r:embed="rId2">
            <a:extLst/>
          </a:blip>
          <a:stretch>
            <a:fillRect/>
          </a:stretch>
        </p:blipFill>
        <p:spPr>
          <a:xfrm>
            <a:off x="8769834" y="4651624"/>
            <a:ext cx="1286576" cy="846079"/>
          </a:xfrm>
          <a:prstGeom prst="rect">
            <a:avLst/>
          </a:prstGeom>
          <a:ln w="12700">
            <a:miter lim="400000"/>
          </a:ln>
        </p:spPr>
      </p:pic>
      <p:sp>
        <p:nvSpPr>
          <p:cNvPr id="49" name="Triple Committee">
            <a:extLst>
              <a:ext uri="{FF2B5EF4-FFF2-40B4-BE49-F238E27FC236}">
                <a16:creationId xmlns:a16="http://schemas.microsoft.com/office/drawing/2014/main" id="{ED3E34EA-599B-9740-86EB-0095DAD3E4F2}"/>
              </a:ext>
            </a:extLst>
          </p:cNvPr>
          <p:cNvSpPr txBox="1"/>
          <p:nvPr/>
        </p:nvSpPr>
        <p:spPr>
          <a:xfrm>
            <a:off x="7510757" y="5684167"/>
            <a:ext cx="260177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Triple Committee</a:t>
            </a:r>
          </a:p>
        </p:txBody>
      </p:sp>
      <p:sp>
        <p:nvSpPr>
          <p:cNvPr id="50" name="Inactive">
            <a:extLst>
              <a:ext uri="{FF2B5EF4-FFF2-40B4-BE49-F238E27FC236}">
                <a16:creationId xmlns:a16="http://schemas.microsoft.com/office/drawing/2014/main" id="{B4D28EB1-0C36-634E-9254-7708F4861232}"/>
              </a:ext>
            </a:extLst>
          </p:cNvPr>
          <p:cNvSpPr txBox="1"/>
          <p:nvPr/>
        </p:nvSpPr>
        <p:spPr>
          <a:xfrm>
            <a:off x="6710052" y="6618476"/>
            <a:ext cx="201422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u="sng"/>
            </a:lvl1pPr>
          </a:lstStyle>
          <a:p>
            <a:r>
              <a:rPr dirty="0"/>
              <a:t>Inactive</a:t>
            </a:r>
          </a:p>
        </p:txBody>
      </p:sp>
      <p:sp>
        <p:nvSpPr>
          <p:cNvPr id="51" name="Active">
            <a:extLst>
              <a:ext uri="{FF2B5EF4-FFF2-40B4-BE49-F238E27FC236}">
                <a16:creationId xmlns:a16="http://schemas.microsoft.com/office/drawing/2014/main" id="{070F0EB9-118E-8C46-BD5E-03A2983C5507}"/>
              </a:ext>
            </a:extLst>
          </p:cNvPr>
          <p:cNvSpPr txBox="1"/>
          <p:nvPr/>
        </p:nvSpPr>
        <p:spPr>
          <a:xfrm>
            <a:off x="1540780" y="6623784"/>
            <a:ext cx="161950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u="sng"/>
            </a:lvl1pPr>
          </a:lstStyle>
          <a:p>
            <a:r>
              <a:rPr dirty="0"/>
              <a:t>Active</a:t>
            </a:r>
          </a:p>
        </p:txBody>
      </p:sp>
      <p:sp>
        <p:nvSpPr>
          <p:cNvPr id="52" name="Dingbat X">
            <a:extLst>
              <a:ext uri="{FF2B5EF4-FFF2-40B4-BE49-F238E27FC236}">
                <a16:creationId xmlns:a16="http://schemas.microsoft.com/office/drawing/2014/main" id="{99B05C4C-F750-364A-A53E-44094A42C139}"/>
              </a:ext>
            </a:extLst>
          </p:cNvPr>
          <p:cNvSpPr/>
          <p:nvPr/>
        </p:nvSpPr>
        <p:spPr>
          <a:xfrm>
            <a:off x="1363104" y="2175891"/>
            <a:ext cx="1156231" cy="1366281"/>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chemeClr val="accent5">
              <a:hueOff val="-82419"/>
              <a:satOff val="-9513"/>
              <a:lumOff val="-1634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424772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50" grpId="0" animBg="1" advAuto="0"/>
      <p:bldP spid="51" grpId="0" animBg="1" advAuto="0"/>
      <p:bldP spid="52"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1BCB-C6B1-4E40-9CDD-5C8677E46A1F}"/>
              </a:ext>
            </a:extLst>
          </p:cNvPr>
          <p:cNvSpPr>
            <a:spLocks noGrp="1"/>
          </p:cNvSpPr>
          <p:nvPr>
            <p:ph type="title"/>
          </p:nvPr>
        </p:nvSpPr>
        <p:spPr>
          <a:xfrm>
            <a:off x="270164" y="3249892"/>
            <a:ext cx="9518073" cy="457200"/>
          </a:xfrm>
        </p:spPr>
        <p:txBody>
          <a:bodyPr/>
          <a:lstStyle/>
          <a:p>
            <a:r>
              <a:rPr lang="en-US" dirty="0"/>
              <a:t>Results</a:t>
            </a:r>
          </a:p>
        </p:txBody>
      </p:sp>
    </p:spTree>
    <p:extLst>
      <p:ext uri="{BB962C8B-B14F-4D97-AF65-F5344CB8AC3E}">
        <p14:creationId xmlns:p14="http://schemas.microsoft.com/office/powerpoint/2010/main" val="1366421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C78876D-F60F-416A-9AB8-0484C938732F}" type="slidenum">
              <a:rPr lang="en-US" b="1" smtClean="0">
                <a:solidFill>
                  <a:schemeClr val="tx2"/>
                </a:solidFill>
              </a:rPr>
              <a:pPr/>
              <a:t>52</a:t>
            </a:fld>
            <a:endParaRPr lang="en-US" b="1" dirty="0">
              <a:solidFill>
                <a:schemeClr val="tx2"/>
              </a:solidFill>
            </a:endParaRPr>
          </a:p>
        </p:txBody>
      </p:sp>
      <p:sp>
        <p:nvSpPr>
          <p:cNvPr id="4" name="Title 3"/>
          <p:cNvSpPr>
            <a:spLocks noGrp="1"/>
          </p:cNvSpPr>
          <p:nvPr>
            <p:ph type="title"/>
          </p:nvPr>
        </p:nvSpPr>
        <p:spPr/>
        <p:txBody>
          <a:bodyPr/>
          <a:lstStyle/>
          <a:p>
            <a:r>
              <a:rPr lang="en-US" dirty="0"/>
              <a:t>Tor Computations</a:t>
            </a:r>
          </a:p>
        </p:txBody>
      </p:sp>
      <p:sp>
        <p:nvSpPr>
          <p:cNvPr id="5" name="Content Placeholder 4"/>
          <p:cNvSpPr>
            <a:spLocks noGrp="1"/>
          </p:cNvSpPr>
          <p:nvPr>
            <p:ph idx="13"/>
          </p:nvPr>
        </p:nvSpPr>
        <p:spPr>
          <a:xfrm>
            <a:off x="457200" y="1763184"/>
            <a:ext cx="9121140" cy="4922430"/>
          </a:xfrm>
        </p:spPr>
        <p:txBody>
          <a:bodyPr>
            <a:normAutofit/>
          </a:bodyPr>
          <a:lstStyle/>
          <a:p>
            <a:pPr marL="457200" indent="-457200">
              <a:lnSpc>
                <a:spcPts val="3200"/>
              </a:lnSpc>
              <a:buFont typeface="Wingdings" charset="2"/>
              <a:buChar char="§"/>
            </a:pPr>
            <a:r>
              <a:rPr lang="en-US" sz="2800" dirty="0"/>
              <a:t>Median</a:t>
            </a:r>
          </a:p>
          <a:p>
            <a:pPr marL="919163" lvl="2" indent="-457200">
              <a:lnSpc>
                <a:spcPts val="3200"/>
              </a:lnSpc>
              <a:buFont typeface="Wingdings" charset="2"/>
              <a:buChar char="§"/>
            </a:pPr>
            <a:r>
              <a:rPr lang="en-US" sz="2800" dirty="0"/>
              <a:t>Simple robust aggregation</a:t>
            </a:r>
          </a:p>
          <a:p>
            <a:pPr marL="919163" lvl="2" indent="-457200">
              <a:lnSpc>
                <a:spcPts val="3200"/>
              </a:lnSpc>
              <a:buFont typeface="Wingdings" charset="2"/>
              <a:buChar char="§"/>
            </a:pPr>
            <a:r>
              <a:rPr lang="en-US" sz="2800" dirty="0"/>
              <a:t>32-bit values</a:t>
            </a:r>
          </a:p>
          <a:p>
            <a:pPr marL="919163" lvl="2" indent="-457200">
              <a:lnSpc>
                <a:spcPts val="3200"/>
              </a:lnSpc>
              <a:buFont typeface="Wingdings" charset="2"/>
              <a:buChar char="§"/>
            </a:pPr>
            <a:r>
              <a:rPr lang="en-US" sz="2800" dirty="0"/>
              <a:t>Batcher sort: 17.6e6 AND gates, AND depth 3,003*, 224,000 input bits*</a:t>
            </a:r>
          </a:p>
          <a:p>
            <a:pPr marL="457200" indent="-457200">
              <a:lnSpc>
                <a:spcPts val="3200"/>
              </a:lnSpc>
              <a:buFont typeface="Wingdings" charset="2"/>
              <a:buChar char="§"/>
            </a:pPr>
            <a:r>
              <a:rPr lang="en-US" sz="2800" dirty="0"/>
              <a:t>Count distinct sketches</a:t>
            </a:r>
          </a:p>
          <a:p>
            <a:pPr marL="919163" lvl="2" indent="-457200">
              <a:lnSpc>
                <a:spcPts val="3200"/>
              </a:lnSpc>
              <a:buFont typeface="Wingdings" charset="2"/>
              <a:buChar char="§"/>
            </a:pPr>
            <a:r>
              <a:rPr lang="en-US" sz="2800" dirty="0"/>
              <a:t>Low space and circuit complexity</a:t>
            </a:r>
          </a:p>
          <a:p>
            <a:pPr marL="919163" lvl="2" indent="-457200">
              <a:lnSpc>
                <a:spcPts val="3200"/>
              </a:lnSpc>
              <a:buFont typeface="Wingdings" charset="2"/>
              <a:buChar char="§"/>
            </a:pPr>
            <a:r>
              <a:rPr lang="en-US" sz="2800" dirty="0"/>
              <a:t>Count up to 4.3 billion</a:t>
            </a:r>
          </a:p>
          <a:p>
            <a:pPr marL="919163" lvl="2" indent="-457200">
              <a:lnSpc>
                <a:spcPts val="3200"/>
              </a:lnSpc>
              <a:buFont typeface="Wingdings" charset="2"/>
              <a:buChar char="§"/>
            </a:pPr>
            <a:r>
              <a:rPr lang="en-US" sz="2800" dirty="0"/>
              <a:t>4.1% error</a:t>
            </a:r>
          </a:p>
          <a:p>
            <a:pPr marL="919163" lvl="2" indent="-457200">
              <a:lnSpc>
                <a:spcPts val="3200"/>
              </a:lnSpc>
              <a:buFont typeface="Wingdings" charset="2"/>
              <a:buChar char="§"/>
            </a:pPr>
            <a:r>
              <a:rPr lang="en-US" sz="2800" dirty="0" err="1"/>
              <a:t>LogLog</a:t>
            </a:r>
            <a:r>
              <a:rPr lang="en-US" sz="2800" dirty="0"/>
              <a:t>: 1.81e6 AND gates, AND depth 52, 1.8 million input bits*</a:t>
            </a:r>
          </a:p>
        </p:txBody>
      </p:sp>
      <p:sp>
        <p:nvSpPr>
          <p:cNvPr id="3" name="TextBox 2">
            <a:extLst>
              <a:ext uri="{FF2B5EF4-FFF2-40B4-BE49-F238E27FC236}">
                <a16:creationId xmlns:a16="http://schemas.microsoft.com/office/drawing/2014/main" id="{84E13007-B7CE-5F4D-92B6-4D572F985D21}"/>
              </a:ext>
            </a:extLst>
          </p:cNvPr>
          <p:cNvSpPr txBox="1"/>
          <p:nvPr/>
        </p:nvSpPr>
        <p:spPr>
          <a:xfrm>
            <a:off x="2803161" y="6730585"/>
            <a:ext cx="4676932" cy="461665"/>
          </a:xfrm>
          <a:prstGeom prst="rect">
            <a:avLst/>
          </a:prstGeom>
          <a:noFill/>
        </p:spPr>
        <p:txBody>
          <a:bodyPr wrap="square" rtlCol="0">
            <a:spAutoFit/>
          </a:bodyPr>
          <a:lstStyle/>
          <a:p>
            <a:pPr algn="ctr"/>
            <a:r>
              <a:rPr lang="en-US" sz="2400" dirty="0"/>
              <a:t>*7,000 relay inputs</a:t>
            </a:r>
          </a:p>
        </p:txBody>
      </p:sp>
    </p:spTree>
    <p:extLst>
      <p:ext uri="{BB962C8B-B14F-4D97-AF65-F5344CB8AC3E}">
        <p14:creationId xmlns:p14="http://schemas.microsoft.com/office/powerpoint/2010/main" val="2651107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C78876D-F60F-416A-9AB8-0484C938732F}" type="slidenum">
              <a:rPr lang="en-US" b="1" smtClean="0">
                <a:solidFill>
                  <a:schemeClr val="tx2"/>
                </a:solidFill>
              </a:rPr>
              <a:pPr/>
              <a:t>53</a:t>
            </a:fld>
            <a:endParaRPr lang="en-US" b="1" dirty="0">
              <a:solidFill>
                <a:schemeClr val="tx2"/>
              </a:solidFill>
            </a:endParaRPr>
          </a:p>
        </p:txBody>
      </p:sp>
      <p:sp>
        <p:nvSpPr>
          <p:cNvPr id="4" name="Title 3"/>
          <p:cNvSpPr>
            <a:spLocks noGrp="1"/>
          </p:cNvSpPr>
          <p:nvPr>
            <p:ph type="title"/>
          </p:nvPr>
        </p:nvSpPr>
        <p:spPr/>
        <p:txBody>
          <a:bodyPr/>
          <a:lstStyle/>
          <a:p>
            <a:r>
              <a:rPr lang="en-US" dirty="0"/>
              <a:t>Implementation</a:t>
            </a:r>
          </a:p>
        </p:txBody>
      </p:sp>
      <p:sp>
        <p:nvSpPr>
          <p:cNvPr id="5" name="Content Placeholder 4"/>
          <p:cNvSpPr>
            <a:spLocks noGrp="1"/>
          </p:cNvSpPr>
          <p:nvPr>
            <p:ph idx="13"/>
          </p:nvPr>
        </p:nvSpPr>
        <p:spPr>
          <a:xfrm>
            <a:off x="318052" y="1763183"/>
            <a:ext cx="9410564" cy="5671937"/>
          </a:xfrm>
        </p:spPr>
        <p:txBody>
          <a:bodyPr>
            <a:normAutofit/>
          </a:bodyPr>
          <a:lstStyle/>
          <a:p>
            <a:pPr marL="457200" indent="-457200">
              <a:lnSpc>
                <a:spcPts val="3200"/>
              </a:lnSpc>
              <a:buFont typeface="Wingdings" charset="2"/>
              <a:buChar char="§"/>
            </a:pPr>
            <a:r>
              <a:rPr lang="en-US" sz="2800" dirty="0"/>
              <a:t>Implemented protocols in C++</a:t>
            </a:r>
          </a:p>
          <a:p>
            <a:pPr marL="457200" indent="-457200">
              <a:lnSpc>
                <a:spcPts val="3200"/>
              </a:lnSpc>
              <a:buFont typeface="Wingdings" charset="2"/>
              <a:buChar char="§"/>
            </a:pPr>
            <a:r>
              <a:rPr lang="en-US" sz="2800" dirty="0"/>
              <a:t>Simulated protocol execution in Shadow</a:t>
            </a:r>
          </a:p>
          <a:p>
            <a:pPr marL="457200" indent="-457200">
              <a:lnSpc>
                <a:spcPts val="3200"/>
              </a:lnSpc>
              <a:buFont typeface="Wingdings" charset="2"/>
              <a:buChar char="§"/>
            </a:pPr>
            <a:r>
              <a:rPr lang="en-US" sz="2800" dirty="0"/>
              <a:t>Simulated committee election and network evolution over 24 hours in custom discrete-event simulator</a:t>
            </a:r>
          </a:p>
        </p:txBody>
      </p:sp>
    </p:spTree>
    <p:extLst>
      <p:ext uri="{BB962C8B-B14F-4D97-AF65-F5344CB8AC3E}">
        <p14:creationId xmlns:p14="http://schemas.microsoft.com/office/powerpoint/2010/main" val="18680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C78876D-F60F-416A-9AB8-0484C938732F}" type="slidenum">
              <a:rPr lang="en-US" b="1" smtClean="0">
                <a:solidFill>
                  <a:schemeClr val="tx2"/>
                </a:solidFill>
              </a:rPr>
              <a:pPr/>
              <a:t>54</a:t>
            </a:fld>
            <a:endParaRPr lang="en-US" b="1" dirty="0">
              <a:solidFill>
                <a:schemeClr val="tx2"/>
              </a:solidFill>
            </a:endParaRPr>
          </a:p>
        </p:txBody>
      </p:sp>
      <p:sp>
        <p:nvSpPr>
          <p:cNvPr id="4" name="Title 3"/>
          <p:cNvSpPr>
            <a:spLocks noGrp="1"/>
          </p:cNvSpPr>
          <p:nvPr>
            <p:ph type="title"/>
          </p:nvPr>
        </p:nvSpPr>
        <p:spPr/>
        <p:txBody>
          <a:bodyPr/>
          <a:lstStyle/>
          <a:p>
            <a:r>
              <a:rPr lang="en-US" dirty="0"/>
              <a:t>Experimental Setup</a:t>
            </a:r>
          </a:p>
        </p:txBody>
      </p:sp>
      <p:sp>
        <p:nvSpPr>
          <p:cNvPr id="5" name="Content Placeholder 4"/>
          <p:cNvSpPr>
            <a:spLocks noGrp="1"/>
          </p:cNvSpPr>
          <p:nvPr>
            <p:ph idx="13"/>
          </p:nvPr>
        </p:nvSpPr>
        <p:spPr>
          <a:xfrm>
            <a:off x="318052" y="1763183"/>
            <a:ext cx="9410564" cy="5671937"/>
          </a:xfrm>
        </p:spPr>
        <p:txBody>
          <a:bodyPr>
            <a:normAutofit/>
          </a:bodyPr>
          <a:lstStyle/>
          <a:p>
            <a:pPr marL="457200" indent="-457200">
              <a:lnSpc>
                <a:spcPts val="3200"/>
              </a:lnSpc>
              <a:buFont typeface="Wingdings" charset="2"/>
              <a:buChar char="§"/>
            </a:pPr>
            <a:r>
              <a:rPr lang="en-US" sz="2800" dirty="0"/>
              <a:t>Authority Model</a:t>
            </a:r>
          </a:p>
          <a:p>
            <a:pPr marL="919163" lvl="2" indent="-457200">
              <a:lnSpc>
                <a:spcPts val="3200"/>
              </a:lnSpc>
              <a:buFont typeface="Wingdings" charset="2"/>
              <a:buChar char="§"/>
            </a:pPr>
            <a:r>
              <a:rPr lang="en-US" sz="2800" dirty="0"/>
              <a:t>5 authorities</a:t>
            </a:r>
          </a:p>
          <a:p>
            <a:pPr marL="919163" lvl="2" indent="-457200">
              <a:lnSpc>
                <a:spcPts val="3200"/>
              </a:lnSpc>
              <a:buFont typeface="Wingdings" charset="2"/>
              <a:buChar char="§"/>
            </a:pPr>
            <a:r>
              <a:rPr lang="en-US" sz="2800" dirty="0"/>
              <a:t>1 Gbps bandwidth each</a:t>
            </a:r>
          </a:p>
          <a:p>
            <a:pPr marL="919163" lvl="2" indent="-457200">
              <a:lnSpc>
                <a:spcPts val="3200"/>
              </a:lnSpc>
              <a:buFont typeface="Wingdings" charset="2"/>
              <a:buChar char="§"/>
            </a:pPr>
            <a:r>
              <a:rPr lang="en-US" sz="2800" dirty="0"/>
              <a:t>50 </a:t>
            </a:r>
            <a:r>
              <a:rPr lang="en-US" sz="2800" dirty="0" err="1"/>
              <a:t>ms</a:t>
            </a:r>
            <a:r>
              <a:rPr lang="en-US" sz="2800" dirty="0"/>
              <a:t> latency</a:t>
            </a:r>
          </a:p>
          <a:p>
            <a:pPr marL="457200" indent="-457200">
              <a:lnSpc>
                <a:spcPts val="3200"/>
              </a:lnSpc>
              <a:buFont typeface="Wingdings" charset="2"/>
              <a:buChar char="§"/>
            </a:pPr>
            <a:r>
              <a:rPr lang="en-US" sz="2800" dirty="0"/>
              <a:t>Relay Model</a:t>
            </a:r>
          </a:p>
          <a:p>
            <a:pPr marL="919163" lvl="2" indent="-457200">
              <a:lnSpc>
                <a:spcPts val="3200"/>
              </a:lnSpc>
              <a:buFont typeface="Wingdings" charset="2"/>
              <a:buChar char="§"/>
            </a:pPr>
            <a:r>
              <a:rPr lang="en-US" sz="2800" dirty="0"/>
              <a:t>25-member committees (327 active TCs on average)</a:t>
            </a:r>
          </a:p>
          <a:p>
            <a:pPr marL="919163" lvl="2" indent="-457200">
              <a:lnSpc>
                <a:spcPts val="3200"/>
              </a:lnSpc>
              <a:buFont typeface="Wingdings" charset="2"/>
              <a:buChar char="§"/>
            </a:pPr>
            <a:r>
              <a:rPr lang="en-US" sz="2800" dirty="0"/>
              <a:t>Relay’s bandwidth divided among its committees</a:t>
            </a:r>
          </a:p>
          <a:p>
            <a:pPr marL="919163" lvl="2" indent="-457200">
              <a:lnSpc>
                <a:spcPts val="3200"/>
              </a:lnSpc>
              <a:buFont typeface="Wingdings" charset="2"/>
              <a:buChar char="§"/>
            </a:pPr>
            <a:r>
              <a:rPr lang="en-US" sz="2800" dirty="0"/>
              <a:t>(CC </a:t>
            </a:r>
            <a:r>
              <a:rPr lang="en-US" sz="2800" dirty="0" err="1"/>
              <a:t>avg</a:t>
            </a:r>
            <a:r>
              <a:rPr lang="en-US" sz="2800" dirty="0"/>
              <a:t> BW: 10.752 </a:t>
            </a:r>
            <a:r>
              <a:rPr lang="en-US" sz="2800" dirty="0" err="1"/>
              <a:t>Mbps</a:t>
            </a:r>
            <a:r>
              <a:rPr lang="en-US" sz="2800" dirty="0"/>
              <a:t>, TC </a:t>
            </a:r>
            <a:r>
              <a:rPr lang="en-US" sz="2800" dirty="0" err="1"/>
              <a:t>avg</a:t>
            </a:r>
            <a:r>
              <a:rPr lang="en-US" sz="2800" dirty="0"/>
              <a:t> BW: 6.144 </a:t>
            </a:r>
            <a:r>
              <a:rPr lang="en-US" sz="2800" dirty="0" err="1"/>
              <a:t>Mbps</a:t>
            </a:r>
            <a:r>
              <a:rPr lang="en-US" sz="2800" dirty="0"/>
              <a:t>)</a:t>
            </a:r>
          </a:p>
          <a:p>
            <a:pPr marL="919163" lvl="2" indent="-457200">
              <a:lnSpc>
                <a:spcPts val="3200"/>
              </a:lnSpc>
              <a:buFont typeface="Wingdings" charset="2"/>
              <a:buChar char="§"/>
            </a:pPr>
            <a:r>
              <a:rPr lang="en-US" sz="2800" dirty="0"/>
              <a:t>250 </a:t>
            </a:r>
            <a:r>
              <a:rPr lang="en-US" sz="2800" dirty="0" err="1"/>
              <a:t>ms</a:t>
            </a:r>
            <a:r>
              <a:rPr lang="en-US" sz="2800" dirty="0"/>
              <a:t> latency</a:t>
            </a:r>
          </a:p>
          <a:p>
            <a:pPr marL="457200" indent="-457200">
              <a:lnSpc>
                <a:spcPts val="3200"/>
              </a:lnSpc>
              <a:buFont typeface="Wingdings" charset="2"/>
              <a:buChar char="§"/>
            </a:pPr>
            <a:r>
              <a:rPr lang="en-US" sz="2800" dirty="0"/>
              <a:t>40-bit statistical, 256-bit computational security</a:t>
            </a:r>
          </a:p>
          <a:p>
            <a:pPr marL="457200" indent="-457200">
              <a:lnSpc>
                <a:spcPts val="3200"/>
              </a:lnSpc>
              <a:buFont typeface="Wingdings" charset="2"/>
              <a:buChar char="§"/>
            </a:pPr>
            <a:r>
              <a:rPr lang="en-US" sz="2800" dirty="0"/>
              <a:t>Adversary assumed &lt; 25% bandwidth</a:t>
            </a:r>
          </a:p>
          <a:p>
            <a:pPr marL="457200" indent="-457200">
              <a:lnSpc>
                <a:spcPts val="3200"/>
              </a:lnSpc>
              <a:buFont typeface="Wingdings" charset="2"/>
              <a:buChar char="§"/>
            </a:pPr>
            <a:r>
              <a:rPr lang="en-US" sz="2800" dirty="0"/>
              <a:t>7,000 relay inputs</a:t>
            </a:r>
          </a:p>
        </p:txBody>
      </p:sp>
    </p:spTree>
    <p:extLst>
      <p:ext uri="{BB962C8B-B14F-4D97-AF65-F5344CB8AC3E}">
        <p14:creationId xmlns:p14="http://schemas.microsoft.com/office/powerpoint/2010/main" val="3194932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C78876D-F60F-416A-9AB8-0484C938732F}" type="slidenum">
              <a:rPr lang="en-US" b="1" smtClean="0">
                <a:solidFill>
                  <a:schemeClr val="tx2"/>
                </a:solidFill>
              </a:rPr>
              <a:pPr/>
              <a:t>55</a:t>
            </a:fld>
            <a:endParaRPr lang="en-US" b="1" dirty="0">
              <a:solidFill>
                <a:schemeClr val="tx2"/>
              </a:solidFill>
            </a:endParaRPr>
          </a:p>
        </p:txBody>
      </p:sp>
      <p:sp>
        <p:nvSpPr>
          <p:cNvPr id="4" name="Title 3"/>
          <p:cNvSpPr>
            <a:spLocks noGrp="1"/>
          </p:cNvSpPr>
          <p:nvPr>
            <p:ph type="title"/>
          </p:nvPr>
        </p:nvSpPr>
        <p:spPr/>
        <p:txBody>
          <a:bodyPr/>
          <a:lstStyle/>
          <a:p>
            <a:r>
              <a:rPr lang="en-US" dirty="0"/>
              <a:t>Stormy Performance Results</a:t>
            </a:r>
          </a:p>
        </p:txBody>
      </p:sp>
      <p:graphicFrame>
        <p:nvGraphicFramePr>
          <p:cNvPr id="9" name="Content Placeholder 8">
            <a:extLst>
              <a:ext uri="{FF2B5EF4-FFF2-40B4-BE49-F238E27FC236}">
                <a16:creationId xmlns:a16="http://schemas.microsoft.com/office/drawing/2014/main" id="{83210D34-1530-0D43-A6FD-022D8AC13AB8}"/>
              </a:ext>
            </a:extLst>
          </p:cNvPr>
          <p:cNvGraphicFramePr>
            <a:graphicFrameLocks noGrp="1"/>
          </p:cNvGraphicFramePr>
          <p:nvPr>
            <p:ph idx="13"/>
            <p:extLst/>
          </p:nvPr>
        </p:nvGraphicFramePr>
        <p:xfrm>
          <a:off x="106669" y="1334220"/>
          <a:ext cx="9803568" cy="2816352"/>
        </p:xfrm>
        <a:graphic>
          <a:graphicData uri="http://schemas.openxmlformats.org/drawingml/2006/table">
            <a:tbl>
              <a:tblPr firstRow="1" bandRow="1">
                <a:tableStyleId>{5C22544A-7EE6-4342-B048-85BDC9FD1C3A}</a:tableStyleId>
              </a:tblPr>
              <a:tblGrid>
                <a:gridCol w="1225446">
                  <a:extLst>
                    <a:ext uri="{9D8B030D-6E8A-4147-A177-3AD203B41FA5}">
                      <a16:colId xmlns:a16="http://schemas.microsoft.com/office/drawing/2014/main" val="2687338503"/>
                    </a:ext>
                  </a:extLst>
                </a:gridCol>
                <a:gridCol w="1225446">
                  <a:extLst>
                    <a:ext uri="{9D8B030D-6E8A-4147-A177-3AD203B41FA5}">
                      <a16:colId xmlns:a16="http://schemas.microsoft.com/office/drawing/2014/main" val="2386972092"/>
                    </a:ext>
                  </a:extLst>
                </a:gridCol>
                <a:gridCol w="1225446">
                  <a:extLst>
                    <a:ext uri="{9D8B030D-6E8A-4147-A177-3AD203B41FA5}">
                      <a16:colId xmlns:a16="http://schemas.microsoft.com/office/drawing/2014/main" val="2761334385"/>
                    </a:ext>
                  </a:extLst>
                </a:gridCol>
                <a:gridCol w="1225446">
                  <a:extLst>
                    <a:ext uri="{9D8B030D-6E8A-4147-A177-3AD203B41FA5}">
                      <a16:colId xmlns:a16="http://schemas.microsoft.com/office/drawing/2014/main" val="3810151671"/>
                    </a:ext>
                  </a:extLst>
                </a:gridCol>
                <a:gridCol w="1225446">
                  <a:extLst>
                    <a:ext uri="{9D8B030D-6E8A-4147-A177-3AD203B41FA5}">
                      <a16:colId xmlns:a16="http://schemas.microsoft.com/office/drawing/2014/main" val="1429453014"/>
                    </a:ext>
                  </a:extLst>
                </a:gridCol>
                <a:gridCol w="1225446">
                  <a:extLst>
                    <a:ext uri="{9D8B030D-6E8A-4147-A177-3AD203B41FA5}">
                      <a16:colId xmlns:a16="http://schemas.microsoft.com/office/drawing/2014/main" val="1473426141"/>
                    </a:ext>
                  </a:extLst>
                </a:gridCol>
                <a:gridCol w="1225446">
                  <a:extLst>
                    <a:ext uri="{9D8B030D-6E8A-4147-A177-3AD203B41FA5}">
                      <a16:colId xmlns:a16="http://schemas.microsoft.com/office/drawing/2014/main" val="1307495743"/>
                    </a:ext>
                  </a:extLst>
                </a:gridCol>
                <a:gridCol w="1225446">
                  <a:extLst>
                    <a:ext uri="{9D8B030D-6E8A-4147-A177-3AD203B41FA5}">
                      <a16:colId xmlns:a16="http://schemas.microsoft.com/office/drawing/2014/main" val="1356697127"/>
                    </a:ext>
                  </a:extLst>
                </a:gridCol>
              </a:tblGrid>
              <a:tr h="370840">
                <a:tc rowSpan="3" gridSpan="2">
                  <a:txBody>
                    <a:bodyPr/>
                    <a:lstStyle/>
                    <a:p>
                      <a:endParaRPr lang="en-US" dirty="0"/>
                    </a:p>
                  </a:txBody>
                  <a:tcPr/>
                </a:tc>
                <a:tc rowSpan="3" hMerge="1">
                  <a:txBody>
                    <a:bodyPr/>
                    <a:lstStyle/>
                    <a:p>
                      <a:endParaRPr lang="en-US" dirty="0"/>
                    </a:p>
                  </a:txBody>
                  <a:tcPr/>
                </a:tc>
                <a:tc gridSpan="3">
                  <a:txBody>
                    <a:bodyPr/>
                    <a:lstStyle/>
                    <a:p>
                      <a:r>
                        <a:rPr lang="en-US" dirty="0"/>
                        <a:t>Median</a:t>
                      </a:r>
                    </a:p>
                  </a:txBody>
                  <a:tcPr anchorCtr="1"/>
                </a:tc>
                <a:tc hMerge="1">
                  <a:txBody>
                    <a:bodyPr/>
                    <a:lstStyle/>
                    <a:p>
                      <a:endParaRPr lang="en-US" dirty="0"/>
                    </a:p>
                  </a:txBody>
                  <a:tcPr/>
                </a:tc>
                <a:tc hMerge="1">
                  <a:txBody>
                    <a:bodyPr/>
                    <a:lstStyle/>
                    <a:p>
                      <a:endParaRPr lang="en-US" dirty="0"/>
                    </a:p>
                  </a:txBody>
                  <a:tcPr/>
                </a:tc>
                <a:tc gridSpan="3">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dirty="0"/>
                        <a:t>Count Distinct</a:t>
                      </a:r>
                    </a:p>
                  </a:txBody>
                  <a:tcPr anchorCtr="1"/>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03685558"/>
                  </a:ext>
                </a:extLst>
              </a:tr>
              <a:tr h="370840">
                <a:tc gridSpan="2" vMerge="1">
                  <a:txBody>
                    <a:bodyPr/>
                    <a:lstStyle/>
                    <a:p>
                      <a:endParaRPr lang="en-US" dirty="0"/>
                    </a:p>
                  </a:txBody>
                  <a:tcPr/>
                </a:tc>
                <a:tc hMerge="1" vMerge="1">
                  <a:txBody>
                    <a:bodyPr/>
                    <a:lstStyle/>
                    <a:p>
                      <a:endParaRPr lang="en-US" dirty="0"/>
                    </a:p>
                  </a:txBody>
                  <a:tcPr/>
                </a:tc>
                <a:tc rowSpan="2">
                  <a:txBody>
                    <a:bodyPr/>
                    <a:lstStyle/>
                    <a:p>
                      <a:r>
                        <a:rPr lang="en-US" dirty="0"/>
                        <a:t>Time</a:t>
                      </a:r>
                    </a:p>
                  </a:txBody>
                  <a:tcPr anchor="b" anchorCtr="1"/>
                </a:tc>
                <a:tc gridSpan="2">
                  <a:txBody>
                    <a:bodyPr/>
                    <a:lstStyle/>
                    <a:p>
                      <a:r>
                        <a:rPr lang="en-US" dirty="0"/>
                        <a:t>Data Sent</a:t>
                      </a:r>
                    </a:p>
                  </a:txBody>
                  <a:tcPr anchorCtr="1"/>
                </a:tc>
                <a:tc hMerge="1">
                  <a:txBody>
                    <a:bodyPr/>
                    <a:lstStyle/>
                    <a:p>
                      <a:endParaRPr lang="en-US" dirty="0"/>
                    </a:p>
                  </a:txBody>
                  <a:tcPr anchorCtr="1"/>
                </a:tc>
                <a:tc rowSpan="2">
                  <a:txBody>
                    <a:bodyPr/>
                    <a:lstStyle/>
                    <a:p>
                      <a:r>
                        <a:rPr lang="en-US" dirty="0"/>
                        <a:t>Time</a:t>
                      </a:r>
                    </a:p>
                  </a:txBody>
                  <a:tcPr anchor="b" anchorCtr="1"/>
                </a:tc>
                <a:tc gridSpan="2">
                  <a:txBody>
                    <a:bodyPr/>
                    <a:lstStyle/>
                    <a:p>
                      <a:pPr marL="0" marR="0" lvl="0" indent="0" algn="l" defTabSz="1036290" rtl="0" eaLnBrk="1" fontAlgn="auto" latinLnBrk="0" hangingPunct="1">
                        <a:lnSpc>
                          <a:spcPct val="100000"/>
                        </a:lnSpc>
                        <a:spcBef>
                          <a:spcPts val="0"/>
                        </a:spcBef>
                        <a:spcAft>
                          <a:spcPts val="0"/>
                        </a:spcAft>
                        <a:buClrTx/>
                        <a:buSzTx/>
                        <a:buFontTx/>
                        <a:buNone/>
                        <a:tabLst/>
                        <a:defRPr/>
                      </a:pPr>
                      <a:r>
                        <a:rPr lang="en-US" dirty="0"/>
                        <a:t>Data Sent</a:t>
                      </a:r>
                    </a:p>
                  </a:txBody>
                  <a:tcPr anchorCtr="1"/>
                </a:tc>
                <a:tc hMerge="1">
                  <a:txBody>
                    <a:bodyPr/>
                    <a:lstStyle/>
                    <a:p>
                      <a:endParaRPr lang="en-US" dirty="0"/>
                    </a:p>
                  </a:txBody>
                  <a:tcPr anchorCtr="1"/>
                </a:tc>
                <a:extLst>
                  <a:ext uri="{0D108BD9-81ED-4DB2-BD59-A6C34878D82A}">
                    <a16:rowId xmlns:a16="http://schemas.microsoft.com/office/drawing/2014/main" val="404945109"/>
                  </a:ext>
                </a:extLst>
              </a:tr>
              <a:tr h="370840">
                <a:tc gridSpan="2" vMerge="1">
                  <a:txBody>
                    <a:bodyPr/>
                    <a:lstStyle/>
                    <a:p>
                      <a:endParaRPr lang="en-US" dirty="0"/>
                    </a:p>
                  </a:txBody>
                  <a:tcPr/>
                </a:tc>
                <a:tc hMerge="1" vMerge="1">
                  <a:txBody>
                    <a:bodyPr/>
                    <a:lstStyle/>
                    <a:p>
                      <a:endParaRPr lang="en-US" dirty="0"/>
                    </a:p>
                  </a:txBody>
                  <a:tcPr/>
                </a:tc>
                <a:tc vMerge="1">
                  <a:txBody>
                    <a:bodyPr/>
                    <a:lstStyle/>
                    <a:p>
                      <a:endParaRPr lang="en-US" dirty="0"/>
                    </a:p>
                  </a:txBody>
                  <a:tcPr anchorCtr="1"/>
                </a:tc>
                <a:tc>
                  <a:txBody>
                    <a:bodyPr/>
                    <a:lstStyle/>
                    <a:p>
                      <a:r>
                        <a:rPr lang="en-US" dirty="0"/>
                        <a:t>TC</a:t>
                      </a:r>
                    </a:p>
                  </a:txBody>
                  <a:tcPr anchorCtr="1"/>
                </a:tc>
                <a:tc>
                  <a:txBody>
                    <a:bodyPr/>
                    <a:lstStyle/>
                    <a:p>
                      <a:r>
                        <a:rPr lang="en-US" dirty="0"/>
                        <a:t>CC</a:t>
                      </a:r>
                    </a:p>
                  </a:txBody>
                  <a:tcPr anchorCtr="1"/>
                </a:tc>
                <a:tc vMerge="1">
                  <a:txBody>
                    <a:bodyPr/>
                    <a:lstStyle/>
                    <a:p>
                      <a:endParaRPr lang="en-US" dirty="0"/>
                    </a:p>
                  </a:txBody>
                  <a:tcPr anchorCtr="1"/>
                </a:tc>
                <a:tc>
                  <a:txBody>
                    <a:bodyPr/>
                    <a:lstStyle/>
                    <a:p>
                      <a:r>
                        <a:rPr lang="en-US" dirty="0"/>
                        <a:t>TC</a:t>
                      </a:r>
                    </a:p>
                  </a:txBody>
                  <a:tcPr anchorCtr="1"/>
                </a:tc>
                <a:tc>
                  <a:txBody>
                    <a:bodyPr/>
                    <a:lstStyle/>
                    <a:p>
                      <a:r>
                        <a:rPr lang="en-US" dirty="0"/>
                        <a:t>CC</a:t>
                      </a:r>
                    </a:p>
                  </a:txBody>
                  <a:tcPr anchorCtr="1"/>
                </a:tc>
                <a:extLst>
                  <a:ext uri="{0D108BD9-81ED-4DB2-BD59-A6C34878D82A}">
                    <a16:rowId xmlns:a16="http://schemas.microsoft.com/office/drawing/2014/main" val="2187526292"/>
                  </a:ext>
                </a:extLst>
              </a:tr>
              <a:tr h="370840">
                <a:tc rowSpan="2">
                  <a:txBody>
                    <a:bodyPr/>
                    <a:lstStyle/>
                    <a:p>
                      <a:r>
                        <a:rPr lang="en-US" dirty="0"/>
                        <a:t>Authority Model</a:t>
                      </a:r>
                    </a:p>
                  </a:txBody>
                  <a:tcPr/>
                </a:tc>
                <a:tc>
                  <a:txBody>
                    <a:bodyPr/>
                    <a:lstStyle/>
                    <a:p>
                      <a:r>
                        <a:rPr lang="en-US" dirty="0"/>
                        <a:t>Offline</a:t>
                      </a:r>
                    </a:p>
                  </a:txBody>
                  <a:tcPr/>
                </a:tc>
                <a:tc>
                  <a:txBody>
                    <a:bodyPr/>
                    <a:lstStyle/>
                    <a:p>
                      <a:pPr algn="r"/>
                      <a:r>
                        <a:rPr lang="en-US" dirty="0"/>
                        <a:t>9.5 min</a:t>
                      </a:r>
                    </a:p>
                  </a:txBody>
                  <a:tcPr/>
                </a:tc>
                <a:tc>
                  <a:txBody>
                    <a:bodyPr/>
                    <a:lstStyle/>
                    <a:p>
                      <a:pPr algn="r"/>
                      <a:endParaRPr lang="en-US" dirty="0"/>
                    </a:p>
                  </a:txBody>
                  <a:tcPr/>
                </a:tc>
                <a:tc>
                  <a:txBody>
                    <a:bodyPr/>
                    <a:lstStyle/>
                    <a:p>
                      <a:pPr algn="r"/>
                      <a:r>
                        <a:rPr lang="en-US" dirty="0"/>
                        <a:t>26 </a:t>
                      </a:r>
                      <a:r>
                        <a:rPr lang="en-US" dirty="0" err="1"/>
                        <a:t>GiB</a:t>
                      </a:r>
                      <a:endParaRPr lang="en-US" dirty="0"/>
                    </a:p>
                  </a:txBody>
                  <a:tcPr/>
                </a:tc>
                <a:tc>
                  <a:txBody>
                    <a:bodyPr/>
                    <a:lstStyle/>
                    <a:p>
                      <a:pPr algn="r"/>
                      <a:r>
                        <a:rPr lang="en-US" dirty="0"/>
                        <a:t>1.1 min</a:t>
                      </a:r>
                    </a:p>
                  </a:txBody>
                  <a:tcPr/>
                </a:tc>
                <a:tc>
                  <a:txBody>
                    <a:bodyPr/>
                    <a:lstStyle/>
                    <a:p>
                      <a:pPr algn="r"/>
                      <a:endParaRPr lang="en-US" dirty="0"/>
                    </a:p>
                  </a:txBody>
                  <a:tcPr/>
                </a:tc>
                <a:tc>
                  <a:txBody>
                    <a:bodyPr/>
                    <a:lstStyle/>
                    <a:p>
                      <a:pPr algn="r"/>
                      <a:r>
                        <a:rPr lang="en-US" dirty="0"/>
                        <a:t>3.0 </a:t>
                      </a:r>
                      <a:r>
                        <a:rPr lang="en-US" dirty="0" err="1"/>
                        <a:t>GiB</a:t>
                      </a:r>
                      <a:endParaRPr lang="en-US" dirty="0"/>
                    </a:p>
                  </a:txBody>
                  <a:tcPr/>
                </a:tc>
                <a:extLst>
                  <a:ext uri="{0D108BD9-81ED-4DB2-BD59-A6C34878D82A}">
                    <a16:rowId xmlns:a16="http://schemas.microsoft.com/office/drawing/2014/main" val="2497276371"/>
                  </a:ext>
                </a:extLst>
              </a:tr>
              <a:tr h="370840">
                <a:tc vMerge="1">
                  <a:txBody>
                    <a:bodyPr/>
                    <a:lstStyle/>
                    <a:p>
                      <a:endParaRPr lang="en-US" dirty="0"/>
                    </a:p>
                  </a:txBody>
                  <a:tcPr/>
                </a:tc>
                <a:tc>
                  <a:txBody>
                    <a:bodyPr/>
                    <a:lstStyle/>
                    <a:p>
                      <a:r>
                        <a:rPr lang="en-US" dirty="0"/>
                        <a:t>Online</a:t>
                      </a:r>
                    </a:p>
                  </a:txBody>
                  <a:tcPr/>
                </a:tc>
                <a:tc>
                  <a:txBody>
                    <a:bodyPr/>
                    <a:lstStyle/>
                    <a:p>
                      <a:pPr algn="r"/>
                      <a:r>
                        <a:rPr lang="en-US" dirty="0"/>
                        <a:t>5.3 min</a:t>
                      </a:r>
                    </a:p>
                  </a:txBody>
                  <a:tcPr/>
                </a:tc>
                <a:tc>
                  <a:txBody>
                    <a:bodyPr/>
                    <a:lstStyle/>
                    <a:p>
                      <a:pPr algn="r"/>
                      <a:endParaRPr lang="en-US" dirty="0"/>
                    </a:p>
                  </a:txBody>
                  <a:tcPr/>
                </a:tc>
                <a:tc>
                  <a:txBody>
                    <a:bodyPr/>
                    <a:lstStyle/>
                    <a:p>
                      <a:pPr algn="r"/>
                      <a:r>
                        <a:rPr lang="en-US" dirty="0"/>
                        <a:t>21 </a:t>
                      </a:r>
                      <a:r>
                        <a:rPr lang="en-US" dirty="0" err="1"/>
                        <a:t>MiB</a:t>
                      </a:r>
                      <a:endParaRPr lang="en-US" dirty="0"/>
                    </a:p>
                  </a:txBody>
                  <a:tcPr/>
                </a:tc>
                <a:tc>
                  <a:txBody>
                    <a:bodyPr/>
                    <a:lstStyle/>
                    <a:p>
                      <a:pPr algn="r"/>
                      <a:r>
                        <a:rPr lang="en-US" dirty="0"/>
                        <a:t>1.6 min</a:t>
                      </a:r>
                    </a:p>
                  </a:txBody>
                  <a:tcPr/>
                </a:tc>
                <a:tc>
                  <a:txBody>
                    <a:bodyPr/>
                    <a:lstStyle/>
                    <a:p>
                      <a:pPr algn="r"/>
                      <a:endParaRPr lang="en-US" dirty="0"/>
                    </a:p>
                  </a:txBody>
                  <a:tcPr/>
                </a:tc>
                <a:tc>
                  <a:txBody>
                    <a:bodyPr/>
                    <a:lstStyle/>
                    <a:p>
                      <a:pPr algn="r"/>
                      <a:r>
                        <a:rPr lang="en-US" dirty="0"/>
                        <a:t>302 </a:t>
                      </a:r>
                      <a:r>
                        <a:rPr lang="en-US" dirty="0" err="1"/>
                        <a:t>MiB</a:t>
                      </a:r>
                      <a:endParaRPr lang="en-US" dirty="0"/>
                    </a:p>
                  </a:txBody>
                  <a:tcPr/>
                </a:tc>
                <a:extLst>
                  <a:ext uri="{0D108BD9-81ED-4DB2-BD59-A6C34878D82A}">
                    <a16:rowId xmlns:a16="http://schemas.microsoft.com/office/drawing/2014/main" val="3600596380"/>
                  </a:ext>
                </a:extLst>
              </a:tr>
              <a:tr h="370840">
                <a:tc rowSpan="2">
                  <a:txBody>
                    <a:bodyPr/>
                    <a:lstStyle/>
                    <a:p>
                      <a:r>
                        <a:rPr lang="en-US" dirty="0"/>
                        <a:t>Relay Model</a:t>
                      </a:r>
                    </a:p>
                  </a:txBody>
                  <a:tcPr/>
                </a:tc>
                <a:tc>
                  <a:txBody>
                    <a:bodyPr/>
                    <a:lstStyle/>
                    <a:p>
                      <a:r>
                        <a:rPr lang="en-US" dirty="0"/>
                        <a:t>Offline</a:t>
                      </a:r>
                    </a:p>
                  </a:txBody>
                  <a:tcPr/>
                </a:tc>
                <a:tc>
                  <a:txBody>
                    <a:bodyPr/>
                    <a:lstStyle/>
                    <a:p>
                      <a:pPr algn="r"/>
                      <a:r>
                        <a:rPr lang="en-US" dirty="0"/>
                        <a:t>40 min</a:t>
                      </a:r>
                    </a:p>
                  </a:txBody>
                  <a:tcPr/>
                </a:tc>
                <a:tc>
                  <a:txBody>
                    <a:bodyPr/>
                    <a:lstStyle/>
                    <a:p>
                      <a:pPr algn="r"/>
                      <a:r>
                        <a:rPr lang="en-US" dirty="0"/>
                        <a:t>28 </a:t>
                      </a:r>
                      <a:r>
                        <a:rPr lang="en-US" dirty="0" err="1"/>
                        <a:t>GiB</a:t>
                      </a:r>
                      <a:endParaRPr lang="en-US" dirty="0"/>
                    </a:p>
                  </a:txBody>
                  <a:tcPr/>
                </a:tc>
                <a:tc>
                  <a:txBody>
                    <a:bodyPr/>
                    <a:lstStyle/>
                    <a:p>
                      <a:pPr algn="r"/>
                      <a:r>
                        <a:rPr lang="en-US" dirty="0"/>
                        <a:t>430 </a:t>
                      </a:r>
                      <a:r>
                        <a:rPr lang="en-US" dirty="0" err="1"/>
                        <a:t>MiB</a:t>
                      </a:r>
                      <a:endParaRPr lang="en-US" dirty="0"/>
                    </a:p>
                  </a:txBody>
                  <a:tcPr/>
                </a:tc>
                <a:tc>
                  <a:txBody>
                    <a:bodyPr/>
                    <a:lstStyle/>
                    <a:p>
                      <a:pPr algn="r"/>
                      <a:r>
                        <a:rPr lang="en-US" dirty="0"/>
                        <a:t>8.7 min</a:t>
                      </a:r>
                    </a:p>
                  </a:txBody>
                  <a:tcPr/>
                </a:tc>
                <a:tc>
                  <a:txBody>
                    <a:bodyPr/>
                    <a:lstStyle/>
                    <a:p>
                      <a:pPr algn="r"/>
                      <a:r>
                        <a:rPr lang="en-US" dirty="0"/>
                        <a:t>2.9 </a:t>
                      </a:r>
                      <a:r>
                        <a:rPr lang="en-US" dirty="0" err="1"/>
                        <a:t>GiB</a:t>
                      </a:r>
                      <a:endParaRPr lang="en-US" dirty="0"/>
                    </a:p>
                  </a:txBody>
                  <a:tcPr/>
                </a:tc>
                <a:tc>
                  <a:txBody>
                    <a:bodyPr/>
                    <a:lstStyle/>
                    <a:p>
                      <a:pPr algn="r"/>
                      <a:r>
                        <a:rPr lang="en-US" dirty="0"/>
                        <a:t>700 </a:t>
                      </a:r>
                      <a:r>
                        <a:rPr lang="en-US" dirty="0" err="1"/>
                        <a:t>MiB</a:t>
                      </a:r>
                      <a:endParaRPr lang="en-US" dirty="0"/>
                    </a:p>
                  </a:txBody>
                  <a:tcPr/>
                </a:tc>
                <a:extLst>
                  <a:ext uri="{0D108BD9-81ED-4DB2-BD59-A6C34878D82A}">
                    <a16:rowId xmlns:a16="http://schemas.microsoft.com/office/drawing/2014/main" val="1197570747"/>
                  </a:ext>
                </a:extLst>
              </a:tr>
              <a:tr h="370840">
                <a:tc vMerge="1">
                  <a:txBody>
                    <a:bodyPr/>
                    <a:lstStyle/>
                    <a:p>
                      <a:endParaRPr lang="en-US" dirty="0"/>
                    </a:p>
                  </a:txBody>
                  <a:tcPr/>
                </a:tc>
                <a:tc>
                  <a:txBody>
                    <a:bodyPr/>
                    <a:lstStyle/>
                    <a:p>
                      <a:r>
                        <a:rPr lang="en-US" dirty="0"/>
                        <a:t>Online</a:t>
                      </a:r>
                    </a:p>
                  </a:txBody>
                  <a:tcPr/>
                </a:tc>
                <a:tc>
                  <a:txBody>
                    <a:bodyPr/>
                    <a:lstStyle/>
                    <a:p>
                      <a:pPr algn="r"/>
                      <a:r>
                        <a:rPr lang="en-US" dirty="0"/>
                        <a:t>28 min</a:t>
                      </a:r>
                    </a:p>
                  </a:txBody>
                  <a:tcPr/>
                </a:tc>
                <a:tc>
                  <a:txBody>
                    <a:bodyPr/>
                    <a:lstStyle/>
                    <a:p>
                      <a:pPr algn="r"/>
                      <a:endParaRPr lang="en-US" dirty="0"/>
                    </a:p>
                  </a:txBody>
                  <a:tcPr/>
                </a:tc>
                <a:tc>
                  <a:txBody>
                    <a:bodyPr/>
                    <a:lstStyle/>
                    <a:p>
                      <a:pPr algn="r"/>
                      <a:r>
                        <a:rPr lang="en-US" dirty="0"/>
                        <a:t>99 </a:t>
                      </a:r>
                      <a:r>
                        <a:rPr lang="en-US" dirty="0" err="1"/>
                        <a:t>MiB</a:t>
                      </a:r>
                      <a:endParaRPr lang="en-US" dirty="0"/>
                    </a:p>
                  </a:txBody>
                  <a:tcPr/>
                </a:tc>
                <a:tc>
                  <a:txBody>
                    <a:bodyPr/>
                    <a:lstStyle/>
                    <a:p>
                      <a:pPr algn="r"/>
                      <a:r>
                        <a:rPr lang="en-US" dirty="0"/>
                        <a:t>2.0 min</a:t>
                      </a:r>
                    </a:p>
                  </a:txBody>
                  <a:tcPr/>
                </a:tc>
                <a:tc>
                  <a:txBody>
                    <a:bodyPr/>
                    <a:lstStyle/>
                    <a:p>
                      <a:pPr algn="r"/>
                      <a:endParaRPr lang="en-US" dirty="0"/>
                    </a:p>
                  </a:txBody>
                  <a:tcPr/>
                </a:tc>
                <a:tc>
                  <a:txBody>
                    <a:bodyPr/>
                    <a:lstStyle/>
                    <a:p>
                      <a:pPr algn="r"/>
                      <a:r>
                        <a:rPr lang="en-US" dirty="0"/>
                        <a:t>61 </a:t>
                      </a:r>
                      <a:r>
                        <a:rPr lang="en-US" dirty="0" err="1"/>
                        <a:t>MiB</a:t>
                      </a:r>
                      <a:endParaRPr lang="en-US" dirty="0"/>
                    </a:p>
                  </a:txBody>
                  <a:tcPr/>
                </a:tc>
                <a:extLst>
                  <a:ext uri="{0D108BD9-81ED-4DB2-BD59-A6C34878D82A}">
                    <a16:rowId xmlns:a16="http://schemas.microsoft.com/office/drawing/2014/main" val="174666200"/>
                  </a:ext>
                </a:extLst>
              </a:tr>
            </a:tbl>
          </a:graphicData>
        </a:graphic>
      </p:graphicFrame>
      <p:sp>
        <p:nvSpPr>
          <p:cNvPr id="10" name="TextBox 9">
            <a:extLst>
              <a:ext uri="{FF2B5EF4-FFF2-40B4-BE49-F238E27FC236}">
                <a16:creationId xmlns:a16="http://schemas.microsoft.com/office/drawing/2014/main" id="{7B59D53D-0D72-0843-B27F-34FFF3E18F9E}"/>
              </a:ext>
            </a:extLst>
          </p:cNvPr>
          <p:cNvSpPr txBox="1"/>
          <p:nvPr/>
        </p:nvSpPr>
        <p:spPr>
          <a:xfrm>
            <a:off x="2160105" y="4217007"/>
            <a:ext cx="6891130" cy="646331"/>
          </a:xfrm>
          <a:prstGeom prst="rect">
            <a:avLst/>
          </a:prstGeom>
          <a:noFill/>
        </p:spPr>
        <p:txBody>
          <a:bodyPr wrap="square" rtlCol="0">
            <a:spAutoFit/>
          </a:bodyPr>
          <a:lstStyle/>
          <a:p>
            <a:r>
              <a:rPr lang="en-US" dirty="0"/>
              <a:t>Stormy performance extrapolated from per-protocol experiments. Relay Model communication is for a 1Gbps relay.</a:t>
            </a:r>
          </a:p>
        </p:txBody>
      </p:sp>
      <p:sp>
        <p:nvSpPr>
          <p:cNvPr id="12" name="Content Placeholder 4">
            <a:extLst>
              <a:ext uri="{FF2B5EF4-FFF2-40B4-BE49-F238E27FC236}">
                <a16:creationId xmlns:a16="http://schemas.microsoft.com/office/drawing/2014/main" id="{BC89EA61-01A2-B843-A8E2-2E862CD41F90}"/>
              </a:ext>
            </a:extLst>
          </p:cNvPr>
          <p:cNvSpPr txBox="1">
            <a:spLocks/>
          </p:cNvSpPr>
          <p:nvPr/>
        </p:nvSpPr>
        <p:spPr>
          <a:xfrm>
            <a:off x="457200" y="4863338"/>
            <a:ext cx="9121140" cy="2754334"/>
          </a:xfrm>
          <a:prstGeom prst="rect">
            <a:avLst/>
          </a:prstGeom>
        </p:spPr>
        <p:txBody>
          <a:bodyPr vert="horz" lIns="0" tIns="0" rIns="0" bIns="0" rtlCol="0">
            <a:normAutofit/>
          </a:bodyPr>
          <a:lstStyle>
            <a:lvl1pPr marL="0" indent="0" algn="l" defTabSz="1036290" rtl="0" eaLnBrk="1" latinLnBrk="0" hangingPunct="1">
              <a:lnSpc>
                <a:spcPts val="1800"/>
              </a:lnSpc>
              <a:spcBef>
                <a:spcPts val="0"/>
              </a:spcBef>
              <a:spcAft>
                <a:spcPts val="600"/>
              </a:spcAft>
              <a:buFontTx/>
              <a:buNone/>
              <a:defRPr sz="1500" kern="100">
                <a:solidFill>
                  <a:schemeClr val="tx2"/>
                </a:solidFill>
                <a:latin typeface="+mn-lt"/>
                <a:ea typeface="+mn-ea"/>
                <a:cs typeface="+mn-cs"/>
              </a:defRPr>
            </a:lvl1pPr>
            <a:lvl2pPr marL="0" indent="0" algn="l" defTabSz="1036290" rtl="0" eaLnBrk="1" latinLnBrk="0" hangingPunct="1">
              <a:lnSpc>
                <a:spcPts val="1800"/>
              </a:lnSpc>
              <a:spcBef>
                <a:spcPts val="0"/>
              </a:spcBef>
              <a:spcAft>
                <a:spcPts val="600"/>
              </a:spcAft>
              <a:buFontTx/>
              <a:buNone/>
              <a:defRPr sz="1500" b="1" kern="100">
                <a:solidFill>
                  <a:schemeClr val="tx2">
                    <a:lumMod val="60000"/>
                    <a:lumOff val="40000"/>
                  </a:schemeClr>
                </a:solidFill>
                <a:latin typeface="+mn-lt"/>
                <a:ea typeface="+mn-ea"/>
                <a:cs typeface="+mn-cs"/>
              </a:defRPr>
            </a:lvl2pPr>
            <a:lvl3pPr marL="461963" indent="-234950" algn="l" defTabSz="1036290"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738" indent="-236538" algn="l" defTabSz="1036290"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400" indent="-220663" algn="l" defTabSz="1036290" rtl="0" eaLnBrk="1" latinLnBrk="0" hangingPunct="1">
              <a:lnSpc>
                <a:spcPts val="1800"/>
              </a:lnSpc>
              <a:spcBef>
                <a:spcPts val="0"/>
              </a:spcBef>
              <a:spcAft>
                <a:spcPts val="300"/>
              </a:spcAft>
              <a:buFont typeface="Arial" panose="020B0604020202020204" pitchFamily="34" charset="0"/>
              <a:buChar char="•"/>
              <a:defRPr sz="1500" b="0" u="none" kern="1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457200" indent="-457200">
              <a:lnSpc>
                <a:spcPts val="3200"/>
              </a:lnSpc>
              <a:buFont typeface="Wingdings" charset="2"/>
              <a:buChar char="§"/>
            </a:pPr>
            <a:r>
              <a:rPr lang="en-US" sz="2800" dirty="0"/>
              <a:t>For median, every 24 hours we can compute:</a:t>
            </a:r>
          </a:p>
          <a:p>
            <a:pPr marL="919163" lvl="2" indent="-457200">
              <a:lnSpc>
                <a:spcPts val="3200"/>
              </a:lnSpc>
              <a:buFont typeface="Wingdings" charset="2"/>
              <a:buChar char="§"/>
            </a:pPr>
            <a:r>
              <a:rPr lang="en-US" sz="2800" dirty="0"/>
              <a:t>151 in Authority Mode or 36 in Relay Mode</a:t>
            </a:r>
          </a:p>
          <a:p>
            <a:pPr marL="919163" lvl="2" indent="-457200">
              <a:lnSpc>
                <a:spcPts val="3200"/>
              </a:lnSpc>
              <a:buFont typeface="Wingdings" charset="2"/>
              <a:buChar char="§"/>
            </a:pPr>
            <a:r>
              <a:rPr lang="en-US" sz="2800" dirty="0"/>
              <a:t>Assuming perfect pipelining of online phase</a:t>
            </a:r>
          </a:p>
          <a:p>
            <a:pPr marL="457200" indent="-457200">
              <a:lnSpc>
                <a:spcPts val="3200"/>
              </a:lnSpc>
              <a:buFont typeface="Wingdings" charset="2"/>
              <a:buChar char="§"/>
            </a:pPr>
            <a:r>
              <a:rPr lang="en-US" sz="2800" dirty="0"/>
              <a:t>For count distinct, every 24 hours we can compute:</a:t>
            </a:r>
          </a:p>
          <a:p>
            <a:pPr marL="919163" lvl="2" indent="-457200">
              <a:lnSpc>
                <a:spcPts val="3200"/>
              </a:lnSpc>
              <a:buFont typeface="Wingdings" charset="2"/>
              <a:buChar char="§"/>
            </a:pPr>
            <a:r>
              <a:rPr lang="en-US" sz="2800" dirty="0"/>
              <a:t> 533 in Authority Mode or 134 in Relay Mode</a:t>
            </a:r>
          </a:p>
          <a:p>
            <a:pPr marL="919163" lvl="2" indent="-457200">
              <a:lnSpc>
                <a:spcPts val="3200"/>
              </a:lnSpc>
              <a:buFont typeface="Wingdings" charset="2"/>
              <a:buChar char="§"/>
            </a:pPr>
            <a:r>
              <a:rPr lang="en-US" sz="2800" dirty="0"/>
              <a:t>Assuming </a:t>
            </a:r>
            <a:r>
              <a:rPr lang="en-US" sz="2800" i="1" dirty="0"/>
              <a:t>no </a:t>
            </a:r>
            <a:r>
              <a:rPr lang="en-US" sz="2800" dirty="0"/>
              <a:t>pipelining</a:t>
            </a:r>
          </a:p>
        </p:txBody>
      </p:sp>
    </p:spTree>
    <p:extLst>
      <p:ext uri="{BB962C8B-B14F-4D97-AF65-F5344CB8AC3E}">
        <p14:creationId xmlns:p14="http://schemas.microsoft.com/office/powerpoint/2010/main" val="439481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C78876D-F60F-416A-9AB8-0484C938732F}" type="slidenum">
              <a:rPr lang="en-US" b="1" smtClean="0">
                <a:solidFill>
                  <a:schemeClr val="tx2"/>
                </a:solidFill>
              </a:rPr>
              <a:pPr/>
              <a:t>56</a:t>
            </a:fld>
            <a:endParaRPr lang="en-US" b="1" dirty="0">
              <a:solidFill>
                <a:schemeClr val="tx2"/>
              </a:solidFill>
            </a:endParaRPr>
          </a:p>
        </p:txBody>
      </p:sp>
      <p:sp>
        <p:nvSpPr>
          <p:cNvPr id="4" name="Title 3"/>
          <p:cNvSpPr>
            <a:spLocks noGrp="1"/>
          </p:cNvSpPr>
          <p:nvPr>
            <p:ph type="title"/>
          </p:nvPr>
        </p:nvSpPr>
        <p:spPr/>
        <p:txBody>
          <a:bodyPr/>
          <a:lstStyle/>
          <a:p>
            <a:r>
              <a:rPr lang="en-US" dirty="0"/>
              <a:t>Conclusions and Future Work</a:t>
            </a:r>
          </a:p>
        </p:txBody>
      </p:sp>
      <p:sp>
        <p:nvSpPr>
          <p:cNvPr id="5" name="Content Placeholder 4"/>
          <p:cNvSpPr>
            <a:spLocks noGrp="1"/>
          </p:cNvSpPr>
          <p:nvPr>
            <p:ph idx="13"/>
          </p:nvPr>
        </p:nvSpPr>
        <p:spPr>
          <a:xfrm>
            <a:off x="318052" y="1763183"/>
            <a:ext cx="9410564" cy="5671937"/>
          </a:xfrm>
        </p:spPr>
        <p:txBody>
          <a:bodyPr>
            <a:normAutofit/>
          </a:bodyPr>
          <a:lstStyle/>
          <a:p>
            <a:r>
              <a:rPr lang="en-US" sz="3600" b="1" dirty="0"/>
              <a:t>Conclusions</a:t>
            </a:r>
          </a:p>
          <a:p>
            <a:pPr marL="457200" indent="-457200">
              <a:lnSpc>
                <a:spcPts val="3200"/>
              </a:lnSpc>
              <a:buFont typeface="Wingdings" charset="2"/>
              <a:buChar char="§"/>
            </a:pPr>
            <a:r>
              <a:rPr lang="en-US" sz="2800" dirty="0"/>
              <a:t>Demonstrated MPC over thousands of parties (entire Tor network)</a:t>
            </a:r>
          </a:p>
          <a:p>
            <a:pPr marL="457200" indent="-457200">
              <a:lnSpc>
                <a:spcPts val="3200"/>
              </a:lnSpc>
              <a:buFont typeface="Wingdings" charset="2"/>
              <a:buChar char="§"/>
            </a:pPr>
            <a:r>
              <a:rPr lang="en-US" sz="2800" dirty="0"/>
              <a:t>Committee-based approach to maximize bandwidth utilization</a:t>
            </a:r>
          </a:p>
          <a:p>
            <a:pPr marL="457200" indent="-457200">
              <a:lnSpc>
                <a:spcPts val="3200"/>
              </a:lnSpc>
              <a:buFont typeface="Wingdings" charset="2"/>
              <a:buChar char="§"/>
            </a:pPr>
            <a:r>
              <a:rPr lang="en-US" sz="2800" dirty="0"/>
              <a:t>Bandwidth-based security model for MPC in Tor</a:t>
            </a:r>
          </a:p>
          <a:p>
            <a:pPr marL="457200" indent="-457200">
              <a:lnSpc>
                <a:spcPts val="3200"/>
              </a:lnSpc>
              <a:buFont typeface="Wingdings" charset="2"/>
              <a:buChar char="§"/>
            </a:pPr>
            <a:r>
              <a:rPr lang="en-US" sz="2800" dirty="0"/>
              <a:t>New non-interactive input protocol</a:t>
            </a:r>
          </a:p>
          <a:p>
            <a:br>
              <a:rPr lang="en-US" sz="2800" dirty="0"/>
            </a:br>
            <a:endParaRPr lang="en-US" sz="2800" dirty="0"/>
          </a:p>
          <a:p>
            <a:r>
              <a:rPr lang="en-US" sz="2800" b="1" dirty="0"/>
              <a:t>Future Work</a:t>
            </a:r>
          </a:p>
          <a:p>
            <a:endParaRPr lang="en-US" sz="2800" b="1" dirty="0"/>
          </a:p>
          <a:p>
            <a:pPr marL="457200" indent="-457200">
              <a:lnSpc>
                <a:spcPts val="3200"/>
              </a:lnSpc>
              <a:buFont typeface="Wingdings" charset="2"/>
              <a:buChar char="§"/>
            </a:pPr>
            <a:r>
              <a:rPr lang="en-US" sz="2800" dirty="0"/>
              <a:t>Identifiable abort</a:t>
            </a:r>
          </a:p>
          <a:p>
            <a:pPr marL="457200" indent="-457200">
              <a:lnSpc>
                <a:spcPts val="3200"/>
              </a:lnSpc>
              <a:buFont typeface="Wingdings" charset="2"/>
              <a:buChar char="§"/>
            </a:pPr>
            <a:r>
              <a:rPr lang="en-US" sz="2800" dirty="0"/>
              <a:t>Differentially private statistics</a:t>
            </a:r>
          </a:p>
          <a:p>
            <a:pPr marL="457200" indent="-457200">
              <a:lnSpc>
                <a:spcPts val="3200"/>
              </a:lnSpc>
              <a:buFont typeface="Wingdings" charset="2"/>
              <a:buChar char="§"/>
            </a:pPr>
            <a:r>
              <a:rPr lang="en-US" sz="2800" dirty="0"/>
              <a:t>Applications beyond statistics</a:t>
            </a:r>
          </a:p>
        </p:txBody>
      </p:sp>
    </p:spTree>
    <p:extLst>
      <p:ext uri="{BB962C8B-B14F-4D97-AF65-F5344CB8AC3E}">
        <p14:creationId xmlns:p14="http://schemas.microsoft.com/office/powerpoint/2010/main" val="3383415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a:cxnSpLocks/>
          </p:cNvCxnSpPr>
          <p:nvPr/>
        </p:nvCxnSpPr>
        <p:spPr>
          <a:xfrm>
            <a:off x="1277781" y="2594210"/>
            <a:ext cx="1822298" cy="1157058"/>
          </a:xfrm>
          <a:prstGeom prst="line">
            <a:avLst/>
          </a:prstGeom>
          <a:ln w="3048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p:cNvCxnSpPr>
          <p:nvPr/>
        </p:nvCxnSpPr>
        <p:spPr>
          <a:xfrm>
            <a:off x="1363472" y="2640901"/>
            <a:ext cx="1736607" cy="1110367"/>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EF79A8D7-8563-1D41-8745-9B17EC07E15F}" type="slidenum">
              <a:rPr lang="en-US" smtClean="0"/>
              <a:pPr/>
              <a:t>6</a:t>
            </a:fld>
            <a:endParaRPr lang="en-US"/>
          </a:p>
        </p:txBody>
      </p:sp>
      <p:sp>
        <p:nvSpPr>
          <p:cNvPr id="33" name="Title 1"/>
          <p:cNvSpPr>
            <a:spLocks noGrp="1"/>
          </p:cNvSpPr>
          <p:nvPr>
            <p:ph type="title"/>
          </p:nvPr>
        </p:nvSpPr>
        <p:spPr/>
        <p:txBody>
          <a:bodyPr>
            <a:normAutofit/>
          </a:bodyPr>
          <a:lstStyle/>
          <a:p>
            <a:r>
              <a:rPr lang="en-US" dirty="0"/>
              <a:t>How does Tor work?</a:t>
            </a:r>
          </a:p>
        </p:txBody>
      </p:sp>
      <p:pic>
        <p:nvPicPr>
          <p:cNvPr id="17" name="Picture 16" descr="witchlines_Simple_key.png"/>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48643" y="1344109"/>
            <a:ext cx="838333" cy="431869"/>
          </a:xfrm>
          <a:prstGeom prst="rect">
            <a:avLst/>
          </a:prstGeom>
          <a:ln>
            <a:noFill/>
          </a:ln>
        </p:spPr>
      </p:pic>
      <p:pic>
        <p:nvPicPr>
          <p:cNvPr id="22" name="Picture 21" descr="witchlines_Simple_key.png"/>
          <p:cNvPicPr>
            <a:picLocks noChangeAspect="1"/>
          </p:cNvPicPr>
          <p:nvPr/>
        </p:nvPicPr>
        <p:blipFill>
          <a:blip r:embed="rId2">
            <a:duotone>
              <a:prstClr val="black"/>
              <a:srgbClr val="00FF00">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63742" y="1708351"/>
            <a:ext cx="838333" cy="431869"/>
          </a:xfrm>
          <a:prstGeom prst="rect">
            <a:avLst/>
          </a:prstGeom>
          <a:ln>
            <a:noFill/>
          </a:ln>
        </p:spPr>
      </p:pic>
      <p:cxnSp>
        <p:nvCxnSpPr>
          <p:cNvPr id="29" name="Straight Connector 28"/>
          <p:cNvCxnSpPr/>
          <p:nvPr/>
        </p:nvCxnSpPr>
        <p:spPr>
          <a:xfrm flipH="1" flipV="1">
            <a:off x="3366174" y="3624923"/>
            <a:ext cx="1703097" cy="208805"/>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1416397" y="2674647"/>
            <a:ext cx="1683682" cy="1064786"/>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366175" y="3624923"/>
            <a:ext cx="1703096" cy="208805"/>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9" idx="3"/>
            <a:endCxn id="7" idx="2"/>
          </p:cNvCxnSpPr>
          <p:nvPr/>
        </p:nvCxnSpPr>
        <p:spPr>
          <a:xfrm flipV="1">
            <a:off x="5455657" y="3069666"/>
            <a:ext cx="631645" cy="669766"/>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pic>
        <p:nvPicPr>
          <p:cNvPr id="9" name="Picture 8" descr="relay-on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329" y="3213269"/>
            <a:ext cx="837327" cy="1052327"/>
          </a:xfrm>
          <a:prstGeom prst="rect">
            <a:avLst/>
          </a:prstGeom>
        </p:spPr>
      </p:pic>
      <p:pic>
        <p:nvPicPr>
          <p:cNvPr id="30" name="Picture 29" descr="witchlines_Simple_key.png"/>
          <p:cNvPicPr>
            <a:picLocks noChangeAspect="1"/>
          </p:cNvPicPr>
          <p:nvPr/>
        </p:nvPicPr>
        <p:blipFill>
          <a:blip r:embed="rId2">
            <a:duotone>
              <a:prstClr val="black"/>
              <a:srgbClr val="00FF00">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30938" y="3935152"/>
            <a:ext cx="838333" cy="431869"/>
          </a:xfrm>
          <a:prstGeom prst="rect">
            <a:avLst/>
          </a:prstGeom>
          <a:ln>
            <a:noFill/>
          </a:ln>
        </p:spPr>
      </p:pic>
      <p:pic>
        <p:nvPicPr>
          <p:cNvPr id="59" name="Picture 58" descr="witchlines_Simple_key.png"/>
          <p:cNvPicPr>
            <a:picLocks noChangeAspect="1"/>
          </p:cNvPicPr>
          <p:nvPr/>
        </p:nvPicPr>
        <p:blipFill>
          <a:blip r:embed="rId2">
            <a:duotone>
              <a:prstClr val="black"/>
              <a:srgbClr val="800080">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63742" y="2099815"/>
            <a:ext cx="838333" cy="431869"/>
          </a:xfrm>
          <a:prstGeom prst="rect">
            <a:avLst/>
          </a:prstGeom>
          <a:ln>
            <a:noFill/>
          </a:ln>
        </p:spPr>
      </p:pic>
      <p:sp>
        <p:nvSpPr>
          <p:cNvPr id="37" name="TextBox 36"/>
          <p:cNvSpPr txBox="1"/>
          <p:nvPr/>
        </p:nvSpPr>
        <p:spPr>
          <a:xfrm>
            <a:off x="816487" y="4602384"/>
            <a:ext cx="1387939" cy="595319"/>
          </a:xfrm>
          <a:prstGeom prst="rect">
            <a:avLst/>
          </a:prstGeom>
          <a:noFill/>
        </p:spPr>
        <p:txBody>
          <a:bodyPr wrap="square" lIns="101882" tIns="50941" rIns="101882" bIns="50941" rtlCol="0">
            <a:spAutoFit/>
          </a:bodyPr>
          <a:lstStyle/>
          <a:p>
            <a:pPr algn="ctr"/>
            <a:r>
              <a:rPr lang="en-US" sz="3200" dirty="0">
                <a:solidFill>
                  <a:schemeClr val="tx2"/>
                </a:solidFill>
              </a:rPr>
              <a:t>Users</a:t>
            </a:r>
          </a:p>
        </p:txBody>
      </p:sp>
      <p:sp>
        <p:nvSpPr>
          <p:cNvPr id="38" name="TextBox 37"/>
          <p:cNvSpPr txBox="1"/>
          <p:nvPr/>
        </p:nvSpPr>
        <p:spPr>
          <a:xfrm>
            <a:off x="6960501" y="4284024"/>
            <a:ext cx="3127375" cy="1210873"/>
          </a:xfrm>
          <a:prstGeom prst="rect">
            <a:avLst/>
          </a:prstGeom>
          <a:noFill/>
        </p:spPr>
        <p:txBody>
          <a:bodyPr wrap="square" lIns="101882" tIns="50941" rIns="101882" bIns="50941" rtlCol="0">
            <a:spAutoFit/>
          </a:bodyPr>
          <a:lstStyle/>
          <a:p>
            <a:pPr algn="ctr"/>
            <a:r>
              <a:rPr lang="en-US" sz="3600" dirty="0">
                <a:solidFill>
                  <a:schemeClr val="tx2"/>
                </a:solidFill>
              </a:rPr>
              <a:t>Double-onion services</a:t>
            </a:r>
          </a:p>
        </p:txBody>
      </p:sp>
      <p:sp>
        <p:nvSpPr>
          <p:cNvPr id="39" name="TextBox 38"/>
          <p:cNvSpPr txBox="1"/>
          <p:nvPr/>
        </p:nvSpPr>
        <p:spPr>
          <a:xfrm>
            <a:off x="2970439" y="4602384"/>
            <a:ext cx="4192473" cy="662746"/>
          </a:xfrm>
          <a:prstGeom prst="rect">
            <a:avLst/>
          </a:prstGeom>
          <a:noFill/>
        </p:spPr>
        <p:txBody>
          <a:bodyPr wrap="square" lIns="101882" tIns="50941" rIns="101882" bIns="50941" rtlCol="0">
            <a:spAutoFit/>
          </a:bodyPr>
          <a:lstStyle/>
          <a:p>
            <a:pPr algn="ctr"/>
            <a:r>
              <a:rPr lang="en-US" sz="3600" dirty="0">
                <a:solidFill>
                  <a:schemeClr val="tx2"/>
                </a:solidFill>
              </a:rPr>
              <a:t>Relays</a:t>
            </a:r>
          </a:p>
        </p:txBody>
      </p:sp>
      <p:cxnSp>
        <p:nvCxnSpPr>
          <p:cNvPr id="41" name="Straight Connector 40"/>
          <p:cNvCxnSpPr>
            <a:stCxn id="9" idx="3"/>
          </p:cNvCxnSpPr>
          <p:nvPr/>
        </p:nvCxnSpPr>
        <p:spPr>
          <a:xfrm flipV="1">
            <a:off x="5455656" y="3074777"/>
            <a:ext cx="636428" cy="664656"/>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cxnSpLocks/>
          </p:cNvCxnSpPr>
          <p:nvPr/>
        </p:nvCxnSpPr>
        <p:spPr>
          <a:xfrm>
            <a:off x="3510274" y="3624923"/>
            <a:ext cx="1523429" cy="20574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cxnSpLocks/>
          </p:cNvCxnSpPr>
          <p:nvPr/>
        </p:nvCxnSpPr>
        <p:spPr>
          <a:xfrm>
            <a:off x="1357222" y="2629998"/>
            <a:ext cx="1846994" cy="1215783"/>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479685" y="5372226"/>
            <a:ext cx="8892915" cy="755855"/>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3906982" y="5716428"/>
            <a:ext cx="1058381" cy="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978977" y="5447863"/>
            <a:ext cx="1387939" cy="595319"/>
          </a:xfrm>
          <a:prstGeom prst="rect">
            <a:avLst/>
          </a:prstGeom>
          <a:noFill/>
        </p:spPr>
        <p:txBody>
          <a:bodyPr wrap="square" lIns="101882" tIns="50941" rIns="101882" bIns="50941" rtlCol="0">
            <a:spAutoFit/>
          </a:bodyPr>
          <a:lstStyle/>
          <a:p>
            <a:r>
              <a:rPr lang="en-US" sz="3200" dirty="0">
                <a:solidFill>
                  <a:schemeClr val="tx2"/>
                </a:solidFill>
              </a:rPr>
              <a:t>Circuit</a:t>
            </a:r>
          </a:p>
        </p:txBody>
      </p:sp>
      <p:sp>
        <p:nvSpPr>
          <p:cNvPr id="71" name="TextBox 70"/>
          <p:cNvSpPr txBox="1"/>
          <p:nvPr/>
        </p:nvSpPr>
        <p:spPr>
          <a:xfrm>
            <a:off x="5033840" y="5418768"/>
            <a:ext cx="1615421" cy="595319"/>
          </a:xfrm>
          <a:prstGeom prst="rect">
            <a:avLst/>
          </a:prstGeom>
          <a:noFill/>
        </p:spPr>
        <p:txBody>
          <a:bodyPr wrap="square" lIns="101882" tIns="50941" rIns="101882" bIns="50941" rtlCol="0">
            <a:spAutoFit/>
          </a:bodyPr>
          <a:lstStyle/>
          <a:p>
            <a:r>
              <a:rPr lang="en-US" sz="3200" dirty="0">
                <a:solidFill>
                  <a:schemeClr val="tx2"/>
                </a:solidFill>
              </a:rPr>
              <a:t>Stream</a:t>
            </a:r>
          </a:p>
        </p:txBody>
      </p:sp>
      <p:grpSp>
        <p:nvGrpSpPr>
          <p:cNvPr id="72" name="Group 71"/>
          <p:cNvGrpSpPr/>
          <p:nvPr/>
        </p:nvGrpSpPr>
        <p:grpSpPr>
          <a:xfrm>
            <a:off x="798200" y="5730403"/>
            <a:ext cx="1103744" cy="15119"/>
            <a:chOff x="544307" y="6409916"/>
            <a:chExt cx="1103744" cy="15119"/>
          </a:xfrm>
        </p:grpSpPr>
        <p:cxnSp>
          <p:nvCxnSpPr>
            <p:cNvPr id="73" name="Straight Connector 72"/>
            <p:cNvCxnSpPr/>
            <p:nvPr/>
          </p:nvCxnSpPr>
          <p:spPr>
            <a:xfrm>
              <a:off x="549704" y="6423324"/>
              <a:ext cx="1098347" cy="1709"/>
            </a:xfrm>
            <a:prstGeom prst="line">
              <a:avLst/>
            </a:prstGeom>
            <a:ln w="3048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544307" y="6409916"/>
              <a:ext cx="1103741" cy="15117"/>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44311" y="6409916"/>
              <a:ext cx="1088621" cy="15119"/>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grpSp>
      <p:sp>
        <p:nvSpPr>
          <p:cNvPr id="45" name="Content Placeholder 2">
            <a:extLst>
              <a:ext uri="{FF2B5EF4-FFF2-40B4-BE49-F238E27FC236}">
                <a16:creationId xmlns:a16="http://schemas.microsoft.com/office/drawing/2014/main" id="{8D99F32D-57F2-8146-BE62-D3354E48500D}"/>
              </a:ext>
            </a:extLst>
          </p:cNvPr>
          <p:cNvSpPr>
            <a:spLocks noGrp="1"/>
          </p:cNvSpPr>
          <p:nvPr>
            <p:ph idx="13"/>
          </p:nvPr>
        </p:nvSpPr>
        <p:spPr>
          <a:xfrm>
            <a:off x="1102075" y="6608474"/>
            <a:ext cx="8096257" cy="634944"/>
          </a:xfrm>
        </p:spPr>
        <p:txBody>
          <a:bodyPr>
            <a:noAutofit/>
          </a:bodyPr>
          <a:lstStyle/>
          <a:p>
            <a:pPr algn="ctr">
              <a:lnSpc>
                <a:spcPts val="2800"/>
              </a:lnSpc>
            </a:pPr>
            <a:r>
              <a:rPr lang="en-US" sz="3200" dirty="0"/>
              <a:t>Double-onion services hide server location.</a:t>
            </a:r>
          </a:p>
        </p:txBody>
      </p:sp>
      <p:pic>
        <p:nvPicPr>
          <p:cNvPr id="48" name="Picture 47">
            <a:extLst>
              <a:ext uri="{FF2B5EF4-FFF2-40B4-BE49-F238E27FC236}">
                <a16:creationId xmlns:a16="http://schemas.microsoft.com/office/drawing/2014/main" id="{5AA1A67A-C1FA-F948-9889-D7EB4C2C9F09}"/>
              </a:ext>
            </a:extLst>
          </p:cNvPr>
          <p:cNvPicPr/>
          <p:nvPr/>
        </p:nvPicPr>
        <p:blipFill>
          <a:blip r:embed="rId5"/>
          <a:stretch>
            <a:fillRect/>
          </a:stretch>
        </p:blipFill>
        <p:spPr>
          <a:xfrm>
            <a:off x="997807" y="2881991"/>
            <a:ext cx="508712" cy="799636"/>
          </a:xfrm>
          <a:prstGeom prst="rect">
            <a:avLst/>
          </a:prstGeom>
        </p:spPr>
      </p:pic>
      <p:pic>
        <p:nvPicPr>
          <p:cNvPr id="52" name="Picture 51">
            <a:extLst>
              <a:ext uri="{FF2B5EF4-FFF2-40B4-BE49-F238E27FC236}">
                <a16:creationId xmlns:a16="http://schemas.microsoft.com/office/drawing/2014/main" id="{2DD07EEA-8C26-964E-9606-F9105501BD84}"/>
              </a:ext>
            </a:extLst>
          </p:cNvPr>
          <p:cNvPicPr/>
          <p:nvPr/>
        </p:nvPicPr>
        <p:blipFill>
          <a:blip r:embed="rId5"/>
          <a:stretch>
            <a:fillRect/>
          </a:stretch>
        </p:blipFill>
        <p:spPr>
          <a:xfrm>
            <a:off x="988555" y="2057773"/>
            <a:ext cx="508712" cy="799636"/>
          </a:xfrm>
          <a:prstGeom prst="rect">
            <a:avLst/>
          </a:prstGeom>
        </p:spPr>
      </p:pic>
      <p:pic>
        <p:nvPicPr>
          <p:cNvPr id="53" name="Picture 52">
            <a:extLst>
              <a:ext uri="{FF2B5EF4-FFF2-40B4-BE49-F238E27FC236}">
                <a16:creationId xmlns:a16="http://schemas.microsoft.com/office/drawing/2014/main" id="{71C2B559-6249-0346-9DA5-61FC1EC5E2C2}"/>
              </a:ext>
            </a:extLst>
          </p:cNvPr>
          <p:cNvPicPr/>
          <p:nvPr/>
        </p:nvPicPr>
        <p:blipFill>
          <a:blip r:embed="rId5"/>
          <a:stretch>
            <a:fillRect/>
          </a:stretch>
        </p:blipFill>
        <p:spPr>
          <a:xfrm>
            <a:off x="988555" y="3734634"/>
            <a:ext cx="508712" cy="799636"/>
          </a:xfrm>
          <a:prstGeom prst="rect">
            <a:avLst/>
          </a:prstGeom>
        </p:spPr>
      </p:pic>
      <p:pic>
        <p:nvPicPr>
          <p:cNvPr id="60" name="Picture 59" descr="witchlines_Simple_key.png">
            <a:extLst>
              <a:ext uri="{FF2B5EF4-FFF2-40B4-BE49-F238E27FC236}">
                <a16:creationId xmlns:a16="http://schemas.microsoft.com/office/drawing/2014/main" id="{0933368F-BDC9-7740-8EF4-80486F4E9AED}"/>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90808" y="5464809"/>
            <a:ext cx="838333" cy="431869"/>
          </a:xfrm>
          <a:prstGeom prst="rect">
            <a:avLst/>
          </a:prstGeom>
          <a:ln>
            <a:noFill/>
          </a:ln>
        </p:spPr>
      </p:pic>
      <p:sp>
        <p:nvSpPr>
          <p:cNvPr id="61" name="TextBox 60">
            <a:extLst>
              <a:ext uri="{FF2B5EF4-FFF2-40B4-BE49-F238E27FC236}">
                <a16:creationId xmlns:a16="http://schemas.microsoft.com/office/drawing/2014/main" id="{6BC53627-1F57-4A43-BBBC-9B8696207ACC}"/>
              </a:ext>
            </a:extLst>
          </p:cNvPr>
          <p:cNvSpPr txBox="1"/>
          <p:nvPr/>
        </p:nvSpPr>
        <p:spPr>
          <a:xfrm>
            <a:off x="8079813" y="5383085"/>
            <a:ext cx="916414" cy="595319"/>
          </a:xfrm>
          <a:prstGeom prst="rect">
            <a:avLst/>
          </a:prstGeom>
          <a:noFill/>
        </p:spPr>
        <p:txBody>
          <a:bodyPr wrap="square" lIns="101882" tIns="50941" rIns="101882" bIns="50941" rtlCol="0">
            <a:spAutoFit/>
          </a:bodyPr>
          <a:lstStyle/>
          <a:p>
            <a:r>
              <a:rPr lang="en-US" sz="3200" dirty="0">
                <a:solidFill>
                  <a:schemeClr val="tx2"/>
                </a:solidFill>
              </a:rPr>
              <a:t>Key</a:t>
            </a:r>
          </a:p>
        </p:txBody>
      </p:sp>
      <p:cxnSp>
        <p:nvCxnSpPr>
          <p:cNvPr id="46" name="Straight Connector 45">
            <a:extLst>
              <a:ext uri="{FF2B5EF4-FFF2-40B4-BE49-F238E27FC236}">
                <a16:creationId xmlns:a16="http://schemas.microsoft.com/office/drawing/2014/main" id="{AD79A8C5-E595-A645-8022-036395A3FDB0}"/>
              </a:ext>
            </a:extLst>
          </p:cNvPr>
          <p:cNvCxnSpPr>
            <a:cxnSpLocks/>
          </p:cNvCxnSpPr>
          <p:nvPr/>
        </p:nvCxnSpPr>
        <p:spPr>
          <a:xfrm flipV="1">
            <a:off x="6965083" y="3207040"/>
            <a:ext cx="1683617" cy="699134"/>
          </a:xfrm>
          <a:prstGeom prst="line">
            <a:avLst/>
          </a:prstGeom>
          <a:ln w="304800">
            <a:solidFill>
              <a:srgbClr val="929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6BEA71A5-E117-4547-A4C9-85B28B82D03E}"/>
              </a:ext>
            </a:extLst>
          </p:cNvPr>
          <p:cNvCxnSpPr>
            <a:cxnSpLocks/>
          </p:cNvCxnSpPr>
          <p:nvPr/>
        </p:nvCxnSpPr>
        <p:spPr>
          <a:xfrm flipV="1">
            <a:off x="6965083" y="3207040"/>
            <a:ext cx="1683617" cy="706973"/>
          </a:xfrm>
          <a:prstGeom prst="line">
            <a:avLst/>
          </a:prstGeom>
          <a:ln w="152400">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D8D43F8-BFAB-6346-A362-D3A1C1A46D85}"/>
              </a:ext>
            </a:extLst>
          </p:cNvPr>
          <p:cNvCxnSpPr>
            <a:cxnSpLocks/>
          </p:cNvCxnSpPr>
          <p:nvPr/>
        </p:nvCxnSpPr>
        <p:spPr>
          <a:xfrm flipV="1">
            <a:off x="6965083" y="3207041"/>
            <a:ext cx="1683617" cy="706972"/>
          </a:xfrm>
          <a:prstGeom prst="line">
            <a:avLst/>
          </a:prstGeom>
          <a:ln w="57150">
            <a:solidFill>
              <a:srgbClr val="FF40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cxnSpLocks/>
          </p:cNvCxnSpPr>
          <p:nvPr/>
        </p:nvCxnSpPr>
        <p:spPr>
          <a:xfrm flipV="1">
            <a:off x="6960501" y="3286760"/>
            <a:ext cx="1463971" cy="638112"/>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7FA16E2-721A-4C44-A726-6662F48B6267}"/>
              </a:ext>
            </a:extLst>
          </p:cNvPr>
          <p:cNvCxnSpPr>
            <a:cxnSpLocks/>
          </p:cNvCxnSpPr>
          <p:nvPr/>
        </p:nvCxnSpPr>
        <p:spPr>
          <a:xfrm>
            <a:off x="4271988" y="2851016"/>
            <a:ext cx="2310555" cy="1051810"/>
          </a:xfrm>
          <a:prstGeom prst="line">
            <a:avLst/>
          </a:prstGeom>
          <a:ln w="152400">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DEC47C0-6BF1-1249-8D68-8EE5ABAAB1BF}"/>
              </a:ext>
            </a:extLst>
          </p:cNvPr>
          <p:cNvCxnSpPr>
            <a:cxnSpLocks/>
          </p:cNvCxnSpPr>
          <p:nvPr/>
        </p:nvCxnSpPr>
        <p:spPr>
          <a:xfrm>
            <a:off x="4288968" y="2864868"/>
            <a:ext cx="2293575" cy="1037131"/>
          </a:xfrm>
          <a:prstGeom prst="line">
            <a:avLst/>
          </a:prstGeom>
          <a:ln w="57150">
            <a:solidFill>
              <a:srgbClr val="FF40FF"/>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505A76C1-256D-0347-A422-8CE325656CC0}"/>
              </a:ext>
            </a:extLst>
          </p:cNvPr>
          <p:cNvCxnSpPr>
            <a:cxnSpLocks/>
          </p:cNvCxnSpPr>
          <p:nvPr/>
        </p:nvCxnSpPr>
        <p:spPr>
          <a:xfrm>
            <a:off x="4321358" y="2876019"/>
            <a:ext cx="2261185" cy="102598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3CFDA1D1-CF1E-3443-96A7-82FB8516169C}"/>
              </a:ext>
            </a:extLst>
          </p:cNvPr>
          <p:cNvCxnSpPr>
            <a:cxnSpLocks/>
          </p:cNvCxnSpPr>
          <p:nvPr/>
        </p:nvCxnSpPr>
        <p:spPr>
          <a:xfrm>
            <a:off x="4356629" y="2791297"/>
            <a:ext cx="1617701" cy="90694"/>
          </a:xfrm>
          <a:prstGeom prst="line">
            <a:avLst/>
          </a:prstGeom>
          <a:ln w="57150">
            <a:solidFill>
              <a:srgbClr val="FF40FF"/>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80FC289A-6F44-B24C-AC76-4DBDD27B9E4B}"/>
              </a:ext>
            </a:extLst>
          </p:cNvPr>
          <p:cNvCxnSpPr>
            <a:cxnSpLocks/>
          </p:cNvCxnSpPr>
          <p:nvPr/>
        </p:nvCxnSpPr>
        <p:spPr>
          <a:xfrm>
            <a:off x="4381096" y="2812595"/>
            <a:ext cx="1593234" cy="69396"/>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6" name="Picture 5" descr="relay-on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0673" y="2017339"/>
            <a:ext cx="837327" cy="1052327"/>
          </a:xfrm>
          <a:prstGeom prst="rect">
            <a:avLst/>
          </a:prstGeom>
        </p:spPr>
      </p:pic>
      <p:pic>
        <p:nvPicPr>
          <p:cNvPr id="7" name="Picture 6" descr="relay-on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8638" y="2017339"/>
            <a:ext cx="837327" cy="1052327"/>
          </a:xfrm>
          <a:prstGeom prst="rect">
            <a:avLst/>
          </a:prstGeom>
        </p:spPr>
      </p:pic>
      <p:pic>
        <p:nvPicPr>
          <p:cNvPr id="25" name="Picture 24" descr="witchlines_Simple_key.png"/>
          <p:cNvPicPr>
            <a:picLocks noChangeAspect="1"/>
          </p:cNvPicPr>
          <p:nvPr/>
        </p:nvPicPr>
        <p:blipFill>
          <a:blip r:embed="rId2">
            <a:duotone>
              <a:prstClr val="black"/>
              <a:srgbClr val="800080">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393099" y="2838029"/>
            <a:ext cx="838333" cy="431869"/>
          </a:xfrm>
          <a:prstGeom prst="rect">
            <a:avLst/>
          </a:prstGeom>
          <a:ln>
            <a:noFill/>
          </a:ln>
        </p:spPr>
      </p:pic>
      <p:grpSp>
        <p:nvGrpSpPr>
          <p:cNvPr id="83" name="Group 82">
            <a:extLst>
              <a:ext uri="{FF2B5EF4-FFF2-40B4-BE49-F238E27FC236}">
                <a16:creationId xmlns:a16="http://schemas.microsoft.com/office/drawing/2014/main" id="{26E4920D-AAC7-354C-AC22-E20B25052C3A}"/>
              </a:ext>
            </a:extLst>
          </p:cNvPr>
          <p:cNvGrpSpPr/>
          <p:nvPr/>
        </p:nvGrpSpPr>
        <p:grpSpPr>
          <a:xfrm>
            <a:off x="8262278" y="1824089"/>
            <a:ext cx="1080304" cy="799636"/>
            <a:chOff x="8619426" y="2951317"/>
            <a:chExt cx="1080304" cy="799636"/>
          </a:xfrm>
        </p:grpSpPr>
        <p:pic>
          <p:nvPicPr>
            <p:cNvPr id="84" name="Picture 83">
              <a:extLst>
                <a:ext uri="{FF2B5EF4-FFF2-40B4-BE49-F238E27FC236}">
                  <a16:creationId xmlns:a16="http://schemas.microsoft.com/office/drawing/2014/main" id="{07A970E6-039A-6D40-A4C1-18BBCF21B5E0}"/>
                </a:ext>
              </a:extLst>
            </p:cNvPr>
            <p:cNvPicPr/>
            <p:nvPr/>
          </p:nvPicPr>
          <p:blipFill>
            <a:blip r:embed="rId6"/>
            <a:stretch>
              <a:fillRect/>
            </a:stretch>
          </p:blipFill>
          <p:spPr>
            <a:xfrm>
              <a:off x="8619426" y="2951317"/>
              <a:ext cx="936054" cy="799636"/>
            </a:xfrm>
            <a:prstGeom prst="rect">
              <a:avLst/>
            </a:prstGeom>
          </p:spPr>
        </p:pic>
        <p:pic>
          <p:nvPicPr>
            <p:cNvPr id="85" name="Picture 84" descr="tor-onion.png">
              <a:extLst>
                <a:ext uri="{FF2B5EF4-FFF2-40B4-BE49-F238E27FC236}">
                  <a16:creationId xmlns:a16="http://schemas.microsoft.com/office/drawing/2014/main" id="{AB800AAA-DCB2-4F4B-8FA9-353737F4AF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7840" y="3053780"/>
              <a:ext cx="501890" cy="694799"/>
            </a:xfrm>
            <a:prstGeom prst="rect">
              <a:avLst/>
            </a:prstGeom>
          </p:spPr>
        </p:pic>
      </p:grpSp>
      <p:grpSp>
        <p:nvGrpSpPr>
          <p:cNvPr id="86" name="Group 85">
            <a:extLst>
              <a:ext uri="{FF2B5EF4-FFF2-40B4-BE49-F238E27FC236}">
                <a16:creationId xmlns:a16="http://schemas.microsoft.com/office/drawing/2014/main" id="{57873E31-B835-EE40-8456-628D986CC65D}"/>
              </a:ext>
            </a:extLst>
          </p:cNvPr>
          <p:cNvGrpSpPr/>
          <p:nvPr/>
        </p:nvGrpSpPr>
        <p:grpSpPr>
          <a:xfrm>
            <a:off x="8262278" y="2761906"/>
            <a:ext cx="1080304" cy="799636"/>
            <a:chOff x="8619426" y="2951317"/>
            <a:chExt cx="1080304" cy="799636"/>
          </a:xfrm>
        </p:grpSpPr>
        <p:pic>
          <p:nvPicPr>
            <p:cNvPr id="87" name="Picture 86">
              <a:extLst>
                <a:ext uri="{FF2B5EF4-FFF2-40B4-BE49-F238E27FC236}">
                  <a16:creationId xmlns:a16="http://schemas.microsoft.com/office/drawing/2014/main" id="{DAF74277-EE57-8748-8E98-B6ABC8416A3E}"/>
                </a:ext>
              </a:extLst>
            </p:cNvPr>
            <p:cNvPicPr/>
            <p:nvPr/>
          </p:nvPicPr>
          <p:blipFill>
            <a:blip r:embed="rId6"/>
            <a:stretch>
              <a:fillRect/>
            </a:stretch>
          </p:blipFill>
          <p:spPr>
            <a:xfrm>
              <a:off x="8619426" y="2951317"/>
              <a:ext cx="936054" cy="799636"/>
            </a:xfrm>
            <a:prstGeom prst="rect">
              <a:avLst/>
            </a:prstGeom>
          </p:spPr>
        </p:pic>
        <p:pic>
          <p:nvPicPr>
            <p:cNvPr id="88" name="Picture 87" descr="tor-onion.png">
              <a:extLst>
                <a:ext uri="{FF2B5EF4-FFF2-40B4-BE49-F238E27FC236}">
                  <a16:creationId xmlns:a16="http://schemas.microsoft.com/office/drawing/2014/main" id="{A0AD9D5B-CE57-7844-8349-14E46C4A3D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7840" y="3053780"/>
              <a:ext cx="501890" cy="694799"/>
            </a:xfrm>
            <a:prstGeom prst="rect">
              <a:avLst/>
            </a:prstGeom>
          </p:spPr>
        </p:pic>
      </p:grpSp>
      <p:grpSp>
        <p:nvGrpSpPr>
          <p:cNvPr id="89" name="Group 88">
            <a:extLst>
              <a:ext uri="{FF2B5EF4-FFF2-40B4-BE49-F238E27FC236}">
                <a16:creationId xmlns:a16="http://schemas.microsoft.com/office/drawing/2014/main" id="{DEB18955-FD95-4A4C-AA26-A2B481891988}"/>
              </a:ext>
            </a:extLst>
          </p:cNvPr>
          <p:cNvGrpSpPr/>
          <p:nvPr/>
        </p:nvGrpSpPr>
        <p:grpSpPr>
          <a:xfrm>
            <a:off x="8276712" y="3653071"/>
            <a:ext cx="1080304" cy="799636"/>
            <a:chOff x="8619426" y="2951317"/>
            <a:chExt cx="1080304" cy="799636"/>
          </a:xfrm>
        </p:grpSpPr>
        <p:pic>
          <p:nvPicPr>
            <p:cNvPr id="90" name="Picture 89">
              <a:extLst>
                <a:ext uri="{FF2B5EF4-FFF2-40B4-BE49-F238E27FC236}">
                  <a16:creationId xmlns:a16="http://schemas.microsoft.com/office/drawing/2014/main" id="{84EC5CE9-AEC9-A947-87CC-60B42DB2022D}"/>
                </a:ext>
              </a:extLst>
            </p:cNvPr>
            <p:cNvPicPr/>
            <p:nvPr/>
          </p:nvPicPr>
          <p:blipFill>
            <a:blip r:embed="rId6"/>
            <a:stretch>
              <a:fillRect/>
            </a:stretch>
          </p:blipFill>
          <p:spPr>
            <a:xfrm>
              <a:off x="8619426" y="2951317"/>
              <a:ext cx="936054" cy="799636"/>
            </a:xfrm>
            <a:prstGeom prst="rect">
              <a:avLst/>
            </a:prstGeom>
          </p:spPr>
        </p:pic>
        <p:pic>
          <p:nvPicPr>
            <p:cNvPr id="91" name="Picture 90" descr="tor-onion.png">
              <a:extLst>
                <a:ext uri="{FF2B5EF4-FFF2-40B4-BE49-F238E27FC236}">
                  <a16:creationId xmlns:a16="http://schemas.microsoft.com/office/drawing/2014/main" id="{27EAD7E7-DA3F-BA47-9311-B775DEC7CE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7840" y="3053780"/>
              <a:ext cx="501890" cy="694799"/>
            </a:xfrm>
            <a:prstGeom prst="rect">
              <a:avLst/>
            </a:prstGeom>
          </p:spPr>
        </p:pic>
      </p:grpSp>
      <p:pic>
        <p:nvPicPr>
          <p:cNvPr id="92" name="Picture 91" descr="witchlines_Simple_key.png">
            <a:extLst>
              <a:ext uri="{FF2B5EF4-FFF2-40B4-BE49-F238E27FC236}">
                <a16:creationId xmlns:a16="http://schemas.microsoft.com/office/drawing/2014/main" id="{C121F50B-F425-8B4E-AD4A-5046B29AA4DB}"/>
              </a:ext>
            </a:extLst>
          </p:cNvPr>
          <p:cNvPicPr>
            <a:picLocks noChangeAspect="1"/>
          </p:cNvPicPr>
          <p:nvPr/>
        </p:nvPicPr>
        <p:blipFill>
          <a:blip r:embed="rId2">
            <a:duotone>
              <a:prstClr val="black"/>
              <a:srgbClr val="FF40FF">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353119" y="2428267"/>
            <a:ext cx="838333" cy="431869"/>
          </a:xfrm>
          <a:prstGeom prst="rect">
            <a:avLst/>
          </a:prstGeom>
          <a:ln>
            <a:noFill/>
          </a:ln>
        </p:spPr>
      </p:pic>
      <p:pic>
        <p:nvPicPr>
          <p:cNvPr id="93" name="Picture 92" descr="witchlines_Simple_key.png">
            <a:extLst>
              <a:ext uri="{FF2B5EF4-FFF2-40B4-BE49-F238E27FC236}">
                <a16:creationId xmlns:a16="http://schemas.microsoft.com/office/drawing/2014/main" id="{4D29B154-3A43-E042-A08D-382E6454C81D}"/>
              </a:ext>
            </a:extLst>
          </p:cNvPr>
          <p:cNvPicPr>
            <a:picLocks noChangeAspect="1"/>
          </p:cNvPicPr>
          <p:nvPr/>
        </p:nvPicPr>
        <p:blipFill>
          <a:blip r:embed="rId2">
            <a:duotone>
              <a:prstClr val="black"/>
              <a:srgbClr val="0432FF">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523284" y="2859438"/>
            <a:ext cx="838333" cy="431869"/>
          </a:xfrm>
          <a:prstGeom prst="rect">
            <a:avLst/>
          </a:prstGeom>
          <a:ln>
            <a:noFill/>
          </a:ln>
        </p:spPr>
      </p:pic>
      <p:pic>
        <p:nvPicPr>
          <p:cNvPr id="96" name="Picture 95">
            <a:extLst>
              <a:ext uri="{FF2B5EF4-FFF2-40B4-BE49-F238E27FC236}">
                <a16:creationId xmlns:a16="http://schemas.microsoft.com/office/drawing/2014/main" id="{C3C0A0D7-3A82-864A-8584-CF4F2868DCC7}"/>
              </a:ext>
            </a:extLst>
          </p:cNvPr>
          <p:cNvPicPr/>
          <p:nvPr/>
        </p:nvPicPr>
        <p:blipFill>
          <a:blip r:embed="rId8"/>
          <a:stretch>
            <a:fillRect/>
          </a:stretch>
        </p:blipFill>
        <p:spPr>
          <a:xfrm>
            <a:off x="2669966" y="3114559"/>
            <a:ext cx="862440" cy="1007432"/>
          </a:xfrm>
          <a:prstGeom prst="rect">
            <a:avLst/>
          </a:prstGeom>
        </p:spPr>
      </p:pic>
      <p:pic>
        <p:nvPicPr>
          <p:cNvPr id="27" name="Picture 26" descr="witchlines_Simple_key.png"/>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374970" y="3833727"/>
            <a:ext cx="838333" cy="431869"/>
          </a:xfrm>
          <a:prstGeom prst="rect">
            <a:avLst/>
          </a:prstGeom>
          <a:ln>
            <a:noFill/>
          </a:ln>
        </p:spPr>
      </p:pic>
      <p:pic>
        <p:nvPicPr>
          <p:cNvPr id="97" name="Picture 96">
            <a:extLst>
              <a:ext uri="{FF2B5EF4-FFF2-40B4-BE49-F238E27FC236}">
                <a16:creationId xmlns:a16="http://schemas.microsoft.com/office/drawing/2014/main" id="{8DB2623B-00AD-0146-AE53-FC57A449FE8D}"/>
              </a:ext>
            </a:extLst>
          </p:cNvPr>
          <p:cNvPicPr/>
          <p:nvPr/>
        </p:nvPicPr>
        <p:blipFill>
          <a:blip r:embed="rId8"/>
          <a:stretch>
            <a:fillRect/>
          </a:stretch>
        </p:blipFill>
        <p:spPr>
          <a:xfrm>
            <a:off x="6326095" y="3113011"/>
            <a:ext cx="862440" cy="1007432"/>
          </a:xfrm>
          <a:prstGeom prst="rect">
            <a:avLst/>
          </a:prstGeom>
        </p:spPr>
      </p:pic>
      <p:pic>
        <p:nvPicPr>
          <p:cNvPr id="94" name="Picture 93" descr="witchlines_Simple_key.png">
            <a:extLst>
              <a:ext uri="{FF2B5EF4-FFF2-40B4-BE49-F238E27FC236}">
                <a16:creationId xmlns:a16="http://schemas.microsoft.com/office/drawing/2014/main" id="{FB38100B-89CE-6A41-BBDA-006EBB66C51F}"/>
              </a:ext>
            </a:extLst>
          </p:cNvPr>
          <p:cNvPicPr>
            <a:picLocks noChangeAspect="1"/>
          </p:cNvPicPr>
          <p:nvPr/>
        </p:nvPicPr>
        <p:blipFill>
          <a:blip r:embed="rId2">
            <a:duotone>
              <a:prstClr val="black"/>
              <a:srgbClr val="929000">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098353" y="3824566"/>
            <a:ext cx="838333" cy="431869"/>
          </a:xfrm>
          <a:prstGeom prst="rect">
            <a:avLst/>
          </a:prstGeom>
          <a:ln>
            <a:noFill/>
          </a:ln>
        </p:spPr>
      </p:pic>
    </p:spTree>
    <p:extLst>
      <p:ext uri="{BB962C8B-B14F-4D97-AF65-F5344CB8AC3E}">
        <p14:creationId xmlns:p14="http://schemas.microsoft.com/office/powerpoint/2010/main" val="1992135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a:cxnSpLocks/>
          </p:cNvCxnSpPr>
          <p:nvPr/>
        </p:nvCxnSpPr>
        <p:spPr>
          <a:xfrm>
            <a:off x="1357222" y="2618366"/>
            <a:ext cx="2655978" cy="239043"/>
          </a:xfrm>
          <a:prstGeom prst="line">
            <a:avLst/>
          </a:prstGeom>
          <a:ln w="3048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p:cNvCxnSpPr>
          <p:nvPr/>
        </p:nvCxnSpPr>
        <p:spPr>
          <a:xfrm>
            <a:off x="1357222" y="2618366"/>
            <a:ext cx="2549760" cy="239043"/>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pic>
        <p:nvPicPr>
          <p:cNvPr id="7" name="Picture 6"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638" y="2017339"/>
            <a:ext cx="837327" cy="1052327"/>
          </a:xfrm>
          <a:prstGeom prst="rect">
            <a:avLst/>
          </a:prstGeom>
        </p:spPr>
      </p:pic>
      <p:pic>
        <p:nvPicPr>
          <p:cNvPr id="15" name="Picture 14"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481" y="3098759"/>
            <a:ext cx="837327" cy="1052327"/>
          </a:xfrm>
          <a:prstGeom prst="rect">
            <a:avLst/>
          </a:prstGeom>
        </p:spPr>
      </p:pic>
      <p:sp>
        <p:nvSpPr>
          <p:cNvPr id="2" name="Slide Number Placeholder 1"/>
          <p:cNvSpPr>
            <a:spLocks noGrp="1"/>
          </p:cNvSpPr>
          <p:nvPr>
            <p:ph type="sldNum" sz="quarter" idx="10"/>
          </p:nvPr>
        </p:nvSpPr>
        <p:spPr/>
        <p:txBody>
          <a:bodyPr/>
          <a:lstStyle/>
          <a:p>
            <a:fld id="{EF79A8D7-8563-1D41-8745-9B17EC07E15F}" type="slidenum">
              <a:rPr lang="en-US" smtClean="0"/>
              <a:pPr/>
              <a:t>7</a:t>
            </a:fld>
            <a:endParaRPr lang="en-US"/>
          </a:p>
        </p:txBody>
      </p:sp>
      <p:sp>
        <p:nvSpPr>
          <p:cNvPr id="33" name="Title 1"/>
          <p:cNvSpPr>
            <a:spLocks noGrp="1"/>
          </p:cNvSpPr>
          <p:nvPr>
            <p:ph type="title"/>
          </p:nvPr>
        </p:nvSpPr>
        <p:spPr/>
        <p:txBody>
          <a:bodyPr>
            <a:normAutofit/>
          </a:bodyPr>
          <a:lstStyle/>
          <a:p>
            <a:r>
              <a:rPr lang="en-US" dirty="0"/>
              <a:t>How does Tor work?</a:t>
            </a:r>
          </a:p>
        </p:txBody>
      </p:sp>
      <p:pic>
        <p:nvPicPr>
          <p:cNvPr id="17" name="Picture 16" descr="witchlines_Simple_key.png"/>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48643" y="1344109"/>
            <a:ext cx="838333" cy="431869"/>
          </a:xfrm>
          <a:prstGeom prst="rect">
            <a:avLst/>
          </a:prstGeom>
          <a:ln>
            <a:noFill/>
          </a:ln>
        </p:spPr>
      </p:pic>
      <p:pic>
        <p:nvPicPr>
          <p:cNvPr id="22" name="Picture 21" descr="witchlines_Simple_key.png"/>
          <p:cNvPicPr>
            <a:picLocks noChangeAspect="1"/>
          </p:cNvPicPr>
          <p:nvPr/>
        </p:nvPicPr>
        <p:blipFill>
          <a:blip r:embed="rId3">
            <a:duotone>
              <a:prstClr val="black"/>
              <a:srgbClr val="00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63742" y="1708351"/>
            <a:ext cx="838333" cy="431869"/>
          </a:xfrm>
          <a:prstGeom prst="rect">
            <a:avLst/>
          </a:prstGeom>
          <a:ln>
            <a:noFill/>
          </a:ln>
        </p:spPr>
      </p:pic>
      <p:pic>
        <p:nvPicPr>
          <p:cNvPr id="25" name="Picture 24" descr="witchlines_Simple_key.png"/>
          <p:cNvPicPr>
            <a:picLocks noChangeAspect="1"/>
          </p:cNvPicPr>
          <p:nvPr/>
        </p:nvPicPr>
        <p:blipFill>
          <a:blip r:embed="rId3">
            <a:duotone>
              <a:prstClr val="black"/>
              <a:srgbClr val="80008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339442" y="2682690"/>
            <a:ext cx="838333" cy="431869"/>
          </a:xfrm>
          <a:prstGeom prst="rect">
            <a:avLst/>
          </a:prstGeom>
          <a:ln>
            <a:noFill/>
          </a:ln>
        </p:spPr>
      </p:pic>
      <p:cxnSp>
        <p:nvCxnSpPr>
          <p:cNvPr id="29" name="Straight Connector 28"/>
          <p:cNvCxnSpPr>
            <a:cxnSpLocks/>
          </p:cNvCxnSpPr>
          <p:nvPr/>
        </p:nvCxnSpPr>
        <p:spPr>
          <a:xfrm flipH="1" flipV="1">
            <a:off x="4230938" y="2898624"/>
            <a:ext cx="838334" cy="935105"/>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1357222" y="2618366"/>
            <a:ext cx="2363878" cy="213734"/>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4393802" y="3069666"/>
            <a:ext cx="675469" cy="764063"/>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9" idx="3"/>
            <a:endCxn id="7" idx="2"/>
          </p:cNvCxnSpPr>
          <p:nvPr/>
        </p:nvCxnSpPr>
        <p:spPr>
          <a:xfrm flipV="1">
            <a:off x="5455657" y="3069666"/>
            <a:ext cx="631645" cy="669766"/>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pic>
        <p:nvPicPr>
          <p:cNvPr id="8" name="Picture 7"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947" y="3098759"/>
            <a:ext cx="837327" cy="1052327"/>
          </a:xfrm>
          <a:prstGeom prst="rect">
            <a:avLst/>
          </a:prstGeom>
        </p:spPr>
      </p:pic>
      <p:pic>
        <p:nvPicPr>
          <p:cNvPr id="27" name="Picture 26" descr="witchlines_Simple_key.png"/>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479876" y="2119921"/>
            <a:ext cx="838333" cy="431869"/>
          </a:xfrm>
          <a:prstGeom prst="rect">
            <a:avLst/>
          </a:prstGeom>
          <a:ln>
            <a:noFill/>
          </a:ln>
        </p:spPr>
      </p:pic>
      <p:pic>
        <p:nvPicPr>
          <p:cNvPr id="9" name="Picture 8" descr="relay-on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329" y="3213269"/>
            <a:ext cx="837327" cy="1052327"/>
          </a:xfrm>
          <a:prstGeom prst="rect">
            <a:avLst/>
          </a:prstGeom>
        </p:spPr>
      </p:pic>
      <p:pic>
        <p:nvPicPr>
          <p:cNvPr id="30" name="Picture 29" descr="witchlines_Simple_key.png"/>
          <p:cNvPicPr>
            <a:picLocks noChangeAspect="1"/>
          </p:cNvPicPr>
          <p:nvPr/>
        </p:nvPicPr>
        <p:blipFill>
          <a:blip r:embed="rId3">
            <a:duotone>
              <a:prstClr val="black"/>
              <a:srgbClr val="00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30938" y="3935152"/>
            <a:ext cx="838333" cy="431869"/>
          </a:xfrm>
          <a:prstGeom prst="rect">
            <a:avLst/>
          </a:prstGeom>
          <a:ln>
            <a:noFill/>
          </a:ln>
        </p:spPr>
      </p:pic>
      <p:pic>
        <p:nvPicPr>
          <p:cNvPr id="59" name="Picture 58" descr="witchlines_Simple_key.png"/>
          <p:cNvPicPr>
            <a:picLocks noChangeAspect="1"/>
          </p:cNvPicPr>
          <p:nvPr/>
        </p:nvPicPr>
        <p:blipFill>
          <a:blip r:embed="rId3">
            <a:duotone>
              <a:prstClr val="black"/>
              <a:srgbClr val="80008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63742" y="2099815"/>
            <a:ext cx="838333" cy="431869"/>
          </a:xfrm>
          <a:prstGeom prst="rect">
            <a:avLst/>
          </a:prstGeom>
          <a:ln>
            <a:noFill/>
          </a:ln>
        </p:spPr>
      </p:pic>
      <p:sp>
        <p:nvSpPr>
          <p:cNvPr id="37" name="TextBox 36"/>
          <p:cNvSpPr txBox="1"/>
          <p:nvPr/>
        </p:nvSpPr>
        <p:spPr>
          <a:xfrm>
            <a:off x="816487" y="4602384"/>
            <a:ext cx="1387939" cy="595319"/>
          </a:xfrm>
          <a:prstGeom prst="rect">
            <a:avLst/>
          </a:prstGeom>
          <a:noFill/>
        </p:spPr>
        <p:txBody>
          <a:bodyPr wrap="square" lIns="101882" tIns="50941" rIns="101882" bIns="50941" rtlCol="0">
            <a:spAutoFit/>
          </a:bodyPr>
          <a:lstStyle/>
          <a:p>
            <a:pPr algn="ctr"/>
            <a:r>
              <a:rPr lang="en-US" sz="3200" dirty="0">
                <a:solidFill>
                  <a:schemeClr val="tx2"/>
                </a:solidFill>
              </a:rPr>
              <a:t>Users</a:t>
            </a:r>
          </a:p>
        </p:txBody>
      </p:sp>
      <p:sp>
        <p:nvSpPr>
          <p:cNvPr id="38" name="TextBox 37"/>
          <p:cNvSpPr txBox="1"/>
          <p:nvPr/>
        </p:nvSpPr>
        <p:spPr>
          <a:xfrm>
            <a:off x="7162912" y="4602384"/>
            <a:ext cx="2724146" cy="662746"/>
          </a:xfrm>
          <a:prstGeom prst="rect">
            <a:avLst/>
          </a:prstGeom>
          <a:noFill/>
        </p:spPr>
        <p:txBody>
          <a:bodyPr wrap="square" lIns="101882" tIns="50941" rIns="101882" bIns="50941" rtlCol="0">
            <a:spAutoFit/>
          </a:bodyPr>
          <a:lstStyle/>
          <a:p>
            <a:pPr algn="ctr"/>
            <a:r>
              <a:rPr lang="en-US" sz="3600" dirty="0">
                <a:solidFill>
                  <a:schemeClr val="tx2"/>
                </a:solidFill>
              </a:rPr>
              <a:t>Destinations</a:t>
            </a:r>
          </a:p>
        </p:txBody>
      </p:sp>
      <p:sp>
        <p:nvSpPr>
          <p:cNvPr id="39" name="TextBox 38"/>
          <p:cNvSpPr txBox="1"/>
          <p:nvPr/>
        </p:nvSpPr>
        <p:spPr>
          <a:xfrm>
            <a:off x="2970439" y="4602384"/>
            <a:ext cx="4192473" cy="662746"/>
          </a:xfrm>
          <a:prstGeom prst="rect">
            <a:avLst/>
          </a:prstGeom>
          <a:noFill/>
        </p:spPr>
        <p:txBody>
          <a:bodyPr wrap="square" lIns="101882" tIns="50941" rIns="101882" bIns="50941" rtlCol="0">
            <a:spAutoFit/>
          </a:bodyPr>
          <a:lstStyle/>
          <a:p>
            <a:pPr algn="ctr"/>
            <a:r>
              <a:rPr lang="en-US" sz="3600" dirty="0">
                <a:solidFill>
                  <a:schemeClr val="tx2"/>
                </a:solidFill>
              </a:rPr>
              <a:t>Relays</a:t>
            </a:r>
          </a:p>
        </p:txBody>
      </p:sp>
      <p:cxnSp>
        <p:nvCxnSpPr>
          <p:cNvPr id="40" name="Straight Connector 39"/>
          <p:cNvCxnSpPr>
            <a:cxnSpLocks/>
          </p:cNvCxnSpPr>
          <p:nvPr/>
        </p:nvCxnSpPr>
        <p:spPr>
          <a:xfrm>
            <a:off x="6505965" y="2543503"/>
            <a:ext cx="1918507" cy="743257"/>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3"/>
          </p:cNvCxnSpPr>
          <p:nvPr/>
        </p:nvCxnSpPr>
        <p:spPr>
          <a:xfrm flipV="1">
            <a:off x="5455656" y="3074777"/>
            <a:ext cx="636428" cy="664656"/>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cxnSpLocks/>
          </p:cNvCxnSpPr>
          <p:nvPr/>
        </p:nvCxnSpPr>
        <p:spPr>
          <a:xfrm>
            <a:off x="4393802" y="3069666"/>
            <a:ext cx="639901" cy="760998"/>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cxnSpLocks/>
          </p:cNvCxnSpPr>
          <p:nvPr/>
        </p:nvCxnSpPr>
        <p:spPr>
          <a:xfrm>
            <a:off x="1357222" y="2629999"/>
            <a:ext cx="2363878" cy="202101"/>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479685" y="5272150"/>
            <a:ext cx="8892915" cy="1480805"/>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3906982" y="5594273"/>
            <a:ext cx="1058381" cy="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978977" y="5325708"/>
            <a:ext cx="1387939" cy="595319"/>
          </a:xfrm>
          <a:prstGeom prst="rect">
            <a:avLst/>
          </a:prstGeom>
          <a:noFill/>
        </p:spPr>
        <p:txBody>
          <a:bodyPr wrap="square" lIns="101882" tIns="50941" rIns="101882" bIns="50941" rtlCol="0">
            <a:spAutoFit/>
          </a:bodyPr>
          <a:lstStyle/>
          <a:p>
            <a:r>
              <a:rPr lang="en-US" sz="3200" dirty="0">
                <a:solidFill>
                  <a:schemeClr val="tx2"/>
                </a:solidFill>
              </a:rPr>
              <a:t>Circuit</a:t>
            </a:r>
          </a:p>
        </p:txBody>
      </p:sp>
      <p:sp>
        <p:nvSpPr>
          <p:cNvPr id="71" name="TextBox 70"/>
          <p:cNvSpPr txBox="1"/>
          <p:nvPr/>
        </p:nvSpPr>
        <p:spPr>
          <a:xfrm>
            <a:off x="5033840" y="5296613"/>
            <a:ext cx="1615421" cy="595319"/>
          </a:xfrm>
          <a:prstGeom prst="rect">
            <a:avLst/>
          </a:prstGeom>
          <a:noFill/>
        </p:spPr>
        <p:txBody>
          <a:bodyPr wrap="square" lIns="101882" tIns="50941" rIns="101882" bIns="50941" rtlCol="0">
            <a:spAutoFit/>
          </a:bodyPr>
          <a:lstStyle/>
          <a:p>
            <a:r>
              <a:rPr lang="en-US" sz="3200" dirty="0">
                <a:solidFill>
                  <a:schemeClr val="tx2"/>
                </a:solidFill>
              </a:rPr>
              <a:t>Stream</a:t>
            </a:r>
          </a:p>
        </p:txBody>
      </p:sp>
      <p:grpSp>
        <p:nvGrpSpPr>
          <p:cNvPr id="72" name="Group 71"/>
          <p:cNvGrpSpPr/>
          <p:nvPr/>
        </p:nvGrpSpPr>
        <p:grpSpPr>
          <a:xfrm>
            <a:off x="798200" y="5608248"/>
            <a:ext cx="1103744" cy="15119"/>
            <a:chOff x="544307" y="6409916"/>
            <a:chExt cx="1103744" cy="15119"/>
          </a:xfrm>
        </p:grpSpPr>
        <p:cxnSp>
          <p:nvCxnSpPr>
            <p:cNvPr id="73" name="Straight Connector 72"/>
            <p:cNvCxnSpPr/>
            <p:nvPr/>
          </p:nvCxnSpPr>
          <p:spPr>
            <a:xfrm>
              <a:off x="549704" y="6423324"/>
              <a:ext cx="1098347" cy="1709"/>
            </a:xfrm>
            <a:prstGeom prst="line">
              <a:avLst/>
            </a:prstGeom>
            <a:ln w="3048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544307" y="6409916"/>
              <a:ext cx="1103741" cy="15117"/>
            </a:xfrm>
            <a:prstGeom prst="line">
              <a:avLst/>
            </a:prstGeom>
            <a:ln w="1524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44311" y="6409916"/>
              <a:ext cx="1088621" cy="15119"/>
            </a:xfrm>
            <a:prstGeom prst="line">
              <a:avLst/>
            </a:prstGeom>
            <a:ln w="57150">
              <a:solidFill>
                <a:srgbClr val="B874C5"/>
              </a:solidFill>
            </a:ln>
          </p:spPr>
          <p:style>
            <a:lnRef idx="2">
              <a:schemeClr val="accent1"/>
            </a:lnRef>
            <a:fillRef idx="0">
              <a:schemeClr val="accent1"/>
            </a:fillRef>
            <a:effectRef idx="1">
              <a:schemeClr val="accent1"/>
            </a:effectRef>
            <a:fontRef idx="minor">
              <a:schemeClr val="tx1"/>
            </a:fontRef>
          </p:style>
        </p:cxnSp>
      </p:grpSp>
      <p:sp>
        <p:nvSpPr>
          <p:cNvPr id="45" name="Content Placeholder 2">
            <a:extLst>
              <a:ext uri="{FF2B5EF4-FFF2-40B4-BE49-F238E27FC236}">
                <a16:creationId xmlns:a16="http://schemas.microsoft.com/office/drawing/2014/main" id="{8D99F32D-57F2-8146-BE62-D3354E48500D}"/>
              </a:ext>
            </a:extLst>
          </p:cNvPr>
          <p:cNvSpPr>
            <a:spLocks noGrp="1"/>
          </p:cNvSpPr>
          <p:nvPr>
            <p:ph idx="13"/>
          </p:nvPr>
        </p:nvSpPr>
        <p:spPr>
          <a:xfrm>
            <a:off x="1968467" y="6898892"/>
            <a:ext cx="7393623" cy="634944"/>
          </a:xfrm>
        </p:spPr>
        <p:txBody>
          <a:bodyPr>
            <a:noAutofit/>
          </a:bodyPr>
          <a:lstStyle/>
          <a:p>
            <a:pPr marL="457200" indent="-457200">
              <a:lnSpc>
                <a:spcPts val="2800"/>
              </a:lnSpc>
              <a:buFont typeface="Arial" panose="020B0604020202020204" pitchFamily="34" charset="0"/>
              <a:buChar char="•"/>
            </a:pPr>
            <a:r>
              <a:rPr lang="en-US" sz="3200" dirty="0"/>
              <a:t>Tor bridges are private relays.</a:t>
            </a:r>
          </a:p>
          <a:p>
            <a:pPr marL="457200" indent="-457200">
              <a:lnSpc>
                <a:spcPts val="2800"/>
              </a:lnSpc>
              <a:buFont typeface="Arial" panose="020B0604020202020204" pitchFamily="34" charset="0"/>
              <a:buChar char="•"/>
            </a:pPr>
            <a:r>
              <a:rPr lang="en-US" sz="3200" dirty="0"/>
              <a:t>Bridges use obfuscated protocols.</a:t>
            </a:r>
          </a:p>
        </p:txBody>
      </p:sp>
      <p:sp>
        <p:nvSpPr>
          <p:cNvPr id="47" name="Rounded Rectangular Callout 46">
            <a:extLst>
              <a:ext uri="{FF2B5EF4-FFF2-40B4-BE49-F238E27FC236}">
                <a16:creationId xmlns:a16="http://schemas.microsoft.com/office/drawing/2014/main" id="{9815A9CD-C289-404C-9E86-048BF5AF1584}"/>
              </a:ext>
            </a:extLst>
          </p:cNvPr>
          <p:cNvSpPr/>
          <p:nvPr/>
        </p:nvSpPr>
        <p:spPr>
          <a:xfrm>
            <a:off x="1542686" y="1397226"/>
            <a:ext cx="2535080" cy="510688"/>
          </a:xfrm>
          <a:prstGeom prst="wedgeRoundRectCallout">
            <a:avLst>
              <a:gd name="adj1" fmla="val 2992"/>
              <a:gd name="adj2" fmla="val 178904"/>
              <a:gd name="adj3" fmla="val 16667"/>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80" dirty="0">
                <a:solidFill>
                  <a:schemeClr val="tx1"/>
                </a:solidFill>
              </a:rPr>
              <a:t>Obfuscated</a:t>
            </a:r>
          </a:p>
        </p:txBody>
      </p:sp>
      <p:pic>
        <p:nvPicPr>
          <p:cNvPr id="48" name="Picture 47">
            <a:extLst>
              <a:ext uri="{FF2B5EF4-FFF2-40B4-BE49-F238E27FC236}">
                <a16:creationId xmlns:a16="http://schemas.microsoft.com/office/drawing/2014/main" id="{5AA1A67A-C1FA-F948-9889-D7EB4C2C9F09}"/>
              </a:ext>
            </a:extLst>
          </p:cNvPr>
          <p:cNvPicPr/>
          <p:nvPr/>
        </p:nvPicPr>
        <p:blipFill>
          <a:blip r:embed="rId5"/>
          <a:stretch>
            <a:fillRect/>
          </a:stretch>
        </p:blipFill>
        <p:spPr>
          <a:xfrm>
            <a:off x="997807" y="2881991"/>
            <a:ext cx="508712" cy="799636"/>
          </a:xfrm>
          <a:prstGeom prst="rect">
            <a:avLst/>
          </a:prstGeom>
        </p:spPr>
      </p:pic>
      <p:pic>
        <p:nvPicPr>
          <p:cNvPr id="49" name="Picture 48">
            <a:extLst>
              <a:ext uri="{FF2B5EF4-FFF2-40B4-BE49-F238E27FC236}">
                <a16:creationId xmlns:a16="http://schemas.microsoft.com/office/drawing/2014/main" id="{79237329-3BF9-304D-BED5-58F194E2792F}"/>
              </a:ext>
            </a:extLst>
          </p:cNvPr>
          <p:cNvPicPr/>
          <p:nvPr/>
        </p:nvPicPr>
        <p:blipFill>
          <a:blip r:embed="rId6"/>
          <a:stretch>
            <a:fillRect/>
          </a:stretch>
        </p:blipFill>
        <p:spPr>
          <a:xfrm>
            <a:off x="8275560" y="2778888"/>
            <a:ext cx="936054" cy="799636"/>
          </a:xfrm>
          <a:prstGeom prst="rect">
            <a:avLst/>
          </a:prstGeom>
        </p:spPr>
      </p:pic>
      <p:pic>
        <p:nvPicPr>
          <p:cNvPr id="50" name="Picture 49">
            <a:extLst>
              <a:ext uri="{FF2B5EF4-FFF2-40B4-BE49-F238E27FC236}">
                <a16:creationId xmlns:a16="http://schemas.microsoft.com/office/drawing/2014/main" id="{86ABD7B6-1FBF-5848-8063-C11DD23B244F}"/>
              </a:ext>
            </a:extLst>
          </p:cNvPr>
          <p:cNvPicPr/>
          <p:nvPr/>
        </p:nvPicPr>
        <p:blipFill>
          <a:blip r:embed="rId6"/>
          <a:stretch>
            <a:fillRect/>
          </a:stretch>
        </p:blipFill>
        <p:spPr>
          <a:xfrm>
            <a:off x="8275560" y="1841265"/>
            <a:ext cx="936054" cy="799636"/>
          </a:xfrm>
          <a:prstGeom prst="rect">
            <a:avLst/>
          </a:prstGeom>
        </p:spPr>
      </p:pic>
      <p:pic>
        <p:nvPicPr>
          <p:cNvPr id="51" name="Picture 50">
            <a:extLst>
              <a:ext uri="{FF2B5EF4-FFF2-40B4-BE49-F238E27FC236}">
                <a16:creationId xmlns:a16="http://schemas.microsoft.com/office/drawing/2014/main" id="{0C581955-A026-0441-A504-FF06319FFF19}"/>
              </a:ext>
            </a:extLst>
          </p:cNvPr>
          <p:cNvPicPr/>
          <p:nvPr/>
        </p:nvPicPr>
        <p:blipFill>
          <a:blip r:embed="rId6"/>
          <a:stretch>
            <a:fillRect/>
          </a:stretch>
        </p:blipFill>
        <p:spPr>
          <a:xfrm>
            <a:off x="8275560" y="3663698"/>
            <a:ext cx="936054" cy="799636"/>
          </a:xfrm>
          <a:prstGeom prst="rect">
            <a:avLst/>
          </a:prstGeom>
        </p:spPr>
      </p:pic>
      <p:pic>
        <p:nvPicPr>
          <p:cNvPr id="52" name="Picture 51">
            <a:extLst>
              <a:ext uri="{FF2B5EF4-FFF2-40B4-BE49-F238E27FC236}">
                <a16:creationId xmlns:a16="http://schemas.microsoft.com/office/drawing/2014/main" id="{2DD07EEA-8C26-964E-9606-F9105501BD84}"/>
              </a:ext>
            </a:extLst>
          </p:cNvPr>
          <p:cNvPicPr/>
          <p:nvPr/>
        </p:nvPicPr>
        <p:blipFill>
          <a:blip r:embed="rId5"/>
          <a:stretch>
            <a:fillRect/>
          </a:stretch>
        </p:blipFill>
        <p:spPr>
          <a:xfrm>
            <a:off x="988555" y="2057773"/>
            <a:ext cx="508712" cy="799636"/>
          </a:xfrm>
          <a:prstGeom prst="rect">
            <a:avLst/>
          </a:prstGeom>
        </p:spPr>
      </p:pic>
      <p:pic>
        <p:nvPicPr>
          <p:cNvPr id="53" name="Picture 52">
            <a:extLst>
              <a:ext uri="{FF2B5EF4-FFF2-40B4-BE49-F238E27FC236}">
                <a16:creationId xmlns:a16="http://schemas.microsoft.com/office/drawing/2014/main" id="{71C2B559-6249-0346-9DA5-61FC1EC5E2C2}"/>
              </a:ext>
            </a:extLst>
          </p:cNvPr>
          <p:cNvPicPr/>
          <p:nvPr/>
        </p:nvPicPr>
        <p:blipFill>
          <a:blip r:embed="rId5"/>
          <a:stretch>
            <a:fillRect/>
          </a:stretch>
        </p:blipFill>
        <p:spPr>
          <a:xfrm>
            <a:off x="988555" y="3734634"/>
            <a:ext cx="508712" cy="799636"/>
          </a:xfrm>
          <a:prstGeom prst="rect">
            <a:avLst/>
          </a:prstGeom>
        </p:spPr>
      </p:pic>
      <p:pic>
        <p:nvPicPr>
          <p:cNvPr id="60" name="Picture 59" descr="witchlines_Simple_key.png">
            <a:extLst>
              <a:ext uri="{FF2B5EF4-FFF2-40B4-BE49-F238E27FC236}">
                <a16:creationId xmlns:a16="http://schemas.microsoft.com/office/drawing/2014/main" id="{0933368F-BDC9-7740-8EF4-80486F4E9AED}"/>
              </a:ext>
            </a:extLst>
          </p:cNvPr>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90808" y="5342654"/>
            <a:ext cx="838333" cy="431869"/>
          </a:xfrm>
          <a:prstGeom prst="rect">
            <a:avLst/>
          </a:prstGeom>
          <a:ln>
            <a:noFill/>
          </a:ln>
        </p:spPr>
      </p:pic>
      <p:sp>
        <p:nvSpPr>
          <p:cNvPr id="61" name="TextBox 60">
            <a:extLst>
              <a:ext uri="{FF2B5EF4-FFF2-40B4-BE49-F238E27FC236}">
                <a16:creationId xmlns:a16="http://schemas.microsoft.com/office/drawing/2014/main" id="{6BC53627-1F57-4A43-BBBC-9B8696207ACC}"/>
              </a:ext>
            </a:extLst>
          </p:cNvPr>
          <p:cNvSpPr txBox="1"/>
          <p:nvPr/>
        </p:nvSpPr>
        <p:spPr>
          <a:xfrm>
            <a:off x="8079813" y="5260930"/>
            <a:ext cx="916414" cy="595319"/>
          </a:xfrm>
          <a:prstGeom prst="rect">
            <a:avLst/>
          </a:prstGeom>
          <a:noFill/>
        </p:spPr>
        <p:txBody>
          <a:bodyPr wrap="square" lIns="101882" tIns="50941" rIns="101882" bIns="50941" rtlCol="0">
            <a:spAutoFit/>
          </a:bodyPr>
          <a:lstStyle/>
          <a:p>
            <a:r>
              <a:rPr lang="en-US" sz="3200" dirty="0">
                <a:solidFill>
                  <a:schemeClr val="tx2"/>
                </a:solidFill>
              </a:rPr>
              <a:t>Key</a:t>
            </a:r>
          </a:p>
        </p:txBody>
      </p:sp>
      <p:pic>
        <p:nvPicPr>
          <p:cNvPr id="57" name="Picture 56" descr="wall2.png">
            <a:extLst>
              <a:ext uri="{FF2B5EF4-FFF2-40B4-BE49-F238E27FC236}">
                <a16:creationId xmlns:a16="http://schemas.microsoft.com/office/drawing/2014/main" id="{36276FFE-E03C-D646-B4AA-DA04B0AF9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22732" y="2898624"/>
            <a:ext cx="1197735" cy="1067847"/>
          </a:xfrm>
          <a:prstGeom prst="rect">
            <a:avLst/>
          </a:prstGeom>
        </p:spPr>
      </p:pic>
      <p:pic>
        <p:nvPicPr>
          <p:cNvPr id="65" name="Picture 64" descr="relay-onion.png">
            <a:extLst>
              <a:ext uri="{FF2B5EF4-FFF2-40B4-BE49-F238E27FC236}">
                <a16:creationId xmlns:a16="http://schemas.microsoft.com/office/drawing/2014/main" id="{0FBA3250-9739-2E44-9C2D-8020C5C66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262" y="1923706"/>
            <a:ext cx="991386" cy="1209299"/>
          </a:xfrm>
          <a:prstGeom prst="rect">
            <a:avLst/>
          </a:prstGeom>
        </p:spPr>
      </p:pic>
      <p:pic>
        <p:nvPicPr>
          <p:cNvPr id="66" name="Picture 65" descr="nicubunu_RPG_map_symbols_Wooden_Bridge.png">
            <a:extLst>
              <a:ext uri="{FF2B5EF4-FFF2-40B4-BE49-F238E27FC236}">
                <a16:creationId xmlns:a16="http://schemas.microsoft.com/office/drawing/2014/main" id="{8D55DEC3-6682-684F-B66B-38E8ED4A50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731" y="2144689"/>
            <a:ext cx="1142071" cy="1142071"/>
          </a:xfrm>
          <a:prstGeom prst="rect">
            <a:avLst/>
          </a:prstGeom>
        </p:spPr>
      </p:pic>
      <p:pic>
        <p:nvPicPr>
          <p:cNvPr id="78" name="Picture 77" descr="nicubunu_RPG_map_symbols_Wooden_Bridge.png">
            <a:extLst>
              <a:ext uri="{FF2B5EF4-FFF2-40B4-BE49-F238E27FC236}">
                <a16:creationId xmlns:a16="http://schemas.microsoft.com/office/drawing/2014/main" id="{306EAA0B-7560-C24D-9BA2-45431FAD92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2272" y="5678928"/>
            <a:ext cx="1142071" cy="1142071"/>
          </a:xfrm>
          <a:prstGeom prst="rect">
            <a:avLst/>
          </a:prstGeom>
        </p:spPr>
      </p:pic>
      <p:sp>
        <p:nvSpPr>
          <p:cNvPr id="79" name="TextBox 78">
            <a:extLst>
              <a:ext uri="{FF2B5EF4-FFF2-40B4-BE49-F238E27FC236}">
                <a16:creationId xmlns:a16="http://schemas.microsoft.com/office/drawing/2014/main" id="{B2E569DF-AC29-5242-80B1-1AF345232D2C}"/>
              </a:ext>
            </a:extLst>
          </p:cNvPr>
          <p:cNvSpPr txBox="1"/>
          <p:nvPr/>
        </p:nvSpPr>
        <p:spPr>
          <a:xfrm>
            <a:off x="6437490" y="5924151"/>
            <a:ext cx="1387939" cy="595319"/>
          </a:xfrm>
          <a:prstGeom prst="rect">
            <a:avLst/>
          </a:prstGeom>
          <a:noFill/>
        </p:spPr>
        <p:txBody>
          <a:bodyPr wrap="square" lIns="101882" tIns="50941" rIns="101882" bIns="50941" rtlCol="0">
            <a:spAutoFit/>
          </a:bodyPr>
          <a:lstStyle/>
          <a:p>
            <a:r>
              <a:rPr lang="en-US" sz="3200" dirty="0">
                <a:solidFill>
                  <a:schemeClr val="tx2"/>
                </a:solidFill>
              </a:rPr>
              <a:t>Bridge</a:t>
            </a:r>
          </a:p>
        </p:txBody>
      </p:sp>
      <p:pic>
        <p:nvPicPr>
          <p:cNvPr id="80" name="Picture 79" descr="wall2.png">
            <a:extLst>
              <a:ext uri="{FF2B5EF4-FFF2-40B4-BE49-F238E27FC236}">
                <a16:creationId xmlns:a16="http://schemas.microsoft.com/office/drawing/2014/main" id="{EA72E3EA-1068-F740-81E2-F291681480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73118" y="5894481"/>
            <a:ext cx="835826" cy="745185"/>
          </a:xfrm>
          <a:prstGeom prst="rect">
            <a:avLst/>
          </a:prstGeom>
        </p:spPr>
      </p:pic>
      <p:sp>
        <p:nvSpPr>
          <p:cNvPr id="81" name="TextBox 80">
            <a:extLst>
              <a:ext uri="{FF2B5EF4-FFF2-40B4-BE49-F238E27FC236}">
                <a16:creationId xmlns:a16="http://schemas.microsoft.com/office/drawing/2014/main" id="{24EDEE9F-85B6-ED4C-9D3D-E59A8A1E7678}"/>
              </a:ext>
            </a:extLst>
          </p:cNvPr>
          <p:cNvSpPr txBox="1"/>
          <p:nvPr/>
        </p:nvSpPr>
        <p:spPr>
          <a:xfrm>
            <a:off x="1938132" y="5938941"/>
            <a:ext cx="3243468" cy="595319"/>
          </a:xfrm>
          <a:prstGeom prst="rect">
            <a:avLst/>
          </a:prstGeom>
          <a:noFill/>
        </p:spPr>
        <p:txBody>
          <a:bodyPr wrap="square" lIns="101882" tIns="50941" rIns="101882" bIns="50941" rtlCol="0">
            <a:spAutoFit/>
          </a:bodyPr>
          <a:lstStyle/>
          <a:p>
            <a:r>
              <a:rPr lang="en-US" sz="3200" dirty="0">
                <a:solidFill>
                  <a:schemeClr val="tx2"/>
                </a:solidFill>
              </a:rPr>
              <a:t>Network block</a:t>
            </a:r>
          </a:p>
        </p:txBody>
      </p:sp>
    </p:spTree>
    <p:extLst>
      <p:ext uri="{BB962C8B-B14F-4D97-AF65-F5344CB8AC3E}">
        <p14:creationId xmlns:p14="http://schemas.microsoft.com/office/powerpoint/2010/main" val="406454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388948" y="3894224"/>
            <a:ext cx="508712" cy="799636"/>
          </a:xfrm>
          <a:prstGeom prst="rect">
            <a:avLst/>
          </a:prstGeom>
        </p:spPr>
      </p:pic>
      <p:sp>
        <p:nvSpPr>
          <p:cNvPr id="2" name="Slide Number Placeholder 1"/>
          <p:cNvSpPr>
            <a:spLocks noGrp="1"/>
          </p:cNvSpPr>
          <p:nvPr>
            <p:ph type="sldNum" sz="quarter" idx="10"/>
          </p:nvPr>
        </p:nvSpPr>
        <p:spPr/>
        <p:txBody>
          <a:bodyPr/>
          <a:lstStyle/>
          <a:p>
            <a:fld id="{EF79A8D7-8563-1D41-8745-9B17EC07E15F}" type="slidenum">
              <a:rPr lang="en-US" smtClean="0"/>
              <a:pPr/>
              <a:t>8</a:t>
            </a:fld>
            <a:endParaRPr lang="en-US"/>
          </a:p>
        </p:txBody>
      </p:sp>
      <p:sp>
        <p:nvSpPr>
          <p:cNvPr id="33" name="Title 1"/>
          <p:cNvSpPr>
            <a:spLocks noGrp="1"/>
          </p:cNvSpPr>
          <p:nvPr>
            <p:ph type="title"/>
          </p:nvPr>
        </p:nvSpPr>
        <p:spPr/>
        <p:txBody>
          <a:bodyPr>
            <a:normAutofit/>
          </a:bodyPr>
          <a:lstStyle/>
          <a:p>
            <a:r>
              <a:rPr lang="en-US" dirty="0"/>
              <a:t>Why use Tor?</a:t>
            </a:r>
          </a:p>
        </p:txBody>
      </p:sp>
      <p:pic>
        <p:nvPicPr>
          <p:cNvPr id="21" name="Picture 20"/>
          <p:cNvPicPr/>
          <p:nvPr/>
        </p:nvPicPr>
        <p:blipFill>
          <a:blip r:embed="rId2"/>
          <a:stretch>
            <a:fillRect/>
          </a:stretch>
        </p:blipFill>
        <p:spPr>
          <a:xfrm>
            <a:off x="388948" y="2572608"/>
            <a:ext cx="508712" cy="799636"/>
          </a:xfrm>
          <a:prstGeom prst="rect">
            <a:avLst/>
          </a:prstGeom>
        </p:spPr>
      </p:pic>
      <p:pic>
        <p:nvPicPr>
          <p:cNvPr id="23" name="Picture 22"/>
          <p:cNvPicPr/>
          <p:nvPr/>
        </p:nvPicPr>
        <p:blipFill>
          <a:blip r:embed="rId2"/>
          <a:stretch>
            <a:fillRect/>
          </a:stretch>
        </p:blipFill>
        <p:spPr>
          <a:xfrm>
            <a:off x="388948" y="5156558"/>
            <a:ext cx="508712" cy="799636"/>
          </a:xfrm>
          <a:prstGeom prst="rect">
            <a:avLst/>
          </a:prstGeom>
        </p:spPr>
      </p:pic>
      <p:sp>
        <p:nvSpPr>
          <p:cNvPr id="25" name="Cloud 24">
            <a:extLst>
              <a:ext uri="{FF2B5EF4-FFF2-40B4-BE49-F238E27FC236}">
                <a16:creationId xmlns:a16="http://schemas.microsoft.com/office/drawing/2014/main" id="{28132AAB-E35C-F14C-9F06-B2EBA3B273A0}"/>
              </a:ext>
            </a:extLst>
          </p:cNvPr>
          <p:cNvSpPr/>
          <p:nvPr/>
        </p:nvSpPr>
        <p:spPr>
          <a:xfrm>
            <a:off x="3530100" y="2878110"/>
            <a:ext cx="3031757" cy="2833141"/>
          </a:xfrm>
          <a:prstGeom prst="cloud">
            <a:avLst/>
          </a:prstGeom>
          <a:gradFill>
            <a:gsLst>
              <a:gs pos="0">
                <a:schemeClr val="bg1">
                  <a:lumMod val="5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8" name="TextBox 27">
            <a:extLst>
              <a:ext uri="{FF2B5EF4-FFF2-40B4-BE49-F238E27FC236}">
                <a16:creationId xmlns:a16="http://schemas.microsoft.com/office/drawing/2014/main" id="{52CF7E9D-4E66-954D-B995-37DBDDB963DF}"/>
              </a:ext>
            </a:extLst>
          </p:cNvPr>
          <p:cNvSpPr txBox="1"/>
          <p:nvPr/>
        </p:nvSpPr>
        <p:spPr>
          <a:xfrm>
            <a:off x="930442" y="2533932"/>
            <a:ext cx="3406020" cy="1311128"/>
          </a:xfrm>
          <a:prstGeom prst="rect">
            <a:avLst/>
          </a:prstGeom>
          <a:noFill/>
        </p:spPr>
        <p:txBody>
          <a:bodyPr wrap="square" rtlCol="0">
            <a:spAutoFit/>
          </a:bodyPr>
          <a:lstStyle/>
          <a:p>
            <a:r>
              <a:rPr lang="en-US" sz="2640" dirty="0"/>
              <a:t>Circumvent censorship</a:t>
            </a:r>
          </a:p>
          <a:p>
            <a:pPr marL="314325" indent="-314325">
              <a:buFont typeface="Arial"/>
              <a:buChar char="•"/>
            </a:pPr>
            <a:endParaRPr lang="en-US" sz="2640" dirty="0"/>
          </a:p>
        </p:txBody>
      </p:sp>
      <p:sp>
        <p:nvSpPr>
          <p:cNvPr id="29" name="TextBox 28">
            <a:extLst>
              <a:ext uri="{FF2B5EF4-FFF2-40B4-BE49-F238E27FC236}">
                <a16:creationId xmlns:a16="http://schemas.microsoft.com/office/drawing/2014/main" id="{1C4F4BC3-13F2-E946-A60A-545178AA782F}"/>
              </a:ext>
            </a:extLst>
          </p:cNvPr>
          <p:cNvSpPr txBox="1"/>
          <p:nvPr/>
        </p:nvSpPr>
        <p:spPr>
          <a:xfrm>
            <a:off x="930442" y="3812587"/>
            <a:ext cx="2949512" cy="1311128"/>
          </a:xfrm>
          <a:prstGeom prst="rect">
            <a:avLst/>
          </a:prstGeom>
          <a:noFill/>
        </p:spPr>
        <p:txBody>
          <a:bodyPr wrap="square" rtlCol="0">
            <a:spAutoFit/>
          </a:bodyPr>
          <a:lstStyle/>
          <a:p>
            <a:r>
              <a:rPr lang="en-US" sz="2640" dirty="0"/>
              <a:t>Evade surveillance</a:t>
            </a:r>
          </a:p>
          <a:p>
            <a:pPr marL="314325" indent="-314325">
              <a:buFont typeface="Arial"/>
              <a:buChar char="•"/>
            </a:pPr>
            <a:endParaRPr lang="en-US" sz="2640" dirty="0"/>
          </a:p>
        </p:txBody>
      </p:sp>
      <p:sp>
        <p:nvSpPr>
          <p:cNvPr id="30" name="TextBox 29">
            <a:extLst>
              <a:ext uri="{FF2B5EF4-FFF2-40B4-BE49-F238E27FC236}">
                <a16:creationId xmlns:a16="http://schemas.microsoft.com/office/drawing/2014/main" id="{EBB2FAE3-8B3B-614D-BA2E-8F0822964094}"/>
              </a:ext>
            </a:extLst>
          </p:cNvPr>
          <p:cNvSpPr txBox="1"/>
          <p:nvPr/>
        </p:nvSpPr>
        <p:spPr>
          <a:xfrm>
            <a:off x="930442" y="5123715"/>
            <a:ext cx="2599658" cy="1311128"/>
          </a:xfrm>
          <a:prstGeom prst="rect">
            <a:avLst/>
          </a:prstGeom>
          <a:noFill/>
        </p:spPr>
        <p:txBody>
          <a:bodyPr wrap="square" rtlCol="0">
            <a:spAutoFit/>
          </a:bodyPr>
          <a:lstStyle/>
          <a:p>
            <a:r>
              <a:rPr lang="en-US" sz="2640" dirty="0"/>
              <a:t>Report crimes (whistleblowing)</a:t>
            </a:r>
          </a:p>
          <a:p>
            <a:pPr marL="314325" indent="-314325">
              <a:buFont typeface="Arial"/>
              <a:buChar char="•"/>
            </a:pPr>
            <a:endParaRPr lang="en-US" sz="2640" dirty="0"/>
          </a:p>
        </p:txBody>
      </p:sp>
      <p:pic>
        <p:nvPicPr>
          <p:cNvPr id="31" name="Picture 30">
            <a:extLst>
              <a:ext uri="{FF2B5EF4-FFF2-40B4-BE49-F238E27FC236}">
                <a16:creationId xmlns:a16="http://schemas.microsoft.com/office/drawing/2014/main" id="{F00C325F-6047-3A4F-B5B7-5D93C16CB135}"/>
              </a:ext>
            </a:extLst>
          </p:cNvPr>
          <p:cNvPicPr/>
          <p:nvPr/>
        </p:nvPicPr>
        <p:blipFill>
          <a:blip r:embed="rId2"/>
          <a:stretch>
            <a:fillRect/>
          </a:stretch>
        </p:blipFill>
        <p:spPr>
          <a:xfrm>
            <a:off x="7018365" y="2565954"/>
            <a:ext cx="508712" cy="799636"/>
          </a:xfrm>
          <a:prstGeom prst="rect">
            <a:avLst/>
          </a:prstGeom>
        </p:spPr>
      </p:pic>
      <p:sp>
        <p:nvSpPr>
          <p:cNvPr id="32" name="TextBox 31">
            <a:extLst>
              <a:ext uri="{FF2B5EF4-FFF2-40B4-BE49-F238E27FC236}">
                <a16:creationId xmlns:a16="http://schemas.microsoft.com/office/drawing/2014/main" id="{CA81BD01-3F5A-2D4F-84E8-E9978C9C9BF9}"/>
              </a:ext>
            </a:extLst>
          </p:cNvPr>
          <p:cNvSpPr txBox="1"/>
          <p:nvPr/>
        </p:nvSpPr>
        <p:spPr>
          <a:xfrm>
            <a:off x="7581680" y="2330799"/>
            <a:ext cx="2123412" cy="1717393"/>
          </a:xfrm>
          <a:prstGeom prst="rect">
            <a:avLst/>
          </a:prstGeom>
          <a:noFill/>
        </p:spPr>
        <p:txBody>
          <a:bodyPr wrap="square" rtlCol="0">
            <a:spAutoFit/>
          </a:bodyPr>
          <a:lstStyle/>
          <a:p>
            <a:r>
              <a:rPr lang="en-US" sz="2640" dirty="0"/>
              <a:t>Protect journalistic sources</a:t>
            </a:r>
          </a:p>
          <a:p>
            <a:pPr marL="314325" indent="-314325">
              <a:buFont typeface="Arial"/>
              <a:buChar char="•"/>
            </a:pPr>
            <a:endParaRPr lang="en-US" sz="2640" dirty="0"/>
          </a:p>
        </p:txBody>
      </p:sp>
      <p:pic>
        <p:nvPicPr>
          <p:cNvPr id="35" name="Picture 34">
            <a:extLst>
              <a:ext uri="{FF2B5EF4-FFF2-40B4-BE49-F238E27FC236}">
                <a16:creationId xmlns:a16="http://schemas.microsoft.com/office/drawing/2014/main" id="{77676547-327F-2E43-B5F9-80993302738E}"/>
              </a:ext>
            </a:extLst>
          </p:cNvPr>
          <p:cNvPicPr/>
          <p:nvPr/>
        </p:nvPicPr>
        <p:blipFill>
          <a:blip r:embed="rId2"/>
          <a:stretch>
            <a:fillRect/>
          </a:stretch>
        </p:blipFill>
        <p:spPr>
          <a:xfrm>
            <a:off x="7018365" y="3880741"/>
            <a:ext cx="508712" cy="799636"/>
          </a:xfrm>
          <a:prstGeom prst="rect">
            <a:avLst/>
          </a:prstGeom>
        </p:spPr>
      </p:pic>
      <p:sp>
        <p:nvSpPr>
          <p:cNvPr id="36" name="TextBox 35">
            <a:extLst>
              <a:ext uri="{FF2B5EF4-FFF2-40B4-BE49-F238E27FC236}">
                <a16:creationId xmlns:a16="http://schemas.microsoft.com/office/drawing/2014/main" id="{C72CA397-21F6-E94D-AE0A-9F2E67A054D5}"/>
              </a:ext>
            </a:extLst>
          </p:cNvPr>
          <p:cNvSpPr txBox="1"/>
          <p:nvPr/>
        </p:nvSpPr>
        <p:spPr>
          <a:xfrm>
            <a:off x="7559859" y="3649502"/>
            <a:ext cx="2273688" cy="1717393"/>
          </a:xfrm>
          <a:prstGeom prst="rect">
            <a:avLst/>
          </a:prstGeom>
          <a:noFill/>
        </p:spPr>
        <p:txBody>
          <a:bodyPr wrap="square" rtlCol="0">
            <a:spAutoFit/>
          </a:bodyPr>
          <a:lstStyle/>
          <a:p>
            <a:r>
              <a:rPr lang="en-US" sz="2640" dirty="0"/>
              <a:t>Investigate crimes undercover</a:t>
            </a:r>
          </a:p>
          <a:p>
            <a:pPr marL="314325" indent="-314325">
              <a:buFont typeface="Arial"/>
              <a:buChar char="•"/>
            </a:pPr>
            <a:endParaRPr lang="en-US" sz="2640" dirty="0"/>
          </a:p>
        </p:txBody>
      </p:sp>
      <p:pic>
        <p:nvPicPr>
          <p:cNvPr id="39" name="Picture 38">
            <a:extLst>
              <a:ext uri="{FF2B5EF4-FFF2-40B4-BE49-F238E27FC236}">
                <a16:creationId xmlns:a16="http://schemas.microsoft.com/office/drawing/2014/main" id="{38A9FB93-CC12-6F4F-B28D-A60850D9FDC8}"/>
              </a:ext>
            </a:extLst>
          </p:cNvPr>
          <p:cNvPicPr/>
          <p:nvPr/>
        </p:nvPicPr>
        <p:blipFill>
          <a:blip r:embed="rId2"/>
          <a:stretch>
            <a:fillRect/>
          </a:stretch>
        </p:blipFill>
        <p:spPr>
          <a:xfrm>
            <a:off x="7018365" y="5159239"/>
            <a:ext cx="508712" cy="799636"/>
          </a:xfrm>
          <a:prstGeom prst="rect">
            <a:avLst/>
          </a:prstGeom>
        </p:spPr>
      </p:pic>
      <p:sp>
        <p:nvSpPr>
          <p:cNvPr id="40" name="TextBox 39">
            <a:extLst>
              <a:ext uri="{FF2B5EF4-FFF2-40B4-BE49-F238E27FC236}">
                <a16:creationId xmlns:a16="http://schemas.microsoft.com/office/drawing/2014/main" id="{7057DAF7-2096-2246-850E-AF91FA2E9CAE}"/>
              </a:ext>
            </a:extLst>
          </p:cNvPr>
          <p:cNvSpPr txBox="1"/>
          <p:nvPr/>
        </p:nvSpPr>
        <p:spPr>
          <a:xfrm>
            <a:off x="7559859" y="4951451"/>
            <a:ext cx="2723393" cy="1717393"/>
          </a:xfrm>
          <a:prstGeom prst="rect">
            <a:avLst/>
          </a:prstGeom>
          <a:noFill/>
        </p:spPr>
        <p:txBody>
          <a:bodyPr wrap="square" rtlCol="0">
            <a:spAutoFit/>
          </a:bodyPr>
          <a:lstStyle/>
          <a:p>
            <a:r>
              <a:rPr lang="en-US" sz="2640" dirty="0"/>
              <a:t>Gather intelligence covertly</a:t>
            </a:r>
          </a:p>
          <a:p>
            <a:pPr marL="314325" indent="-314325">
              <a:buFont typeface="Arial"/>
              <a:buChar char="•"/>
            </a:pPr>
            <a:endParaRPr lang="en-US" sz="2640" dirty="0"/>
          </a:p>
        </p:txBody>
      </p:sp>
      <p:pic>
        <p:nvPicPr>
          <p:cNvPr id="41" name="Picture 40" descr="Tor_project_logo_hq.png">
            <a:extLst>
              <a:ext uri="{FF2B5EF4-FFF2-40B4-BE49-F238E27FC236}">
                <a16:creationId xmlns:a16="http://schemas.microsoft.com/office/drawing/2014/main" id="{185FE4B3-936A-684A-96BD-12CF1E37C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111" y="3401211"/>
            <a:ext cx="2255508" cy="1474063"/>
          </a:xfrm>
          <a:prstGeom prst="rect">
            <a:avLst/>
          </a:prstGeom>
        </p:spPr>
      </p:pic>
    </p:spTree>
    <p:extLst>
      <p:ext uri="{BB962C8B-B14F-4D97-AF65-F5344CB8AC3E}">
        <p14:creationId xmlns:p14="http://schemas.microsoft.com/office/powerpoint/2010/main" val="398227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F79A8D7-8563-1D41-8745-9B17EC07E15F}" type="slidenum">
              <a:rPr lang="en-US" smtClean="0"/>
              <a:pPr/>
              <a:t>9</a:t>
            </a:fld>
            <a:endParaRPr lang="en-US"/>
          </a:p>
        </p:txBody>
      </p:sp>
      <p:sp>
        <p:nvSpPr>
          <p:cNvPr id="33" name="Title 1"/>
          <p:cNvSpPr>
            <a:spLocks noGrp="1"/>
          </p:cNvSpPr>
          <p:nvPr>
            <p:ph type="title"/>
          </p:nvPr>
        </p:nvSpPr>
        <p:spPr/>
        <p:txBody>
          <a:bodyPr>
            <a:normAutofit/>
          </a:bodyPr>
          <a:lstStyle/>
          <a:p>
            <a:r>
              <a:rPr lang="en-US" dirty="0"/>
              <a:t>Who Uses Tor?</a:t>
            </a:r>
          </a:p>
        </p:txBody>
      </p:sp>
      <p:cxnSp>
        <p:nvCxnSpPr>
          <p:cNvPr id="130" name="Straight Arrow Connector 129">
            <a:extLst>
              <a:ext uri="{FF2B5EF4-FFF2-40B4-BE49-F238E27FC236}">
                <a16:creationId xmlns:a16="http://schemas.microsoft.com/office/drawing/2014/main" id="{EFC19311-18E3-C84D-8990-83F645FE1873}"/>
              </a:ext>
            </a:extLst>
          </p:cNvPr>
          <p:cNvCxnSpPr/>
          <p:nvPr/>
        </p:nvCxnSpPr>
        <p:spPr>
          <a:xfrm flipV="1">
            <a:off x="6133495" y="2876154"/>
            <a:ext cx="2775974" cy="10747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9F06FB74-2A87-A545-A180-C4CE0C413510}"/>
              </a:ext>
            </a:extLst>
          </p:cNvPr>
          <p:cNvCxnSpPr/>
          <p:nvPr/>
        </p:nvCxnSpPr>
        <p:spPr>
          <a:xfrm flipV="1">
            <a:off x="5973837" y="1787315"/>
            <a:ext cx="3148508" cy="200036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097A33BB-9FBB-F241-B6E1-98C02B203A7A}"/>
              </a:ext>
            </a:extLst>
          </p:cNvPr>
          <p:cNvCxnSpPr>
            <a:endCxn id="174" idx="1"/>
          </p:cNvCxnSpPr>
          <p:nvPr/>
        </p:nvCxnSpPr>
        <p:spPr>
          <a:xfrm flipV="1">
            <a:off x="5973837" y="1957296"/>
            <a:ext cx="2285813" cy="168833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DD906086-9299-1249-AB65-CC4F2681F1D4}"/>
              </a:ext>
            </a:extLst>
          </p:cNvPr>
          <p:cNvCxnSpPr>
            <a:cxnSpLocks/>
          </p:cNvCxnSpPr>
          <p:nvPr/>
        </p:nvCxnSpPr>
        <p:spPr>
          <a:xfrm flipV="1">
            <a:off x="993326" y="4927934"/>
            <a:ext cx="2810456" cy="100605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1D12B979-0387-7348-AE4D-2505EEC55A3F}"/>
              </a:ext>
            </a:extLst>
          </p:cNvPr>
          <p:cNvCxnSpPr>
            <a:cxnSpLocks/>
          </p:cNvCxnSpPr>
          <p:nvPr/>
        </p:nvCxnSpPr>
        <p:spPr>
          <a:xfrm flipV="1">
            <a:off x="357926" y="4705152"/>
            <a:ext cx="3299928" cy="88253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a:extLst>
              <a:ext uri="{FF2B5EF4-FFF2-40B4-BE49-F238E27FC236}">
                <a16:creationId xmlns:a16="http://schemas.microsoft.com/office/drawing/2014/main" id="{03E6161F-0224-1A4D-81CE-BADAC8629AF9}"/>
              </a:ext>
            </a:extLst>
          </p:cNvPr>
          <p:cNvCxnSpPr>
            <a:cxnSpLocks/>
          </p:cNvCxnSpPr>
          <p:nvPr/>
        </p:nvCxnSpPr>
        <p:spPr>
          <a:xfrm>
            <a:off x="419240" y="4406708"/>
            <a:ext cx="3156974" cy="13316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a:extLst>
              <a:ext uri="{FF2B5EF4-FFF2-40B4-BE49-F238E27FC236}">
                <a16:creationId xmlns:a16="http://schemas.microsoft.com/office/drawing/2014/main" id="{80C9ADFB-183D-2441-8C75-9C9AE07AB797}"/>
              </a:ext>
            </a:extLst>
          </p:cNvPr>
          <p:cNvCxnSpPr>
            <a:cxnSpLocks/>
          </p:cNvCxnSpPr>
          <p:nvPr/>
        </p:nvCxnSpPr>
        <p:spPr>
          <a:xfrm>
            <a:off x="1042518" y="2775717"/>
            <a:ext cx="2700836" cy="896053"/>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8" name="Straight Arrow Connector 137">
            <a:extLst>
              <a:ext uri="{FF2B5EF4-FFF2-40B4-BE49-F238E27FC236}">
                <a16:creationId xmlns:a16="http://schemas.microsoft.com/office/drawing/2014/main" id="{724F7733-B841-3846-859E-159117A35791}"/>
              </a:ext>
            </a:extLst>
          </p:cNvPr>
          <p:cNvCxnSpPr>
            <a:cxnSpLocks/>
          </p:cNvCxnSpPr>
          <p:nvPr/>
        </p:nvCxnSpPr>
        <p:spPr>
          <a:xfrm>
            <a:off x="419240" y="3384581"/>
            <a:ext cx="3234504" cy="60586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9A5B4DC5-8F41-D34A-8D29-2FF9D3500C56}"/>
              </a:ext>
            </a:extLst>
          </p:cNvPr>
          <p:cNvCxnSpPr>
            <a:cxnSpLocks/>
          </p:cNvCxnSpPr>
          <p:nvPr/>
        </p:nvCxnSpPr>
        <p:spPr>
          <a:xfrm>
            <a:off x="1559654" y="2350147"/>
            <a:ext cx="2244128" cy="124649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40" name="Picture 139">
            <a:extLst>
              <a:ext uri="{FF2B5EF4-FFF2-40B4-BE49-F238E27FC236}">
                <a16:creationId xmlns:a16="http://schemas.microsoft.com/office/drawing/2014/main" id="{954417BE-5C81-5B42-BA17-5983B5EBBA8A}"/>
              </a:ext>
            </a:extLst>
          </p:cNvPr>
          <p:cNvPicPr/>
          <p:nvPr/>
        </p:nvPicPr>
        <p:blipFill>
          <a:blip r:embed="rId2"/>
          <a:stretch>
            <a:fillRect/>
          </a:stretch>
        </p:blipFill>
        <p:spPr>
          <a:xfrm>
            <a:off x="7969306" y="2708513"/>
            <a:ext cx="936054" cy="776117"/>
          </a:xfrm>
          <a:prstGeom prst="rect">
            <a:avLst/>
          </a:prstGeom>
        </p:spPr>
      </p:pic>
      <p:pic>
        <p:nvPicPr>
          <p:cNvPr id="144" name="Picture 143">
            <a:extLst>
              <a:ext uri="{FF2B5EF4-FFF2-40B4-BE49-F238E27FC236}">
                <a16:creationId xmlns:a16="http://schemas.microsoft.com/office/drawing/2014/main" id="{8FD8A472-CB10-AE41-A3EE-BB57B6285738}"/>
              </a:ext>
            </a:extLst>
          </p:cNvPr>
          <p:cNvPicPr/>
          <p:nvPr/>
        </p:nvPicPr>
        <p:blipFill>
          <a:blip r:embed="rId2"/>
          <a:stretch>
            <a:fillRect/>
          </a:stretch>
        </p:blipFill>
        <p:spPr>
          <a:xfrm>
            <a:off x="7969306" y="3872689"/>
            <a:ext cx="936054" cy="776117"/>
          </a:xfrm>
          <a:prstGeom prst="rect">
            <a:avLst/>
          </a:prstGeom>
        </p:spPr>
      </p:pic>
      <p:pic>
        <p:nvPicPr>
          <p:cNvPr id="145" name="Picture 144">
            <a:extLst>
              <a:ext uri="{FF2B5EF4-FFF2-40B4-BE49-F238E27FC236}">
                <a16:creationId xmlns:a16="http://schemas.microsoft.com/office/drawing/2014/main" id="{90018769-FE16-6F47-9695-15ED2BDE8B77}"/>
              </a:ext>
            </a:extLst>
          </p:cNvPr>
          <p:cNvPicPr/>
          <p:nvPr/>
        </p:nvPicPr>
        <p:blipFill>
          <a:blip r:embed="rId2"/>
          <a:stretch>
            <a:fillRect/>
          </a:stretch>
        </p:blipFill>
        <p:spPr>
          <a:xfrm>
            <a:off x="7969306" y="4988510"/>
            <a:ext cx="936054" cy="776117"/>
          </a:xfrm>
          <a:prstGeom prst="rect">
            <a:avLst/>
          </a:prstGeom>
        </p:spPr>
      </p:pic>
      <p:cxnSp>
        <p:nvCxnSpPr>
          <p:cNvPr id="146" name="Straight Arrow Connector 145">
            <a:extLst>
              <a:ext uri="{FF2B5EF4-FFF2-40B4-BE49-F238E27FC236}">
                <a16:creationId xmlns:a16="http://schemas.microsoft.com/office/drawing/2014/main" id="{67635672-4242-3342-9675-580F214CFCD8}"/>
              </a:ext>
            </a:extLst>
          </p:cNvPr>
          <p:cNvCxnSpPr>
            <a:cxnSpLocks/>
          </p:cNvCxnSpPr>
          <p:nvPr/>
        </p:nvCxnSpPr>
        <p:spPr>
          <a:xfrm>
            <a:off x="1735410" y="3263945"/>
            <a:ext cx="2007945" cy="54323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68DEC8A6-F148-F84F-B406-35DDFDE75797}"/>
              </a:ext>
            </a:extLst>
          </p:cNvPr>
          <p:cNvCxnSpPr>
            <a:cxnSpLocks/>
            <a:endCxn id="185" idx="1"/>
          </p:cNvCxnSpPr>
          <p:nvPr/>
        </p:nvCxnSpPr>
        <p:spPr>
          <a:xfrm>
            <a:off x="1588491" y="4287082"/>
            <a:ext cx="2065254" cy="50813"/>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A3FF8CE0-4D7F-CD4B-94B4-47FAF94C8733}"/>
              </a:ext>
            </a:extLst>
          </p:cNvPr>
          <p:cNvCxnSpPr>
            <a:cxnSpLocks/>
          </p:cNvCxnSpPr>
          <p:nvPr/>
        </p:nvCxnSpPr>
        <p:spPr>
          <a:xfrm flipV="1">
            <a:off x="1690606" y="4807721"/>
            <a:ext cx="2028060" cy="68064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1F51DA47-5684-464B-9B25-C511AF05C3E7}"/>
              </a:ext>
            </a:extLst>
          </p:cNvPr>
          <p:cNvCxnSpPr>
            <a:endCxn id="140" idx="1"/>
          </p:cNvCxnSpPr>
          <p:nvPr/>
        </p:nvCxnSpPr>
        <p:spPr>
          <a:xfrm flipV="1">
            <a:off x="6133495" y="3096572"/>
            <a:ext cx="1835812" cy="69111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a:extLst>
              <a:ext uri="{FF2B5EF4-FFF2-40B4-BE49-F238E27FC236}">
                <a16:creationId xmlns:a16="http://schemas.microsoft.com/office/drawing/2014/main" id="{301E29CA-78F9-B94C-BA84-34BAECFBDB0C}"/>
              </a:ext>
            </a:extLst>
          </p:cNvPr>
          <p:cNvCxnSpPr>
            <a:endCxn id="144" idx="1"/>
          </p:cNvCxnSpPr>
          <p:nvPr/>
        </p:nvCxnSpPr>
        <p:spPr>
          <a:xfrm flipV="1">
            <a:off x="6240289" y="4260748"/>
            <a:ext cx="1729017" cy="10985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1AD9B253-CCE7-5744-9430-FA83A2511862}"/>
              </a:ext>
            </a:extLst>
          </p:cNvPr>
          <p:cNvCxnSpPr>
            <a:endCxn id="145" idx="1"/>
          </p:cNvCxnSpPr>
          <p:nvPr/>
        </p:nvCxnSpPr>
        <p:spPr>
          <a:xfrm>
            <a:off x="5973838" y="4988510"/>
            <a:ext cx="1995469" cy="38805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a:extLst>
              <a:ext uri="{FF2B5EF4-FFF2-40B4-BE49-F238E27FC236}">
                <a16:creationId xmlns:a16="http://schemas.microsoft.com/office/drawing/2014/main" id="{685E4B04-0C0B-BB40-82ED-F787B8781048}"/>
              </a:ext>
            </a:extLst>
          </p:cNvPr>
          <p:cNvCxnSpPr>
            <a:cxnSpLocks/>
          </p:cNvCxnSpPr>
          <p:nvPr/>
        </p:nvCxnSpPr>
        <p:spPr>
          <a:xfrm>
            <a:off x="2217282" y="2523158"/>
            <a:ext cx="1693712" cy="98097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a:extLst>
              <a:ext uri="{FF2B5EF4-FFF2-40B4-BE49-F238E27FC236}">
                <a16:creationId xmlns:a16="http://schemas.microsoft.com/office/drawing/2014/main" id="{6516A93A-D2A0-8E40-B33E-84BAD1E7AC7A}"/>
              </a:ext>
            </a:extLst>
          </p:cNvPr>
          <p:cNvCxnSpPr>
            <a:cxnSpLocks/>
          </p:cNvCxnSpPr>
          <p:nvPr/>
        </p:nvCxnSpPr>
        <p:spPr>
          <a:xfrm>
            <a:off x="993326" y="3780335"/>
            <a:ext cx="2664528" cy="3450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a:extLst>
              <a:ext uri="{FF2B5EF4-FFF2-40B4-BE49-F238E27FC236}">
                <a16:creationId xmlns:a16="http://schemas.microsoft.com/office/drawing/2014/main" id="{500CD03D-00DD-DF42-A0C6-62C3BE018524}"/>
              </a:ext>
            </a:extLst>
          </p:cNvPr>
          <p:cNvCxnSpPr>
            <a:cxnSpLocks/>
          </p:cNvCxnSpPr>
          <p:nvPr/>
        </p:nvCxnSpPr>
        <p:spPr>
          <a:xfrm flipV="1">
            <a:off x="993326" y="4618755"/>
            <a:ext cx="2660419" cy="21822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a:extLst>
              <a:ext uri="{FF2B5EF4-FFF2-40B4-BE49-F238E27FC236}">
                <a16:creationId xmlns:a16="http://schemas.microsoft.com/office/drawing/2014/main" id="{2072E88D-35ED-E948-8536-A8ED721F289A}"/>
              </a:ext>
            </a:extLst>
          </p:cNvPr>
          <p:cNvCxnSpPr>
            <a:cxnSpLocks/>
          </p:cNvCxnSpPr>
          <p:nvPr/>
        </p:nvCxnSpPr>
        <p:spPr>
          <a:xfrm flipV="1">
            <a:off x="2374471" y="5098546"/>
            <a:ext cx="1509766" cy="85163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66" name="Picture 165">
            <a:extLst>
              <a:ext uri="{FF2B5EF4-FFF2-40B4-BE49-F238E27FC236}">
                <a16:creationId xmlns:a16="http://schemas.microsoft.com/office/drawing/2014/main" id="{C3ACAD32-34E4-8347-AC4A-47FE23CEF5CA}"/>
              </a:ext>
            </a:extLst>
          </p:cNvPr>
          <p:cNvPicPr/>
          <p:nvPr/>
        </p:nvPicPr>
        <p:blipFill>
          <a:blip r:embed="rId2"/>
          <a:stretch>
            <a:fillRect/>
          </a:stretch>
        </p:blipFill>
        <p:spPr>
          <a:xfrm>
            <a:off x="8909469" y="2235448"/>
            <a:ext cx="936054" cy="776117"/>
          </a:xfrm>
          <a:prstGeom prst="rect">
            <a:avLst/>
          </a:prstGeom>
        </p:spPr>
      </p:pic>
      <p:pic>
        <p:nvPicPr>
          <p:cNvPr id="167" name="Picture 166">
            <a:extLst>
              <a:ext uri="{FF2B5EF4-FFF2-40B4-BE49-F238E27FC236}">
                <a16:creationId xmlns:a16="http://schemas.microsoft.com/office/drawing/2014/main" id="{2FA8AFCD-BF74-A545-8861-CD92A82908FB}"/>
              </a:ext>
            </a:extLst>
          </p:cNvPr>
          <p:cNvPicPr/>
          <p:nvPr/>
        </p:nvPicPr>
        <p:blipFill>
          <a:blip r:embed="rId2"/>
          <a:stretch>
            <a:fillRect/>
          </a:stretch>
        </p:blipFill>
        <p:spPr>
          <a:xfrm>
            <a:off x="8909469" y="3174745"/>
            <a:ext cx="936054" cy="776117"/>
          </a:xfrm>
          <a:prstGeom prst="rect">
            <a:avLst/>
          </a:prstGeom>
        </p:spPr>
      </p:pic>
      <p:pic>
        <p:nvPicPr>
          <p:cNvPr id="168" name="Picture 167">
            <a:extLst>
              <a:ext uri="{FF2B5EF4-FFF2-40B4-BE49-F238E27FC236}">
                <a16:creationId xmlns:a16="http://schemas.microsoft.com/office/drawing/2014/main" id="{C7E5CCDF-2B00-274E-9B68-26C4F1C517F6}"/>
              </a:ext>
            </a:extLst>
          </p:cNvPr>
          <p:cNvPicPr/>
          <p:nvPr/>
        </p:nvPicPr>
        <p:blipFill>
          <a:blip r:embed="rId2"/>
          <a:stretch>
            <a:fillRect/>
          </a:stretch>
        </p:blipFill>
        <p:spPr>
          <a:xfrm>
            <a:off x="8909469" y="4290565"/>
            <a:ext cx="936054" cy="776117"/>
          </a:xfrm>
          <a:prstGeom prst="rect">
            <a:avLst/>
          </a:prstGeom>
        </p:spPr>
      </p:pic>
      <p:pic>
        <p:nvPicPr>
          <p:cNvPr id="169" name="Picture 168">
            <a:extLst>
              <a:ext uri="{FF2B5EF4-FFF2-40B4-BE49-F238E27FC236}">
                <a16:creationId xmlns:a16="http://schemas.microsoft.com/office/drawing/2014/main" id="{DEA3BB9B-9C55-3942-8121-0F6393820D45}"/>
              </a:ext>
            </a:extLst>
          </p:cNvPr>
          <p:cNvPicPr/>
          <p:nvPr/>
        </p:nvPicPr>
        <p:blipFill>
          <a:blip r:embed="rId2"/>
          <a:stretch>
            <a:fillRect/>
          </a:stretch>
        </p:blipFill>
        <p:spPr>
          <a:xfrm>
            <a:off x="7368231" y="1787315"/>
            <a:ext cx="936054" cy="776117"/>
          </a:xfrm>
          <a:prstGeom prst="rect">
            <a:avLst/>
          </a:prstGeom>
        </p:spPr>
      </p:pic>
      <p:pic>
        <p:nvPicPr>
          <p:cNvPr id="171" name="Picture 170">
            <a:extLst>
              <a:ext uri="{FF2B5EF4-FFF2-40B4-BE49-F238E27FC236}">
                <a16:creationId xmlns:a16="http://schemas.microsoft.com/office/drawing/2014/main" id="{EFCB03C8-FDDB-7946-A67F-1986E7A6AE2F}"/>
              </a:ext>
            </a:extLst>
          </p:cNvPr>
          <p:cNvPicPr/>
          <p:nvPr/>
        </p:nvPicPr>
        <p:blipFill>
          <a:blip r:embed="rId2"/>
          <a:stretch>
            <a:fillRect/>
          </a:stretch>
        </p:blipFill>
        <p:spPr>
          <a:xfrm>
            <a:off x="8905360" y="5376568"/>
            <a:ext cx="936054" cy="776117"/>
          </a:xfrm>
          <a:prstGeom prst="rect">
            <a:avLst/>
          </a:prstGeom>
        </p:spPr>
      </p:pic>
      <p:pic>
        <p:nvPicPr>
          <p:cNvPr id="172" name="Picture 171">
            <a:extLst>
              <a:ext uri="{FF2B5EF4-FFF2-40B4-BE49-F238E27FC236}">
                <a16:creationId xmlns:a16="http://schemas.microsoft.com/office/drawing/2014/main" id="{A5A3DEB1-17FA-0140-94A8-F84938CA71F1}"/>
              </a:ext>
            </a:extLst>
          </p:cNvPr>
          <p:cNvPicPr/>
          <p:nvPr/>
        </p:nvPicPr>
        <p:blipFill>
          <a:blip r:embed="rId2"/>
          <a:stretch>
            <a:fillRect/>
          </a:stretch>
        </p:blipFill>
        <p:spPr>
          <a:xfrm>
            <a:off x="7033253" y="5569301"/>
            <a:ext cx="936054" cy="776117"/>
          </a:xfrm>
          <a:prstGeom prst="rect">
            <a:avLst/>
          </a:prstGeom>
        </p:spPr>
      </p:pic>
      <p:pic>
        <p:nvPicPr>
          <p:cNvPr id="173" name="Picture 172">
            <a:extLst>
              <a:ext uri="{FF2B5EF4-FFF2-40B4-BE49-F238E27FC236}">
                <a16:creationId xmlns:a16="http://schemas.microsoft.com/office/drawing/2014/main" id="{1DB87283-4387-B24A-A225-5E3CB1C78E21}"/>
              </a:ext>
            </a:extLst>
          </p:cNvPr>
          <p:cNvPicPr/>
          <p:nvPr/>
        </p:nvPicPr>
        <p:blipFill>
          <a:blip r:embed="rId2"/>
          <a:stretch>
            <a:fillRect/>
          </a:stretch>
        </p:blipFill>
        <p:spPr>
          <a:xfrm>
            <a:off x="6681495" y="1225977"/>
            <a:ext cx="936054" cy="776117"/>
          </a:xfrm>
          <a:prstGeom prst="rect">
            <a:avLst/>
          </a:prstGeom>
        </p:spPr>
      </p:pic>
      <p:pic>
        <p:nvPicPr>
          <p:cNvPr id="174" name="Picture 173">
            <a:extLst>
              <a:ext uri="{FF2B5EF4-FFF2-40B4-BE49-F238E27FC236}">
                <a16:creationId xmlns:a16="http://schemas.microsoft.com/office/drawing/2014/main" id="{956300E1-25AD-C949-9966-B30D805CEEBB}"/>
              </a:ext>
            </a:extLst>
          </p:cNvPr>
          <p:cNvPicPr/>
          <p:nvPr/>
        </p:nvPicPr>
        <p:blipFill>
          <a:blip r:embed="rId2"/>
          <a:stretch>
            <a:fillRect/>
          </a:stretch>
        </p:blipFill>
        <p:spPr>
          <a:xfrm>
            <a:off x="8259650" y="1569238"/>
            <a:ext cx="936054" cy="776117"/>
          </a:xfrm>
          <a:prstGeom prst="rect">
            <a:avLst/>
          </a:prstGeom>
        </p:spPr>
      </p:pic>
      <p:pic>
        <p:nvPicPr>
          <p:cNvPr id="175" name="Picture 174">
            <a:extLst>
              <a:ext uri="{FF2B5EF4-FFF2-40B4-BE49-F238E27FC236}">
                <a16:creationId xmlns:a16="http://schemas.microsoft.com/office/drawing/2014/main" id="{9C7622F9-595B-8D4C-B35C-4F4544F8A171}"/>
              </a:ext>
            </a:extLst>
          </p:cNvPr>
          <p:cNvPicPr/>
          <p:nvPr/>
        </p:nvPicPr>
        <p:blipFill>
          <a:blip r:embed="rId2"/>
          <a:stretch>
            <a:fillRect/>
          </a:stretch>
        </p:blipFill>
        <p:spPr>
          <a:xfrm>
            <a:off x="9110313" y="1278305"/>
            <a:ext cx="936054" cy="776117"/>
          </a:xfrm>
          <a:prstGeom prst="rect">
            <a:avLst/>
          </a:prstGeom>
        </p:spPr>
      </p:pic>
      <p:cxnSp>
        <p:nvCxnSpPr>
          <p:cNvPr id="176" name="Straight Arrow Connector 175">
            <a:extLst>
              <a:ext uri="{FF2B5EF4-FFF2-40B4-BE49-F238E27FC236}">
                <a16:creationId xmlns:a16="http://schemas.microsoft.com/office/drawing/2014/main" id="{B9624EE3-F0E7-8C47-8F33-580DFA17D399}"/>
              </a:ext>
            </a:extLst>
          </p:cNvPr>
          <p:cNvCxnSpPr>
            <a:endCxn id="167" idx="1"/>
          </p:cNvCxnSpPr>
          <p:nvPr/>
        </p:nvCxnSpPr>
        <p:spPr>
          <a:xfrm flipV="1">
            <a:off x="6240290" y="3562803"/>
            <a:ext cx="2669180" cy="4708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94B0FB78-25DB-7C41-AFF4-F36150CB8055}"/>
              </a:ext>
            </a:extLst>
          </p:cNvPr>
          <p:cNvCxnSpPr>
            <a:endCxn id="169" idx="1"/>
          </p:cNvCxnSpPr>
          <p:nvPr/>
        </p:nvCxnSpPr>
        <p:spPr>
          <a:xfrm flipV="1">
            <a:off x="5973838" y="2175374"/>
            <a:ext cx="1394394" cy="130925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D6038113-0D68-5A4A-8544-B1624021CCB5}"/>
              </a:ext>
            </a:extLst>
          </p:cNvPr>
          <p:cNvCxnSpPr>
            <a:cxnSpLocks/>
          </p:cNvCxnSpPr>
          <p:nvPr/>
        </p:nvCxnSpPr>
        <p:spPr>
          <a:xfrm flipV="1">
            <a:off x="5731932" y="1980759"/>
            <a:ext cx="1031054" cy="127681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D7E4A77D-45C8-3548-9A85-CAD580855D41}"/>
              </a:ext>
            </a:extLst>
          </p:cNvPr>
          <p:cNvCxnSpPr>
            <a:endCxn id="168" idx="1"/>
          </p:cNvCxnSpPr>
          <p:nvPr/>
        </p:nvCxnSpPr>
        <p:spPr>
          <a:xfrm flipV="1">
            <a:off x="6133495" y="4678624"/>
            <a:ext cx="2775974" cy="8004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id="{2CE3CC46-9AAF-D04A-9BBB-C6B0FEA1218A}"/>
              </a:ext>
            </a:extLst>
          </p:cNvPr>
          <p:cNvCxnSpPr>
            <a:endCxn id="171" idx="1"/>
          </p:cNvCxnSpPr>
          <p:nvPr/>
        </p:nvCxnSpPr>
        <p:spPr>
          <a:xfrm>
            <a:off x="5973838" y="5110014"/>
            <a:ext cx="2931523" cy="65461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207802C5-7D77-7343-AB65-191370294986}"/>
              </a:ext>
            </a:extLst>
          </p:cNvPr>
          <p:cNvCxnSpPr>
            <a:endCxn id="172" idx="1"/>
          </p:cNvCxnSpPr>
          <p:nvPr/>
        </p:nvCxnSpPr>
        <p:spPr>
          <a:xfrm>
            <a:off x="5731932" y="5246079"/>
            <a:ext cx="1301321" cy="71128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3" name="Content Placeholder 2">
            <a:extLst>
              <a:ext uri="{FF2B5EF4-FFF2-40B4-BE49-F238E27FC236}">
                <a16:creationId xmlns:a16="http://schemas.microsoft.com/office/drawing/2014/main" id="{3BAF80BD-A65B-9F4F-A0A3-7F8F8390A029}"/>
              </a:ext>
            </a:extLst>
          </p:cNvPr>
          <p:cNvSpPr txBox="1">
            <a:spLocks/>
          </p:cNvSpPr>
          <p:nvPr/>
        </p:nvSpPr>
        <p:spPr>
          <a:xfrm>
            <a:off x="0" y="6951206"/>
            <a:ext cx="5881851" cy="879643"/>
          </a:xfrm>
          <a:prstGeom prst="rect">
            <a:avLst/>
          </a:prstGeom>
        </p:spPr>
        <p:txBody>
          <a:bodyPr vert="horz" lIns="100584" tIns="50292" rIns="100584" bIns="50292"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520" dirty="0"/>
              <a:t>~200 Gbps aggregate traffic</a:t>
            </a:r>
          </a:p>
          <a:p>
            <a:pPr algn="ctr"/>
            <a:endParaRPr lang="en-US" sz="3520" dirty="0"/>
          </a:p>
        </p:txBody>
      </p:sp>
      <p:sp>
        <p:nvSpPr>
          <p:cNvPr id="184" name="Content Placeholder 2">
            <a:extLst>
              <a:ext uri="{FF2B5EF4-FFF2-40B4-BE49-F238E27FC236}">
                <a16:creationId xmlns:a16="http://schemas.microsoft.com/office/drawing/2014/main" id="{E9DF1464-3EE1-0B43-B281-0C90BDF6DB1D}"/>
              </a:ext>
            </a:extLst>
          </p:cNvPr>
          <p:cNvSpPr txBox="1">
            <a:spLocks/>
          </p:cNvSpPr>
          <p:nvPr/>
        </p:nvSpPr>
        <p:spPr>
          <a:xfrm>
            <a:off x="5605153" y="6331602"/>
            <a:ext cx="4439915" cy="1664373"/>
          </a:xfrm>
          <a:prstGeom prst="rect">
            <a:avLst/>
          </a:prstGeom>
        </p:spPr>
        <p:txBody>
          <a:bodyPr vert="horz" lIns="100584" tIns="50292" rIns="100584" bIns="50292"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520" dirty="0"/>
              <a:t>~5,800 relays in 85 countries</a:t>
            </a:r>
          </a:p>
          <a:p>
            <a:pPr algn="ctr"/>
            <a:endParaRPr lang="en-US" sz="3520" dirty="0"/>
          </a:p>
        </p:txBody>
      </p:sp>
      <p:sp>
        <p:nvSpPr>
          <p:cNvPr id="187" name="Content Placeholder 2">
            <a:extLst>
              <a:ext uri="{FF2B5EF4-FFF2-40B4-BE49-F238E27FC236}">
                <a16:creationId xmlns:a16="http://schemas.microsoft.com/office/drawing/2014/main" id="{E532D5E7-92E7-CC4E-9591-373FC236E37A}"/>
              </a:ext>
            </a:extLst>
          </p:cNvPr>
          <p:cNvSpPr txBox="1">
            <a:spLocks/>
          </p:cNvSpPr>
          <p:nvPr/>
        </p:nvSpPr>
        <p:spPr>
          <a:xfrm>
            <a:off x="-1" y="6392535"/>
            <a:ext cx="5881851" cy="879643"/>
          </a:xfrm>
          <a:prstGeom prst="rect">
            <a:avLst/>
          </a:prstGeom>
        </p:spPr>
        <p:txBody>
          <a:bodyPr vert="horz" lIns="100584" tIns="50292" rIns="100584" bIns="50292"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t>2–8 million daily users</a:t>
            </a:r>
          </a:p>
        </p:txBody>
      </p:sp>
      <p:pic>
        <p:nvPicPr>
          <p:cNvPr id="185" name="Picture 184" descr="MajinCline_Globe.png">
            <a:extLst>
              <a:ext uri="{FF2B5EF4-FFF2-40B4-BE49-F238E27FC236}">
                <a16:creationId xmlns:a16="http://schemas.microsoft.com/office/drawing/2014/main" id="{55D0AEB6-8702-834E-A3DE-8F6B4EA2B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745" y="2893248"/>
            <a:ext cx="2889293" cy="2889293"/>
          </a:xfrm>
          <a:prstGeom prst="rect">
            <a:avLst/>
          </a:prstGeom>
        </p:spPr>
      </p:pic>
      <p:pic>
        <p:nvPicPr>
          <p:cNvPr id="46" name="Picture 45" descr="Tor_project_logo_hq.png">
            <a:extLst>
              <a:ext uri="{FF2B5EF4-FFF2-40B4-BE49-F238E27FC236}">
                <a16:creationId xmlns:a16="http://schemas.microsoft.com/office/drawing/2014/main" id="{0608E2E2-EA2E-D043-8028-52FE3D8EF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111" y="3401211"/>
            <a:ext cx="2255508" cy="1474063"/>
          </a:xfrm>
          <a:prstGeom prst="rect">
            <a:avLst/>
          </a:prstGeom>
        </p:spPr>
      </p:pic>
      <p:pic>
        <p:nvPicPr>
          <p:cNvPr id="141" name="Picture 140">
            <a:extLst>
              <a:ext uri="{FF2B5EF4-FFF2-40B4-BE49-F238E27FC236}">
                <a16:creationId xmlns:a16="http://schemas.microsoft.com/office/drawing/2014/main" id="{1F9E235F-04DB-C449-88C9-F48AC91CD54F}"/>
              </a:ext>
            </a:extLst>
          </p:cNvPr>
          <p:cNvPicPr/>
          <p:nvPr/>
        </p:nvPicPr>
        <p:blipFill>
          <a:blip r:embed="rId5"/>
          <a:stretch>
            <a:fillRect/>
          </a:stretch>
        </p:blipFill>
        <p:spPr>
          <a:xfrm>
            <a:off x="1375544" y="2708513"/>
            <a:ext cx="508712" cy="776117"/>
          </a:xfrm>
          <a:prstGeom prst="rect">
            <a:avLst/>
          </a:prstGeom>
        </p:spPr>
      </p:pic>
      <p:pic>
        <p:nvPicPr>
          <p:cNvPr id="142" name="Picture 141">
            <a:extLst>
              <a:ext uri="{FF2B5EF4-FFF2-40B4-BE49-F238E27FC236}">
                <a16:creationId xmlns:a16="http://schemas.microsoft.com/office/drawing/2014/main" id="{78C19397-488B-704D-919D-AAB716DF15C0}"/>
              </a:ext>
            </a:extLst>
          </p:cNvPr>
          <p:cNvPicPr/>
          <p:nvPr/>
        </p:nvPicPr>
        <p:blipFill>
          <a:blip r:embed="rId5"/>
          <a:stretch>
            <a:fillRect/>
          </a:stretch>
        </p:blipFill>
        <p:spPr>
          <a:xfrm>
            <a:off x="1375544" y="3872689"/>
            <a:ext cx="508712" cy="776117"/>
          </a:xfrm>
          <a:prstGeom prst="rect">
            <a:avLst/>
          </a:prstGeom>
        </p:spPr>
      </p:pic>
      <p:pic>
        <p:nvPicPr>
          <p:cNvPr id="143" name="Picture 142">
            <a:extLst>
              <a:ext uri="{FF2B5EF4-FFF2-40B4-BE49-F238E27FC236}">
                <a16:creationId xmlns:a16="http://schemas.microsoft.com/office/drawing/2014/main" id="{82166B86-3BAD-F54D-8E3E-4017630780CA}"/>
              </a:ext>
            </a:extLst>
          </p:cNvPr>
          <p:cNvPicPr/>
          <p:nvPr/>
        </p:nvPicPr>
        <p:blipFill>
          <a:blip r:embed="rId5"/>
          <a:stretch>
            <a:fillRect/>
          </a:stretch>
        </p:blipFill>
        <p:spPr>
          <a:xfrm>
            <a:off x="1375544" y="4988510"/>
            <a:ext cx="508712" cy="776117"/>
          </a:xfrm>
          <a:prstGeom prst="rect">
            <a:avLst/>
          </a:prstGeom>
        </p:spPr>
      </p:pic>
      <p:pic>
        <p:nvPicPr>
          <p:cNvPr id="152" name="Picture 151">
            <a:extLst>
              <a:ext uri="{FF2B5EF4-FFF2-40B4-BE49-F238E27FC236}">
                <a16:creationId xmlns:a16="http://schemas.microsoft.com/office/drawing/2014/main" id="{DC669FA5-D76B-7240-8081-7ADA6BC507DD}"/>
              </a:ext>
            </a:extLst>
          </p:cNvPr>
          <p:cNvPicPr/>
          <p:nvPr/>
        </p:nvPicPr>
        <p:blipFill>
          <a:blip r:embed="rId5"/>
          <a:stretch>
            <a:fillRect/>
          </a:stretch>
        </p:blipFill>
        <p:spPr>
          <a:xfrm>
            <a:off x="691679" y="2235448"/>
            <a:ext cx="508712" cy="776117"/>
          </a:xfrm>
          <a:prstGeom prst="rect">
            <a:avLst/>
          </a:prstGeom>
        </p:spPr>
      </p:pic>
      <p:pic>
        <p:nvPicPr>
          <p:cNvPr id="153" name="Picture 152">
            <a:extLst>
              <a:ext uri="{FF2B5EF4-FFF2-40B4-BE49-F238E27FC236}">
                <a16:creationId xmlns:a16="http://schemas.microsoft.com/office/drawing/2014/main" id="{438B8888-F25D-AB4B-A8CB-AD7D9E3E91EF}"/>
              </a:ext>
            </a:extLst>
          </p:cNvPr>
          <p:cNvPicPr/>
          <p:nvPr/>
        </p:nvPicPr>
        <p:blipFill>
          <a:blip r:embed="rId5"/>
          <a:stretch>
            <a:fillRect/>
          </a:stretch>
        </p:blipFill>
        <p:spPr>
          <a:xfrm>
            <a:off x="691679" y="3257575"/>
            <a:ext cx="508712" cy="776117"/>
          </a:xfrm>
          <a:prstGeom prst="rect">
            <a:avLst/>
          </a:prstGeom>
        </p:spPr>
      </p:pic>
      <p:pic>
        <p:nvPicPr>
          <p:cNvPr id="154" name="Picture 153">
            <a:extLst>
              <a:ext uri="{FF2B5EF4-FFF2-40B4-BE49-F238E27FC236}">
                <a16:creationId xmlns:a16="http://schemas.microsoft.com/office/drawing/2014/main" id="{F0FE6FA9-7427-044F-A211-0FAB8136DB7D}"/>
              </a:ext>
            </a:extLst>
          </p:cNvPr>
          <p:cNvPicPr/>
          <p:nvPr/>
        </p:nvPicPr>
        <p:blipFill>
          <a:blip r:embed="rId5"/>
          <a:stretch>
            <a:fillRect/>
          </a:stretch>
        </p:blipFill>
        <p:spPr>
          <a:xfrm>
            <a:off x="691679" y="4370606"/>
            <a:ext cx="508712" cy="776117"/>
          </a:xfrm>
          <a:prstGeom prst="rect">
            <a:avLst/>
          </a:prstGeom>
        </p:spPr>
      </p:pic>
      <p:pic>
        <p:nvPicPr>
          <p:cNvPr id="155" name="Picture 154">
            <a:extLst>
              <a:ext uri="{FF2B5EF4-FFF2-40B4-BE49-F238E27FC236}">
                <a16:creationId xmlns:a16="http://schemas.microsoft.com/office/drawing/2014/main" id="{9D0FC2C2-5A09-5B4D-8B09-A8C012E33152}"/>
              </a:ext>
            </a:extLst>
          </p:cNvPr>
          <p:cNvPicPr/>
          <p:nvPr/>
        </p:nvPicPr>
        <p:blipFill>
          <a:blip r:embed="rId5"/>
          <a:stretch>
            <a:fillRect/>
          </a:stretch>
        </p:blipFill>
        <p:spPr>
          <a:xfrm>
            <a:off x="691679" y="5356867"/>
            <a:ext cx="508712" cy="776117"/>
          </a:xfrm>
          <a:prstGeom prst="rect">
            <a:avLst/>
          </a:prstGeom>
        </p:spPr>
      </p:pic>
      <p:pic>
        <p:nvPicPr>
          <p:cNvPr id="156" name="Picture 155">
            <a:extLst>
              <a:ext uri="{FF2B5EF4-FFF2-40B4-BE49-F238E27FC236}">
                <a16:creationId xmlns:a16="http://schemas.microsoft.com/office/drawing/2014/main" id="{8DEFFD65-7501-E247-80EE-E5F35CF10BFE}"/>
              </a:ext>
            </a:extLst>
          </p:cNvPr>
          <p:cNvPicPr/>
          <p:nvPr/>
        </p:nvPicPr>
        <p:blipFill>
          <a:blip r:embed="rId5"/>
          <a:stretch>
            <a:fillRect/>
          </a:stretch>
        </p:blipFill>
        <p:spPr>
          <a:xfrm>
            <a:off x="1953742" y="1932396"/>
            <a:ext cx="508712" cy="776117"/>
          </a:xfrm>
          <a:prstGeom prst="rect">
            <a:avLst/>
          </a:prstGeom>
        </p:spPr>
      </p:pic>
      <p:pic>
        <p:nvPicPr>
          <p:cNvPr id="157" name="Picture 156">
            <a:extLst>
              <a:ext uri="{FF2B5EF4-FFF2-40B4-BE49-F238E27FC236}">
                <a16:creationId xmlns:a16="http://schemas.microsoft.com/office/drawing/2014/main" id="{FBE1B4F5-520B-9243-8DAD-6071AA9F2ED9}"/>
              </a:ext>
            </a:extLst>
          </p:cNvPr>
          <p:cNvPicPr/>
          <p:nvPr/>
        </p:nvPicPr>
        <p:blipFill>
          <a:blip r:embed="rId5"/>
          <a:stretch>
            <a:fillRect/>
          </a:stretch>
        </p:blipFill>
        <p:spPr>
          <a:xfrm>
            <a:off x="1968120" y="5464890"/>
            <a:ext cx="508712" cy="776117"/>
          </a:xfrm>
          <a:prstGeom prst="rect">
            <a:avLst/>
          </a:prstGeom>
        </p:spPr>
      </p:pic>
      <p:pic>
        <p:nvPicPr>
          <p:cNvPr id="158" name="Picture 157">
            <a:extLst>
              <a:ext uri="{FF2B5EF4-FFF2-40B4-BE49-F238E27FC236}">
                <a16:creationId xmlns:a16="http://schemas.microsoft.com/office/drawing/2014/main" id="{B1D100D3-7C55-3C47-8DA2-EFA39F88F28A}"/>
              </a:ext>
            </a:extLst>
          </p:cNvPr>
          <p:cNvPicPr/>
          <p:nvPr/>
        </p:nvPicPr>
        <p:blipFill>
          <a:blip r:embed="rId5"/>
          <a:stretch>
            <a:fillRect/>
          </a:stretch>
        </p:blipFill>
        <p:spPr>
          <a:xfrm>
            <a:off x="1200391" y="1820033"/>
            <a:ext cx="508712" cy="776117"/>
          </a:xfrm>
          <a:prstGeom prst="rect">
            <a:avLst/>
          </a:prstGeom>
        </p:spPr>
      </p:pic>
      <p:pic>
        <p:nvPicPr>
          <p:cNvPr id="159" name="Picture 158">
            <a:extLst>
              <a:ext uri="{FF2B5EF4-FFF2-40B4-BE49-F238E27FC236}">
                <a16:creationId xmlns:a16="http://schemas.microsoft.com/office/drawing/2014/main" id="{8E9BF98E-BF96-B14E-9BFF-AABF18A05347}"/>
              </a:ext>
            </a:extLst>
          </p:cNvPr>
          <p:cNvPicPr/>
          <p:nvPr/>
        </p:nvPicPr>
        <p:blipFill>
          <a:blip r:embed="rId5"/>
          <a:stretch>
            <a:fillRect/>
          </a:stretch>
        </p:blipFill>
        <p:spPr>
          <a:xfrm>
            <a:off x="78263" y="2876153"/>
            <a:ext cx="508712" cy="776117"/>
          </a:xfrm>
          <a:prstGeom prst="rect">
            <a:avLst/>
          </a:prstGeom>
        </p:spPr>
      </p:pic>
      <p:pic>
        <p:nvPicPr>
          <p:cNvPr id="160" name="Picture 159">
            <a:extLst>
              <a:ext uri="{FF2B5EF4-FFF2-40B4-BE49-F238E27FC236}">
                <a16:creationId xmlns:a16="http://schemas.microsoft.com/office/drawing/2014/main" id="{01C77DB6-ECBE-D744-B0AB-11CE3B438800}"/>
              </a:ext>
            </a:extLst>
          </p:cNvPr>
          <p:cNvPicPr/>
          <p:nvPr/>
        </p:nvPicPr>
        <p:blipFill>
          <a:blip r:embed="rId5"/>
          <a:stretch>
            <a:fillRect/>
          </a:stretch>
        </p:blipFill>
        <p:spPr>
          <a:xfrm>
            <a:off x="119251" y="3929035"/>
            <a:ext cx="508712" cy="776117"/>
          </a:xfrm>
          <a:prstGeom prst="rect">
            <a:avLst/>
          </a:prstGeom>
        </p:spPr>
      </p:pic>
      <p:pic>
        <p:nvPicPr>
          <p:cNvPr id="161" name="Picture 160">
            <a:extLst>
              <a:ext uri="{FF2B5EF4-FFF2-40B4-BE49-F238E27FC236}">
                <a16:creationId xmlns:a16="http://schemas.microsoft.com/office/drawing/2014/main" id="{F3A8EDDE-18D1-6341-845B-50D172931EFD}"/>
              </a:ext>
            </a:extLst>
          </p:cNvPr>
          <p:cNvPicPr/>
          <p:nvPr/>
        </p:nvPicPr>
        <p:blipFill>
          <a:blip r:embed="rId5"/>
          <a:stretch>
            <a:fillRect/>
          </a:stretch>
        </p:blipFill>
        <p:spPr>
          <a:xfrm>
            <a:off x="78263" y="5110015"/>
            <a:ext cx="508712" cy="776117"/>
          </a:xfrm>
          <a:prstGeom prst="rect">
            <a:avLst/>
          </a:prstGeom>
        </p:spPr>
      </p:pic>
    </p:spTree>
    <p:extLst>
      <p:ext uri="{BB962C8B-B14F-4D97-AF65-F5344CB8AC3E}">
        <p14:creationId xmlns:p14="http://schemas.microsoft.com/office/powerpoint/2010/main" val="1025930230"/>
      </p:ext>
    </p:extLst>
  </p:cSld>
  <p:clrMapOvr>
    <a:masterClrMapping/>
  </p:clrMapOvr>
</p:sld>
</file>

<file path=ppt/theme/theme1.xml><?xml version="1.0" encoding="utf-8"?>
<a:theme xmlns:a="http://schemas.openxmlformats.org/drawingml/2006/main" name="NRL_PPT_M10_052616">
  <a:themeElements>
    <a:clrScheme name="NRL_Color Palette">
      <a:dk1>
        <a:srgbClr val="000000"/>
      </a:dk1>
      <a:lt1>
        <a:sysClr val="window" lastClr="FFFFFF"/>
      </a:lt1>
      <a:dk2>
        <a:srgbClr val="002060"/>
      </a:dk2>
      <a:lt2>
        <a:srgbClr val="E7E6E6"/>
      </a:lt2>
      <a:accent1>
        <a:srgbClr val="002060"/>
      </a:accent1>
      <a:accent2>
        <a:srgbClr val="0070C0"/>
      </a:accent2>
      <a:accent3>
        <a:srgbClr val="FFC000"/>
      </a:accent3>
      <a:accent4>
        <a:srgbClr val="A5A5A5"/>
      </a:accent4>
      <a:accent5>
        <a:srgbClr val="5B9BD5"/>
      </a:accent5>
      <a:accent6>
        <a:srgbClr val="FFFF00"/>
      </a:accent6>
      <a:hlink>
        <a:srgbClr val="002060"/>
      </a:hlink>
      <a:folHlink>
        <a:srgbClr val="FFC000"/>
      </a:folHlink>
    </a:clrScheme>
    <a:fontScheme name="US NR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L_PPT_M10_052616" id="{2ADE39D3-BDE3-49AE-919C-C678C3315280}" vid="{69358647-15F7-4DA1-B81D-61451955B6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NRL_PPT_M10_052616.potx</Template>
  <TotalTime>9190</TotalTime>
  <Words>2813</Words>
  <Application>Microsoft Macintosh PowerPoint</Application>
  <PresentationFormat>Custom</PresentationFormat>
  <Paragraphs>740</Paragraphs>
  <Slides>56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Cambria Math</vt:lpstr>
      <vt:lpstr>Helvetica Neue Medium</vt:lpstr>
      <vt:lpstr>Wingdings</vt:lpstr>
      <vt:lpstr>NRL_PPT_M10_052616</vt:lpstr>
      <vt:lpstr>Stormy: Statistics in Tor by Measuring Securely Ryan Wails (U.S. Naval Research Lab) Aaron Johnson (U.S. Naval Research Lab) Daniel Starin (Perspecta Labs) Arkady Yerukhimovich (George Washington U.) S. Dov Gordon (George Mason University)</vt:lpstr>
      <vt:lpstr>Overview</vt:lpstr>
      <vt:lpstr>Tor background</vt:lpstr>
      <vt:lpstr>What is Tor?</vt:lpstr>
      <vt:lpstr>How does Tor work?</vt:lpstr>
      <vt:lpstr>How does Tor work?</vt:lpstr>
      <vt:lpstr>How does Tor work?</vt:lpstr>
      <vt:lpstr>Why use Tor?</vt:lpstr>
      <vt:lpstr>Who Uses Tor?</vt:lpstr>
      <vt:lpstr>Measuring Tor</vt:lpstr>
      <vt:lpstr>Tor Measurement</vt:lpstr>
      <vt:lpstr>Tor Measurement</vt:lpstr>
      <vt:lpstr>Tor Measurement</vt:lpstr>
      <vt:lpstr>Tor Measurement</vt:lpstr>
      <vt:lpstr>Tor Measurement</vt:lpstr>
      <vt:lpstr>MPC for measurement</vt:lpstr>
      <vt:lpstr>MPC for measurement</vt:lpstr>
      <vt:lpstr>Stormy overview</vt:lpstr>
      <vt:lpstr>Stormy Overview</vt:lpstr>
      <vt:lpstr>Stormy Overview</vt:lpstr>
      <vt:lpstr>Stormy Overview</vt:lpstr>
      <vt:lpstr>Stormy Overview</vt:lpstr>
      <vt:lpstr>Stormy Overview</vt:lpstr>
      <vt:lpstr>Stormy Deployment Models</vt:lpstr>
      <vt:lpstr>Stormy MPC Protocols</vt:lpstr>
      <vt:lpstr>Stormy Composition: Authority Model</vt:lpstr>
      <vt:lpstr>Stormy Composition: Relay Model</vt:lpstr>
      <vt:lpstr>MPC for measurement</vt:lpstr>
      <vt:lpstr>Stormy details</vt:lpstr>
      <vt:lpstr>Stormy MPC Protocols</vt:lpstr>
      <vt:lpstr>Stormy offline Protocols</vt:lpstr>
      <vt:lpstr>Stormy online Protocols</vt:lpstr>
      <vt:lpstr>Stormy input sharing</vt:lpstr>
      <vt:lpstr>Stormy input sharing</vt:lpstr>
      <vt:lpstr>Stormy: Relay Model</vt:lpstr>
      <vt:lpstr>Relay Model Randomness Generation</vt:lpstr>
      <vt:lpstr>Relay Model Randomness Generation</vt:lpstr>
      <vt:lpstr>Relay Model Committee Election</vt:lpstr>
      <vt:lpstr>Relay Model Committee Election</vt:lpstr>
      <vt:lpstr>Relay Model Committee Election</vt:lpstr>
      <vt:lpstr>Relay Model Offline Generation</vt:lpstr>
      <vt:lpstr>Relay Model Triple Generation</vt:lpstr>
      <vt:lpstr>Relay Model Triple Generation</vt:lpstr>
      <vt:lpstr>Relay Model Triple Generation</vt:lpstr>
      <vt:lpstr>Relay Model Triple Generation</vt:lpstr>
      <vt:lpstr>Relay Model Triple Generation</vt:lpstr>
      <vt:lpstr>Stormy: Relay Model</vt:lpstr>
      <vt:lpstr>Stormy: Relay Model</vt:lpstr>
      <vt:lpstr>Stormy: Relay Model</vt:lpstr>
      <vt:lpstr>Stormy: Relay Model</vt:lpstr>
      <vt:lpstr>Results</vt:lpstr>
      <vt:lpstr>Tor Computations</vt:lpstr>
      <vt:lpstr>Implementation</vt:lpstr>
      <vt:lpstr>Experimental Setup</vt:lpstr>
      <vt:lpstr>Stormy Performance Results</vt:lpstr>
      <vt:lpstr>Conclusions and Future Work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NRL</dc:title>
  <dc:creator>Joe Graff</dc:creator>
  <cp:lastModifiedBy>Microsoft Office User</cp:lastModifiedBy>
  <cp:revision>458</cp:revision>
  <cp:lastPrinted>2015-08-19T18:26:03Z</cp:lastPrinted>
  <dcterms:created xsi:type="dcterms:W3CDTF">2015-08-18T16:34:21Z</dcterms:created>
  <dcterms:modified xsi:type="dcterms:W3CDTF">2019-11-08T16:24:52Z</dcterms:modified>
</cp:coreProperties>
</file>