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57" r:id="rId3"/>
    <p:sldId id="258" r:id="rId4"/>
    <p:sldId id="279" r:id="rId5"/>
    <p:sldId id="259" r:id="rId6"/>
    <p:sldId id="260" r:id="rId7"/>
    <p:sldId id="261" r:id="rId8"/>
    <p:sldId id="263" r:id="rId9"/>
    <p:sldId id="265" r:id="rId10"/>
    <p:sldId id="266" r:id="rId11"/>
    <p:sldId id="269" r:id="rId12"/>
    <p:sldId id="267" r:id="rId13"/>
    <p:sldId id="268" r:id="rId14"/>
    <p:sldId id="271" r:id="rId15"/>
    <p:sldId id="274" r:id="rId16"/>
    <p:sldId id="281" r:id="rId17"/>
    <p:sldId id="282" r:id="rId18"/>
    <p:sldId id="283" r:id="rId19"/>
    <p:sldId id="314" r:id="rId20"/>
    <p:sldId id="316" r:id="rId21"/>
    <p:sldId id="308" r:id="rId22"/>
    <p:sldId id="310" r:id="rId23"/>
    <p:sldId id="311" r:id="rId24"/>
    <p:sldId id="312" r:id="rId25"/>
    <p:sldId id="326" r:id="rId26"/>
    <p:sldId id="317" r:id="rId27"/>
    <p:sldId id="319" r:id="rId28"/>
    <p:sldId id="320" r:id="rId29"/>
    <p:sldId id="322" r:id="rId30"/>
    <p:sldId id="323" r:id="rId31"/>
    <p:sldId id="324" r:id="rId32"/>
    <p:sldId id="313" r:id="rId33"/>
    <p:sldId id="327" r:id="rId34"/>
    <p:sldId id="352" r:id="rId35"/>
    <p:sldId id="353" r:id="rId36"/>
    <p:sldId id="354" r:id="rId37"/>
    <p:sldId id="315" r:id="rId38"/>
    <p:sldId id="328" r:id="rId39"/>
    <p:sldId id="329" r:id="rId40"/>
    <p:sldId id="330" r:id="rId41"/>
    <p:sldId id="331" r:id="rId42"/>
    <p:sldId id="332" r:id="rId43"/>
    <p:sldId id="333" r:id="rId44"/>
    <p:sldId id="334" r:id="rId45"/>
    <p:sldId id="335" r:id="rId46"/>
    <p:sldId id="336" r:id="rId47"/>
    <p:sldId id="337" r:id="rId48"/>
    <p:sldId id="338" r:id="rId49"/>
    <p:sldId id="339" r:id="rId50"/>
    <p:sldId id="340" r:id="rId51"/>
    <p:sldId id="341" r:id="rId52"/>
    <p:sldId id="342" r:id="rId53"/>
    <p:sldId id="343" r:id="rId54"/>
    <p:sldId id="344" r:id="rId55"/>
    <p:sldId id="345" r:id="rId56"/>
    <p:sldId id="346" r:id="rId57"/>
    <p:sldId id="347" r:id="rId58"/>
    <p:sldId id="348" r:id="rId59"/>
    <p:sldId id="349" r:id="rId60"/>
    <p:sldId id="350" r:id="rId61"/>
    <p:sldId id="351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9" autoAdjust="0"/>
    <p:restoredTop sz="9466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79D8D-485F-4E0E-A040-6650762C10CF}" type="datetimeFigureOut">
              <a:rPr lang="en-US" smtClean="0"/>
              <a:pPr/>
              <a:t>12/16/2008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383E8-EA0F-4B3D-898D-C744C96A81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4E8CA-8197-4350-B78B-C128B9339341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E5FD-03FA-4805-9079-9DD63394CBAC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F3EF-EDBF-49A6-B8B4-991F9DBFB5F6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1F871-2DFC-4328-9706-EE18FA6D9429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80524-F785-4372-BB98-57836D8FAF16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032CD-9371-4B49-ABA8-2AC4E9CF1893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E357D-EC69-44DC-AF8A-121150508844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AAB2-8E0F-4AAC-8E28-2B6984D82CE5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7AFD8-C5C2-45C5-AD28-172BA7FD853D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1F5AB-D9F4-443B-A135-EDA96A4E1786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227C8-BFCE-49B1-BBC3-7EAB57783A61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7A7BA-7A7B-4677-B731-7BF8C4D797E2}" type="datetime1">
              <a:rPr lang="en-US" smtClean="0"/>
              <a:pPr/>
              <a:t>12/16/2008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B9098-9BAD-4A4A-BAC7-8BD8F9905C6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0"/>
            <a:ext cx="7772400" cy="1470025"/>
          </a:xfrm>
        </p:spPr>
        <p:txBody>
          <a:bodyPr/>
          <a:lstStyle/>
          <a:p>
            <a:r>
              <a:rPr lang="en-US" dirty="0" smtClean="0"/>
              <a:t>Online and Offline Selling in Limit Order Markets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133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Aaron Johnson</a:t>
            </a:r>
            <a:br>
              <a:rPr lang="en-US" dirty="0" smtClean="0"/>
            </a:br>
            <a:r>
              <a:rPr lang="en-US" dirty="0" smtClean="0"/>
              <a:t>Yale University</a:t>
            </a:r>
          </a:p>
          <a:p>
            <a:endParaRPr lang="en-US" dirty="0"/>
          </a:p>
          <a:p>
            <a:r>
              <a:rPr lang="en-US" dirty="0" smtClean="0"/>
              <a:t>Kevin Chang</a:t>
            </a:r>
            <a:br>
              <a:rPr lang="en-US" dirty="0" smtClean="0"/>
            </a:br>
            <a:r>
              <a:rPr lang="en-US" dirty="0" smtClean="0"/>
              <a:t>Yahoo! Inc.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5105400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Workshop on Internet and Network Economics</a:t>
            </a:r>
            <a:endParaRPr lang="en-US" sz="2800" dirty="0" smtClean="0"/>
          </a:p>
          <a:p>
            <a:pPr algn="ctr"/>
            <a:r>
              <a:rPr lang="en-US" sz="2800" dirty="0" smtClean="0"/>
              <a:t>December, 17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2008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4343400" y="2743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343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5563394" y="3048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801394" y="3047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5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67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$5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6705600" y="24384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05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7925594" y="2743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163594" y="2742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467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8229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4343400" y="2743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343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5563394" y="3048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801394" y="3047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5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0</a:t>
            </a:r>
            <a:endParaRPr lang="en-US" sz="2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867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$5</a:t>
            </a:r>
            <a:endParaRPr lang="en-US" sz="2000" b="1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6705600" y="24384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05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7925594" y="2743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163594" y="2742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467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8229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5867400" y="3733800"/>
            <a:ext cx="1828800" cy="1588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>
            <a:off x="5791200" y="4038600"/>
            <a:ext cx="19050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477000" y="3352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6477000" y="41148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$5</a:t>
            </a:r>
            <a:endParaRPr lang="en-US" dirty="0"/>
          </a:p>
        </p:txBody>
      </p:sp>
      <p:sp>
        <p:nvSpPr>
          <p:cNvPr id="54" name="Slide Number Placeholder 5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6705600" y="24384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05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7925594" y="2743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163594" y="2742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467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8229600" y="2514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343400" y="39624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343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5563394" y="4267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801394" y="4266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5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867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343400" y="3962400"/>
            <a:ext cx="2286000" cy="609600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343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5563394" y="4267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801394" y="4266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5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867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1905000"/>
          </a:xfrm>
        </p:spPr>
        <p:txBody>
          <a:bodyPr/>
          <a:lstStyle/>
          <a:p>
            <a:r>
              <a:rPr lang="en-US" dirty="0" smtClean="0"/>
              <a:t>Sequence of orders</a:t>
            </a:r>
          </a:p>
          <a:p>
            <a:r>
              <a:rPr lang="en-US" dirty="0" smtClean="0"/>
              <a:t>Volume to trade</a:t>
            </a:r>
          </a:p>
          <a:p>
            <a:r>
              <a:rPr lang="en-US" dirty="0" smtClean="0"/>
              <a:t>Insert orders to maximize value at given volume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12192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General Problem</a:t>
            </a:r>
            <a:endParaRPr lang="en-US" sz="4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657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Options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4419600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Online</a:t>
            </a:r>
            <a:r>
              <a:rPr lang="en-US" sz="3600" dirty="0" smtClean="0"/>
              <a:t> / </a:t>
            </a:r>
            <a:r>
              <a:rPr lang="en-US" sz="3600" b="1" dirty="0" smtClean="0"/>
              <a:t>Offline</a:t>
            </a:r>
            <a:r>
              <a:rPr lang="en-US" sz="3600" dirty="0" smtClean="0"/>
              <a:t> / Probabilistic</a:t>
            </a:r>
            <a:endParaRPr lang="en-US" sz="3600" dirty="0"/>
          </a:p>
          <a:p>
            <a:pPr algn="ctr"/>
            <a:r>
              <a:rPr lang="en-US" sz="3600" b="1" dirty="0" smtClean="0"/>
              <a:t>Buy</a:t>
            </a:r>
            <a:r>
              <a:rPr lang="en-US" sz="3600" dirty="0" smtClean="0"/>
              <a:t> / </a:t>
            </a:r>
            <a:r>
              <a:rPr lang="en-US" sz="3600" b="1" dirty="0" smtClean="0"/>
              <a:t>Sell </a:t>
            </a:r>
            <a:r>
              <a:rPr lang="en-US" sz="3600" dirty="0" smtClean="0"/>
              <a:t>/ Both</a:t>
            </a:r>
          </a:p>
          <a:p>
            <a:pPr algn="ctr"/>
            <a:r>
              <a:rPr lang="en-US" sz="3600" dirty="0" smtClean="0"/>
              <a:t>Exact volume / </a:t>
            </a:r>
            <a:r>
              <a:rPr lang="en-US" sz="3600" b="1" dirty="0" smtClean="0"/>
              <a:t>Volume constraint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Sequence of orders</a:t>
            </a:r>
          </a:p>
          <a:p>
            <a:r>
              <a:rPr lang="en-US" dirty="0" smtClean="0"/>
              <a:t>Volume to trade</a:t>
            </a:r>
          </a:p>
          <a:p>
            <a:r>
              <a:rPr lang="en-US" dirty="0" smtClean="0"/>
              <a:t>Insert orders to maximize value at given volume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12192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General Problem</a:t>
            </a:r>
            <a:endParaRPr lang="en-US" sz="40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6576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Options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4419600"/>
            <a:ext cx="6629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Online</a:t>
            </a:r>
            <a:r>
              <a:rPr lang="en-US" sz="3600" dirty="0" smtClean="0"/>
              <a:t> / </a:t>
            </a:r>
            <a:r>
              <a:rPr lang="en-US" sz="3600" b="1" u="sng" dirty="0" smtClean="0"/>
              <a:t>Offline</a:t>
            </a:r>
            <a:r>
              <a:rPr lang="en-US" sz="3600" dirty="0" smtClean="0"/>
              <a:t> / Probabilistic</a:t>
            </a:r>
            <a:endParaRPr lang="en-US" sz="3600" dirty="0"/>
          </a:p>
          <a:p>
            <a:pPr algn="ctr"/>
            <a:r>
              <a:rPr lang="en-US" sz="3600" b="1" dirty="0" smtClean="0"/>
              <a:t>Buy</a:t>
            </a:r>
            <a:r>
              <a:rPr lang="en-US" sz="3600" dirty="0" smtClean="0"/>
              <a:t> / </a:t>
            </a:r>
            <a:r>
              <a:rPr lang="en-US" sz="3600" b="1" u="sng" dirty="0" smtClean="0"/>
              <a:t>Sell</a:t>
            </a:r>
            <a:r>
              <a:rPr lang="en-US" sz="3600" b="1" dirty="0" smtClean="0"/>
              <a:t> </a:t>
            </a:r>
            <a:r>
              <a:rPr lang="en-US" sz="3600" dirty="0" smtClean="0"/>
              <a:t>/ Both</a:t>
            </a:r>
          </a:p>
          <a:p>
            <a:pPr algn="ctr"/>
            <a:r>
              <a:rPr lang="en-US" sz="3600" dirty="0" smtClean="0"/>
              <a:t>Exact volume / </a:t>
            </a:r>
            <a:r>
              <a:rPr lang="en-US" sz="3600" b="1" u="sng" dirty="0" smtClean="0"/>
              <a:t>Volume constraint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038600"/>
          </a:xfrm>
        </p:spPr>
        <p:txBody>
          <a:bodyPr/>
          <a:lstStyle/>
          <a:p>
            <a:r>
              <a:rPr lang="en-US" dirty="0" smtClean="0"/>
              <a:t>Sequence of orders: (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l-GR" dirty="0" smtClean="0"/>
              <a:t> σ</a:t>
            </a:r>
            <a:r>
              <a:rPr lang="en-US" i="1" baseline="-25000" dirty="0" smtClean="0"/>
              <a:t>n</a:t>
            </a:r>
            <a:r>
              <a:rPr lang="en-US" dirty="0" smtClean="0"/>
              <a:t>) : </a:t>
            </a:r>
            <a:r>
              <a:rPr lang="el-GR" dirty="0" smtClean="0"/>
              <a:t>σ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&lt;B/</a:t>
            </a:r>
            <a:r>
              <a:rPr lang="en-US" dirty="0" err="1" smtClean="0"/>
              <a:t>S,</a:t>
            </a:r>
            <a:r>
              <a:rPr lang="en-US" i="1" dirty="0" err="1" smtClean="0"/>
              <a:t>v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,</a:t>
            </a:r>
            <a:r>
              <a:rPr lang="en-US" i="1" dirty="0" err="1" smtClean="0"/>
              <a:t>p</a:t>
            </a:r>
            <a:r>
              <a:rPr lang="en-US" i="1" baseline="-25000" dirty="0" err="1" smtClean="0"/>
              <a:t>i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Volume to sell : </a:t>
            </a:r>
            <a:r>
              <a:rPr lang="en-US" i="1" dirty="0" smtClean="0"/>
              <a:t>N</a:t>
            </a:r>
          </a:p>
          <a:p>
            <a:r>
              <a:rPr lang="en-US" dirty="0" smtClean="0"/>
              <a:t>Insert sell orders to maximize revenue.</a:t>
            </a:r>
          </a:p>
          <a:p>
            <a:pPr lvl="1"/>
            <a:r>
              <a:rPr lang="en-US" dirty="0" smtClean="0"/>
              <a:t>Output (</a:t>
            </a:r>
            <a:r>
              <a:rPr lang="el-GR" dirty="0" smtClean="0"/>
              <a:t>σ</a:t>
            </a:r>
            <a:r>
              <a:rPr lang="en-US" baseline="-25000" dirty="0" smtClean="0"/>
              <a:t>1</a:t>
            </a:r>
            <a:r>
              <a:rPr lang="en-US" dirty="0" smtClean="0"/>
              <a:t>,τ</a:t>
            </a:r>
            <a:r>
              <a:rPr lang="en-US" baseline="-25000" dirty="0" smtClean="0"/>
              <a:t>1</a:t>
            </a:r>
            <a:r>
              <a:rPr lang="en-US" dirty="0" smtClean="0"/>
              <a:t>,</a:t>
            </a:r>
            <a:r>
              <a:rPr lang="el-GR" dirty="0" smtClean="0"/>
              <a:t>σ</a:t>
            </a:r>
            <a:r>
              <a:rPr lang="en-US" baseline="-25000" dirty="0" smtClean="0"/>
              <a:t>2</a:t>
            </a:r>
            <a:r>
              <a:rPr lang="en-US" dirty="0" smtClean="0"/>
              <a:t>,τ</a:t>
            </a:r>
            <a:r>
              <a:rPr lang="en-US" baseline="-25000" dirty="0" smtClean="0"/>
              <a:t>2</a:t>
            </a:r>
            <a:r>
              <a:rPr lang="en-US" dirty="0" smtClean="0"/>
              <a:t>,…,</a:t>
            </a:r>
            <a:r>
              <a:rPr lang="el-GR" dirty="0" smtClean="0"/>
              <a:t> σ</a:t>
            </a:r>
            <a:r>
              <a:rPr lang="en-US" i="1" baseline="-25000" dirty="0" err="1" smtClean="0"/>
              <a:t>n</a:t>
            </a:r>
            <a:r>
              <a:rPr lang="en-US" dirty="0" err="1" smtClean="0"/>
              <a:t>,τ</a:t>
            </a:r>
            <a:r>
              <a:rPr lang="en-US" i="1" baseline="-25000" dirty="0" err="1" smtClean="0"/>
              <a:t>n</a:t>
            </a:r>
            <a:r>
              <a:rPr lang="en-US" dirty="0" smtClean="0"/>
              <a:t>), </a:t>
            </a:r>
            <a:r>
              <a:rPr lang="en-US" dirty="0" err="1" smtClean="0"/>
              <a:t>τ</a:t>
            </a:r>
            <a:r>
              <a:rPr lang="en-US" i="1" baseline="-25000" dirty="0" err="1" smtClean="0"/>
              <a:t>i</a:t>
            </a:r>
            <a:r>
              <a:rPr lang="en-US" dirty="0" smtClean="0"/>
              <a:t> = &lt;</a:t>
            </a:r>
            <a:r>
              <a:rPr lang="en-US" dirty="0" err="1" smtClean="0"/>
              <a:t>S,</a:t>
            </a:r>
            <a:r>
              <a:rPr lang="en-US" i="1" dirty="0" err="1" smtClean="0"/>
              <a:t>v</a:t>
            </a:r>
            <a:r>
              <a:rPr lang="el-GR" i="1" baseline="30000" dirty="0" smtClean="0"/>
              <a:t>τ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,</a:t>
            </a:r>
            <a:r>
              <a:rPr lang="en-US" i="1" dirty="0" err="1" smtClean="0"/>
              <a:t>p</a:t>
            </a:r>
            <a:r>
              <a:rPr lang="el-GR" i="1" baseline="30000" dirty="0" smtClean="0"/>
              <a:t> τ</a:t>
            </a:r>
            <a:r>
              <a:rPr lang="en-US" i="1" baseline="-25000" dirty="0" err="1" smtClean="0"/>
              <a:t>i</a:t>
            </a:r>
            <a:r>
              <a:rPr lang="en-US" dirty="0" smtClean="0"/>
              <a:t>&gt;.</a:t>
            </a:r>
          </a:p>
          <a:p>
            <a:pPr lvl="1"/>
            <a:r>
              <a:rPr lang="en-US" dirty="0" err="1" smtClean="0"/>
              <a:t>Σ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i="1" dirty="0" smtClean="0"/>
              <a:t>v</a:t>
            </a:r>
            <a:r>
              <a:rPr lang="el-GR" i="1" baseline="30000" dirty="0" smtClean="0"/>
              <a:t>τ</a:t>
            </a:r>
            <a:r>
              <a:rPr lang="en-US" i="1" baseline="-25000" dirty="0" err="1" smtClean="0"/>
              <a:t>i</a:t>
            </a:r>
            <a:r>
              <a:rPr lang="en-US" i="1" baseline="-25000" dirty="0" smtClean="0"/>
              <a:t> </a:t>
            </a:r>
            <a:r>
              <a:rPr lang="en-US" dirty="0" smtClean="0"/>
              <a:t>≤</a:t>
            </a:r>
            <a:r>
              <a:rPr lang="en-US" i="1" dirty="0" smtClean="0"/>
              <a:t>N</a:t>
            </a:r>
            <a:endParaRPr lang="en-US" i="1" baseline="-25000" dirty="0" smtClean="0"/>
          </a:p>
          <a:p>
            <a:pPr lvl="1"/>
            <a:r>
              <a:rPr lang="en-US" dirty="0" smtClean="0"/>
              <a:t>Maximize revenue earned from </a:t>
            </a:r>
            <a:r>
              <a:rPr lang="en-US" dirty="0" err="1" smtClean="0"/>
              <a:t>τ</a:t>
            </a:r>
            <a:r>
              <a:rPr lang="en-US" i="1" baseline="-25000" dirty="0" err="1" smtClean="0"/>
              <a:t>i</a:t>
            </a:r>
            <a:r>
              <a:rPr lang="en-US" dirty="0" smtClean="0"/>
              <a:t> sales.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12192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Offline Selling</a:t>
            </a:r>
            <a:endParaRPr lang="en-US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0386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Problem is </a:t>
            </a:r>
            <a:r>
              <a:rPr lang="en-US" b="1" dirty="0" smtClean="0"/>
              <a:t>NP</a:t>
            </a:r>
            <a:r>
              <a:rPr lang="en-US" dirty="0" smtClean="0"/>
              <a:t>-Hard, even when there are only three prices in sequence.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Problem with two prices is linear-time solvable.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Exists a Polynomial-Time Approximation Scheme when number of prices is constant.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12192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Offline Selling</a:t>
            </a:r>
            <a:endParaRPr lang="en-US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534400" cy="4038600"/>
          </a:xfrm>
        </p:spPr>
        <p:txBody>
          <a:bodyPr/>
          <a:lstStyle/>
          <a:p>
            <a:pPr algn="ctr">
              <a:buNone/>
            </a:pPr>
            <a:r>
              <a:rPr lang="en-US" sz="4000" dirty="0" smtClean="0"/>
              <a:t>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/>
              <a:t>Problem is </a:t>
            </a:r>
            <a:r>
              <a:rPr lang="en-US" b="1" u="sng" dirty="0" smtClean="0"/>
              <a:t>NP</a:t>
            </a:r>
            <a:r>
              <a:rPr lang="en-US" u="sng" dirty="0" smtClean="0"/>
              <a:t>-Hard, even when there are only three prices in sequence.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u="sng" dirty="0" smtClean="0"/>
              <a:t>Problem with two prices is linear-time solvable.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Exists a Polynomial-Time Approximation Scheme when number of prices is constant.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43200" y="1219200"/>
            <a:ext cx="388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Offline Selling</a:t>
            </a:r>
            <a:endParaRPr lang="en-US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Match buyers with sellers</a:t>
            </a:r>
          </a:p>
          <a:p>
            <a:r>
              <a:rPr lang="en-US" dirty="0" smtClean="0"/>
              <a:t>Electronic Communication Networks (ECNs)</a:t>
            </a:r>
          </a:p>
          <a:p>
            <a:pPr lvl="1"/>
            <a:r>
              <a:rPr lang="en-US" dirty="0" smtClean="0"/>
              <a:t>NASDAQ</a:t>
            </a:r>
          </a:p>
          <a:p>
            <a:pPr lvl="1"/>
            <a:r>
              <a:rPr lang="en-US" dirty="0" smtClean="0"/>
              <a:t>Instinet</a:t>
            </a:r>
          </a:p>
          <a:p>
            <a:pPr lvl="1"/>
            <a:r>
              <a:rPr lang="en-US" dirty="0" smtClean="0"/>
              <a:t>NYSE-</a:t>
            </a:r>
            <a:r>
              <a:rPr lang="en-US" dirty="0" err="1" smtClean="0"/>
              <a:t>Euronext</a:t>
            </a:r>
            <a:endParaRPr lang="en-US" dirty="0" smtClean="0"/>
          </a:p>
          <a:p>
            <a:r>
              <a:rPr lang="en-US" dirty="0" smtClean="0"/>
              <a:t>Prediction Markets</a:t>
            </a:r>
          </a:p>
          <a:p>
            <a:pPr lvl="1"/>
            <a:r>
              <a:rPr lang="en-US" dirty="0" err="1" smtClean="0"/>
              <a:t>Intrade</a:t>
            </a:r>
            <a:endParaRPr lang="en-US" dirty="0" smtClean="0"/>
          </a:p>
          <a:p>
            <a:pPr lvl="1"/>
            <a:r>
              <a:rPr lang="en-US" dirty="0" smtClean="0"/>
              <a:t>Iowa Electronic Markets</a:t>
            </a:r>
          </a:p>
          <a:p>
            <a:r>
              <a:rPr lang="en-US" dirty="0" smtClean="0"/>
              <a:t>Market makers</a:t>
            </a:r>
          </a:p>
          <a:p>
            <a:r>
              <a:rPr lang="en-US" dirty="0" smtClean="0"/>
              <a:t>Market </a:t>
            </a:r>
            <a:r>
              <a:rPr lang="en-US" dirty="0" smtClean="0"/>
              <a:t>orders, </a:t>
            </a:r>
            <a:r>
              <a:rPr lang="en-US" dirty="0" smtClean="0"/>
              <a:t>fill </a:t>
            </a:r>
            <a:r>
              <a:rPr lang="en-US" dirty="0" smtClean="0"/>
              <a:t>or </a:t>
            </a:r>
            <a:r>
              <a:rPr lang="en-US" dirty="0" smtClean="0"/>
              <a:t>kill, cancellation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Offline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672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 a canonical form for optimal solutions to case when input sequence has only three prices.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Form leads to algorithm for two-price case.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Reduce K</a:t>
            </a:r>
            <a:r>
              <a:rPr lang="en-US" cap="small" dirty="0" smtClean="0"/>
              <a:t>napsack</a:t>
            </a:r>
            <a:r>
              <a:rPr lang="en-US" dirty="0" smtClean="0"/>
              <a:t> to three-price instance.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Easy to see that solutions to K</a:t>
            </a:r>
            <a:r>
              <a:rPr lang="en-US" cap="small" dirty="0" smtClean="0"/>
              <a:t>napsack</a:t>
            </a:r>
            <a:r>
              <a:rPr lang="en-US" dirty="0" smtClean="0"/>
              <a:t> instance give solutions to three-price instance.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Canonical form guarantees that a solution to three-price selling gives a solution to K</a:t>
            </a:r>
            <a:r>
              <a:rPr lang="en-US" cap="small" dirty="0" smtClean="0"/>
              <a:t>napsack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12192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Proving Hardness</a:t>
            </a:r>
            <a:endParaRPr lang="en-US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Optimal Offline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Lemma 1</a:t>
            </a:r>
            <a:r>
              <a:rPr lang="en-US" dirty="0" smtClean="0"/>
              <a:t>: We can assume that all sales at the highest price </a:t>
            </a:r>
            <a:r>
              <a:rPr lang="en-US" i="1" dirty="0" err="1" smtClean="0"/>
              <a:t>i</a:t>
            </a:r>
            <a:r>
              <a:rPr lang="en-US" i="1" dirty="0" smtClean="0"/>
              <a:t>) </a:t>
            </a:r>
            <a:r>
              <a:rPr lang="en-US" dirty="0" smtClean="0"/>
              <a:t>are made by the algorithm and </a:t>
            </a:r>
            <a:r>
              <a:rPr lang="en-US" i="1" dirty="0" smtClean="0"/>
              <a:t>ii) </a:t>
            </a:r>
            <a:r>
              <a:rPr lang="en-US" dirty="0" smtClean="0"/>
              <a:t>have sell orders that are placed at the beginning.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Lemma 2</a:t>
            </a:r>
            <a:r>
              <a:rPr lang="en-US" dirty="0" smtClean="0"/>
              <a:t>: We can assume that all sell orders at the lowest price that are inserted by the algorithm are placed immediately after the last sale made by the algorithm at a higher price.</a:t>
            </a:r>
            <a:endParaRPr lang="en-US" i="1" dirty="0" smtClean="0"/>
          </a:p>
          <a:p>
            <a:pPr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Two-Price Offline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With only two prices for orders (high and low), use this algorithm:</a:t>
            </a:r>
          </a:p>
          <a:p>
            <a:pPr marL="971550" lvl="1" indent="-514350">
              <a:buNone/>
            </a:pPr>
            <a:endParaRPr lang="en-US" dirty="0" smtClean="0">
              <a:latin typeface="Century" pitchFamily="18" charset="0"/>
            </a:endParaRPr>
          </a:p>
          <a:p>
            <a:pPr marL="971550" lvl="1" indent="-514350">
              <a:buNone/>
            </a:pPr>
            <a:r>
              <a:rPr lang="en-US" dirty="0" smtClean="0">
                <a:latin typeface="Century" pitchFamily="18" charset="0"/>
              </a:rPr>
              <a:t>At the beginning, place a sell order for volume </a:t>
            </a:r>
            <a:r>
              <a:rPr lang="en-US" i="1" dirty="0" smtClean="0">
                <a:latin typeface="Century" pitchFamily="18" charset="0"/>
              </a:rPr>
              <a:t>N</a:t>
            </a:r>
            <a:r>
              <a:rPr lang="en-US" dirty="0" smtClean="0">
                <a:latin typeface="Century" pitchFamily="18" charset="0"/>
              </a:rPr>
              <a:t> at the high price.</a:t>
            </a:r>
          </a:p>
          <a:p>
            <a:pPr marL="971550" lvl="1" indent="-514350">
              <a:buNone/>
            </a:pPr>
            <a:r>
              <a:rPr lang="en-US" dirty="0" smtClean="0">
                <a:latin typeface="Century" pitchFamily="18" charset="0"/>
              </a:rPr>
              <a:t>If volume sold is </a:t>
            </a:r>
            <a:r>
              <a:rPr lang="en-US" i="1" dirty="0" smtClean="0">
                <a:latin typeface="Century" pitchFamily="18" charset="0"/>
              </a:rPr>
              <a:t>N</a:t>
            </a:r>
            <a:r>
              <a:rPr lang="en-US" dirty="0" smtClean="0">
                <a:latin typeface="Century" pitchFamily="18" charset="0"/>
              </a:rPr>
              <a:t>, return this.</a:t>
            </a:r>
          </a:p>
          <a:p>
            <a:pPr marL="971550" lvl="1" indent="-514350">
              <a:buNone/>
            </a:pPr>
            <a:r>
              <a:rPr lang="en-US" dirty="0" smtClean="0">
                <a:latin typeface="Century" pitchFamily="18" charset="0"/>
              </a:rPr>
              <a:t>Else,</a:t>
            </a:r>
          </a:p>
          <a:p>
            <a:pPr marL="971550" lvl="1" indent="-514350">
              <a:buNone/>
            </a:pPr>
            <a:r>
              <a:rPr lang="en-US" dirty="0" smtClean="0">
                <a:latin typeface="Century" pitchFamily="18" charset="0"/>
              </a:rPr>
              <a:t>	After each high-price sale, calculate value of inserting sell order for remaining volume at low price.</a:t>
            </a:r>
          </a:p>
          <a:p>
            <a:pPr marL="971550" lvl="1" indent="-514350">
              <a:buNone/>
            </a:pPr>
            <a:r>
              <a:rPr lang="en-US" dirty="0" smtClean="0">
                <a:latin typeface="Century" pitchFamily="18" charset="0"/>
              </a:rPr>
              <a:t>	Return the maximum sequence.</a:t>
            </a:r>
            <a:endParaRPr lang="en-US" dirty="0">
              <a:latin typeface="Century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2286000"/>
            <a:ext cx="7924800" cy="388620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Three-Price Offline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/>
              <a:t>Three prices for orders (high: </a:t>
            </a:r>
            <a:r>
              <a:rPr lang="en-US" i="1" dirty="0" smtClean="0"/>
              <a:t>p</a:t>
            </a:r>
            <a:r>
              <a:rPr lang="en-US" i="1" baseline="-25000" dirty="0" smtClean="0"/>
              <a:t>h</a:t>
            </a:r>
            <a:r>
              <a:rPr lang="en-US" dirty="0" smtClean="0"/>
              <a:t>, medium: </a:t>
            </a:r>
            <a:r>
              <a:rPr lang="en-US" i="1" dirty="0" smtClean="0"/>
              <a:t>p</a:t>
            </a:r>
            <a:r>
              <a:rPr lang="en-US" i="1" baseline="-25000" dirty="0" smtClean="0"/>
              <a:t>m</a:t>
            </a:r>
            <a:r>
              <a:rPr lang="en-US" dirty="0" smtClean="0"/>
              <a:t>, and low: </a:t>
            </a:r>
            <a:r>
              <a:rPr lang="en-US" i="1" dirty="0" smtClean="0"/>
              <a:t>p</a:t>
            </a:r>
            <a:r>
              <a:rPr lang="en-US" i="1" baseline="-25000" dirty="0" smtClean="0"/>
              <a:t>l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Lemma 3</a:t>
            </a:r>
            <a:r>
              <a:rPr lang="en-US" dirty="0" smtClean="0"/>
              <a:t>: We can assume that the algorithm inserts any medium-price orders </a:t>
            </a:r>
            <a:r>
              <a:rPr lang="en-US" i="1" dirty="0" err="1" smtClean="0"/>
              <a:t>i</a:t>
            </a:r>
            <a:r>
              <a:rPr lang="en-US" i="1" dirty="0" smtClean="0"/>
              <a:t>)</a:t>
            </a:r>
            <a:r>
              <a:rPr lang="en-US" dirty="0" smtClean="0"/>
              <a:t> immediately after high-price sales and </a:t>
            </a:r>
            <a:r>
              <a:rPr lang="en-US" i="1" dirty="0" smtClean="0"/>
              <a:t>ii) </a:t>
            </a:r>
            <a:r>
              <a:rPr lang="en-US" dirty="0" smtClean="0"/>
              <a:t>such that they are </a:t>
            </a:r>
            <a:r>
              <a:rPr lang="en-US" i="1" dirty="0" smtClean="0"/>
              <a:t>tight</a:t>
            </a:r>
            <a:r>
              <a:rPr lang="en-US" dirty="0" smtClean="0"/>
              <a:t>, </a:t>
            </a:r>
            <a:r>
              <a:rPr lang="en-US" i="1" dirty="0" smtClean="0"/>
              <a:t>i</a:t>
            </a:r>
            <a:r>
              <a:rPr lang="en-US" dirty="0" smtClean="0"/>
              <a:t>.</a:t>
            </a:r>
            <a:r>
              <a:rPr lang="en-US" i="1" dirty="0" smtClean="0"/>
              <a:t>e</a:t>
            </a:r>
            <a:r>
              <a:rPr lang="en-US" dirty="0" smtClean="0"/>
              <a:t>., increasing the volume would reduce the volume of high-price sales.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Theorem 1</a:t>
            </a:r>
            <a:r>
              <a:rPr lang="en-US" dirty="0" smtClean="0"/>
              <a:t>: Three-price offline selling is </a:t>
            </a:r>
            <a:r>
              <a:rPr lang="en-US" b="1" dirty="0" smtClean="0"/>
              <a:t>NP</a:t>
            </a:r>
            <a:r>
              <a:rPr lang="en-US" dirty="0" smtClean="0"/>
              <a:t>-Hard.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00200"/>
            <a:ext cx="7543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K</a:t>
            </a:r>
            <a:r>
              <a:rPr lang="en-US" cap="small" dirty="0" smtClean="0"/>
              <a:t>napsack</a:t>
            </a:r>
          </a:p>
          <a:p>
            <a:pPr lvl="1"/>
            <a:r>
              <a:rPr lang="en-US" i="1" dirty="0" smtClean="0"/>
              <a:t>n</a:t>
            </a:r>
            <a:r>
              <a:rPr lang="en-US" dirty="0" smtClean="0"/>
              <a:t> items (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</a:t>
            </a:r>
            <a:r>
              <a:rPr lang="en-US" dirty="0" smtClean="0"/>
              <a:t>, </a:t>
            </a:r>
            <a:r>
              <a:rPr lang="en-US" i="1" dirty="0" smtClean="0"/>
              <a:t>v</a:t>
            </a:r>
            <a:r>
              <a:rPr lang="en-US" i="1" baseline="-25000" dirty="0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Capacity </a:t>
            </a:r>
            <a:r>
              <a:rPr lang="en-US" i="1" dirty="0" smtClean="0"/>
              <a:t>C</a:t>
            </a:r>
          </a:p>
          <a:p>
            <a:pPr lvl="1"/>
            <a:r>
              <a:rPr lang="en-US" dirty="0" smtClean="0"/>
              <a:t>Value </a:t>
            </a:r>
            <a:r>
              <a:rPr lang="en-US" i="1" dirty="0" smtClean="0"/>
              <a:t>V</a:t>
            </a:r>
          </a:p>
          <a:p>
            <a:pPr lvl="1"/>
            <a:r>
              <a:rPr lang="en-US" dirty="0" smtClean="0"/>
              <a:t>Find subset </a:t>
            </a:r>
            <a:r>
              <a:rPr lang="en-US" i="1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 [</a:t>
            </a:r>
            <a:r>
              <a:rPr lang="en-US" i="1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] such that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	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i="1" dirty="0" smtClean="0">
                <a:sym typeface="Symbol"/>
              </a:rPr>
              <a:t> 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≤ C </a:t>
            </a:r>
            <a:r>
              <a:rPr lang="en-US" dirty="0" smtClean="0">
                <a:sym typeface="Symbol"/>
              </a:rPr>
              <a:t>and 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baseline="-25000" dirty="0" err="1" smtClean="0">
                <a:sym typeface="Symbol"/>
              </a:rPr>
              <a:t></a:t>
            </a:r>
            <a:r>
              <a:rPr lang="en-US" i="1" baseline="-25000" dirty="0" err="1" smtClean="0">
                <a:sym typeface="Symbol"/>
              </a:rPr>
              <a:t>S</a:t>
            </a:r>
            <a:r>
              <a:rPr lang="en-US" i="1" dirty="0" smtClean="0">
                <a:sym typeface="Symbol"/>
              </a:rPr>
              <a:t> v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≥ V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l-GR" i="1" dirty="0" smtClean="0">
                <a:latin typeface="Calibri"/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be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449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h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b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&gt;.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886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Let </a:t>
            </a:r>
            <a:r>
              <a:rPr lang="el-GR" sz="3200" i="1" dirty="0" smtClean="0"/>
              <a:t>α</a:t>
            </a:r>
            <a:r>
              <a:rPr lang="en-US" sz="3200" dirty="0" smtClean="0"/>
              <a:t> = (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dirty="0" smtClean="0"/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i="1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…,</a:t>
            </a:r>
            <a:r>
              <a:rPr lang="en-US" sz="3200" i="1" dirty="0" smtClean="0">
                <a:sym typeface="Symbol"/>
              </a:rPr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i="1" baseline="-25000" dirty="0" smtClean="0">
                <a:sym typeface="Symbol"/>
              </a:rPr>
              <a:t>n</a:t>
            </a:r>
            <a:r>
              <a:rPr lang="en-US" sz="3200" dirty="0" smtClean="0">
                <a:sym typeface="Symbol"/>
              </a:rPr>
              <a:t>).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l-GR" i="1" dirty="0" smtClean="0">
                <a:latin typeface="Calibri"/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be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449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h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b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&gt;.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886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Let </a:t>
            </a:r>
            <a:r>
              <a:rPr lang="el-GR" sz="3200" i="1" dirty="0" smtClean="0"/>
              <a:t>α</a:t>
            </a:r>
            <a:r>
              <a:rPr lang="en-US" sz="3200" dirty="0" smtClean="0"/>
              <a:t> = (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dirty="0" smtClean="0"/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i="1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…,</a:t>
            </a:r>
            <a:r>
              <a:rPr lang="en-US" sz="3200" i="1" dirty="0" smtClean="0">
                <a:sym typeface="Symbol"/>
              </a:rPr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i="1" baseline="-25000" dirty="0" smtClean="0">
                <a:sym typeface="Symbol"/>
              </a:rPr>
              <a:t>n</a:t>
            </a:r>
            <a:r>
              <a:rPr lang="en-US" sz="3200" dirty="0" smtClean="0">
                <a:sym typeface="Symbol"/>
              </a:rPr>
              <a:t>).</a:t>
            </a:r>
            <a:endParaRPr lang="en-US" sz="3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752600" y="5638800"/>
            <a:ext cx="5257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86594" y="56380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81800" y="5638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Step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29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058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287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516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744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972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201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430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659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887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115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344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573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802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030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258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487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716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945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6173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4023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631782" y="5636418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6858000" y="4267200"/>
            <a:ext cx="381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62800" y="4191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High price</a:t>
            </a:r>
            <a:endParaRPr lang="en-US" sz="2800" dirty="0"/>
          </a:p>
        </p:txBody>
      </p:sp>
      <p:sp>
        <p:nvSpPr>
          <p:cNvPr id="83" name="Rectangle 82"/>
          <p:cNvSpPr/>
          <p:nvPr/>
        </p:nvSpPr>
        <p:spPr>
          <a:xfrm>
            <a:off x="6858000" y="4724400"/>
            <a:ext cx="381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7239000" y="464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Med. price</a:t>
            </a:r>
            <a:endParaRPr lang="en-US" sz="2800" dirty="0"/>
          </a:p>
        </p:txBody>
      </p:sp>
      <p:sp>
        <p:nvSpPr>
          <p:cNvPr id="90" name="Rectangle 89"/>
          <p:cNvSpPr/>
          <p:nvPr/>
        </p:nvSpPr>
        <p:spPr>
          <a:xfrm>
            <a:off x="6781800" y="4191000"/>
            <a:ext cx="2209800" cy="10668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4572000" y="990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Canonical Optimum</a:t>
            </a:r>
            <a:endParaRPr lang="en-US" sz="3200" i="1" dirty="0"/>
          </a:p>
        </p:txBody>
      </p:sp>
      <p:sp>
        <p:nvSpPr>
          <p:cNvPr id="94" name="TextBox 93"/>
          <p:cNvSpPr txBox="1"/>
          <p:nvPr/>
        </p:nvSpPr>
        <p:spPr>
          <a:xfrm>
            <a:off x="0" y="4419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Order</a:t>
            </a:r>
            <a:br>
              <a:rPr lang="en-US" sz="2800" dirty="0" smtClean="0"/>
            </a:br>
            <a:r>
              <a:rPr lang="en-US" sz="2800" dirty="0" smtClean="0"/>
              <a:t>Vol.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0" y="5903893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Sale Vol.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1828800" y="45720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2819400" y="5638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962400" y="5638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105400" y="5638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l-GR" i="1" dirty="0" smtClean="0">
                <a:latin typeface="Calibri"/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be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449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h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b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&gt;.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886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Let </a:t>
            </a:r>
            <a:r>
              <a:rPr lang="el-GR" sz="3200" i="1" dirty="0" smtClean="0"/>
              <a:t>α</a:t>
            </a:r>
            <a:r>
              <a:rPr lang="en-US" sz="3200" dirty="0" smtClean="0"/>
              <a:t> = (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dirty="0" smtClean="0"/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i="1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…,</a:t>
            </a:r>
            <a:r>
              <a:rPr lang="en-US" sz="3200" i="1" dirty="0" smtClean="0">
                <a:sym typeface="Symbol"/>
              </a:rPr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i="1" baseline="-25000" dirty="0" smtClean="0">
                <a:sym typeface="Symbol"/>
              </a:rPr>
              <a:t>n</a:t>
            </a:r>
            <a:r>
              <a:rPr lang="en-US" sz="3200" dirty="0" smtClean="0">
                <a:sym typeface="Symbol"/>
              </a:rPr>
              <a:t>).</a:t>
            </a:r>
            <a:endParaRPr lang="en-US" sz="3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752600" y="5638800"/>
            <a:ext cx="5257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86594" y="56380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81800" y="5638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Step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29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058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287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516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744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972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201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430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659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887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115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344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573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802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030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258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487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716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945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6173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4023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631782" y="5636418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4419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Order</a:t>
            </a:r>
            <a:br>
              <a:rPr lang="en-US" sz="2800" dirty="0" smtClean="0"/>
            </a:br>
            <a:r>
              <a:rPr lang="en-US" sz="2800" dirty="0" smtClean="0"/>
              <a:t>Vol.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858000" y="4267200"/>
            <a:ext cx="381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62800" y="4191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High price</a:t>
            </a:r>
            <a:endParaRPr lang="en-US" sz="2800" dirty="0"/>
          </a:p>
        </p:txBody>
      </p:sp>
      <p:sp>
        <p:nvSpPr>
          <p:cNvPr id="83" name="Rectangle 82"/>
          <p:cNvSpPr/>
          <p:nvPr/>
        </p:nvSpPr>
        <p:spPr>
          <a:xfrm>
            <a:off x="6858000" y="4724400"/>
            <a:ext cx="381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7239000" y="464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Med. price</a:t>
            </a:r>
            <a:endParaRPr lang="en-US" sz="2800" dirty="0"/>
          </a:p>
        </p:txBody>
      </p:sp>
      <p:sp>
        <p:nvSpPr>
          <p:cNvPr id="90" name="Rectangle 89"/>
          <p:cNvSpPr/>
          <p:nvPr/>
        </p:nvSpPr>
        <p:spPr>
          <a:xfrm>
            <a:off x="6781800" y="4191000"/>
            <a:ext cx="2209800" cy="10668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572000" y="1600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At start place high sell.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72000" y="990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Canonical Optimum</a:t>
            </a:r>
            <a:endParaRPr lang="en-US" sz="3200" i="1" dirty="0"/>
          </a:p>
        </p:txBody>
      </p:sp>
      <p:sp>
        <p:nvSpPr>
          <p:cNvPr id="49" name="TextBox 48"/>
          <p:cNvSpPr txBox="1"/>
          <p:nvPr/>
        </p:nvSpPr>
        <p:spPr>
          <a:xfrm>
            <a:off x="0" y="5903893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Sale Vol.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4191000" y="5638800"/>
            <a:ext cx="1524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4114800" y="5334000"/>
            <a:ext cx="1524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3048000" y="5715000"/>
            <a:ext cx="1524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971800" y="5334000"/>
            <a:ext cx="1524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828800" y="45720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2819400" y="5638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3962400" y="5638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105400" y="5638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Let </a:t>
            </a:r>
            <a:r>
              <a:rPr lang="el-GR" i="1" dirty="0" smtClean="0">
                <a:latin typeface="Calibri"/>
                <a:sym typeface="Symbol"/>
              </a:rPr>
              <a:t>σ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be the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1447800"/>
            <a:ext cx="449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&lt;B,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h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err="1" smtClean="0">
                <a:sym typeface="Symbol"/>
              </a:rPr>
              <a:t>a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err="1" smtClean="0">
                <a:sym typeface="Symbol"/>
              </a:rPr>
              <a:t>+</a:t>
            </a:r>
            <a:r>
              <a:rPr lang="en-US" sz="3200" i="1" dirty="0" err="1" smtClean="0">
                <a:sym typeface="Symbol"/>
              </a:rPr>
              <a:t>b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&gt;.</a:t>
            </a:r>
          </a:p>
          <a:p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8862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Let </a:t>
            </a:r>
            <a:r>
              <a:rPr lang="el-GR" sz="3200" i="1" dirty="0" smtClean="0"/>
              <a:t>α</a:t>
            </a:r>
            <a:r>
              <a:rPr lang="en-US" sz="3200" dirty="0" smtClean="0"/>
              <a:t> = (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1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dirty="0" smtClean="0"/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baseline="-25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,</a:t>
            </a:r>
            <a:r>
              <a:rPr lang="en-US" sz="3200" i="1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…,</a:t>
            </a:r>
            <a:r>
              <a:rPr lang="en-US" sz="3200" i="1" dirty="0" smtClean="0">
                <a:sym typeface="Symbol"/>
              </a:rPr>
              <a:t>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i="1" baseline="-25000" dirty="0" smtClean="0">
                <a:sym typeface="Symbol"/>
              </a:rPr>
              <a:t>n</a:t>
            </a:r>
            <a:r>
              <a:rPr lang="en-US" sz="3200" dirty="0" smtClean="0">
                <a:sym typeface="Symbol"/>
              </a:rPr>
              <a:t>).</a:t>
            </a:r>
            <a:endParaRPr lang="en-US" sz="3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752600" y="5638800"/>
            <a:ext cx="5257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86594" y="56380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81800" y="5638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Step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5903893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Sale Vol.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29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058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287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516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744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972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2011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430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659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887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115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3441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573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802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030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258594" y="56380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4879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7165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9451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61737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402388" y="56372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631782" y="5636418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44196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Order</a:t>
            </a:r>
            <a:br>
              <a:rPr lang="en-US" sz="2800" dirty="0" smtClean="0"/>
            </a:br>
            <a:r>
              <a:rPr lang="en-US" sz="2800" dirty="0" smtClean="0"/>
              <a:t>Vol.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858000" y="4267200"/>
            <a:ext cx="381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62800" y="4191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High price</a:t>
            </a:r>
            <a:endParaRPr lang="en-US" sz="2800" dirty="0"/>
          </a:p>
        </p:txBody>
      </p:sp>
      <p:sp>
        <p:nvSpPr>
          <p:cNvPr id="83" name="Rectangle 82"/>
          <p:cNvSpPr/>
          <p:nvPr/>
        </p:nvSpPr>
        <p:spPr>
          <a:xfrm>
            <a:off x="6858000" y="4724400"/>
            <a:ext cx="381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7239000" y="464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Med. price</a:t>
            </a:r>
            <a:endParaRPr lang="en-US" sz="2800" dirty="0"/>
          </a:p>
        </p:txBody>
      </p:sp>
      <p:sp>
        <p:nvSpPr>
          <p:cNvPr id="90" name="Rectangle 89"/>
          <p:cNvSpPr/>
          <p:nvPr/>
        </p:nvSpPr>
        <p:spPr>
          <a:xfrm>
            <a:off x="6781800" y="4191000"/>
            <a:ext cx="2209800" cy="10668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4572000" y="1600200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At start place high sell.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After high sales, medium sell volumes 0 and </a:t>
            </a:r>
            <a:r>
              <a:rPr lang="en-US" sz="2800" i="1" dirty="0" err="1" smtClean="0"/>
              <a:t>a</a:t>
            </a:r>
            <a:r>
              <a:rPr lang="en-US" sz="2800" i="1" baseline="-25000" dirty="0" err="1" smtClean="0"/>
              <a:t>i</a:t>
            </a:r>
            <a:r>
              <a:rPr lang="en-US" sz="2800" dirty="0" err="1" smtClean="0"/>
              <a:t>+</a:t>
            </a:r>
            <a:r>
              <a:rPr lang="en-US" sz="2800" i="1" dirty="0" err="1" smtClean="0"/>
              <a:t>w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are tight.  More is not optimal.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572000" y="990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Canonical Optimum</a:t>
            </a:r>
            <a:endParaRPr lang="en-US" sz="3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9906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ym typeface="Symbol"/>
              </a:rPr>
              <a:t>Let </a:t>
            </a:r>
            <a:r>
              <a:rPr lang="el-GR" sz="3200" i="1" dirty="0" smtClean="0">
                <a:sym typeface="Symbol"/>
              </a:rPr>
              <a:t>ω</a:t>
            </a:r>
            <a:r>
              <a:rPr lang="en-US" sz="3200" dirty="0" smtClean="0">
                <a:sym typeface="Symbol"/>
              </a:rPr>
              <a:t> be the sequence</a:t>
            </a:r>
            <a:endParaRPr lang="en-US" sz="3200" dirty="0"/>
          </a:p>
        </p:txBody>
      </p:sp>
      <p:sp>
        <p:nvSpPr>
          <p:cNvPr id="47" name="TextBox 46"/>
          <p:cNvSpPr txBox="1"/>
          <p:nvPr/>
        </p:nvSpPr>
        <p:spPr>
          <a:xfrm>
            <a:off x="4572000" y="1600200"/>
            <a:ext cx="457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With initial high sale</a:t>
            </a:r>
            <a:r>
              <a:rPr lang="en-US" sz="2800" i="1" dirty="0" smtClean="0">
                <a:sym typeface="Symbol"/>
              </a:rPr>
              <a:t>, </a:t>
            </a:r>
            <a:r>
              <a:rPr lang="en-US" sz="2800" dirty="0" smtClean="0">
                <a:sym typeface="Symbol"/>
              </a:rPr>
              <a:t>books a</a:t>
            </a:r>
            <a:r>
              <a:rPr lang="en-US" sz="2800" dirty="0" smtClean="0"/>
              <a:t>t </a:t>
            </a:r>
            <a:r>
              <a:rPr lang="en-US" sz="2800" dirty="0" smtClean="0"/>
              <a:t>start of </a:t>
            </a:r>
            <a:r>
              <a:rPr lang="el-GR" sz="2800" i="1" dirty="0" smtClean="0">
                <a:sym typeface="Symbol"/>
              </a:rPr>
              <a:t>ω</a:t>
            </a:r>
            <a:r>
              <a:rPr lang="en-US" sz="2800" i="1" dirty="0" smtClean="0">
                <a:sym typeface="Symbol"/>
              </a:rPr>
              <a:t> </a:t>
            </a:r>
            <a:r>
              <a:rPr lang="en-US" sz="2800" dirty="0" smtClean="0">
                <a:sym typeface="Symbol"/>
              </a:rPr>
              <a:t>just have</a:t>
            </a:r>
            <a:r>
              <a:rPr lang="en-US" sz="2800" dirty="0" smtClean="0">
                <a:sym typeface="Symbol"/>
              </a:rPr>
              <a:t> low buys.  This is maintained.</a:t>
            </a:r>
            <a:endParaRPr lang="en-US" sz="2800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4572000" y="990600"/>
            <a:ext cx="388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Canonical Optimum</a:t>
            </a:r>
            <a:endParaRPr lang="en-US" sz="3200" i="1" dirty="0"/>
          </a:p>
        </p:txBody>
      </p:sp>
      <p:sp>
        <p:nvSpPr>
          <p:cNvPr id="51" name="Rectangle 50"/>
          <p:cNvSpPr/>
          <p:nvPr/>
        </p:nvSpPr>
        <p:spPr>
          <a:xfrm>
            <a:off x="533400" y="1447800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&lt;S,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, 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-</a:t>
            </a:r>
            <a:r>
              <a:rPr lang="en-US" sz="3200" i="1" dirty="0" smtClean="0">
                <a:sym typeface="Symbol"/>
              </a:rPr>
              <a:t>C&gt;</a:t>
            </a:r>
            <a:endParaRPr lang="en-US" sz="3200" dirty="0" smtClean="0">
              <a:sym typeface="Symbol"/>
            </a:endParaRP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 smtClean="0">
                <a:sym typeface="Symbol"/>
              </a:rPr>
              <a:t>&lt;</a:t>
            </a:r>
            <a:r>
              <a:rPr lang="en-US" sz="3200" dirty="0" err="1" smtClean="0">
                <a:sym typeface="Symbol"/>
              </a:rPr>
              <a:t>B,</a:t>
            </a:r>
            <a:r>
              <a:rPr lang="en-US" sz="3200" i="1" dirty="0" err="1" smtClean="0">
                <a:sym typeface="Symbol"/>
              </a:rPr>
              <a:t>p</a:t>
            </a:r>
            <a:r>
              <a:rPr lang="en-US" sz="3200" i="1" baseline="-25000" dirty="0" err="1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,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(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)&gt;.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33401" y="2514600"/>
            <a:ext cx="434339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Let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dirty="0" smtClean="0"/>
              <a:t> = (</a:t>
            </a:r>
            <a:r>
              <a:rPr lang="el-GR" sz="3200" i="1" dirty="0" smtClean="0"/>
              <a:t>α</a:t>
            </a:r>
            <a:r>
              <a:rPr lang="en-US" sz="3200" dirty="0" smtClean="0"/>
              <a:t>,</a:t>
            </a:r>
            <a:r>
              <a:rPr lang="el-GR" sz="3200" i="1" dirty="0" smtClean="0">
                <a:sym typeface="Symbol"/>
              </a:rPr>
              <a:t> ω</a:t>
            </a:r>
            <a:r>
              <a:rPr lang="en-US" sz="3200" dirty="0" smtClean="0">
                <a:sym typeface="Symbol"/>
              </a:rPr>
              <a:t>).</a:t>
            </a:r>
          </a:p>
          <a:p>
            <a:r>
              <a:rPr lang="en-US" sz="3200" dirty="0" smtClean="0">
                <a:sym typeface="Symbol"/>
              </a:rPr>
              <a:t>Let </a:t>
            </a:r>
            <a:r>
              <a:rPr lang="en-US" sz="3200" i="1" dirty="0" smtClean="0">
                <a:sym typeface="Symbol"/>
              </a:rPr>
              <a:t>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) be revenue after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with </a:t>
            </a:r>
            <a:r>
              <a:rPr lang="en-US" sz="3200" i="1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 fewer initial low buys.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29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4445950" y="44950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511956" y="5562600"/>
            <a:ext cx="35052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8600" y="4648200"/>
            <a:ext cx="5105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ym typeface="Symbol"/>
              </a:rPr>
              <a:t></a:t>
            </a:r>
            <a:r>
              <a:rPr lang="en-US" sz="3200" i="1" baseline="-25000" dirty="0" smtClean="0">
                <a:sym typeface="Symbol"/>
              </a:rPr>
              <a:t>n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)=   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(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)+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dirty="0" smtClean="0">
                <a:sym typeface="Symbol"/>
              </a:rPr>
              <a:t>-</a:t>
            </a:r>
            <a:r>
              <a:rPr lang="en-US" sz="3200" i="1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)  : </a:t>
            </a:r>
            <a:r>
              <a:rPr lang="en-US" sz="3200" i="1" dirty="0" err="1" smtClean="0">
                <a:sym typeface="Symbol"/>
              </a:rPr>
              <a:t>l</a:t>
            </a:r>
            <a:r>
              <a:rPr lang="en-US" sz="3200" dirty="0" err="1" smtClean="0">
                <a:sym typeface="Symbol"/>
              </a:rPr>
              <a:t>≤</a:t>
            </a:r>
            <a:r>
              <a:rPr lang="en-US" sz="3200" i="1" dirty="0" err="1" smtClean="0">
                <a:sym typeface="Symbol"/>
              </a:rPr>
              <a:t>C</a:t>
            </a:r>
            <a:endParaRPr lang="en-US" sz="3200" i="1" dirty="0" smtClean="0">
              <a:sym typeface="Symbol"/>
            </a:endParaRPr>
          </a:p>
          <a:p>
            <a:r>
              <a:rPr lang="en-US" sz="3200" i="1" dirty="0" smtClean="0">
                <a:sym typeface="Symbol"/>
              </a:rPr>
              <a:t>             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baseline="30000" dirty="0" smtClean="0">
                <a:sym typeface="Symbol"/>
              </a:rPr>
              <a:t>2</a:t>
            </a:r>
            <a:r>
              <a:rPr lang="en-US" sz="3200" dirty="0" smtClean="0">
                <a:sym typeface="Symbol"/>
              </a:rPr>
              <a:t>(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dirty="0" err="1" smtClean="0">
                <a:sym typeface="Symbol"/>
              </a:rPr>
              <a:t>w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baseline="-25000" dirty="0" smtClean="0">
                <a:sym typeface="Symbol"/>
              </a:rPr>
              <a:t> </a:t>
            </a:r>
            <a:r>
              <a:rPr lang="en-US" sz="3200" dirty="0" smtClean="0">
                <a:sym typeface="Symbol"/>
              </a:rPr>
              <a:t>)-</a:t>
            </a:r>
            <a:r>
              <a:rPr lang="en-US" sz="3200" i="1" dirty="0" smtClean="0">
                <a:sym typeface="Symbol"/>
              </a:rPr>
              <a:t>p</a:t>
            </a:r>
            <a:r>
              <a:rPr lang="en-US" sz="3200" i="1" baseline="-25000" dirty="0" smtClean="0">
                <a:sym typeface="Symbol"/>
              </a:rPr>
              <a:t>m</a:t>
            </a:r>
            <a:r>
              <a:rPr lang="en-US" sz="3200" dirty="0" smtClean="0">
                <a:sym typeface="Symbol"/>
              </a:rPr>
              <a:t>(</a:t>
            </a:r>
            <a:r>
              <a:rPr lang="en-US" sz="3200" i="1" dirty="0" smtClean="0">
                <a:sym typeface="Symbol"/>
              </a:rPr>
              <a:t>l</a:t>
            </a:r>
            <a:r>
              <a:rPr lang="en-US" sz="3200" dirty="0" smtClean="0">
                <a:sym typeface="Symbol"/>
              </a:rPr>
              <a:t>-</a:t>
            </a:r>
            <a:r>
              <a:rPr lang="en-US" sz="3200" i="1" dirty="0" smtClean="0">
                <a:sym typeface="Symbol"/>
              </a:rPr>
              <a:t>C</a:t>
            </a:r>
            <a:r>
              <a:rPr lang="en-US" sz="3200" dirty="0" smtClean="0">
                <a:sym typeface="Symbol"/>
              </a:rPr>
              <a:t>) : </a:t>
            </a:r>
            <a:r>
              <a:rPr lang="en-US" sz="3200" i="1" dirty="0" err="1" smtClean="0">
                <a:sym typeface="Symbol"/>
              </a:rPr>
              <a:t>l</a:t>
            </a:r>
            <a:r>
              <a:rPr lang="en-US" sz="3200" dirty="0" err="1" smtClean="0">
                <a:sym typeface="Symbol"/>
              </a:rPr>
              <a:t>≥</a:t>
            </a:r>
            <a:r>
              <a:rPr lang="en-US" sz="3200" i="1" dirty="0" err="1" smtClean="0">
                <a:sym typeface="Symbol"/>
              </a:rPr>
              <a:t>C</a:t>
            </a:r>
            <a:r>
              <a:rPr lang="en-US" sz="3200" i="1" dirty="0" smtClean="0">
                <a:sym typeface="Symbol"/>
              </a:rPr>
              <a:t/>
            </a:r>
            <a:br>
              <a:rPr lang="en-US" sz="3200" i="1" dirty="0" smtClean="0">
                <a:sym typeface="Symbol"/>
              </a:rPr>
            </a:br>
            <a:r>
              <a:rPr lang="en-US" sz="3200" i="1" dirty="0" smtClean="0">
                <a:sym typeface="Symbol"/>
              </a:rPr>
              <a:t>             </a:t>
            </a:r>
            <a:r>
              <a:rPr lang="en-US" sz="3200" dirty="0" smtClean="0">
                <a:sym typeface="Symbol"/>
              </a:rPr>
              <a:t/>
            </a:r>
            <a:br>
              <a:rPr lang="en-US" sz="3200" dirty="0" smtClean="0">
                <a:sym typeface="Symbol"/>
              </a:rPr>
            </a:br>
            <a:endParaRPr lang="en-US" sz="3200" dirty="0"/>
          </a:p>
        </p:txBody>
      </p:sp>
      <p:sp>
        <p:nvSpPr>
          <p:cNvPr id="15" name="Left Brace 14"/>
          <p:cNvSpPr/>
          <p:nvPr/>
        </p:nvSpPr>
        <p:spPr>
          <a:xfrm>
            <a:off x="1219200" y="4724400"/>
            <a:ext cx="319088" cy="9906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953000" y="3124200"/>
            <a:ext cx="653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ym typeface="Symbol"/>
              </a:rPr>
              <a:t></a:t>
            </a:r>
            <a:r>
              <a:rPr lang="en-US" sz="3200" i="1" baseline="-25000" dirty="0" smtClean="0">
                <a:sym typeface="Symbol"/>
              </a:rPr>
              <a:t>n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8864756" y="5486400"/>
            <a:ext cx="2792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smtClean="0">
                <a:sym typeface="Symbol"/>
              </a:rPr>
              <a:t>l</a:t>
            </a:r>
            <a:endParaRPr lang="en-US" sz="32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7696994" y="5561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772400" y="5486400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smtClean="0">
                <a:sym typeface="Symbol"/>
              </a:rPr>
              <a:t>C</a:t>
            </a:r>
            <a:endParaRPr lang="en-US" sz="3200" dirty="0"/>
          </a:p>
        </p:txBody>
      </p:sp>
      <p:cxnSp>
        <p:nvCxnSpPr>
          <p:cNvPr id="24" name="Straight Connector 23"/>
          <p:cNvCxnSpPr/>
          <p:nvPr/>
        </p:nvCxnSpPr>
        <p:spPr>
          <a:xfrm rot="16200000" flipV="1">
            <a:off x="7416956" y="4419600"/>
            <a:ext cx="12192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511956" y="3810000"/>
            <a:ext cx="2362200" cy="1524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Reservation price </a:t>
            </a:r>
            <a:r>
              <a:rPr lang="en-US" dirty="0" smtClean="0"/>
              <a:t>algorithm for </a:t>
            </a:r>
            <a:r>
              <a:rPr lang="en-US" i="1" dirty="0" smtClean="0"/>
              <a:t>online </a:t>
            </a:r>
            <a:r>
              <a:rPr lang="en-US" dirty="0" smtClean="0"/>
              <a:t>selling has competitive ratio </a:t>
            </a:r>
            <a:r>
              <a:rPr lang="en-US" i="1" dirty="0" smtClean="0"/>
              <a:t>e </a:t>
            </a:r>
            <a:r>
              <a:rPr lang="en-US" dirty="0" smtClean="0"/>
              <a:t>log(</a:t>
            </a:r>
            <a:r>
              <a:rPr lang="en-US" i="1" dirty="0" smtClean="0"/>
              <a:t>R</a:t>
            </a:r>
            <a:r>
              <a:rPr lang="en-US" dirty="0" smtClean="0"/>
              <a:t>), </a:t>
            </a:r>
            <a:r>
              <a:rPr lang="en-US" i="1" dirty="0" smtClean="0"/>
              <a:t>R</a:t>
            </a:r>
            <a:r>
              <a:rPr lang="en-US" dirty="0" smtClean="0"/>
              <a:t> =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max</a:t>
            </a:r>
            <a:r>
              <a:rPr lang="en-US" dirty="0" smtClean="0"/>
              <a:t>/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min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(improves </a:t>
            </a:r>
            <a:r>
              <a:rPr lang="en-US" i="1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log</a:t>
            </a:r>
            <a:r>
              <a:rPr lang="en-US" i="1" dirty="0" err="1" smtClean="0"/>
              <a:t>R</a:t>
            </a:r>
            <a:r>
              <a:rPr lang="en-US" dirty="0" smtClean="0"/>
              <a:t> </a:t>
            </a:r>
            <a:r>
              <a:rPr lang="en-US" dirty="0" err="1" smtClean="0"/>
              <a:t>log</a:t>
            </a:r>
            <a:r>
              <a:rPr lang="en-US" i="1" dirty="0" err="1" smtClean="0"/>
              <a:t>N</a:t>
            </a:r>
            <a:r>
              <a:rPr lang="en-US" dirty="0" smtClean="0"/>
              <a:t>) of [KKMO04])</a:t>
            </a:r>
          </a:p>
          <a:p>
            <a:r>
              <a:rPr lang="en-US" dirty="0" smtClean="0"/>
              <a:t>Optimal selling offline is </a:t>
            </a:r>
            <a:r>
              <a:rPr lang="en-US" b="1" dirty="0" smtClean="0"/>
              <a:t>NP</a:t>
            </a:r>
            <a:r>
              <a:rPr lang="en-US" dirty="0" smtClean="0"/>
              <a:t>-Hard.</a:t>
            </a:r>
          </a:p>
          <a:p>
            <a:r>
              <a:rPr lang="en-US" dirty="0" smtClean="0"/>
              <a:t>PTAS for offline selling when number of prices is constant.</a:t>
            </a:r>
          </a:p>
          <a:p>
            <a:r>
              <a:rPr lang="en-US" dirty="0" smtClean="0"/>
              <a:t>Extend PTAS to offline buying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/>
          <p:cNvSpPr/>
          <p:nvPr/>
        </p:nvSpPr>
        <p:spPr>
          <a:xfrm>
            <a:off x="1828800" y="1447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048000" y="25146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191000" y="25146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334000" y="25146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30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752600" y="2514600"/>
            <a:ext cx="5257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86594" y="25138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818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Step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2779693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Sale Vol.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29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058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287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516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744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972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201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430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659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887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115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344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573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802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030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258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487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716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945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6173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4023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631782" y="2512218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12954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Order</a:t>
            </a:r>
            <a:br>
              <a:rPr lang="en-US" sz="2800" dirty="0" smtClean="0"/>
            </a:br>
            <a:r>
              <a:rPr lang="en-US" sz="2800" dirty="0" smtClean="0"/>
              <a:t>Vol.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858000" y="1143000"/>
            <a:ext cx="381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628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High price</a:t>
            </a:r>
            <a:endParaRPr lang="en-US" sz="2800" dirty="0"/>
          </a:p>
        </p:txBody>
      </p:sp>
      <p:sp>
        <p:nvSpPr>
          <p:cNvPr id="83" name="Rectangle 82"/>
          <p:cNvSpPr/>
          <p:nvPr/>
        </p:nvSpPr>
        <p:spPr>
          <a:xfrm>
            <a:off x="6858000" y="1600200"/>
            <a:ext cx="381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7239000" y="1524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Med. price</a:t>
            </a:r>
            <a:endParaRPr lang="en-US" sz="2800" dirty="0"/>
          </a:p>
        </p:txBody>
      </p:sp>
      <p:sp>
        <p:nvSpPr>
          <p:cNvPr id="90" name="Rectangle 89"/>
          <p:cNvSpPr/>
          <p:nvPr/>
        </p:nvSpPr>
        <p:spPr>
          <a:xfrm>
            <a:off x="6781800" y="1066800"/>
            <a:ext cx="2209800" cy="10668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 rot="5400000" flipH="1" flipV="1">
            <a:off x="3658394" y="51046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724400" y="6172200"/>
            <a:ext cx="35052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191000" y="3962400"/>
            <a:ext cx="625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ym typeface="Symbol"/>
              </a:rPr>
              <a:t></a:t>
            </a:r>
            <a:r>
              <a:rPr lang="en-US" sz="3200" i="1" baseline="-25000" dirty="0" err="1" smtClean="0">
                <a:sym typeface="Symbol"/>
              </a:rPr>
              <a:t>i</a:t>
            </a:r>
            <a:endParaRPr lang="en-US" sz="3200" baseline="-25000" dirty="0"/>
          </a:p>
        </p:txBody>
      </p:sp>
      <p:cxnSp>
        <p:nvCxnSpPr>
          <p:cNvPr id="65" name="Straight Connector 64"/>
          <p:cNvCxnSpPr/>
          <p:nvPr/>
        </p:nvCxnSpPr>
        <p:spPr>
          <a:xfrm rot="5400000">
            <a:off x="6909438" y="61714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984844" y="6096000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smtClean="0">
                <a:sym typeface="Symbol"/>
              </a:rPr>
              <a:t>C</a:t>
            </a:r>
            <a:endParaRPr lang="en-US" sz="3200" dirty="0"/>
          </a:p>
        </p:txBody>
      </p:sp>
      <p:cxnSp>
        <p:nvCxnSpPr>
          <p:cNvPr id="67" name="Straight Connector 66"/>
          <p:cNvCxnSpPr/>
          <p:nvPr/>
        </p:nvCxnSpPr>
        <p:spPr>
          <a:xfrm rot="16200000" flipV="1">
            <a:off x="6629400" y="5029200"/>
            <a:ext cx="12192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724400" y="4419600"/>
            <a:ext cx="2362200" cy="1524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257800" y="2514600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sym typeface="Symbol"/>
              </a:rPr>
              <a:t>σ</a:t>
            </a:r>
            <a:r>
              <a:rPr lang="en-US" sz="2800" i="1" baseline="-250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>
          <a:xfrm>
            <a:off x="4419600" y="2514600"/>
            <a:ext cx="1524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343400" y="2209800"/>
            <a:ext cx="1524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1828800" y="14478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3048000" y="25146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/>
        </p:nvSpPr>
        <p:spPr>
          <a:xfrm>
            <a:off x="4191000" y="25146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87"/>
          <p:cNvSpPr/>
          <p:nvPr/>
        </p:nvSpPr>
        <p:spPr>
          <a:xfrm>
            <a:off x="5334000" y="2514600"/>
            <a:ext cx="152400" cy="1066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31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752600" y="2514600"/>
            <a:ext cx="5257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86594" y="25138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7818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Step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2779693"/>
            <a:ext cx="1752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Sale Vol.</a:t>
            </a:r>
            <a:endParaRPr lang="en-US" sz="2800" dirty="0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829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058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287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2516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744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2972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3201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430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5400000">
            <a:off x="3659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887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115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344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4573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802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5030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5258594" y="25138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4879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57165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59451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61737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402388" y="2513012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631782" y="2512218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0" y="1295400"/>
            <a:ext cx="167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/>
              <a:t>Alg. Order</a:t>
            </a:r>
            <a:br>
              <a:rPr lang="en-US" sz="2800" dirty="0" smtClean="0"/>
            </a:br>
            <a:r>
              <a:rPr lang="en-US" sz="2800" dirty="0" smtClean="0"/>
              <a:t>Vol.</a:t>
            </a:r>
          </a:p>
        </p:txBody>
      </p:sp>
      <p:sp>
        <p:nvSpPr>
          <p:cNvPr id="81" name="Rectangle 80"/>
          <p:cNvSpPr/>
          <p:nvPr/>
        </p:nvSpPr>
        <p:spPr>
          <a:xfrm>
            <a:off x="6858000" y="1143000"/>
            <a:ext cx="381000" cy="381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71628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High price</a:t>
            </a:r>
            <a:endParaRPr lang="en-US" sz="2800" dirty="0"/>
          </a:p>
        </p:txBody>
      </p:sp>
      <p:sp>
        <p:nvSpPr>
          <p:cNvPr id="83" name="Rectangle 82"/>
          <p:cNvSpPr/>
          <p:nvPr/>
        </p:nvSpPr>
        <p:spPr>
          <a:xfrm>
            <a:off x="6858000" y="1600200"/>
            <a:ext cx="3810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7239000" y="1524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Med. price</a:t>
            </a:r>
            <a:endParaRPr lang="en-US" sz="2800" dirty="0"/>
          </a:p>
        </p:txBody>
      </p:sp>
      <p:sp>
        <p:nvSpPr>
          <p:cNvPr id="90" name="Rectangle 89"/>
          <p:cNvSpPr/>
          <p:nvPr/>
        </p:nvSpPr>
        <p:spPr>
          <a:xfrm>
            <a:off x="6781800" y="1066800"/>
            <a:ext cx="2209800" cy="1066800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 rot="5400000" flipH="1" flipV="1">
            <a:off x="3658394" y="5104606"/>
            <a:ext cx="21336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724400" y="6172200"/>
            <a:ext cx="35052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4114800" y="3581400"/>
            <a:ext cx="8484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ym typeface="Symbol"/>
              </a:rPr>
              <a:t></a:t>
            </a:r>
            <a:r>
              <a:rPr lang="en-US" sz="3200" i="1" baseline="-25000" dirty="0" smtClean="0">
                <a:sym typeface="Symbol"/>
              </a:rPr>
              <a:t>i-1</a:t>
            </a:r>
            <a:endParaRPr lang="en-US" sz="3200" baseline="-25000" dirty="0"/>
          </a:p>
        </p:txBody>
      </p:sp>
      <p:cxnSp>
        <p:nvCxnSpPr>
          <p:cNvPr id="65" name="Straight Connector 64"/>
          <p:cNvCxnSpPr/>
          <p:nvPr/>
        </p:nvCxnSpPr>
        <p:spPr>
          <a:xfrm rot="5400000">
            <a:off x="6909438" y="6171406"/>
            <a:ext cx="304800" cy="158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984844" y="6096000"/>
            <a:ext cx="3994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 smtClean="0">
                <a:sym typeface="Symbol"/>
              </a:rPr>
              <a:t>C</a:t>
            </a:r>
            <a:endParaRPr lang="en-US" sz="3200" dirty="0"/>
          </a:p>
        </p:txBody>
      </p:sp>
      <p:cxnSp>
        <p:nvCxnSpPr>
          <p:cNvPr id="67" name="Straight Connector 66"/>
          <p:cNvCxnSpPr/>
          <p:nvPr/>
        </p:nvCxnSpPr>
        <p:spPr>
          <a:xfrm rot="16200000" flipV="1">
            <a:off x="6629400" y="5029200"/>
            <a:ext cx="12192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724400" y="4419600"/>
            <a:ext cx="2362200" cy="1524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28600" y="3886200"/>
            <a:ext cx="4343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dirty="0" smtClean="0"/>
              <a:t>Inserting a medium sell decreases later low buys by </a:t>
            </a:r>
            <a:r>
              <a:rPr lang="en-US" sz="3200" i="1" dirty="0" err="1" smtClean="0"/>
              <a:t>w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 </a:t>
            </a:r>
            <a:r>
              <a:rPr lang="en-US" sz="3200" dirty="0" smtClean="0"/>
              <a:t>and increases revenue by (k) </a:t>
            </a:r>
            <a:r>
              <a:rPr lang="en-US" sz="3200" i="1" dirty="0" smtClean="0"/>
              <a:t>v</a:t>
            </a:r>
            <a:r>
              <a:rPr lang="en-US" sz="3200" i="1" baseline="-25000" dirty="0" smtClean="0"/>
              <a:t>i</a:t>
            </a:r>
            <a:r>
              <a:rPr lang="en-US" sz="32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dirty="0" err="1" smtClean="0"/>
              <a:t>i</a:t>
            </a:r>
            <a:r>
              <a:rPr lang="en-US" sz="3200" dirty="0" err="1" smtClean="0">
                <a:sym typeface="Symbol"/>
              </a:rPr>
              <a:t>S</a:t>
            </a:r>
            <a:r>
              <a:rPr lang="en-US" sz="3200" dirty="0" smtClean="0">
                <a:sym typeface="Symbol"/>
              </a:rPr>
              <a:t> if medium after </a:t>
            </a:r>
            <a:r>
              <a:rPr lang="el-GR" sz="3200" i="1" dirty="0" smtClean="0">
                <a:sym typeface="Symbol"/>
              </a:rPr>
              <a:t>σ</a:t>
            </a:r>
            <a:r>
              <a:rPr lang="en-US" sz="3200" i="1" baseline="-25000" dirty="0" err="1" smtClean="0">
                <a:sym typeface="Symbol"/>
              </a:rPr>
              <a:t>i</a:t>
            </a:r>
            <a:r>
              <a:rPr lang="en-US" sz="3200" i="1" dirty="0" smtClean="0">
                <a:sym typeface="Symbol"/>
              </a:rPr>
              <a:t> .</a:t>
            </a:r>
            <a:endParaRPr lang="en-US" sz="3200" dirty="0" smtClean="0"/>
          </a:p>
        </p:txBody>
      </p:sp>
      <p:cxnSp>
        <p:nvCxnSpPr>
          <p:cNvPr id="51" name="Straight Connector 50"/>
          <p:cNvCxnSpPr/>
          <p:nvPr/>
        </p:nvCxnSpPr>
        <p:spPr>
          <a:xfrm rot="16200000" flipV="1">
            <a:off x="6248400" y="4724400"/>
            <a:ext cx="1219200" cy="3048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724400" y="4114800"/>
            <a:ext cx="1981200" cy="15240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4191000" y="3962400"/>
            <a:ext cx="625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ym typeface="Symbol"/>
              </a:rPr>
              <a:t></a:t>
            </a:r>
            <a:r>
              <a:rPr lang="en-US" sz="3200" i="1" baseline="-25000" dirty="0" err="1" smtClean="0">
                <a:sym typeface="Symbol"/>
              </a:rPr>
              <a:t>i</a:t>
            </a:r>
            <a:endParaRPr lang="en-US" sz="3200" baseline="-25000" dirty="0"/>
          </a:p>
        </p:txBody>
      </p:sp>
      <p:sp>
        <p:nvSpPr>
          <p:cNvPr id="58" name="Left Brace 57"/>
          <p:cNvSpPr/>
          <p:nvPr/>
        </p:nvSpPr>
        <p:spPr>
          <a:xfrm rot="16200000">
            <a:off x="7086600" y="5486400"/>
            <a:ext cx="228600" cy="381000"/>
          </a:xfrm>
          <a:prstGeom prst="lef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6934200" y="5638800"/>
            <a:ext cx="4956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/>
              <a:t>w</a:t>
            </a:r>
            <a:r>
              <a:rPr lang="en-US" sz="2800" i="1" baseline="-25000" dirty="0" err="1" smtClean="0"/>
              <a:t>i</a:t>
            </a:r>
            <a:endParaRPr lang="en-US" sz="2800" dirty="0"/>
          </a:p>
        </p:txBody>
      </p:sp>
      <p:sp>
        <p:nvSpPr>
          <p:cNvPr id="60" name="Right Brace 59"/>
          <p:cNvSpPr/>
          <p:nvPr/>
        </p:nvSpPr>
        <p:spPr>
          <a:xfrm>
            <a:off x="7162800" y="4191000"/>
            <a:ext cx="228600" cy="381000"/>
          </a:xfrm>
          <a:prstGeom prst="rightBrac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315200" y="4114800"/>
            <a:ext cx="7809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(</a:t>
            </a:r>
            <a:r>
              <a:rPr lang="en-US" sz="2800" i="1" dirty="0" smtClean="0"/>
              <a:t>k</a:t>
            </a:r>
            <a:r>
              <a:rPr lang="en-US" sz="2800" dirty="0" smtClean="0"/>
              <a:t>)</a:t>
            </a:r>
            <a:r>
              <a:rPr lang="en-US" sz="2800" i="1" dirty="0" smtClean="0"/>
              <a:t>v</a:t>
            </a:r>
            <a:r>
              <a:rPr lang="en-US" sz="2800" i="1" baseline="-25000" dirty="0" smtClean="0"/>
              <a:t>i</a:t>
            </a:r>
            <a:endParaRPr lang="en-US" sz="2800" dirty="0"/>
          </a:p>
        </p:txBody>
      </p:sp>
      <p:sp>
        <p:nvSpPr>
          <p:cNvPr id="72" name="Rectangle 71"/>
          <p:cNvSpPr/>
          <p:nvPr/>
        </p:nvSpPr>
        <p:spPr>
          <a:xfrm>
            <a:off x="5257800" y="2514600"/>
            <a:ext cx="429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sym typeface="Symbol"/>
              </a:rPr>
              <a:t>σ</a:t>
            </a:r>
            <a:r>
              <a:rPr lang="en-US" sz="2800" i="1" baseline="-25000" dirty="0" err="1" smtClean="0"/>
              <a:t>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Reducing K</a:t>
            </a:r>
            <a:r>
              <a:rPr lang="en-US" cap="small" dirty="0" smtClean="0"/>
              <a:t>napsack </a:t>
            </a:r>
            <a:r>
              <a:rPr lang="en-US" dirty="0" smtClean="0"/>
              <a:t>to 3-Price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5867400"/>
          </a:xfrm>
        </p:spPr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At beginning of </a:t>
            </a:r>
            <a:r>
              <a:rPr lang="el-GR" i="1" dirty="0" smtClean="0">
                <a:sym typeface="Symbol"/>
              </a:rPr>
              <a:t>σ</a:t>
            </a:r>
            <a:r>
              <a:rPr lang="en-US" i="1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</a:t>
            </a:r>
            <a:r>
              <a:rPr lang="en-US" dirty="0" smtClean="0"/>
              <a:t> </a:t>
            </a:r>
            <a:r>
              <a:rPr lang="en-US" i="1" dirty="0" smtClean="0"/>
              <a:t>l</a:t>
            </a:r>
            <a:r>
              <a:rPr lang="en-US" dirty="0" smtClean="0"/>
              <a:t>=0.</a:t>
            </a:r>
          </a:p>
          <a:p>
            <a:pPr marL="514350" indent="-514350"/>
            <a:r>
              <a:rPr lang="en-US" dirty="0" smtClean="0">
                <a:sym typeface="Symbol"/>
              </a:rPr>
              <a:t>Can set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m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p</a:t>
            </a:r>
            <a:r>
              <a:rPr lang="en-US" i="1" baseline="-25000" dirty="0" smtClean="0">
                <a:sym typeface="Symbol"/>
              </a:rPr>
              <a:t>l</a:t>
            </a:r>
            <a:r>
              <a:rPr lang="en-US" dirty="0" smtClean="0">
                <a:sym typeface="Symbol"/>
              </a:rPr>
              <a:t> to ensure that </a:t>
            </a:r>
            <a:r>
              <a:rPr lang="en-US" i="1" dirty="0" smtClean="0">
                <a:sym typeface="Symbol"/>
              </a:rPr>
              <a:t> </a:t>
            </a:r>
            <a:r>
              <a:rPr lang="en-US" dirty="0" smtClean="0">
                <a:sym typeface="Symbol"/>
              </a:rPr>
              <a:t>should not shift by more than </a:t>
            </a:r>
            <a:r>
              <a:rPr lang="en-US" i="1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/>
            <a:r>
              <a:rPr lang="en-US" dirty="0" smtClean="0">
                <a:sym typeface="Symbol"/>
              </a:rPr>
              <a:t>Can set 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b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to ensure that medium insertion of </a:t>
            </a:r>
            <a:r>
              <a:rPr lang="en-US" i="1" dirty="0" err="1" smtClean="0">
                <a:sym typeface="Symbol"/>
              </a:rPr>
              <a:t>a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err="1" smtClean="0">
                <a:sym typeface="Symbol"/>
              </a:rPr>
              <a:t>+</a:t>
            </a:r>
            <a:r>
              <a:rPr lang="en-US" i="1" dirty="0" err="1" smtClean="0">
                <a:sym typeface="Symbol"/>
              </a:rPr>
              <a:t>w</a:t>
            </a:r>
            <a:r>
              <a:rPr lang="en-US" i="1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provides (</a:t>
            </a:r>
            <a:r>
              <a:rPr lang="en-US" i="1" dirty="0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) </a:t>
            </a:r>
            <a:r>
              <a:rPr lang="en-US" i="1" dirty="0" smtClean="0">
                <a:sym typeface="Symbol"/>
              </a:rPr>
              <a:t>v</a:t>
            </a:r>
            <a:r>
              <a:rPr lang="en-US" i="1" baseline="-25000" dirty="0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revenue but more is not profitable.</a:t>
            </a:r>
          </a:p>
          <a:p>
            <a:pPr marL="514350" indent="-514350"/>
            <a:r>
              <a:rPr lang="en-US" dirty="0" smtClean="0">
                <a:sym typeface="Symbol"/>
              </a:rPr>
              <a:t>K</a:t>
            </a:r>
            <a:r>
              <a:rPr lang="en-US" cap="small" dirty="0" smtClean="0">
                <a:sym typeface="Symbol"/>
              </a:rPr>
              <a:t>napsack</a:t>
            </a:r>
            <a:r>
              <a:rPr lang="en-US" dirty="0" smtClean="0">
                <a:sym typeface="Symbol"/>
              </a:rPr>
              <a:t> solution leads to stated 3-price solution.</a:t>
            </a:r>
          </a:p>
          <a:p>
            <a:pPr marL="514350" indent="-514350"/>
            <a:r>
              <a:rPr lang="en-US" dirty="0" smtClean="0">
                <a:sym typeface="Symbol"/>
              </a:rPr>
              <a:t>Canonical form guarantees optimal solution in form that can be converted to a K</a:t>
            </a:r>
            <a:r>
              <a:rPr lang="en-US" cap="small" dirty="0" smtClean="0">
                <a:sym typeface="Symbol"/>
              </a:rPr>
              <a:t>napsack </a:t>
            </a:r>
            <a:r>
              <a:rPr lang="en-US" dirty="0" smtClean="0">
                <a:sym typeface="Symbol"/>
              </a:rPr>
              <a:t>solution.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396240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Prove optimal competitive ratio for r</a:t>
            </a:r>
            <a:r>
              <a:rPr lang="en-US" i="1" dirty="0" smtClean="0"/>
              <a:t>eservation price </a:t>
            </a:r>
            <a:r>
              <a:rPr lang="en-US" dirty="0" smtClean="0"/>
              <a:t>algorithm for </a:t>
            </a:r>
            <a:r>
              <a:rPr lang="en-US" i="1" dirty="0" smtClean="0"/>
              <a:t>online </a:t>
            </a:r>
            <a:r>
              <a:rPr lang="en-US" dirty="0" smtClean="0"/>
              <a:t>selling of </a:t>
            </a:r>
            <a:r>
              <a:rPr lang="en-US" i="1" dirty="0" smtClean="0"/>
              <a:t>e </a:t>
            </a:r>
            <a:r>
              <a:rPr lang="en-US" dirty="0" smtClean="0"/>
              <a:t>log(</a:t>
            </a:r>
            <a:r>
              <a:rPr lang="en-US" i="1" dirty="0" smtClean="0"/>
              <a:t>R</a:t>
            </a:r>
            <a:r>
              <a:rPr lang="en-US" dirty="0" smtClean="0"/>
              <a:t>), </a:t>
            </a:r>
            <a:r>
              <a:rPr lang="en-US" i="1" dirty="0" smtClean="0"/>
              <a:t>R</a:t>
            </a:r>
            <a:r>
              <a:rPr lang="en-US" dirty="0" smtClean="0"/>
              <a:t> =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max</a:t>
            </a:r>
            <a:r>
              <a:rPr lang="en-US" dirty="0" smtClean="0"/>
              <a:t>/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min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Optimal selling offline is </a:t>
            </a:r>
            <a:r>
              <a:rPr lang="en-US" b="1" dirty="0" smtClean="0"/>
              <a:t>NP</a:t>
            </a:r>
            <a:r>
              <a:rPr lang="en-US" dirty="0" smtClean="0"/>
              <a:t>-Hard.</a:t>
            </a:r>
          </a:p>
          <a:p>
            <a:r>
              <a:rPr lang="en-US" dirty="0" smtClean="0"/>
              <a:t>PTAS for offline selling when number of prices is constant.</a:t>
            </a:r>
          </a:p>
          <a:p>
            <a:r>
              <a:rPr lang="en-US" dirty="0" smtClean="0"/>
              <a:t>Limit order markets are a basic market mechanism with many open problems.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5103674"/>
            <a:ext cx="6629400" cy="1754326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Online / Offline / Probabilistic</a:t>
            </a:r>
            <a:endParaRPr lang="en-US" sz="3600" dirty="0"/>
          </a:p>
          <a:p>
            <a:pPr algn="ctr"/>
            <a:r>
              <a:rPr lang="en-US" sz="3600" dirty="0" smtClean="0"/>
              <a:t>Buy / Sell</a:t>
            </a:r>
            <a:r>
              <a:rPr lang="en-US" sz="3600" b="1" dirty="0" smtClean="0"/>
              <a:t> </a:t>
            </a:r>
            <a:r>
              <a:rPr lang="en-US" sz="3600" dirty="0" smtClean="0"/>
              <a:t>/ Both</a:t>
            </a:r>
          </a:p>
          <a:p>
            <a:pPr algn="ctr"/>
            <a:r>
              <a:rPr lang="en-US" sz="3600" dirty="0" smtClean="0"/>
              <a:t>Exact volume / Volume constraint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343400" y="3962400"/>
            <a:ext cx="2286000" cy="609600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343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5563394" y="4267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801394" y="4266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5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867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6705600" y="30480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6705600" y="3124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52" name="Straight Connector 51"/>
          <p:cNvCxnSpPr/>
          <p:nvPr/>
        </p:nvCxnSpPr>
        <p:spPr>
          <a:xfrm rot="5400000">
            <a:off x="7925594" y="3352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7163594" y="3352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467600" y="3124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8229600" y="3124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343400" y="3962400"/>
            <a:ext cx="2286000" cy="609600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343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5563394" y="4267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801394" y="4266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5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867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6705600" y="21336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67056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52" name="Straight Connector 51"/>
          <p:cNvCxnSpPr/>
          <p:nvPr/>
        </p:nvCxnSpPr>
        <p:spPr>
          <a:xfrm rot="5400000">
            <a:off x="79255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71635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4676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82296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4343400" y="3962400"/>
            <a:ext cx="2286000" cy="609600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343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5563394" y="4267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4801394" y="4266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5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5867400" y="4038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0" name="Rectangle 49"/>
          <p:cNvSpPr/>
          <p:nvPr/>
        </p:nvSpPr>
        <p:spPr>
          <a:xfrm>
            <a:off x="4343400" y="2743200"/>
            <a:ext cx="2286000" cy="609600"/>
          </a:xfrm>
          <a:prstGeom prst="rect">
            <a:avLst/>
          </a:prstGeom>
          <a:solidFill>
            <a:schemeClr val="accent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4343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52" name="Straight Connector 51"/>
          <p:cNvCxnSpPr/>
          <p:nvPr/>
        </p:nvCxnSpPr>
        <p:spPr>
          <a:xfrm rot="5400000">
            <a:off x="5563394" y="3048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4801394" y="3047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05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55" name="TextBox 54"/>
          <p:cNvSpPr txBox="1"/>
          <p:nvPr/>
        </p:nvSpPr>
        <p:spPr>
          <a:xfrm>
            <a:off x="5867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Offline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Inserting sell orders affects the possible revenue gained later in the sequence.  In fact, it can only lower it.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Inserting a sell order of volume </a:t>
            </a:r>
            <a:r>
              <a:rPr lang="en-US" i="1" dirty="0" smtClean="0"/>
              <a:t>V</a:t>
            </a:r>
            <a:r>
              <a:rPr lang="en-US" dirty="0" smtClean="0"/>
              <a:t> can cause at most volume </a:t>
            </a:r>
            <a:r>
              <a:rPr lang="en-US" i="1" dirty="0" smtClean="0"/>
              <a:t>V</a:t>
            </a:r>
            <a:r>
              <a:rPr lang="en-US" dirty="0" smtClean="0"/>
              <a:t> change in the books later in the sequence.  Thus, the sales change by at most volume </a:t>
            </a:r>
            <a:r>
              <a:rPr lang="en-US" i="1" dirty="0" smtClean="0"/>
              <a:t>V.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14600" y="1219200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i="1" dirty="0" smtClean="0"/>
              <a:t>Main Observations</a:t>
            </a:r>
            <a:endParaRPr lang="en-US" sz="4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38</a:t>
            </a:fld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4" name="TextBox 53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5638800" y="16002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  <a:endParaRPr lang="en-US" sz="2800" dirty="0"/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3" name="TextBox 52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[EKKM06] Even-Dar, </a:t>
            </a:r>
            <a:r>
              <a:rPr lang="en-US" dirty="0" err="1" smtClean="0"/>
              <a:t>Kakade</a:t>
            </a:r>
            <a:r>
              <a:rPr lang="en-US" dirty="0" smtClean="0"/>
              <a:t>, Kearns, and </a:t>
            </a:r>
            <a:r>
              <a:rPr lang="en-US" dirty="0" err="1" smtClean="0"/>
              <a:t>Mansour</a:t>
            </a:r>
            <a:r>
              <a:rPr lang="en-US" dirty="0" smtClean="0"/>
              <a:t>. </a:t>
            </a:r>
            <a:r>
              <a:rPr lang="en-US" i="1" dirty="0" smtClean="0"/>
              <a:t>(In)Stability properties of limit order dynamics</a:t>
            </a:r>
            <a:r>
              <a:rPr lang="en-US" dirty="0" smtClean="0"/>
              <a:t>. ACM EC 2006.</a:t>
            </a:r>
          </a:p>
          <a:p>
            <a:r>
              <a:rPr lang="en-US" dirty="0" smtClean="0"/>
              <a:t>[KKMO04] </a:t>
            </a:r>
            <a:r>
              <a:rPr lang="en-US" dirty="0" err="1" smtClean="0"/>
              <a:t>Kakade</a:t>
            </a:r>
            <a:r>
              <a:rPr lang="en-US" dirty="0" smtClean="0"/>
              <a:t>, Kearns, </a:t>
            </a:r>
            <a:r>
              <a:rPr lang="en-US" dirty="0" err="1" smtClean="0"/>
              <a:t>Mansour</a:t>
            </a:r>
            <a:r>
              <a:rPr lang="en-US" dirty="0" smtClean="0"/>
              <a:t>, and Ortiz. </a:t>
            </a:r>
            <a:r>
              <a:rPr lang="en-US" i="1" dirty="0" smtClean="0"/>
              <a:t>Competitive algorithms for VWAP and limit order trading</a:t>
            </a:r>
            <a:r>
              <a:rPr lang="en-US" dirty="0" smtClean="0"/>
              <a:t>. ACM EC 2004.</a:t>
            </a:r>
          </a:p>
          <a:p>
            <a:r>
              <a:rPr lang="en-US" dirty="0" smtClean="0"/>
              <a:t>[LPS07] Lorenz, </a:t>
            </a:r>
            <a:r>
              <a:rPr lang="en-US" dirty="0" err="1" smtClean="0"/>
              <a:t>Panagiotou</a:t>
            </a:r>
            <a:r>
              <a:rPr lang="en-US" dirty="0" smtClean="0"/>
              <a:t>, and Steger. </a:t>
            </a:r>
            <a:r>
              <a:rPr lang="en-US" i="1" dirty="0" smtClean="0"/>
              <a:t>Optimal algorithms for </a:t>
            </a:r>
            <a:r>
              <a:rPr lang="en-US" dirty="0" smtClean="0"/>
              <a:t>k</a:t>
            </a:r>
            <a:r>
              <a:rPr lang="en-US" i="1" dirty="0" smtClean="0"/>
              <a:t>-search with applications in option pricing</a:t>
            </a:r>
            <a:r>
              <a:rPr lang="en-US" dirty="0" smtClean="0"/>
              <a:t>. ESA 2007.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638800" y="16002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endParaRPr lang="en-US" sz="2800" dirty="0"/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3" name="TextBox 62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sp>
        <p:nvSpPr>
          <p:cNvPr id="35" name="Rectangle 34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638800" y="16002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 </a:t>
            </a:r>
            <a:endParaRPr lang="en-US" sz="2800" dirty="0"/>
          </a:p>
        </p:txBody>
      </p:sp>
      <p:cxnSp>
        <p:nvCxnSpPr>
          <p:cNvPr id="52" name="Straight Connector 51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55" name="Straight Connector 54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638800" y="1600200"/>
            <a:ext cx="350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 </a:t>
            </a:r>
            <a:endParaRPr lang="en-US" sz="2800" dirty="0"/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sp>
        <p:nvSpPr>
          <p:cNvPr id="43" name="Rectangle 42"/>
          <p:cNvSpPr/>
          <p:nvPr/>
        </p:nvSpPr>
        <p:spPr>
          <a:xfrm>
            <a:off x="2590800" y="36576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638800" y="1600200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/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sp>
        <p:nvSpPr>
          <p:cNvPr id="76" name="Rectangle 75"/>
          <p:cNvSpPr/>
          <p:nvPr/>
        </p:nvSpPr>
        <p:spPr>
          <a:xfrm>
            <a:off x="2590800" y="36576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5638800" y="1600200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/>
          </a:p>
        </p:txBody>
      </p:sp>
      <p:cxnSp>
        <p:nvCxnSpPr>
          <p:cNvPr id="56" name="Straight Connector 55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2590800" y="36576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2590800" y="36576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3200400" y="38862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1600200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 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2" name="Straight Connector 71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1600200"/>
            <a:ext cx="3505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>
          <a:xfrm>
            <a:off x="3810000" y="33528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6" name="TextBox 65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1" name="Straight Connector 70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3810000" y="33528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16002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/>
          </a:p>
        </p:txBody>
      </p:sp>
      <p:sp>
        <p:nvSpPr>
          <p:cNvPr id="57" name="Rectangle 56"/>
          <p:cNvSpPr/>
          <p:nvPr/>
        </p:nvSpPr>
        <p:spPr>
          <a:xfrm>
            <a:off x="3810000" y="33528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72" name="TextBox 71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3" name="TextBox 72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5" name="TextBox 74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6" name="Straight Connector 75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8" name="Straight Connector 77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sp>
        <p:nvSpPr>
          <p:cNvPr id="52" name="Rectangle 51"/>
          <p:cNvSpPr/>
          <p:nvPr/>
        </p:nvSpPr>
        <p:spPr>
          <a:xfrm>
            <a:off x="3810000" y="38862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-75803" y="38858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8862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419600" y="3886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2860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990600" y="3657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90600" y="44196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32773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20581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 flipH="1" flipV="1">
            <a:off x="14485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26677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3886994" y="38854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3716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5" name="TextBox 44"/>
          <p:cNvSpPr txBox="1"/>
          <p:nvPr/>
        </p:nvSpPr>
        <p:spPr>
          <a:xfrm>
            <a:off x="19812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25908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47" name="TextBox 46"/>
          <p:cNvSpPr txBox="1"/>
          <p:nvPr/>
        </p:nvSpPr>
        <p:spPr>
          <a:xfrm>
            <a:off x="32004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48" name="TextBox 47"/>
          <p:cNvSpPr txBox="1"/>
          <p:nvPr/>
        </p:nvSpPr>
        <p:spPr>
          <a:xfrm>
            <a:off x="3810000" y="38862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35" name="Rectangle 34"/>
          <p:cNvSpPr/>
          <p:nvPr/>
        </p:nvSpPr>
        <p:spPr>
          <a:xfrm>
            <a:off x="1371600" y="3886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16002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$5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810000" y="3581400"/>
            <a:ext cx="304800" cy="304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609600" y="34290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990600" y="4114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3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65" name="Straight Connector 64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1371600" y="5029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7" name="Rectangle 96"/>
          <p:cNvSpPr/>
          <p:nvPr/>
        </p:nvSpPr>
        <p:spPr>
          <a:xfrm>
            <a:off x="1371600" y="55626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/>
          <p:cNvSpPr/>
          <p:nvPr/>
        </p:nvSpPr>
        <p:spPr>
          <a:xfrm>
            <a:off x="1371600" y="5029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1371600" y="50292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2, $1&gt;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90800" y="5334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90800" y="5029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90800" y="2286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$4&gt;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$4&gt;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90800" y="5029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590800" y="2286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3200400" y="25146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3200400" y="55626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2590800" y="22860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2590800" y="50292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$4&gt;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$4&gt;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90800" y="5334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90800" y="5334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3810000" y="5334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$5&gt;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90800" y="5334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3810000" y="1981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3810000" y="4724400"/>
            <a:ext cx="3048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$5&gt;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$5&gt;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590800" y="5334000"/>
            <a:ext cx="304800" cy="2286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3810000" y="19812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3810000" y="4724400"/>
            <a:ext cx="3048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3810000" y="55626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/>
          <p:cNvSpPr/>
          <p:nvPr/>
        </p:nvSpPr>
        <p:spPr>
          <a:xfrm>
            <a:off x="3810000" y="25146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3810000" y="19812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/>
          <p:cNvSpPr/>
          <p:nvPr/>
        </p:nvSpPr>
        <p:spPr>
          <a:xfrm>
            <a:off x="2590800" y="5334000"/>
            <a:ext cx="304800" cy="228600"/>
          </a:xfrm>
          <a:prstGeom prst="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3461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638800" y="990600"/>
            <a:ext cx="350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/>
              <a:t>&lt;B,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$5&gt;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SALE: $5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rot="5400000">
            <a:off x="-75803" y="2514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066800" y="2514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4419600" y="2514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0" y="914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59" name="Straight Connector 58"/>
          <p:cNvCxnSpPr/>
          <p:nvPr/>
        </p:nvCxnSpPr>
        <p:spPr>
          <a:xfrm>
            <a:off x="990600" y="228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990600" y="198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90600" y="3048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32773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 flipH="1" flipV="1">
            <a:off x="20581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485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 flipH="1" flipV="1">
            <a:off x="26677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 flipH="1" flipV="1">
            <a:off x="3886994" y="2513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3716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68" name="TextBox 67"/>
          <p:cNvSpPr txBox="1"/>
          <p:nvPr/>
        </p:nvSpPr>
        <p:spPr>
          <a:xfrm>
            <a:off x="19812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69" name="TextBox 68"/>
          <p:cNvSpPr txBox="1"/>
          <p:nvPr/>
        </p:nvSpPr>
        <p:spPr>
          <a:xfrm>
            <a:off x="25908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2004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0" y="2514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72" name="Rectangle 71"/>
          <p:cNvSpPr/>
          <p:nvPr/>
        </p:nvSpPr>
        <p:spPr>
          <a:xfrm>
            <a:off x="1371600" y="2514600"/>
            <a:ext cx="304800" cy="5334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609600" y="2057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75" name="Straight Connector 74"/>
          <p:cNvCxnSpPr/>
          <p:nvPr/>
        </p:nvCxnSpPr>
        <p:spPr>
          <a:xfrm>
            <a:off x="990600" y="2743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533400" y="2514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77" name="Straight Connector 76"/>
          <p:cNvCxnSpPr/>
          <p:nvPr/>
        </p:nvCxnSpPr>
        <p:spPr>
          <a:xfrm>
            <a:off x="990600" y="1676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990600" y="3352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638800" y="3276600"/>
            <a:ext cx="35052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2, $1&gt;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2, $1&gt;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$1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1, $3&gt;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&lt;B, 1, $4&gt;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SALE: $3</a:t>
            </a:r>
          </a:p>
          <a:p>
            <a:pPr marL="514350" indent="-514350">
              <a:buAutoNum type="arabicPeriod"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&lt;S, 1, $5&gt;</a:t>
            </a:r>
          </a:p>
          <a:p>
            <a:pPr marL="514350" indent="-514350">
              <a:buAutoNum type="arabicPeriod"/>
            </a:pPr>
            <a:r>
              <a:rPr lang="en-US" sz="2800" dirty="0" smtClean="0"/>
              <a:t>&lt;S, 2, $5&gt;</a:t>
            </a:r>
          </a:p>
          <a:p>
            <a:pPr marL="514350" indent="-514350">
              <a:buAutoNum type="arabicPeriod"/>
            </a:pPr>
            <a:r>
              <a:rPr lang="en-US" sz="2800" b="1" dirty="0" smtClean="0"/>
              <a:t>&lt;B, 1, $5&gt; </a:t>
            </a: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SALE $3</a:t>
            </a:r>
            <a:endParaRPr lang="en-US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-75803" y="5562203"/>
            <a:ext cx="2286000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066800" y="5562600"/>
            <a:ext cx="3581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419600" y="5562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Price</a:t>
            </a:r>
            <a:endParaRPr lang="en-US" sz="2800" dirty="0"/>
          </a:p>
        </p:txBody>
      </p:sp>
      <p:sp>
        <p:nvSpPr>
          <p:cNvPr id="83" name="TextBox 82"/>
          <p:cNvSpPr txBox="1"/>
          <p:nvPr/>
        </p:nvSpPr>
        <p:spPr>
          <a:xfrm>
            <a:off x="0" y="39624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Volume</a:t>
            </a:r>
            <a:endParaRPr lang="en-US" sz="2800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990600" y="5334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990600" y="5029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990600" y="60960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5400000" flipH="1" flipV="1">
            <a:off x="32773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5400000" flipH="1" flipV="1">
            <a:off x="20581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14485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5400000" flipH="1" flipV="1">
            <a:off x="26677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5400000" flipH="1" flipV="1">
            <a:off x="3886994" y="5561806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13716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19812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94" name="TextBox 93"/>
          <p:cNvSpPr txBox="1"/>
          <p:nvPr/>
        </p:nvSpPr>
        <p:spPr>
          <a:xfrm>
            <a:off x="25908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3</a:t>
            </a:r>
            <a:endParaRPr lang="en-US" sz="2400" dirty="0"/>
          </a:p>
        </p:txBody>
      </p:sp>
      <p:sp>
        <p:nvSpPr>
          <p:cNvPr id="95" name="TextBox 94"/>
          <p:cNvSpPr txBox="1"/>
          <p:nvPr/>
        </p:nvSpPr>
        <p:spPr>
          <a:xfrm>
            <a:off x="32004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96" name="TextBox 95"/>
          <p:cNvSpPr txBox="1"/>
          <p:nvPr/>
        </p:nvSpPr>
        <p:spPr>
          <a:xfrm>
            <a:off x="3810000" y="55626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609600" y="5105400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00" name="Straight Connector 99"/>
          <p:cNvCxnSpPr/>
          <p:nvPr/>
        </p:nvCxnSpPr>
        <p:spPr>
          <a:xfrm>
            <a:off x="990600" y="57912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533400" y="55626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-1</a:t>
            </a:r>
            <a:endParaRPr lang="en-US" sz="2400" dirty="0"/>
          </a:p>
        </p:txBody>
      </p:sp>
      <p:cxnSp>
        <p:nvCxnSpPr>
          <p:cNvPr id="102" name="Straight Connector 101"/>
          <p:cNvCxnSpPr/>
          <p:nvPr/>
        </p:nvCxnSpPr>
        <p:spPr>
          <a:xfrm>
            <a:off x="990600" y="47244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990600" y="6400800"/>
            <a:ext cx="1524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3810000" y="2209800"/>
            <a:ext cx="304800" cy="3048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3810000" y="4724400"/>
            <a:ext cx="304800" cy="8382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Selling in Limit Order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Lemma 0 ([KKMO04])</a:t>
            </a:r>
            <a:r>
              <a:rPr lang="en-US" dirty="0" smtClean="0"/>
              <a:t>: Inserting a unit-volume sell order results in at most one less sale from the original sell orders.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61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4323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endParaRPr lang="en-US" sz="2800" dirty="0" smtClean="0"/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4343400" y="2743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343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5563394" y="3048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801394" y="3047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5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67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$5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4343400" y="2743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343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5563394" y="3048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801394" y="3047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5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67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$5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Order Markets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143000"/>
            <a:ext cx="50292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Trading one commodity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Order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BUY/SELL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Volume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Price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/>
              <a:t> </a:t>
            </a:r>
            <a:r>
              <a:rPr lang="en-US" sz="2800" dirty="0" smtClean="0"/>
              <a:t>Lowest (SELL)</a:t>
            </a:r>
          </a:p>
          <a:p>
            <a:pPr lvl="2">
              <a:buFont typeface="Courier New" pitchFamily="49" charset="0"/>
              <a:buChar char="o"/>
            </a:pPr>
            <a:r>
              <a:rPr lang="en-US" sz="2800" dirty="0" smtClean="0"/>
              <a:t> Highest (BUY)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Buy book / Sell book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Matching algorithm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 </a:t>
            </a:r>
            <a:r>
              <a:rPr lang="en-US" sz="2800" dirty="0" smtClean="0"/>
              <a:t>Match new order</a:t>
            </a:r>
            <a:br>
              <a:rPr lang="en-US" sz="2800" dirty="0" smtClean="0"/>
            </a:br>
            <a:r>
              <a:rPr lang="en-US" sz="2800" dirty="0" smtClean="0"/>
              <a:t>with existing orders.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 smtClean="0"/>
              <a:t>Remaining volume</a:t>
            </a:r>
            <a:br>
              <a:rPr lang="en-US" sz="2800" dirty="0" smtClean="0"/>
            </a:br>
            <a:r>
              <a:rPr lang="en-US" sz="2800" dirty="0" smtClean="0"/>
              <a:t>goes on a book.</a:t>
            </a:r>
          </a:p>
          <a:p>
            <a:pPr lvl="1">
              <a:buFontTx/>
              <a:buChar char="-"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43400" y="5791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5563394" y="6096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801394" y="6095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105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5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67400" y="5867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</a:t>
            </a:r>
            <a:endParaRPr lang="en-US" sz="2000" dirty="0"/>
          </a:p>
        </p:txBody>
      </p:sp>
      <p:sp>
        <p:nvSpPr>
          <p:cNvPr id="11" name="Rectangle 10"/>
          <p:cNvSpPr/>
          <p:nvPr/>
        </p:nvSpPr>
        <p:spPr>
          <a:xfrm>
            <a:off x="4343400" y="5181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343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5563394" y="5486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01394" y="5485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105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5867400" y="5257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$2</a:t>
            </a:r>
            <a:endParaRPr lang="en-US" sz="2000" dirty="0"/>
          </a:p>
        </p:txBody>
      </p:sp>
      <p:sp>
        <p:nvSpPr>
          <p:cNvPr id="20" name="Rectangle 19"/>
          <p:cNvSpPr/>
          <p:nvPr/>
        </p:nvSpPr>
        <p:spPr>
          <a:xfrm>
            <a:off x="4343400" y="4572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343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5563394" y="4876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4801394" y="4876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105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4648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$3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4343400" y="27432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343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28" name="Straight Connector 27"/>
          <p:cNvCxnSpPr/>
          <p:nvPr/>
        </p:nvCxnSpPr>
        <p:spPr>
          <a:xfrm rot="5400000">
            <a:off x="5563394" y="30480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>
            <a:off x="4801394" y="30472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105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867400" y="28194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$5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4343400" y="21336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343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5563394" y="24384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801394" y="24376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05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5867400" y="22098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$7</a:t>
            </a:r>
            <a:endParaRPr lang="en-US" sz="2000" dirty="0"/>
          </a:p>
        </p:txBody>
      </p:sp>
      <p:sp>
        <p:nvSpPr>
          <p:cNvPr id="38" name="Rectangle 37"/>
          <p:cNvSpPr/>
          <p:nvPr/>
        </p:nvSpPr>
        <p:spPr>
          <a:xfrm>
            <a:off x="4343400" y="1524000"/>
            <a:ext cx="2286000" cy="609600"/>
          </a:xfrm>
          <a:prstGeom prst="rect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4343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SELL</a:t>
            </a:r>
            <a:endParaRPr lang="en-US" sz="2000" dirty="0"/>
          </a:p>
        </p:txBody>
      </p:sp>
      <p:cxnSp>
        <p:nvCxnSpPr>
          <p:cNvPr id="40" name="Straight Connector 39"/>
          <p:cNvCxnSpPr/>
          <p:nvPr/>
        </p:nvCxnSpPr>
        <p:spPr>
          <a:xfrm rot="5400000">
            <a:off x="5563394" y="18288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801394" y="18280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105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5867400" y="16002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$10</a:t>
            </a:r>
            <a:endParaRPr lang="en-US" sz="2000" dirty="0"/>
          </a:p>
        </p:txBody>
      </p:sp>
      <p:sp>
        <p:nvSpPr>
          <p:cNvPr id="44" name="Rectangle 43"/>
          <p:cNvSpPr/>
          <p:nvPr/>
        </p:nvSpPr>
        <p:spPr>
          <a:xfrm>
            <a:off x="6705600" y="3581400"/>
            <a:ext cx="2286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705600" y="3657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BUY</a:t>
            </a:r>
            <a:endParaRPr lang="en-US" sz="2000" dirty="0"/>
          </a:p>
        </p:txBody>
      </p:sp>
      <p:cxnSp>
        <p:nvCxnSpPr>
          <p:cNvPr id="46" name="Straight Connector 45"/>
          <p:cNvCxnSpPr/>
          <p:nvPr/>
        </p:nvCxnSpPr>
        <p:spPr>
          <a:xfrm rot="5400000">
            <a:off x="7925594" y="3886200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163594" y="3885406"/>
            <a:ext cx="608806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467600" y="3657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2</a:t>
            </a:r>
            <a:endParaRPr lang="en-US" sz="2000" dirty="0"/>
          </a:p>
        </p:txBody>
      </p:sp>
      <p:sp>
        <p:nvSpPr>
          <p:cNvPr id="49" name="TextBox 48"/>
          <p:cNvSpPr txBox="1"/>
          <p:nvPr/>
        </p:nvSpPr>
        <p:spPr>
          <a:xfrm>
            <a:off x="8229600" y="365760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$6</a:t>
            </a:r>
            <a:endParaRPr lang="en-US" sz="2000" dirty="0"/>
          </a:p>
        </p:txBody>
      </p:sp>
      <p:sp>
        <p:nvSpPr>
          <p:cNvPr id="50" name="Slide Number Placeholder 4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B9098-9BAD-4A4A-BAC7-8BD8F9905C6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4181</Words>
  <Application>Microsoft Office PowerPoint</Application>
  <PresentationFormat>On-screen Show (4:3)</PresentationFormat>
  <Paragraphs>1145</Paragraphs>
  <Slides>61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Office Theme</vt:lpstr>
      <vt:lpstr>Online and Offline Selling in Limit Order Markets</vt:lpstr>
      <vt:lpstr>Limit Order Markets</vt:lpstr>
      <vt:lpstr>Results</vt:lpstr>
      <vt:lpstr>Related Work</vt:lpstr>
      <vt:lpstr>Limit Order Markets</vt:lpstr>
      <vt:lpstr>Limit Order Markets</vt:lpstr>
      <vt:lpstr>Limit Order Markets</vt:lpstr>
      <vt:lpstr>Limit Order Markets</vt:lpstr>
      <vt:lpstr>Limit Order Markets</vt:lpstr>
      <vt:lpstr>Limit Order Markets</vt:lpstr>
      <vt:lpstr>Limit Order Markets</vt:lpstr>
      <vt:lpstr>Limit Order Markets</vt:lpstr>
      <vt:lpstr>Limit Order Markets</vt:lpstr>
      <vt:lpstr>Limit Order Markets</vt:lpstr>
      <vt:lpstr>Limit Order Problems</vt:lpstr>
      <vt:lpstr>Limit Order Problems</vt:lpstr>
      <vt:lpstr>Limit Order Problems</vt:lpstr>
      <vt:lpstr>Limit Order Problems</vt:lpstr>
      <vt:lpstr>Limit Order Problems</vt:lpstr>
      <vt:lpstr>Offline Selling</vt:lpstr>
      <vt:lpstr>Optimal Offline Selling</vt:lpstr>
      <vt:lpstr>Two-Price Offline Algorithm</vt:lpstr>
      <vt:lpstr>Three-Price Offline Selling</vt:lpstr>
      <vt:lpstr>Reducing Knapsack to 3-Price Selling</vt:lpstr>
      <vt:lpstr>Reducing Knapsack to 3-Price Selling</vt:lpstr>
      <vt:lpstr>Reducing Knapsack to 3-Price Selling</vt:lpstr>
      <vt:lpstr>Reducing Knapsack to 3-Price Selling</vt:lpstr>
      <vt:lpstr>Reducing Knapsack to 3-Price Selling</vt:lpstr>
      <vt:lpstr>Reducing Knapsack to 3-Price Selling</vt:lpstr>
      <vt:lpstr>Reducing Knapsack to 3-Price Selling</vt:lpstr>
      <vt:lpstr>Reducing Knapsack to 3-Price Selling</vt:lpstr>
      <vt:lpstr>Reducing Knapsack to 3-Price Selling</vt:lpstr>
      <vt:lpstr>Conclusions</vt:lpstr>
      <vt:lpstr>Limit Order Markets</vt:lpstr>
      <vt:lpstr>Limit Order Markets</vt:lpstr>
      <vt:lpstr>Limit Order Markets</vt:lpstr>
      <vt:lpstr>Offline Selling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  <vt:lpstr>Selling in Limit Order Markets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and Offline Selling in Limit Order Markets</dc:title>
  <dc:creator>mahler</dc:creator>
  <cp:lastModifiedBy>mahler</cp:lastModifiedBy>
  <cp:revision>258</cp:revision>
  <dcterms:created xsi:type="dcterms:W3CDTF">2008-12-09T19:51:37Z</dcterms:created>
  <dcterms:modified xsi:type="dcterms:W3CDTF">2008-12-17T02:41:25Z</dcterms:modified>
</cp:coreProperties>
</file>