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57" r:id="rId3"/>
    <p:sldId id="258" r:id="rId4"/>
    <p:sldId id="279" r:id="rId5"/>
    <p:sldId id="259" r:id="rId6"/>
    <p:sldId id="260" r:id="rId7"/>
    <p:sldId id="261" r:id="rId8"/>
    <p:sldId id="263" r:id="rId9"/>
    <p:sldId id="265" r:id="rId10"/>
    <p:sldId id="266" r:id="rId11"/>
    <p:sldId id="269" r:id="rId12"/>
    <p:sldId id="267" r:id="rId13"/>
    <p:sldId id="268" r:id="rId14"/>
    <p:sldId id="271" r:id="rId15"/>
    <p:sldId id="274" r:id="rId16"/>
    <p:sldId id="281" r:id="rId17"/>
    <p:sldId id="282" r:id="rId18"/>
    <p:sldId id="283" r:id="rId19"/>
    <p:sldId id="314" r:id="rId20"/>
    <p:sldId id="316" r:id="rId21"/>
    <p:sldId id="308" r:id="rId22"/>
    <p:sldId id="310" r:id="rId23"/>
    <p:sldId id="311" r:id="rId24"/>
    <p:sldId id="312" r:id="rId25"/>
    <p:sldId id="326" r:id="rId26"/>
    <p:sldId id="317" r:id="rId27"/>
    <p:sldId id="319" r:id="rId28"/>
    <p:sldId id="320" r:id="rId29"/>
    <p:sldId id="322" r:id="rId30"/>
    <p:sldId id="323" r:id="rId31"/>
    <p:sldId id="324" r:id="rId32"/>
    <p:sldId id="313" r:id="rId33"/>
    <p:sldId id="327" r:id="rId34"/>
    <p:sldId id="352" r:id="rId35"/>
    <p:sldId id="353" r:id="rId36"/>
    <p:sldId id="354" r:id="rId37"/>
    <p:sldId id="315" r:id="rId38"/>
    <p:sldId id="328" r:id="rId39"/>
    <p:sldId id="329" r:id="rId40"/>
    <p:sldId id="330" r:id="rId41"/>
    <p:sldId id="331" r:id="rId42"/>
    <p:sldId id="332" r:id="rId43"/>
    <p:sldId id="333" r:id="rId44"/>
    <p:sldId id="334" r:id="rId45"/>
    <p:sldId id="335" r:id="rId46"/>
    <p:sldId id="336" r:id="rId47"/>
    <p:sldId id="337" r:id="rId48"/>
    <p:sldId id="338" r:id="rId49"/>
    <p:sldId id="339" r:id="rId50"/>
    <p:sldId id="340" r:id="rId51"/>
    <p:sldId id="341" r:id="rId52"/>
    <p:sldId id="342" r:id="rId53"/>
    <p:sldId id="343" r:id="rId54"/>
    <p:sldId id="344" r:id="rId55"/>
    <p:sldId id="345" r:id="rId56"/>
    <p:sldId id="346" r:id="rId57"/>
    <p:sldId id="347" r:id="rId58"/>
    <p:sldId id="348" r:id="rId59"/>
    <p:sldId id="349" r:id="rId60"/>
    <p:sldId id="350" r:id="rId61"/>
    <p:sldId id="351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9" autoAdjust="0"/>
    <p:restoredTop sz="9466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79D8D-485F-4E0E-A040-6650762C10CF}" type="datetimeFigureOut">
              <a:rPr lang="en-US" smtClean="0"/>
              <a:pPr/>
              <a:t>12/16/2008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383E8-EA0F-4B3D-898D-C744C96A8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E8CA-8197-4350-B78B-C128B9339341}" type="datetime1">
              <a:rPr lang="en-US" smtClean="0"/>
              <a:pPr/>
              <a:t>12/16/2008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E5FD-03FA-4805-9079-9DD63394CBAC}" type="datetime1">
              <a:rPr lang="en-US" smtClean="0"/>
              <a:pPr/>
              <a:t>12/16/2008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F3EF-EDBF-49A6-B8B4-991F9DBFB5F6}" type="datetime1">
              <a:rPr lang="en-US" smtClean="0"/>
              <a:pPr/>
              <a:t>12/16/2008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F871-2DFC-4328-9706-EE18FA6D9429}" type="datetime1">
              <a:rPr lang="en-US" smtClean="0"/>
              <a:pPr/>
              <a:t>12/16/2008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0524-F785-4372-BB98-57836D8FAF16}" type="datetime1">
              <a:rPr lang="en-US" smtClean="0"/>
              <a:pPr/>
              <a:t>12/16/2008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32CD-9371-4B49-ABA8-2AC4E9CF1893}" type="datetime1">
              <a:rPr lang="en-US" smtClean="0"/>
              <a:pPr/>
              <a:t>12/16/2008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357D-EC69-44DC-AF8A-121150508844}" type="datetime1">
              <a:rPr lang="en-US" smtClean="0"/>
              <a:pPr/>
              <a:t>12/16/2008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AAB2-8E0F-4AAC-8E28-2B6984D82CE5}" type="datetime1">
              <a:rPr lang="en-US" smtClean="0"/>
              <a:pPr/>
              <a:t>12/16/2008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AFD8-C5C2-45C5-AD28-172BA7FD853D}" type="datetime1">
              <a:rPr lang="en-US" smtClean="0"/>
              <a:pPr/>
              <a:t>12/16/2008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F5AB-D9F4-443B-A135-EDA96A4E1786}" type="datetime1">
              <a:rPr lang="en-US" smtClean="0"/>
              <a:pPr/>
              <a:t>12/16/2008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27C8-BFCE-49B1-BBC3-7EAB57783A61}" type="datetime1">
              <a:rPr lang="en-US" smtClean="0"/>
              <a:pPr/>
              <a:t>12/16/2008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7A7BA-7A7B-4677-B731-7BF8C4D797E2}" type="datetime1">
              <a:rPr lang="en-US" smtClean="0"/>
              <a:pPr/>
              <a:t>12/16/2008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B9098-9BAD-4A4A-BAC7-8BD8F9905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/>
              <a:t>Online and Offline Selling in Limit Order Markets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13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Aaron Johnson</a:t>
            </a:r>
            <a:br>
              <a:rPr lang="en-US" dirty="0" smtClean="0"/>
            </a:br>
            <a:r>
              <a:rPr lang="en-US" dirty="0" smtClean="0"/>
              <a:t>Yale University</a:t>
            </a:r>
          </a:p>
          <a:p>
            <a:endParaRPr lang="en-US" dirty="0"/>
          </a:p>
          <a:p>
            <a:r>
              <a:rPr lang="en-US" dirty="0" smtClean="0"/>
              <a:t>Kevin Chang</a:t>
            </a:r>
            <a:br>
              <a:rPr lang="en-US" dirty="0" smtClean="0"/>
            </a:br>
            <a:r>
              <a:rPr lang="en-US" dirty="0" smtClean="0"/>
              <a:t>Yahoo! Inc.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51054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Workshop on Internet and Network Economics</a:t>
            </a:r>
            <a:endParaRPr lang="en-US" sz="2800" dirty="0" smtClean="0"/>
          </a:p>
          <a:p>
            <a:pPr algn="ctr"/>
            <a:r>
              <a:rPr lang="en-US" sz="2800" dirty="0" smtClean="0"/>
              <a:t>December, 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2008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5029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Trading one commodity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Order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BUY/SELL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Volume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Price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Lowest (SELL)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/>
              <a:t> Highest (BUY)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Buy book / Sell book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Matching algorithm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Match new order</a:t>
            </a:r>
            <a:br>
              <a:rPr lang="en-US" sz="2800" dirty="0" smtClean="0"/>
            </a:br>
            <a:r>
              <a:rPr lang="en-US" sz="2800" dirty="0" smtClean="0"/>
              <a:t>with existing orders.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Remaining volume</a:t>
            </a:r>
            <a:br>
              <a:rPr lang="en-US" sz="2800" dirty="0" smtClean="0"/>
            </a:br>
            <a:r>
              <a:rPr lang="en-US" sz="2800" dirty="0" smtClean="0"/>
              <a:t>goes on a book.</a:t>
            </a:r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57912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563394" y="6096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801394" y="6095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5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343400" y="5181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5563394" y="5486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801394" y="5485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343400" y="4572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43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563394" y="4876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801394" y="4876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05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$3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4343400" y="27432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343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5563394" y="3048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801394" y="3047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05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67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$5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4343400" y="2133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43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563394" y="2438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801394" y="2437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05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867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$7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343400" y="1524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343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5563394" y="1828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801394" y="1828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05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867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$10</a:t>
            </a:r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6705600" y="2438400"/>
            <a:ext cx="2286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05600" y="251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7925594" y="27432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163594" y="27424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467600" y="251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8229600" y="251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$6</a:t>
            </a:r>
            <a:endParaRPr lang="en-US" sz="2000" dirty="0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5029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Trading one commodity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Order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BUY/SELL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Volume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Price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Lowest (SELL)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/>
              <a:t> Highest (BUY)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Buy book / Sell book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Matching algorithm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Match new order</a:t>
            </a:r>
            <a:br>
              <a:rPr lang="en-US" sz="2800" dirty="0" smtClean="0"/>
            </a:br>
            <a:r>
              <a:rPr lang="en-US" sz="2800" dirty="0" smtClean="0"/>
              <a:t>with existing orders.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Remaining volume</a:t>
            </a:r>
            <a:br>
              <a:rPr lang="en-US" sz="2800" dirty="0" smtClean="0"/>
            </a:br>
            <a:r>
              <a:rPr lang="en-US" sz="2800" dirty="0" smtClean="0"/>
              <a:t>goes on a book.</a:t>
            </a:r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57912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563394" y="6096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801394" y="6095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5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343400" y="5181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5563394" y="5486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801394" y="5485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343400" y="4572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43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563394" y="4876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801394" y="4876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05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$3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4343400" y="27432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343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5563394" y="3048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801394" y="3047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05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867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$5</a:t>
            </a:r>
            <a:endParaRPr lang="en-US" sz="2000" b="1" dirty="0"/>
          </a:p>
        </p:txBody>
      </p:sp>
      <p:sp>
        <p:nvSpPr>
          <p:cNvPr id="32" name="Rectangle 31"/>
          <p:cNvSpPr/>
          <p:nvPr/>
        </p:nvSpPr>
        <p:spPr>
          <a:xfrm>
            <a:off x="4343400" y="2133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43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563394" y="2438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801394" y="2437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05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867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$7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343400" y="1524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343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5563394" y="1828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801394" y="1828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05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867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$10</a:t>
            </a:r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6705600" y="2438400"/>
            <a:ext cx="2286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05600" y="251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7925594" y="27432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163594" y="27424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467600" y="251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229600" y="251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$6</a:t>
            </a:r>
            <a:endParaRPr lang="en-US" sz="20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867400" y="3733800"/>
            <a:ext cx="18288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>
            <a:off x="5791200" y="4038600"/>
            <a:ext cx="1905000" cy="1588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4770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477000" y="4114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$5</a:t>
            </a:r>
            <a:endParaRPr lang="en-US" dirty="0"/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5029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Trading one commodity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Order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BUY/SELL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Volume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Price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Lowest (SELL)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/>
              <a:t> Highest (BUY)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Buy book / Sell book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Matching algorithm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Match new order</a:t>
            </a:r>
            <a:br>
              <a:rPr lang="en-US" sz="2800" dirty="0" smtClean="0"/>
            </a:br>
            <a:r>
              <a:rPr lang="en-US" sz="2800" dirty="0" smtClean="0"/>
              <a:t>with existing orders.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Remaining volume</a:t>
            </a:r>
            <a:br>
              <a:rPr lang="en-US" sz="2800" dirty="0" smtClean="0"/>
            </a:br>
            <a:r>
              <a:rPr lang="en-US" sz="2800" dirty="0" smtClean="0"/>
              <a:t>goes on a book.</a:t>
            </a:r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57912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563394" y="6096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801394" y="6095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5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343400" y="5181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5563394" y="5486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801394" y="5485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343400" y="4572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43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563394" y="4876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801394" y="4876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05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$3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4343400" y="2133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43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563394" y="2438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801394" y="2437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05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867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$7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343400" y="1524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343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5563394" y="1828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801394" y="1828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05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867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$10</a:t>
            </a:r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6705600" y="2438400"/>
            <a:ext cx="2286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05600" y="251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7925594" y="27432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163594" y="27424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467600" y="251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8229600" y="251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$6</a:t>
            </a:r>
            <a:endParaRPr lang="en-US" sz="2000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5029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Trading one commodity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Order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BUY/SELL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Volume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Price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Lowest (SELL)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/>
              <a:t> Highest (BUY)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Buy book / Sell book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Matching algorithm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Match new order</a:t>
            </a:r>
            <a:br>
              <a:rPr lang="en-US" sz="2800" dirty="0" smtClean="0"/>
            </a:br>
            <a:r>
              <a:rPr lang="en-US" sz="2800" dirty="0" smtClean="0"/>
              <a:t>with existing orders.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Remaining volume</a:t>
            </a:r>
            <a:br>
              <a:rPr lang="en-US" sz="2800" dirty="0" smtClean="0"/>
            </a:br>
            <a:r>
              <a:rPr lang="en-US" sz="2800" dirty="0" smtClean="0"/>
              <a:t>goes on a book.</a:t>
            </a:r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57912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563394" y="6096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801394" y="6095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5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343400" y="5181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5563394" y="5486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801394" y="5485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343400" y="4572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43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563394" y="4876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801394" y="4876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05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$3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4343400" y="2133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43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563394" y="2438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801394" y="2437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05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867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$7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343400" y="1524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343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5563394" y="1828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801394" y="1828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05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867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$10</a:t>
            </a:r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4343400" y="3962400"/>
            <a:ext cx="2286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343400" y="403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5563394" y="42672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4801394" y="42664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05400" y="403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5867400" y="403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$6</a:t>
            </a:r>
            <a:endParaRPr lang="en-US" sz="2000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5029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Trading one commodity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Order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BUY/SELL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Volume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Price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Lowest (SELL)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/>
              <a:t> Highest (BUY)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Buy book / Sell book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Matching algorithm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Match new order</a:t>
            </a:r>
            <a:br>
              <a:rPr lang="en-US" sz="2800" dirty="0" smtClean="0"/>
            </a:br>
            <a:r>
              <a:rPr lang="en-US" sz="2800" dirty="0" smtClean="0"/>
              <a:t>with existing orders.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Remaining volume</a:t>
            </a:r>
            <a:br>
              <a:rPr lang="en-US" sz="2800" dirty="0" smtClean="0"/>
            </a:br>
            <a:r>
              <a:rPr lang="en-US" sz="2800" dirty="0" smtClean="0"/>
              <a:t>goes on a book.</a:t>
            </a:r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57912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563394" y="6096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801394" y="6095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5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343400" y="5181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5563394" y="5486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801394" y="5485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343400" y="4572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43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563394" y="4876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801394" y="4876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05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$3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4343400" y="2133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43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563394" y="2438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801394" y="2437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05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867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$7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343400" y="1524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343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5563394" y="1828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801394" y="1828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05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867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$10</a:t>
            </a:r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4343400" y="3962400"/>
            <a:ext cx="2286000" cy="609600"/>
          </a:xfrm>
          <a:prstGeom prst="rect">
            <a:avLst/>
          </a:prstGeom>
          <a:solidFill>
            <a:schemeClr val="accent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343400" y="403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5563394" y="42672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4801394" y="42664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05400" y="403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5867400" y="403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$6</a:t>
            </a:r>
            <a:endParaRPr lang="en-US" sz="2000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1905000"/>
          </a:xfrm>
        </p:spPr>
        <p:txBody>
          <a:bodyPr/>
          <a:lstStyle/>
          <a:p>
            <a:r>
              <a:rPr lang="en-US" dirty="0" smtClean="0"/>
              <a:t>Sequence of orders</a:t>
            </a:r>
          </a:p>
          <a:p>
            <a:r>
              <a:rPr lang="en-US" dirty="0" smtClean="0"/>
              <a:t>Volume to trade</a:t>
            </a:r>
          </a:p>
          <a:p>
            <a:r>
              <a:rPr lang="en-US" dirty="0" smtClean="0"/>
              <a:t>Insert orders to maximize value at given volume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12192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/>
              <a:t>General Problem</a:t>
            </a:r>
            <a:endParaRPr lang="en-US" sz="4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6576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Options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4419600"/>
            <a:ext cx="662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Online</a:t>
            </a:r>
            <a:r>
              <a:rPr lang="en-US" sz="3600" dirty="0" smtClean="0"/>
              <a:t> / </a:t>
            </a:r>
            <a:r>
              <a:rPr lang="en-US" sz="3600" b="1" dirty="0" smtClean="0"/>
              <a:t>Offline</a:t>
            </a:r>
            <a:r>
              <a:rPr lang="en-US" sz="3600" dirty="0" smtClean="0"/>
              <a:t> / Probabilistic</a:t>
            </a:r>
            <a:endParaRPr lang="en-US" sz="3600" dirty="0"/>
          </a:p>
          <a:p>
            <a:pPr algn="ctr"/>
            <a:r>
              <a:rPr lang="en-US" sz="3600" b="1" dirty="0" smtClean="0"/>
              <a:t>Buy</a:t>
            </a:r>
            <a:r>
              <a:rPr lang="en-US" sz="3600" dirty="0" smtClean="0"/>
              <a:t> / </a:t>
            </a:r>
            <a:r>
              <a:rPr lang="en-US" sz="3600" b="1" dirty="0" smtClean="0"/>
              <a:t>Sell </a:t>
            </a:r>
            <a:r>
              <a:rPr lang="en-US" sz="3600" dirty="0" smtClean="0"/>
              <a:t>/ Both</a:t>
            </a:r>
          </a:p>
          <a:p>
            <a:pPr algn="ctr"/>
            <a:r>
              <a:rPr lang="en-US" sz="3600" dirty="0" smtClean="0"/>
              <a:t>Exact volume / </a:t>
            </a:r>
            <a:r>
              <a:rPr lang="en-US" sz="3600" b="1" dirty="0" smtClean="0"/>
              <a:t>Volume constraint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Sequence of orders</a:t>
            </a:r>
          </a:p>
          <a:p>
            <a:r>
              <a:rPr lang="en-US" dirty="0" smtClean="0"/>
              <a:t>Volume to trade</a:t>
            </a:r>
          </a:p>
          <a:p>
            <a:r>
              <a:rPr lang="en-US" dirty="0" smtClean="0"/>
              <a:t>Insert orders to maximize value at given volume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12192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/>
              <a:t>General Problem</a:t>
            </a:r>
            <a:endParaRPr lang="en-US" sz="4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6576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Options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4419600"/>
            <a:ext cx="662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Online</a:t>
            </a:r>
            <a:r>
              <a:rPr lang="en-US" sz="3600" dirty="0" smtClean="0"/>
              <a:t> / </a:t>
            </a:r>
            <a:r>
              <a:rPr lang="en-US" sz="3600" b="1" u="sng" dirty="0" smtClean="0"/>
              <a:t>Offline</a:t>
            </a:r>
            <a:r>
              <a:rPr lang="en-US" sz="3600" dirty="0" smtClean="0"/>
              <a:t> / Probabilistic</a:t>
            </a:r>
            <a:endParaRPr lang="en-US" sz="3600" dirty="0"/>
          </a:p>
          <a:p>
            <a:pPr algn="ctr"/>
            <a:r>
              <a:rPr lang="en-US" sz="3600" b="1" dirty="0" smtClean="0"/>
              <a:t>Buy</a:t>
            </a:r>
            <a:r>
              <a:rPr lang="en-US" sz="3600" dirty="0" smtClean="0"/>
              <a:t> / </a:t>
            </a:r>
            <a:r>
              <a:rPr lang="en-US" sz="3600" b="1" u="sng" dirty="0" smtClean="0"/>
              <a:t>Sell</a:t>
            </a:r>
            <a:r>
              <a:rPr lang="en-US" sz="3600" b="1" dirty="0" smtClean="0"/>
              <a:t> </a:t>
            </a:r>
            <a:r>
              <a:rPr lang="en-US" sz="3600" dirty="0" smtClean="0"/>
              <a:t>/ Both</a:t>
            </a:r>
          </a:p>
          <a:p>
            <a:pPr algn="ctr"/>
            <a:r>
              <a:rPr lang="en-US" sz="3600" dirty="0" smtClean="0"/>
              <a:t>Exact volume / </a:t>
            </a:r>
            <a:r>
              <a:rPr lang="en-US" sz="3600" b="1" u="sng" dirty="0" smtClean="0"/>
              <a:t>Volume constraint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4038600"/>
          </a:xfrm>
        </p:spPr>
        <p:txBody>
          <a:bodyPr/>
          <a:lstStyle/>
          <a:p>
            <a:r>
              <a:rPr lang="en-US" dirty="0" smtClean="0"/>
              <a:t>Sequence of orders: (</a:t>
            </a:r>
            <a:r>
              <a:rPr lang="el-GR" dirty="0" smtClean="0"/>
              <a:t>σ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l-GR" dirty="0" smtClean="0"/>
              <a:t> σ</a:t>
            </a:r>
            <a:r>
              <a:rPr lang="en-US" i="1" baseline="-25000" dirty="0" smtClean="0"/>
              <a:t>n</a:t>
            </a:r>
            <a:r>
              <a:rPr lang="en-US" dirty="0" smtClean="0"/>
              <a:t>) : </a:t>
            </a:r>
            <a:r>
              <a:rPr lang="el-GR" dirty="0" smtClean="0"/>
              <a:t>σ</a:t>
            </a:r>
            <a:r>
              <a:rPr lang="en-US" i="1" baseline="-25000" dirty="0" err="1" smtClean="0"/>
              <a:t>i</a:t>
            </a:r>
            <a:r>
              <a:rPr lang="en-US" dirty="0" smtClean="0"/>
              <a:t> = &lt;B/</a:t>
            </a:r>
            <a:r>
              <a:rPr lang="en-US" dirty="0" err="1" smtClean="0"/>
              <a:t>S,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,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Volume to sell :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Insert sell orders to maximize revenue.</a:t>
            </a:r>
          </a:p>
          <a:p>
            <a:pPr lvl="1"/>
            <a:r>
              <a:rPr lang="en-US" dirty="0" smtClean="0"/>
              <a:t>Output (</a:t>
            </a:r>
            <a:r>
              <a:rPr lang="el-GR" dirty="0" smtClean="0"/>
              <a:t>σ</a:t>
            </a:r>
            <a:r>
              <a:rPr lang="en-US" baseline="-25000" dirty="0" smtClean="0"/>
              <a:t>1</a:t>
            </a:r>
            <a:r>
              <a:rPr lang="en-US" dirty="0" smtClean="0"/>
              <a:t>,τ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l-GR" dirty="0" smtClean="0"/>
              <a:t>σ</a:t>
            </a:r>
            <a:r>
              <a:rPr lang="en-US" baseline="-25000" dirty="0" smtClean="0"/>
              <a:t>2</a:t>
            </a:r>
            <a:r>
              <a:rPr lang="en-US" dirty="0" smtClean="0"/>
              <a:t>,τ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l-GR" dirty="0" smtClean="0"/>
              <a:t> σ</a:t>
            </a:r>
            <a:r>
              <a:rPr lang="en-US" i="1" baseline="-25000" dirty="0" err="1" smtClean="0"/>
              <a:t>n</a:t>
            </a:r>
            <a:r>
              <a:rPr lang="en-US" dirty="0" err="1" smtClean="0"/>
              <a:t>,τ</a:t>
            </a:r>
            <a:r>
              <a:rPr lang="en-US" i="1" baseline="-25000" dirty="0" err="1" smtClean="0"/>
              <a:t>n</a:t>
            </a:r>
            <a:r>
              <a:rPr lang="en-US" dirty="0" smtClean="0"/>
              <a:t>), </a:t>
            </a:r>
            <a:r>
              <a:rPr lang="en-US" dirty="0" err="1" smtClean="0"/>
              <a:t>τ</a:t>
            </a:r>
            <a:r>
              <a:rPr lang="en-US" i="1" baseline="-25000" dirty="0" err="1" smtClean="0"/>
              <a:t>i</a:t>
            </a:r>
            <a:r>
              <a:rPr lang="en-US" dirty="0" smtClean="0"/>
              <a:t> = &lt;</a:t>
            </a:r>
            <a:r>
              <a:rPr lang="en-US" dirty="0" err="1" smtClean="0"/>
              <a:t>S,</a:t>
            </a:r>
            <a:r>
              <a:rPr lang="en-US" i="1" dirty="0" err="1" smtClean="0"/>
              <a:t>v</a:t>
            </a:r>
            <a:r>
              <a:rPr lang="el-GR" i="1" baseline="30000" dirty="0" smtClean="0"/>
              <a:t>τ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,</a:t>
            </a:r>
            <a:r>
              <a:rPr lang="en-US" i="1" dirty="0" err="1" smtClean="0"/>
              <a:t>p</a:t>
            </a:r>
            <a:r>
              <a:rPr lang="el-GR" i="1" baseline="30000" dirty="0" smtClean="0"/>
              <a:t> τ</a:t>
            </a:r>
            <a:r>
              <a:rPr lang="en-US" i="1" baseline="-25000" dirty="0" err="1" smtClean="0"/>
              <a:t>i</a:t>
            </a:r>
            <a:r>
              <a:rPr lang="en-US" dirty="0" smtClean="0"/>
              <a:t>&gt;.</a:t>
            </a:r>
          </a:p>
          <a:p>
            <a:pPr lvl="1"/>
            <a:r>
              <a:rPr lang="en-US" dirty="0" err="1" smtClean="0"/>
              <a:t>Σ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i="1" dirty="0" smtClean="0"/>
              <a:t>v</a:t>
            </a:r>
            <a:r>
              <a:rPr lang="el-GR" i="1" baseline="30000" dirty="0" smtClean="0"/>
              <a:t>τ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≤</a:t>
            </a:r>
            <a:r>
              <a:rPr lang="en-US" i="1" dirty="0" smtClean="0"/>
              <a:t>N</a:t>
            </a:r>
            <a:endParaRPr lang="en-US" i="1" baseline="-25000" dirty="0" smtClean="0"/>
          </a:p>
          <a:p>
            <a:pPr lvl="1"/>
            <a:r>
              <a:rPr lang="en-US" dirty="0" smtClean="0"/>
              <a:t>Maximize revenue earned from </a:t>
            </a:r>
            <a:r>
              <a:rPr lang="en-US" dirty="0" err="1" smtClean="0"/>
              <a:t>τ</a:t>
            </a:r>
            <a:r>
              <a:rPr lang="en-US" i="1" baseline="-25000" dirty="0" err="1" smtClean="0"/>
              <a:t>i</a:t>
            </a:r>
            <a:r>
              <a:rPr lang="en-US" dirty="0" smtClean="0"/>
              <a:t> sales.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12192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/>
              <a:t>Offline Selling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4038600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Results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Problem is </a:t>
            </a:r>
            <a:r>
              <a:rPr lang="en-US" b="1" dirty="0" smtClean="0"/>
              <a:t>NP</a:t>
            </a:r>
            <a:r>
              <a:rPr lang="en-US" dirty="0" smtClean="0"/>
              <a:t>-Hard, even when there are only three prices in sequence.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Problem with two prices is linear-time solvable.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Exists a Polynomial-Time Approximation Scheme when number of prices is constant.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12192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/>
              <a:t>Offline Selling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4038600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Results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/>
              <a:t>Problem is </a:t>
            </a:r>
            <a:r>
              <a:rPr lang="en-US" b="1" u="sng" dirty="0" smtClean="0"/>
              <a:t>NP</a:t>
            </a:r>
            <a:r>
              <a:rPr lang="en-US" u="sng" dirty="0" smtClean="0"/>
              <a:t>-Hard, even when there are only three prices in sequence.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/>
              <a:t>Problem with two prices is linear-time solvable.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Exists a Polynomial-Time Approximation Scheme when number of prices is constant.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12192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/>
              <a:t>Offline Selling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Match buyers with sellers</a:t>
            </a:r>
          </a:p>
          <a:p>
            <a:r>
              <a:rPr lang="en-US" dirty="0" smtClean="0"/>
              <a:t>Electronic Communication Networks (ECNs)</a:t>
            </a:r>
          </a:p>
          <a:p>
            <a:pPr lvl="1"/>
            <a:r>
              <a:rPr lang="en-US" dirty="0" smtClean="0"/>
              <a:t>NASDAQ</a:t>
            </a:r>
          </a:p>
          <a:p>
            <a:pPr lvl="1"/>
            <a:r>
              <a:rPr lang="en-US" dirty="0" smtClean="0"/>
              <a:t>Instinet</a:t>
            </a:r>
          </a:p>
          <a:p>
            <a:pPr lvl="1"/>
            <a:r>
              <a:rPr lang="en-US" dirty="0" smtClean="0"/>
              <a:t>NYSE-</a:t>
            </a:r>
            <a:r>
              <a:rPr lang="en-US" dirty="0" err="1" smtClean="0"/>
              <a:t>Euronext</a:t>
            </a:r>
            <a:endParaRPr lang="en-US" dirty="0" smtClean="0"/>
          </a:p>
          <a:p>
            <a:r>
              <a:rPr lang="en-US" dirty="0" smtClean="0"/>
              <a:t>Prediction Markets</a:t>
            </a:r>
          </a:p>
          <a:p>
            <a:pPr lvl="1"/>
            <a:r>
              <a:rPr lang="en-US" dirty="0" err="1" smtClean="0"/>
              <a:t>Intrade</a:t>
            </a:r>
            <a:endParaRPr lang="en-US" dirty="0" smtClean="0"/>
          </a:p>
          <a:p>
            <a:pPr lvl="1"/>
            <a:r>
              <a:rPr lang="en-US" dirty="0" smtClean="0"/>
              <a:t>Iowa Electronic Markets</a:t>
            </a:r>
          </a:p>
          <a:p>
            <a:r>
              <a:rPr lang="en-US" dirty="0" smtClean="0"/>
              <a:t>Market makers</a:t>
            </a:r>
          </a:p>
          <a:p>
            <a:r>
              <a:rPr lang="en-US" dirty="0" smtClean="0"/>
              <a:t>Market </a:t>
            </a:r>
            <a:r>
              <a:rPr lang="en-US" dirty="0" smtClean="0"/>
              <a:t>orders, </a:t>
            </a:r>
            <a:r>
              <a:rPr lang="en-US" dirty="0" smtClean="0"/>
              <a:t>fill </a:t>
            </a:r>
            <a:r>
              <a:rPr lang="en-US" dirty="0" smtClean="0"/>
              <a:t>or </a:t>
            </a:r>
            <a:r>
              <a:rPr lang="en-US" dirty="0" smtClean="0"/>
              <a:t>kill, cancellation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Offline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a canonical form for optimal solutions to case when input sequence has only three prices.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 leads to algorithm for two-price case.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Reduce K</a:t>
            </a:r>
            <a:r>
              <a:rPr lang="en-US" cap="small" dirty="0" smtClean="0"/>
              <a:t>napsack</a:t>
            </a:r>
            <a:r>
              <a:rPr lang="en-US" dirty="0" smtClean="0"/>
              <a:t> to three-price instance.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Easy to see that solutions to K</a:t>
            </a:r>
            <a:r>
              <a:rPr lang="en-US" cap="small" dirty="0" smtClean="0"/>
              <a:t>napsack</a:t>
            </a:r>
            <a:r>
              <a:rPr lang="en-US" dirty="0" smtClean="0"/>
              <a:t> instance give solutions to three-price instance.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Canonical form guarantees that a solution to three-price selling gives a solution to K</a:t>
            </a:r>
            <a:r>
              <a:rPr lang="en-US" cap="small" dirty="0" smtClean="0"/>
              <a:t>napsack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12192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/>
              <a:t>Proving Hardness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Optimal Offline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Lemma 1</a:t>
            </a:r>
            <a:r>
              <a:rPr lang="en-US" dirty="0" smtClean="0"/>
              <a:t>: We can assume that all sales at the highest price </a:t>
            </a:r>
            <a:r>
              <a:rPr lang="en-US" i="1" dirty="0" err="1" smtClean="0"/>
              <a:t>i</a:t>
            </a:r>
            <a:r>
              <a:rPr lang="en-US" i="1" dirty="0" smtClean="0"/>
              <a:t>) </a:t>
            </a:r>
            <a:r>
              <a:rPr lang="en-US" dirty="0" smtClean="0"/>
              <a:t>are made by the algorithm and </a:t>
            </a:r>
            <a:r>
              <a:rPr lang="en-US" i="1" dirty="0" smtClean="0"/>
              <a:t>ii) </a:t>
            </a:r>
            <a:r>
              <a:rPr lang="en-US" dirty="0" smtClean="0"/>
              <a:t>have sell orders that are placed at the beginning.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Lemma 2</a:t>
            </a:r>
            <a:r>
              <a:rPr lang="en-US" dirty="0" smtClean="0"/>
              <a:t>: We can assume that all sell orders at the lowest price that are inserted by the algorithm are placed immediately after the last sale made by the algorithm at a higher price.</a:t>
            </a:r>
            <a:endParaRPr lang="en-US" i="1" dirty="0" smtClean="0"/>
          </a:p>
          <a:p>
            <a:pPr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Two-Price Offline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 only two prices for orders (high and low), use this algorithm:</a:t>
            </a:r>
          </a:p>
          <a:p>
            <a:pPr marL="971550" lvl="1" indent="-514350">
              <a:buNone/>
            </a:pPr>
            <a:endParaRPr lang="en-US" dirty="0" smtClean="0">
              <a:latin typeface="Century" pitchFamily="18" charset="0"/>
            </a:endParaRPr>
          </a:p>
          <a:p>
            <a:pPr marL="971550" lvl="1" indent="-514350">
              <a:buNone/>
            </a:pPr>
            <a:r>
              <a:rPr lang="en-US" dirty="0" smtClean="0">
                <a:latin typeface="Century" pitchFamily="18" charset="0"/>
              </a:rPr>
              <a:t>At the beginning, place a sell order for volume </a:t>
            </a:r>
            <a:r>
              <a:rPr lang="en-US" i="1" dirty="0" smtClean="0">
                <a:latin typeface="Century" pitchFamily="18" charset="0"/>
              </a:rPr>
              <a:t>N</a:t>
            </a:r>
            <a:r>
              <a:rPr lang="en-US" dirty="0" smtClean="0">
                <a:latin typeface="Century" pitchFamily="18" charset="0"/>
              </a:rPr>
              <a:t> at the high price.</a:t>
            </a:r>
          </a:p>
          <a:p>
            <a:pPr marL="971550" lvl="1" indent="-514350">
              <a:buNone/>
            </a:pPr>
            <a:r>
              <a:rPr lang="en-US" dirty="0" smtClean="0">
                <a:latin typeface="Century" pitchFamily="18" charset="0"/>
              </a:rPr>
              <a:t>If volume sold is </a:t>
            </a:r>
            <a:r>
              <a:rPr lang="en-US" i="1" dirty="0" smtClean="0">
                <a:latin typeface="Century" pitchFamily="18" charset="0"/>
              </a:rPr>
              <a:t>N</a:t>
            </a:r>
            <a:r>
              <a:rPr lang="en-US" dirty="0" smtClean="0">
                <a:latin typeface="Century" pitchFamily="18" charset="0"/>
              </a:rPr>
              <a:t>, return this.</a:t>
            </a:r>
          </a:p>
          <a:p>
            <a:pPr marL="971550" lvl="1" indent="-514350">
              <a:buNone/>
            </a:pPr>
            <a:r>
              <a:rPr lang="en-US" dirty="0" smtClean="0">
                <a:latin typeface="Century" pitchFamily="18" charset="0"/>
              </a:rPr>
              <a:t>Else,</a:t>
            </a:r>
          </a:p>
          <a:p>
            <a:pPr marL="971550" lvl="1" indent="-514350">
              <a:buNone/>
            </a:pPr>
            <a:r>
              <a:rPr lang="en-US" dirty="0" smtClean="0">
                <a:latin typeface="Century" pitchFamily="18" charset="0"/>
              </a:rPr>
              <a:t>	After each high-price sale, calculate value of inserting sell order for remaining volume at low price.</a:t>
            </a:r>
          </a:p>
          <a:p>
            <a:pPr marL="971550" lvl="1" indent="-514350">
              <a:buNone/>
            </a:pPr>
            <a:r>
              <a:rPr lang="en-US" dirty="0" smtClean="0">
                <a:latin typeface="Century" pitchFamily="18" charset="0"/>
              </a:rPr>
              <a:t>	Return the maximum sequence.</a:t>
            </a:r>
            <a:endParaRPr lang="en-US" dirty="0">
              <a:latin typeface="Century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2286000"/>
            <a:ext cx="7924800" cy="38862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Three-Price Offline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Three prices for orders (high: </a:t>
            </a:r>
            <a:r>
              <a:rPr lang="en-US" i="1" dirty="0" smtClean="0"/>
              <a:t>p</a:t>
            </a:r>
            <a:r>
              <a:rPr lang="en-US" i="1" baseline="-25000" dirty="0" smtClean="0"/>
              <a:t>h</a:t>
            </a:r>
            <a:r>
              <a:rPr lang="en-US" dirty="0" smtClean="0"/>
              <a:t>, medium: </a:t>
            </a:r>
            <a:r>
              <a:rPr lang="en-US" i="1" dirty="0" smtClean="0"/>
              <a:t>p</a:t>
            </a:r>
            <a:r>
              <a:rPr lang="en-US" i="1" baseline="-25000" dirty="0" smtClean="0"/>
              <a:t>m</a:t>
            </a:r>
            <a:r>
              <a:rPr lang="en-US" dirty="0" smtClean="0"/>
              <a:t>, and low: </a:t>
            </a:r>
            <a:r>
              <a:rPr lang="en-US" i="1" dirty="0" smtClean="0"/>
              <a:t>p</a:t>
            </a:r>
            <a:r>
              <a:rPr lang="en-US" i="1" baseline="-25000" dirty="0" smtClean="0"/>
              <a:t>l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Lemma 3</a:t>
            </a:r>
            <a:r>
              <a:rPr lang="en-US" dirty="0" smtClean="0"/>
              <a:t>: We can assume that the algorithm inserts any medium-price orders 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 immediately after high-price sales and </a:t>
            </a:r>
            <a:r>
              <a:rPr lang="en-US" i="1" dirty="0" smtClean="0"/>
              <a:t>ii) </a:t>
            </a:r>
            <a:r>
              <a:rPr lang="en-US" dirty="0" smtClean="0"/>
              <a:t>such that they are </a:t>
            </a:r>
            <a:r>
              <a:rPr lang="en-US" i="1" dirty="0" smtClean="0"/>
              <a:t>tight</a:t>
            </a:r>
            <a:r>
              <a:rPr lang="en-US" dirty="0" smtClean="0"/>
              <a:t>, </a:t>
            </a:r>
            <a:r>
              <a:rPr lang="en-US" i="1" dirty="0" smtClean="0"/>
              <a:t>i</a:t>
            </a:r>
            <a:r>
              <a:rPr lang="en-US" dirty="0" smtClean="0"/>
              <a:t>.</a:t>
            </a:r>
            <a:r>
              <a:rPr lang="en-US" i="1" dirty="0" smtClean="0"/>
              <a:t>e</a:t>
            </a:r>
            <a:r>
              <a:rPr lang="en-US" dirty="0" smtClean="0"/>
              <a:t>., increasing the volume would reduce the volume of high-price sales.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Theorem 1</a:t>
            </a:r>
            <a:r>
              <a:rPr lang="en-US" dirty="0" smtClean="0"/>
              <a:t>: Three-price offline selling is </a:t>
            </a:r>
            <a:r>
              <a:rPr lang="en-US" b="1" dirty="0" smtClean="0"/>
              <a:t>NP</a:t>
            </a:r>
            <a:r>
              <a:rPr lang="en-US" dirty="0" smtClean="0"/>
              <a:t>-Hard.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Reducing K</a:t>
            </a:r>
            <a:r>
              <a:rPr lang="en-US" cap="small" dirty="0" smtClean="0"/>
              <a:t>napsack </a:t>
            </a:r>
            <a:r>
              <a:rPr lang="en-US" dirty="0" smtClean="0"/>
              <a:t>to 3-Price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K</a:t>
            </a:r>
            <a:r>
              <a:rPr lang="en-US" cap="small" dirty="0" smtClean="0"/>
              <a:t>napsack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items (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Capacity </a:t>
            </a:r>
            <a:r>
              <a:rPr lang="en-US" i="1" dirty="0" smtClean="0"/>
              <a:t>C</a:t>
            </a:r>
          </a:p>
          <a:p>
            <a:pPr lvl="1"/>
            <a:r>
              <a:rPr lang="en-US" dirty="0" smtClean="0"/>
              <a:t>Value </a:t>
            </a:r>
            <a:r>
              <a:rPr lang="en-US" i="1" dirty="0" smtClean="0"/>
              <a:t>V</a:t>
            </a:r>
          </a:p>
          <a:p>
            <a:pPr lvl="1"/>
            <a:r>
              <a:rPr lang="en-US" dirty="0" smtClean="0"/>
              <a:t>Find subset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 [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] such that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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baseline="-25000" dirty="0" err="1" smtClean="0">
                <a:sym typeface="Symbol"/>
              </a:rPr>
              <a:t></a:t>
            </a:r>
            <a:r>
              <a:rPr lang="en-US" i="1" baseline="-25000" dirty="0" err="1" smtClean="0">
                <a:sym typeface="Symbol"/>
              </a:rPr>
              <a:t>S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w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≤ C </a:t>
            </a:r>
            <a:r>
              <a:rPr lang="en-US" dirty="0" smtClean="0">
                <a:sym typeface="Symbol"/>
              </a:rPr>
              <a:t>and 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baseline="-25000" dirty="0" err="1" smtClean="0">
                <a:sym typeface="Symbol"/>
              </a:rPr>
              <a:t></a:t>
            </a:r>
            <a:r>
              <a:rPr lang="en-US" i="1" baseline="-25000" dirty="0" err="1" smtClean="0">
                <a:sym typeface="Symbol"/>
              </a:rPr>
              <a:t>S</a:t>
            </a:r>
            <a:r>
              <a:rPr lang="en-US" i="1" dirty="0" smtClean="0">
                <a:sym typeface="Symbol"/>
              </a:rPr>
              <a:t> v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≥ V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Reducing K</a:t>
            </a:r>
            <a:r>
              <a:rPr lang="en-US" cap="small" dirty="0" smtClean="0"/>
              <a:t>napsack </a:t>
            </a:r>
            <a:r>
              <a:rPr lang="en-US" dirty="0" smtClean="0"/>
              <a:t>to 3-Price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l-GR" i="1" dirty="0" smtClean="0">
                <a:latin typeface="Calibri"/>
                <a:sym typeface="Symbol"/>
              </a:rPr>
              <a:t>σ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be the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449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&lt;B,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m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a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err="1" smtClean="0">
                <a:sym typeface="Symbol"/>
              </a:rPr>
              <a:t>+</a:t>
            </a:r>
            <a:r>
              <a:rPr lang="en-US" sz="3200" i="1" dirty="0" err="1" smtClean="0">
                <a:sym typeface="Symbol"/>
              </a:rPr>
              <a:t>w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&lt;S,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l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w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&lt;B,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l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w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&lt;S,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m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a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&lt;B,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h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a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err="1" smtClean="0">
                <a:sym typeface="Symbol"/>
              </a:rPr>
              <a:t>+</a:t>
            </a:r>
            <a:r>
              <a:rPr lang="en-US" sz="3200" i="1" dirty="0" err="1" smtClean="0">
                <a:sym typeface="Symbol"/>
              </a:rPr>
              <a:t>b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&gt;.</a:t>
            </a: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8862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</a:t>
            </a:r>
            <a:r>
              <a:rPr lang="el-GR" sz="3200" i="1" dirty="0" smtClean="0"/>
              <a:t>α</a:t>
            </a:r>
            <a:r>
              <a:rPr lang="en-US" sz="3200" dirty="0" smtClean="0"/>
              <a:t> = (</a:t>
            </a:r>
            <a:r>
              <a:rPr lang="el-GR" sz="3200" i="1" dirty="0" smtClean="0">
                <a:sym typeface="Symbol"/>
              </a:rPr>
              <a:t>σ</a:t>
            </a:r>
            <a:r>
              <a:rPr lang="en-US" sz="3200" baseline="-2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,</a:t>
            </a:r>
            <a:r>
              <a:rPr lang="en-US" sz="3200" dirty="0" smtClean="0"/>
              <a:t> </a:t>
            </a:r>
            <a:r>
              <a:rPr lang="el-GR" sz="3200" i="1" dirty="0" smtClean="0">
                <a:sym typeface="Symbol"/>
              </a:rPr>
              <a:t>σ</a:t>
            </a:r>
            <a:r>
              <a:rPr lang="en-US" sz="3200" baseline="-25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,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…,</a:t>
            </a:r>
            <a:r>
              <a:rPr lang="en-US" sz="3200" i="1" dirty="0" smtClean="0">
                <a:sym typeface="Symbol"/>
              </a:rPr>
              <a:t> </a:t>
            </a:r>
            <a:r>
              <a:rPr lang="el-GR" sz="3200" i="1" dirty="0" smtClean="0">
                <a:sym typeface="Symbol"/>
              </a:rPr>
              <a:t>σ</a:t>
            </a:r>
            <a:r>
              <a:rPr lang="en-US" sz="3200" i="1" baseline="-25000" dirty="0" smtClean="0">
                <a:sym typeface="Symbol"/>
              </a:rPr>
              <a:t>n</a:t>
            </a:r>
            <a:r>
              <a:rPr lang="en-US" sz="3200" dirty="0" smtClean="0">
                <a:sym typeface="Symbol"/>
              </a:rPr>
              <a:t>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Reducing K</a:t>
            </a:r>
            <a:r>
              <a:rPr lang="en-US" cap="small" dirty="0" smtClean="0"/>
              <a:t>napsack </a:t>
            </a:r>
            <a:r>
              <a:rPr lang="en-US" dirty="0" smtClean="0"/>
              <a:t>to 3-Price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l-GR" i="1" dirty="0" smtClean="0">
                <a:latin typeface="Calibri"/>
                <a:sym typeface="Symbol"/>
              </a:rPr>
              <a:t>σ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be the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449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&lt;B,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m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a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err="1" smtClean="0">
                <a:sym typeface="Symbol"/>
              </a:rPr>
              <a:t>+</a:t>
            </a:r>
            <a:r>
              <a:rPr lang="en-US" sz="3200" i="1" dirty="0" err="1" smtClean="0">
                <a:sym typeface="Symbol"/>
              </a:rPr>
              <a:t>w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&lt;S,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l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w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&lt;B,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l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w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&lt;S,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m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a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&lt;B,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h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a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err="1" smtClean="0">
                <a:sym typeface="Symbol"/>
              </a:rPr>
              <a:t>+</a:t>
            </a:r>
            <a:r>
              <a:rPr lang="en-US" sz="3200" i="1" dirty="0" err="1" smtClean="0">
                <a:sym typeface="Symbol"/>
              </a:rPr>
              <a:t>b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&gt;.</a:t>
            </a: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8862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</a:t>
            </a:r>
            <a:r>
              <a:rPr lang="el-GR" sz="3200" i="1" dirty="0" smtClean="0"/>
              <a:t>α</a:t>
            </a:r>
            <a:r>
              <a:rPr lang="en-US" sz="3200" dirty="0" smtClean="0"/>
              <a:t> = (</a:t>
            </a:r>
            <a:r>
              <a:rPr lang="el-GR" sz="3200" i="1" dirty="0" smtClean="0">
                <a:sym typeface="Symbol"/>
              </a:rPr>
              <a:t>σ</a:t>
            </a:r>
            <a:r>
              <a:rPr lang="en-US" sz="3200" baseline="-2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,</a:t>
            </a:r>
            <a:r>
              <a:rPr lang="en-US" sz="3200" dirty="0" smtClean="0"/>
              <a:t> </a:t>
            </a:r>
            <a:r>
              <a:rPr lang="el-GR" sz="3200" i="1" dirty="0" smtClean="0">
                <a:sym typeface="Symbol"/>
              </a:rPr>
              <a:t>σ</a:t>
            </a:r>
            <a:r>
              <a:rPr lang="en-US" sz="3200" baseline="-25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,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…,</a:t>
            </a:r>
            <a:r>
              <a:rPr lang="en-US" sz="3200" i="1" dirty="0" smtClean="0">
                <a:sym typeface="Symbol"/>
              </a:rPr>
              <a:t> </a:t>
            </a:r>
            <a:r>
              <a:rPr lang="el-GR" sz="3200" i="1" dirty="0" smtClean="0">
                <a:sym typeface="Symbol"/>
              </a:rPr>
              <a:t>σ</a:t>
            </a:r>
            <a:r>
              <a:rPr lang="en-US" sz="3200" i="1" baseline="-25000" dirty="0" smtClean="0">
                <a:sym typeface="Symbol"/>
              </a:rPr>
              <a:t>n</a:t>
            </a:r>
            <a:r>
              <a:rPr lang="en-US" sz="3200" dirty="0" smtClean="0">
                <a:sym typeface="Symbol"/>
              </a:rPr>
              <a:t>).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752600" y="5638800"/>
            <a:ext cx="5257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686594" y="5638006"/>
            <a:ext cx="21336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81800" y="5638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Step</a:t>
            </a:r>
            <a:endParaRPr lang="en-US" sz="28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829594" y="56380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0589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2875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5161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7447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972594" y="56380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2019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4305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6591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8877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115594" y="56380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3449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5735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8021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0307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258594" y="56380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4879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7165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59451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1737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4023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631782" y="5636418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6858000" y="4267200"/>
            <a:ext cx="381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7162800" y="4191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High price</a:t>
            </a:r>
            <a:endParaRPr lang="en-US" sz="2800" dirty="0"/>
          </a:p>
        </p:txBody>
      </p:sp>
      <p:sp>
        <p:nvSpPr>
          <p:cNvPr id="83" name="Rectangle 82"/>
          <p:cNvSpPr/>
          <p:nvPr/>
        </p:nvSpPr>
        <p:spPr>
          <a:xfrm>
            <a:off x="6858000" y="47244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7239000" y="4648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Med. price</a:t>
            </a:r>
            <a:endParaRPr lang="en-US" sz="2800" dirty="0"/>
          </a:p>
        </p:txBody>
      </p:sp>
      <p:sp>
        <p:nvSpPr>
          <p:cNvPr id="90" name="Rectangle 89"/>
          <p:cNvSpPr/>
          <p:nvPr/>
        </p:nvSpPr>
        <p:spPr>
          <a:xfrm>
            <a:off x="6781800" y="4191000"/>
            <a:ext cx="2209800" cy="10668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4572000" y="9906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Canonical Optimum</a:t>
            </a:r>
            <a:endParaRPr lang="en-US" sz="3200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0" y="44196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Alg. Order</a:t>
            </a:r>
            <a:br>
              <a:rPr lang="en-US" sz="2800" dirty="0" smtClean="0"/>
            </a:br>
            <a:r>
              <a:rPr lang="en-US" sz="2800" dirty="0" smtClean="0"/>
              <a:t>Vol.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0" y="5903893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Alg. Sale Vol.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1828800" y="4572000"/>
            <a:ext cx="152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819400" y="5638800"/>
            <a:ext cx="152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962400" y="5638800"/>
            <a:ext cx="152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105400" y="5638800"/>
            <a:ext cx="152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Reducing K</a:t>
            </a:r>
            <a:r>
              <a:rPr lang="en-US" cap="small" dirty="0" smtClean="0"/>
              <a:t>napsack </a:t>
            </a:r>
            <a:r>
              <a:rPr lang="en-US" dirty="0" smtClean="0"/>
              <a:t>to 3-Price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l-GR" i="1" dirty="0" smtClean="0">
                <a:latin typeface="Calibri"/>
                <a:sym typeface="Symbol"/>
              </a:rPr>
              <a:t>σ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be the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449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&lt;B,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m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a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err="1" smtClean="0">
                <a:sym typeface="Symbol"/>
              </a:rPr>
              <a:t>+</a:t>
            </a:r>
            <a:r>
              <a:rPr lang="en-US" sz="3200" i="1" dirty="0" err="1" smtClean="0">
                <a:sym typeface="Symbol"/>
              </a:rPr>
              <a:t>w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&lt;S,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l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w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&lt;B,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l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w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&lt;S,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m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a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&lt;B,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h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a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err="1" smtClean="0">
                <a:sym typeface="Symbol"/>
              </a:rPr>
              <a:t>+</a:t>
            </a:r>
            <a:r>
              <a:rPr lang="en-US" sz="3200" i="1" dirty="0" err="1" smtClean="0">
                <a:sym typeface="Symbol"/>
              </a:rPr>
              <a:t>b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&gt;.</a:t>
            </a: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8862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</a:t>
            </a:r>
            <a:r>
              <a:rPr lang="el-GR" sz="3200" i="1" dirty="0" smtClean="0"/>
              <a:t>α</a:t>
            </a:r>
            <a:r>
              <a:rPr lang="en-US" sz="3200" dirty="0" smtClean="0"/>
              <a:t> = (</a:t>
            </a:r>
            <a:r>
              <a:rPr lang="el-GR" sz="3200" i="1" dirty="0" smtClean="0">
                <a:sym typeface="Symbol"/>
              </a:rPr>
              <a:t>σ</a:t>
            </a:r>
            <a:r>
              <a:rPr lang="en-US" sz="3200" baseline="-2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,</a:t>
            </a:r>
            <a:r>
              <a:rPr lang="en-US" sz="3200" dirty="0" smtClean="0"/>
              <a:t> </a:t>
            </a:r>
            <a:r>
              <a:rPr lang="el-GR" sz="3200" i="1" dirty="0" smtClean="0">
                <a:sym typeface="Symbol"/>
              </a:rPr>
              <a:t>σ</a:t>
            </a:r>
            <a:r>
              <a:rPr lang="en-US" sz="3200" baseline="-25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,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…,</a:t>
            </a:r>
            <a:r>
              <a:rPr lang="en-US" sz="3200" i="1" dirty="0" smtClean="0">
                <a:sym typeface="Symbol"/>
              </a:rPr>
              <a:t> </a:t>
            </a:r>
            <a:r>
              <a:rPr lang="el-GR" sz="3200" i="1" dirty="0" smtClean="0">
                <a:sym typeface="Symbol"/>
              </a:rPr>
              <a:t>σ</a:t>
            </a:r>
            <a:r>
              <a:rPr lang="en-US" sz="3200" i="1" baseline="-25000" dirty="0" smtClean="0">
                <a:sym typeface="Symbol"/>
              </a:rPr>
              <a:t>n</a:t>
            </a:r>
            <a:r>
              <a:rPr lang="en-US" sz="3200" dirty="0" smtClean="0">
                <a:sym typeface="Symbol"/>
              </a:rPr>
              <a:t>).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752600" y="5638800"/>
            <a:ext cx="5257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686594" y="5638006"/>
            <a:ext cx="21336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81800" y="5638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Step</a:t>
            </a:r>
            <a:endParaRPr lang="en-US" sz="28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829594" y="56380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0589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2875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5161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7447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972594" y="56380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2019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4305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6591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8877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115594" y="56380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3449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5735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8021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0307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258594" y="56380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4879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7165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59451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1737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4023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631782" y="5636418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44196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Alg. Order</a:t>
            </a:r>
            <a:br>
              <a:rPr lang="en-US" sz="2800" dirty="0" smtClean="0"/>
            </a:br>
            <a:r>
              <a:rPr lang="en-US" sz="2800" dirty="0" smtClean="0"/>
              <a:t>Vol.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858000" y="4267200"/>
            <a:ext cx="381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7162800" y="4191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High price</a:t>
            </a:r>
            <a:endParaRPr lang="en-US" sz="2800" dirty="0"/>
          </a:p>
        </p:txBody>
      </p:sp>
      <p:sp>
        <p:nvSpPr>
          <p:cNvPr id="83" name="Rectangle 82"/>
          <p:cNvSpPr/>
          <p:nvPr/>
        </p:nvSpPr>
        <p:spPr>
          <a:xfrm>
            <a:off x="6858000" y="47244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7239000" y="4648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Med. price</a:t>
            </a:r>
            <a:endParaRPr lang="en-US" sz="2800" dirty="0"/>
          </a:p>
        </p:txBody>
      </p:sp>
      <p:sp>
        <p:nvSpPr>
          <p:cNvPr id="90" name="Rectangle 89"/>
          <p:cNvSpPr/>
          <p:nvPr/>
        </p:nvSpPr>
        <p:spPr>
          <a:xfrm>
            <a:off x="6781800" y="4191000"/>
            <a:ext cx="2209800" cy="10668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572000" y="16002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At start place high sell.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572000" y="9906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Canonical Optimum</a:t>
            </a:r>
            <a:endParaRPr lang="en-US" sz="32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0" y="5903893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Alg. Sale Vol.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4191000" y="5638800"/>
            <a:ext cx="1524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114800" y="5334000"/>
            <a:ext cx="1524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048000" y="5715000"/>
            <a:ext cx="1524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971800" y="5334000"/>
            <a:ext cx="1524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828800" y="4572000"/>
            <a:ext cx="152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819400" y="5638800"/>
            <a:ext cx="152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962400" y="5638800"/>
            <a:ext cx="152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105400" y="5638800"/>
            <a:ext cx="152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Reducing K</a:t>
            </a:r>
            <a:r>
              <a:rPr lang="en-US" cap="small" dirty="0" smtClean="0"/>
              <a:t>napsack </a:t>
            </a:r>
            <a:r>
              <a:rPr lang="en-US" dirty="0" smtClean="0"/>
              <a:t>to 3-Price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l-GR" i="1" dirty="0" smtClean="0">
                <a:latin typeface="Calibri"/>
                <a:sym typeface="Symbol"/>
              </a:rPr>
              <a:t>σ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be the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449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&lt;B,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m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a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err="1" smtClean="0">
                <a:sym typeface="Symbol"/>
              </a:rPr>
              <a:t>+</a:t>
            </a:r>
            <a:r>
              <a:rPr lang="en-US" sz="3200" i="1" dirty="0" err="1" smtClean="0">
                <a:sym typeface="Symbol"/>
              </a:rPr>
              <a:t>w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&lt;S,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l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w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&lt;B,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l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w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&lt;S,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m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a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&lt;B,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h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a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err="1" smtClean="0">
                <a:sym typeface="Symbol"/>
              </a:rPr>
              <a:t>+</a:t>
            </a:r>
            <a:r>
              <a:rPr lang="en-US" sz="3200" i="1" dirty="0" err="1" smtClean="0">
                <a:sym typeface="Symbol"/>
              </a:rPr>
              <a:t>b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&gt;.</a:t>
            </a: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8862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</a:t>
            </a:r>
            <a:r>
              <a:rPr lang="el-GR" sz="3200" i="1" dirty="0" smtClean="0"/>
              <a:t>α</a:t>
            </a:r>
            <a:r>
              <a:rPr lang="en-US" sz="3200" dirty="0" smtClean="0"/>
              <a:t> = (</a:t>
            </a:r>
            <a:r>
              <a:rPr lang="el-GR" sz="3200" i="1" dirty="0" smtClean="0">
                <a:sym typeface="Symbol"/>
              </a:rPr>
              <a:t>σ</a:t>
            </a:r>
            <a:r>
              <a:rPr lang="en-US" sz="3200" baseline="-2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,</a:t>
            </a:r>
            <a:r>
              <a:rPr lang="en-US" sz="3200" dirty="0" smtClean="0"/>
              <a:t> </a:t>
            </a:r>
            <a:r>
              <a:rPr lang="el-GR" sz="3200" i="1" dirty="0" smtClean="0">
                <a:sym typeface="Symbol"/>
              </a:rPr>
              <a:t>σ</a:t>
            </a:r>
            <a:r>
              <a:rPr lang="en-US" sz="3200" baseline="-25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,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…,</a:t>
            </a:r>
            <a:r>
              <a:rPr lang="en-US" sz="3200" i="1" dirty="0" smtClean="0">
                <a:sym typeface="Symbol"/>
              </a:rPr>
              <a:t> </a:t>
            </a:r>
            <a:r>
              <a:rPr lang="el-GR" sz="3200" i="1" dirty="0" smtClean="0">
                <a:sym typeface="Symbol"/>
              </a:rPr>
              <a:t>σ</a:t>
            </a:r>
            <a:r>
              <a:rPr lang="en-US" sz="3200" i="1" baseline="-25000" dirty="0" smtClean="0">
                <a:sym typeface="Symbol"/>
              </a:rPr>
              <a:t>n</a:t>
            </a:r>
            <a:r>
              <a:rPr lang="en-US" sz="3200" dirty="0" smtClean="0">
                <a:sym typeface="Symbol"/>
              </a:rPr>
              <a:t>).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752600" y="5638800"/>
            <a:ext cx="5257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686594" y="5638006"/>
            <a:ext cx="21336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81800" y="5638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Step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903893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Alg. Sale Vol.</a:t>
            </a:r>
            <a:endParaRPr lang="en-US" sz="28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829594" y="56380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0589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2875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5161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7447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972594" y="56380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201194" y="56380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4305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6591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8877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115594" y="56380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344194" y="56380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5735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8021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0307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258594" y="56380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4879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7165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59451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1737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402388" y="56372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631782" y="5636418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44196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Alg. Order</a:t>
            </a:r>
            <a:br>
              <a:rPr lang="en-US" sz="2800" dirty="0" smtClean="0"/>
            </a:br>
            <a:r>
              <a:rPr lang="en-US" sz="2800" dirty="0" smtClean="0"/>
              <a:t>Vol.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858000" y="4267200"/>
            <a:ext cx="381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7162800" y="4191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High price</a:t>
            </a:r>
            <a:endParaRPr lang="en-US" sz="2800" dirty="0"/>
          </a:p>
        </p:txBody>
      </p:sp>
      <p:sp>
        <p:nvSpPr>
          <p:cNvPr id="83" name="Rectangle 82"/>
          <p:cNvSpPr/>
          <p:nvPr/>
        </p:nvSpPr>
        <p:spPr>
          <a:xfrm>
            <a:off x="6858000" y="47244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7239000" y="4648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Med. price</a:t>
            </a:r>
            <a:endParaRPr lang="en-US" sz="2800" dirty="0"/>
          </a:p>
        </p:txBody>
      </p:sp>
      <p:sp>
        <p:nvSpPr>
          <p:cNvPr id="90" name="Rectangle 89"/>
          <p:cNvSpPr/>
          <p:nvPr/>
        </p:nvSpPr>
        <p:spPr>
          <a:xfrm>
            <a:off x="6781800" y="4191000"/>
            <a:ext cx="2209800" cy="10668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572000" y="1600200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At start place high sell.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After high sales, medium sell volumes 0 and </a:t>
            </a:r>
            <a:r>
              <a:rPr lang="en-US" sz="2800" i="1" dirty="0" err="1" smtClean="0"/>
              <a:t>a</a:t>
            </a:r>
            <a:r>
              <a:rPr lang="en-US" sz="2800" i="1" baseline="-25000" dirty="0" err="1" smtClean="0"/>
              <a:t>i</a:t>
            </a:r>
            <a:r>
              <a:rPr lang="en-US" sz="2800" dirty="0" err="1" smtClean="0"/>
              <a:t>+</a:t>
            </a:r>
            <a:r>
              <a:rPr lang="en-US" sz="2800" i="1" dirty="0" err="1" smtClean="0"/>
              <a:t>w</a:t>
            </a:r>
            <a:r>
              <a:rPr lang="en-US" sz="2800" i="1" baseline="-25000" dirty="0" err="1" smtClean="0"/>
              <a:t>i</a:t>
            </a:r>
            <a:r>
              <a:rPr lang="en-US" sz="2800" dirty="0" smtClean="0"/>
              <a:t> are tight.  More is not optimal.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572000" y="9906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Canonical Optimum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Reducing K</a:t>
            </a:r>
            <a:r>
              <a:rPr lang="en-US" cap="small" dirty="0" smtClean="0"/>
              <a:t>napsack </a:t>
            </a:r>
            <a:r>
              <a:rPr lang="en-US" dirty="0" smtClean="0"/>
              <a:t>to 3-Price Selling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Let </a:t>
            </a:r>
            <a:r>
              <a:rPr lang="el-GR" sz="3200" i="1" dirty="0" smtClean="0">
                <a:sym typeface="Symbol"/>
              </a:rPr>
              <a:t>ω</a:t>
            </a:r>
            <a:r>
              <a:rPr lang="en-US" sz="3200" dirty="0" smtClean="0">
                <a:sym typeface="Symbol"/>
              </a:rPr>
              <a:t> be the sequence</a:t>
            </a:r>
            <a:endParaRPr lang="en-US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4572000" y="1600200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With initial high sale</a:t>
            </a:r>
            <a:r>
              <a:rPr lang="en-US" sz="2800" i="1" dirty="0" smtClean="0">
                <a:sym typeface="Symbol"/>
              </a:rPr>
              <a:t>, </a:t>
            </a:r>
            <a:r>
              <a:rPr lang="en-US" sz="2800" dirty="0" smtClean="0">
                <a:sym typeface="Symbol"/>
              </a:rPr>
              <a:t>books a</a:t>
            </a:r>
            <a:r>
              <a:rPr lang="en-US" sz="2800" dirty="0" smtClean="0"/>
              <a:t>t </a:t>
            </a:r>
            <a:r>
              <a:rPr lang="en-US" sz="2800" dirty="0" smtClean="0"/>
              <a:t>start of </a:t>
            </a:r>
            <a:r>
              <a:rPr lang="el-GR" sz="2800" i="1" dirty="0" smtClean="0">
                <a:sym typeface="Symbol"/>
              </a:rPr>
              <a:t>ω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just have</a:t>
            </a:r>
            <a:r>
              <a:rPr lang="en-US" sz="2800" dirty="0" smtClean="0">
                <a:sym typeface="Symbol"/>
              </a:rPr>
              <a:t> low buys.  This is maintained.</a:t>
            </a:r>
            <a:endParaRPr lang="en-US" sz="2800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9906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Canonical Optimum</a:t>
            </a:r>
            <a:endParaRPr lang="en-US" sz="3200" i="1" dirty="0"/>
          </a:p>
        </p:txBody>
      </p:sp>
      <p:sp>
        <p:nvSpPr>
          <p:cNvPr id="51" name="Rectangle 50"/>
          <p:cNvSpPr/>
          <p:nvPr/>
        </p:nvSpPr>
        <p:spPr>
          <a:xfrm>
            <a:off x="533400" y="14478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&lt;S,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l</a:t>
            </a:r>
            <a:r>
              <a:rPr lang="en-US" sz="3200" dirty="0" smtClean="0">
                <a:sym typeface="Symbol"/>
              </a:rPr>
              <a:t>, 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i="1" dirty="0" err="1" smtClean="0">
                <a:sym typeface="Symbol"/>
              </a:rPr>
              <a:t>w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i="1" baseline="-25000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-</a:t>
            </a:r>
            <a:r>
              <a:rPr lang="en-US" sz="3200" i="1" dirty="0" smtClean="0">
                <a:sym typeface="Symbol"/>
              </a:rPr>
              <a:t>C&gt;</a:t>
            </a:r>
            <a:endParaRPr lang="en-US" sz="3200" dirty="0" smtClean="0"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ym typeface="Symbol"/>
              </a:rPr>
              <a:t>&lt;</a:t>
            </a:r>
            <a:r>
              <a:rPr lang="en-US" sz="3200" dirty="0" err="1" smtClean="0">
                <a:sym typeface="Symbol"/>
              </a:rPr>
              <a:t>B,</a:t>
            </a:r>
            <a:r>
              <a:rPr lang="en-US" sz="3200" i="1" dirty="0" err="1" smtClean="0">
                <a:sym typeface="Symbol"/>
              </a:rPr>
              <a:t>p</a:t>
            </a:r>
            <a:r>
              <a:rPr lang="en-US" sz="3200" i="1" baseline="-25000" dirty="0" err="1" smtClean="0">
                <a:sym typeface="Symbol"/>
              </a:rPr>
              <a:t>m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m</a:t>
            </a:r>
            <a:r>
              <a:rPr lang="en-US" sz="3200" dirty="0" smtClean="0">
                <a:sym typeface="Symbol"/>
              </a:rPr>
              <a:t>(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i="1" dirty="0" err="1" smtClean="0">
                <a:sym typeface="Symbol"/>
              </a:rPr>
              <a:t>w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i="1" baseline="-25000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)&gt;.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33401" y="2514600"/>
            <a:ext cx="43433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Let </a:t>
            </a:r>
            <a:r>
              <a:rPr lang="el-GR" sz="3200" i="1" dirty="0" smtClean="0">
                <a:sym typeface="Symbol"/>
              </a:rPr>
              <a:t>σ</a:t>
            </a:r>
            <a:r>
              <a:rPr lang="en-US" sz="3200" dirty="0" smtClean="0"/>
              <a:t> = (</a:t>
            </a:r>
            <a:r>
              <a:rPr lang="el-GR" sz="3200" i="1" dirty="0" smtClean="0"/>
              <a:t>α</a:t>
            </a:r>
            <a:r>
              <a:rPr lang="en-US" sz="3200" dirty="0" smtClean="0"/>
              <a:t>,</a:t>
            </a:r>
            <a:r>
              <a:rPr lang="el-GR" sz="3200" i="1" dirty="0" smtClean="0">
                <a:sym typeface="Symbol"/>
              </a:rPr>
              <a:t> ω</a:t>
            </a:r>
            <a:r>
              <a:rPr lang="en-US" sz="3200" dirty="0" smtClean="0">
                <a:sym typeface="Symbol"/>
              </a:rPr>
              <a:t>).</a:t>
            </a:r>
          </a:p>
          <a:p>
            <a:r>
              <a:rPr lang="en-US" sz="3200" dirty="0" smtClean="0">
                <a:sym typeface="Symbol"/>
              </a:rPr>
              <a:t>Let </a:t>
            </a:r>
            <a:r>
              <a:rPr lang="en-US" sz="3200" i="1" dirty="0" smtClean="0">
                <a:sym typeface="Symbol"/>
              </a:rPr>
              <a:t>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(</a:t>
            </a:r>
            <a:r>
              <a:rPr lang="en-US" sz="3200" i="1" dirty="0" smtClean="0">
                <a:sym typeface="Symbol"/>
              </a:rPr>
              <a:t>l</a:t>
            </a:r>
            <a:r>
              <a:rPr lang="en-US" sz="3200" dirty="0" smtClean="0">
                <a:sym typeface="Symbol"/>
              </a:rPr>
              <a:t>) be revenue after </a:t>
            </a:r>
            <a:r>
              <a:rPr lang="el-GR" sz="3200" i="1" dirty="0" smtClean="0">
                <a:sym typeface="Symbol"/>
              </a:rPr>
              <a:t>σ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with </a:t>
            </a:r>
            <a:r>
              <a:rPr lang="en-US" sz="3200" i="1" dirty="0" smtClean="0">
                <a:sym typeface="Symbol"/>
              </a:rPr>
              <a:t>l</a:t>
            </a:r>
            <a:r>
              <a:rPr lang="en-US" sz="3200" dirty="0" smtClean="0">
                <a:sym typeface="Symbol"/>
              </a:rPr>
              <a:t> fewer initial low buys.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29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4445950" y="4495006"/>
            <a:ext cx="21336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11956" y="5562600"/>
            <a:ext cx="35052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600" y="4648200"/>
            <a:ext cx="510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ym typeface="Symbol"/>
              </a:rPr>
              <a:t></a:t>
            </a:r>
            <a:r>
              <a:rPr lang="en-US" sz="3200" i="1" baseline="-25000" dirty="0" smtClean="0">
                <a:sym typeface="Symbol"/>
              </a:rPr>
              <a:t>n</a:t>
            </a:r>
            <a:r>
              <a:rPr lang="en-US" sz="3200" dirty="0" smtClean="0">
                <a:sym typeface="Symbol"/>
              </a:rPr>
              <a:t>(</a:t>
            </a:r>
            <a:r>
              <a:rPr lang="en-US" sz="3200" i="1" dirty="0" smtClean="0">
                <a:sym typeface="Symbol"/>
              </a:rPr>
              <a:t>l</a:t>
            </a:r>
            <a:r>
              <a:rPr lang="en-US" sz="3200" dirty="0" smtClean="0">
                <a:sym typeface="Symbol"/>
              </a:rPr>
              <a:t>)=  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m</a:t>
            </a:r>
            <a:r>
              <a:rPr lang="en-US" sz="3200" baseline="30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(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i="1" dirty="0" err="1" smtClean="0">
                <a:sym typeface="Symbol"/>
              </a:rPr>
              <a:t>w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i="1" baseline="-25000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)+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l</a:t>
            </a:r>
            <a:r>
              <a:rPr lang="en-US" sz="3200" dirty="0" smtClean="0">
                <a:sym typeface="Symbol"/>
              </a:rPr>
              <a:t>(</a:t>
            </a:r>
            <a:r>
              <a:rPr lang="en-US" sz="3200" i="1" dirty="0" smtClean="0">
                <a:sym typeface="Symbol"/>
              </a:rPr>
              <a:t>C</a:t>
            </a:r>
            <a:r>
              <a:rPr lang="en-US" sz="3200" dirty="0" smtClean="0">
                <a:sym typeface="Symbol"/>
              </a:rPr>
              <a:t>-</a:t>
            </a:r>
            <a:r>
              <a:rPr lang="en-US" sz="3200" i="1" dirty="0" smtClean="0">
                <a:sym typeface="Symbol"/>
              </a:rPr>
              <a:t>l</a:t>
            </a:r>
            <a:r>
              <a:rPr lang="en-US" sz="3200" dirty="0" smtClean="0">
                <a:sym typeface="Symbol"/>
              </a:rPr>
              <a:t>)  : </a:t>
            </a:r>
            <a:r>
              <a:rPr lang="en-US" sz="3200" i="1" dirty="0" err="1" smtClean="0">
                <a:sym typeface="Symbol"/>
              </a:rPr>
              <a:t>l</a:t>
            </a:r>
            <a:r>
              <a:rPr lang="en-US" sz="3200" dirty="0" err="1" smtClean="0">
                <a:sym typeface="Symbol"/>
              </a:rPr>
              <a:t>≤</a:t>
            </a:r>
            <a:r>
              <a:rPr lang="en-US" sz="3200" i="1" dirty="0" err="1" smtClean="0">
                <a:sym typeface="Symbol"/>
              </a:rPr>
              <a:t>C</a:t>
            </a:r>
            <a:endParaRPr lang="en-US" sz="3200" i="1" dirty="0" smtClean="0">
              <a:sym typeface="Symbol"/>
            </a:endParaRPr>
          </a:p>
          <a:p>
            <a:r>
              <a:rPr lang="en-US" sz="3200" i="1" dirty="0" smtClean="0">
                <a:sym typeface="Symbol"/>
              </a:rPr>
              <a:t>             p</a:t>
            </a:r>
            <a:r>
              <a:rPr lang="en-US" sz="3200" i="1" baseline="-25000" dirty="0" smtClean="0">
                <a:sym typeface="Symbol"/>
              </a:rPr>
              <a:t>m</a:t>
            </a:r>
            <a:r>
              <a:rPr lang="en-US" sz="3200" baseline="30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(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i="1" dirty="0" err="1" smtClean="0">
                <a:sym typeface="Symbol"/>
              </a:rPr>
              <a:t>w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i="1" baseline="-25000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)-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i="1" baseline="-25000" dirty="0" smtClean="0">
                <a:sym typeface="Symbol"/>
              </a:rPr>
              <a:t>m</a:t>
            </a:r>
            <a:r>
              <a:rPr lang="en-US" sz="3200" dirty="0" smtClean="0">
                <a:sym typeface="Symbol"/>
              </a:rPr>
              <a:t>(</a:t>
            </a:r>
            <a:r>
              <a:rPr lang="en-US" sz="3200" i="1" dirty="0" smtClean="0">
                <a:sym typeface="Symbol"/>
              </a:rPr>
              <a:t>l</a:t>
            </a:r>
            <a:r>
              <a:rPr lang="en-US" sz="3200" dirty="0" smtClean="0">
                <a:sym typeface="Symbol"/>
              </a:rPr>
              <a:t>-</a:t>
            </a:r>
            <a:r>
              <a:rPr lang="en-US" sz="3200" i="1" dirty="0" smtClean="0">
                <a:sym typeface="Symbol"/>
              </a:rPr>
              <a:t>C</a:t>
            </a:r>
            <a:r>
              <a:rPr lang="en-US" sz="3200" dirty="0" smtClean="0">
                <a:sym typeface="Symbol"/>
              </a:rPr>
              <a:t>) : </a:t>
            </a:r>
            <a:r>
              <a:rPr lang="en-US" sz="3200" i="1" dirty="0" err="1" smtClean="0">
                <a:sym typeface="Symbol"/>
              </a:rPr>
              <a:t>l</a:t>
            </a:r>
            <a:r>
              <a:rPr lang="en-US" sz="3200" dirty="0" err="1" smtClean="0">
                <a:sym typeface="Symbol"/>
              </a:rPr>
              <a:t>≥</a:t>
            </a:r>
            <a:r>
              <a:rPr lang="en-US" sz="3200" i="1" dirty="0" err="1" smtClean="0">
                <a:sym typeface="Symbol"/>
              </a:rPr>
              <a:t>C</a:t>
            </a:r>
            <a:r>
              <a:rPr lang="en-US" sz="3200" i="1" dirty="0" smtClean="0">
                <a:sym typeface="Symbol"/>
              </a:rPr>
              <a:t/>
            </a:r>
            <a:br>
              <a:rPr lang="en-US" sz="3200" i="1" dirty="0" smtClean="0">
                <a:sym typeface="Symbol"/>
              </a:rPr>
            </a:br>
            <a:r>
              <a:rPr lang="en-US" sz="3200" i="1" dirty="0" smtClean="0">
                <a:sym typeface="Symbol"/>
              </a:rPr>
              <a:t>             </a:t>
            </a:r>
            <a:r>
              <a:rPr lang="en-US" sz="3200" dirty="0" smtClean="0">
                <a:sym typeface="Symbol"/>
              </a:rPr>
              <a:t/>
            </a:r>
            <a:br>
              <a:rPr lang="en-US" sz="3200" dirty="0" smtClean="0">
                <a:sym typeface="Symbol"/>
              </a:rPr>
            </a:br>
            <a:endParaRPr lang="en-US" sz="3200" dirty="0"/>
          </a:p>
        </p:txBody>
      </p:sp>
      <p:sp>
        <p:nvSpPr>
          <p:cNvPr id="15" name="Left Brace 14"/>
          <p:cNvSpPr/>
          <p:nvPr/>
        </p:nvSpPr>
        <p:spPr>
          <a:xfrm>
            <a:off x="1219200" y="4724400"/>
            <a:ext cx="319088" cy="9906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953000" y="3124200"/>
            <a:ext cx="6535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sym typeface="Symbol"/>
              </a:rPr>
              <a:t></a:t>
            </a:r>
            <a:r>
              <a:rPr lang="en-US" sz="3200" i="1" baseline="-25000" dirty="0" smtClean="0">
                <a:sym typeface="Symbol"/>
              </a:rPr>
              <a:t>n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8864756" y="5486400"/>
            <a:ext cx="2792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ym typeface="Symbol"/>
              </a:rPr>
              <a:t>l</a:t>
            </a:r>
            <a:endParaRPr lang="en-US" sz="32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7696994" y="55618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772400" y="5486400"/>
            <a:ext cx="399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ym typeface="Symbol"/>
              </a:rPr>
              <a:t>C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 rot="16200000" flipV="1">
            <a:off x="7416956" y="4419600"/>
            <a:ext cx="1219200" cy="3048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511956" y="3810000"/>
            <a:ext cx="2362200" cy="1524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Reservation price </a:t>
            </a:r>
            <a:r>
              <a:rPr lang="en-US" dirty="0" smtClean="0"/>
              <a:t>algorithm for </a:t>
            </a:r>
            <a:r>
              <a:rPr lang="en-US" i="1" dirty="0" smtClean="0"/>
              <a:t>online </a:t>
            </a:r>
            <a:r>
              <a:rPr lang="en-US" dirty="0" smtClean="0"/>
              <a:t>selling has competitive ratio </a:t>
            </a:r>
            <a:r>
              <a:rPr lang="en-US" i="1" dirty="0" smtClean="0"/>
              <a:t>e </a:t>
            </a:r>
            <a:r>
              <a:rPr lang="en-US" dirty="0" smtClean="0"/>
              <a:t>log(</a:t>
            </a:r>
            <a:r>
              <a:rPr lang="en-US" i="1" dirty="0" smtClean="0"/>
              <a:t>R</a:t>
            </a:r>
            <a:r>
              <a:rPr lang="en-US" dirty="0" smtClean="0"/>
              <a:t>), </a:t>
            </a:r>
            <a:r>
              <a:rPr lang="en-US" i="1" dirty="0" smtClean="0"/>
              <a:t>R</a:t>
            </a:r>
            <a:r>
              <a:rPr lang="en-US" dirty="0" smtClean="0"/>
              <a:t> =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dirty="0" smtClean="0"/>
              <a:t>/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min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(improves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dirty="0" err="1" smtClean="0"/>
              <a:t>log</a:t>
            </a:r>
            <a:r>
              <a:rPr lang="en-US" i="1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log</a:t>
            </a:r>
            <a:r>
              <a:rPr lang="en-US" i="1" dirty="0" err="1" smtClean="0"/>
              <a:t>N</a:t>
            </a:r>
            <a:r>
              <a:rPr lang="en-US" dirty="0" smtClean="0"/>
              <a:t>) of [KKMO04])</a:t>
            </a:r>
          </a:p>
          <a:p>
            <a:r>
              <a:rPr lang="en-US" dirty="0" smtClean="0"/>
              <a:t>Optimal selling offline is </a:t>
            </a:r>
            <a:r>
              <a:rPr lang="en-US" b="1" dirty="0" smtClean="0"/>
              <a:t>NP</a:t>
            </a:r>
            <a:r>
              <a:rPr lang="en-US" dirty="0" smtClean="0"/>
              <a:t>-Hard.</a:t>
            </a:r>
          </a:p>
          <a:p>
            <a:r>
              <a:rPr lang="en-US" dirty="0" smtClean="0"/>
              <a:t>PTAS for offline selling when number of prices is constant.</a:t>
            </a:r>
          </a:p>
          <a:p>
            <a:r>
              <a:rPr lang="en-US" dirty="0" smtClean="0"/>
              <a:t>Extend PTAS to offline buying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1828800" y="1447800"/>
            <a:ext cx="152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3048000" y="2514600"/>
            <a:ext cx="152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191000" y="2514600"/>
            <a:ext cx="152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334000" y="2514600"/>
            <a:ext cx="152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Reducing K</a:t>
            </a:r>
            <a:r>
              <a:rPr lang="en-US" cap="small" dirty="0" smtClean="0"/>
              <a:t>napsack </a:t>
            </a:r>
            <a:r>
              <a:rPr lang="en-US" dirty="0" smtClean="0"/>
              <a:t>to 3-Price Selling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30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752600" y="2514600"/>
            <a:ext cx="5257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686594" y="2513806"/>
            <a:ext cx="21336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81800" y="2514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Step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2779693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Alg. Sale Vol.</a:t>
            </a:r>
            <a:endParaRPr lang="en-US" sz="28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829594" y="25138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0589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2875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5161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7447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972594" y="25138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2019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4305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6591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8877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115594" y="25138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3449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5735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8021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0307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258594" y="25138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4879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7165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59451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1737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4023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631782" y="2512218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12954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Alg. Order</a:t>
            </a:r>
            <a:br>
              <a:rPr lang="en-US" sz="2800" dirty="0" smtClean="0"/>
            </a:br>
            <a:r>
              <a:rPr lang="en-US" sz="2800" dirty="0" smtClean="0"/>
              <a:t>Vol.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858000" y="1143000"/>
            <a:ext cx="381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7162800" y="1066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High price</a:t>
            </a:r>
            <a:endParaRPr lang="en-US" sz="2800" dirty="0"/>
          </a:p>
        </p:txBody>
      </p:sp>
      <p:sp>
        <p:nvSpPr>
          <p:cNvPr id="83" name="Rectangle 82"/>
          <p:cNvSpPr/>
          <p:nvPr/>
        </p:nvSpPr>
        <p:spPr>
          <a:xfrm>
            <a:off x="6858000" y="1600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7239000" y="1524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Med. price</a:t>
            </a:r>
            <a:endParaRPr lang="en-US" sz="2800" dirty="0"/>
          </a:p>
        </p:txBody>
      </p:sp>
      <p:sp>
        <p:nvSpPr>
          <p:cNvPr id="90" name="Rectangle 89"/>
          <p:cNvSpPr/>
          <p:nvPr/>
        </p:nvSpPr>
        <p:spPr>
          <a:xfrm>
            <a:off x="6781800" y="1066800"/>
            <a:ext cx="2209800" cy="10668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 rot="5400000" flipH="1" flipV="1">
            <a:off x="3658394" y="5104606"/>
            <a:ext cx="21336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724400" y="6172200"/>
            <a:ext cx="35052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191000" y="3962400"/>
            <a:ext cx="625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sym typeface="Symbol"/>
              </a:rPr>
              <a:t></a:t>
            </a:r>
            <a:r>
              <a:rPr lang="en-US" sz="3200" i="1" baseline="-25000" dirty="0" err="1" smtClean="0">
                <a:sym typeface="Symbol"/>
              </a:rPr>
              <a:t>i</a:t>
            </a:r>
            <a:endParaRPr lang="en-US" sz="3200" baseline="-25000" dirty="0"/>
          </a:p>
        </p:txBody>
      </p:sp>
      <p:cxnSp>
        <p:nvCxnSpPr>
          <p:cNvPr id="65" name="Straight Connector 64"/>
          <p:cNvCxnSpPr/>
          <p:nvPr/>
        </p:nvCxnSpPr>
        <p:spPr>
          <a:xfrm rot="5400000">
            <a:off x="6909438" y="61714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984844" y="6096000"/>
            <a:ext cx="399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ym typeface="Symbol"/>
              </a:rPr>
              <a:t>C</a:t>
            </a:r>
            <a:endParaRPr lang="en-US" sz="3200" dirty="0"/>
          </a:p>
        </p:txBody>
      </p:sp>
      <p:cxnSp>
        <p:nvCxnSpPr>
          <p:cNvPr id="67" name="Straight Connector 66"/>
          <p:cNvCxnSpPr/>
          <p:nvPr/>
        </p:nvCxnSpPr>
        <p:spPr>
          <a:xfrm rot="16200000" flipV="1">
            <a:off x="6629400" y="5029200"/>
            <a:ext cx="1219200" cy="3048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724400" y="4419600"/>
            <a:ext cx="2362200" cy="1524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257800" y="2514600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dirty="0" smtClean="0">
                <a:sym typeface="Symbol"/>
              </a:rPr>
              <a:t>σ</a:t>
            </a:r>
            <a:r>
              <a:rPr lang="en-US" sz="2800" i="1" baseline="-25000" dirty="0" err="1" smtClean="0"/>
              <a:t>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4419600" y="2514600"/>
            <a:ext cx="1524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343400" y="2209800"/>
            <a:ext cx="1524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828800" y="1447800"/>
            <a:ext cx="152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3048000" y="2514600"/>
            <a:ext cx="152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191000" y="2514600"/>
            <a:ext cx="152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334000" y="2514600"/>
            <a:ext cx="152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Reducing K</a:t>
            </a:r>
            <a:r>
              <a:rPr lang="en-US" cap="small" dirty="0" smtClean="0"/>
              <a:t>napsack </a:t>
            </a:r>
            <a:r>
              <a:rPr lang="en-US" dirty="0" smtClean="0"/>
              <a:t>to 3-Price Selling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31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752600" y="2514600"/>
            <a:ext cx="5257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686594" y="2513806"/>
            <a:ext cx="21336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81800" y="2514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Step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2779693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Alg. Sale Vol.</a:t>
            </a:r>
            <a:endParaRPr lang="en-US" sz="28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829594" y="25138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0589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2875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5161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7447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972594" y="25138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2019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4305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6591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8877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115594" y="25138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3449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5735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8021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0307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258594" y="25138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4879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7165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59451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1737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402388" y="2513012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631782" y="2512218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12954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Alg. Order</a:t>
            </a:r>
            <a:br>
              <a:rPr lang="en-US" sz="2800" dirty="0" smtClean="0"/>
            </a:br>
            <a:r>
              <a:rPr lang="en-US" sz="2800" dirty="0" smtClean="0"/>
              <a:t>Vol.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858000" y="1143000"/>
            <a:ext cx="381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7162800" y="1066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High price</a:t>
            </a:r>
            <a:endParaRPr lang="en-US" sz="2800" dirty="0"/>
          </a:p>
        </p:txBody>
      </p:sp>
      <p:sp>
        <p:nvSpPr>
          <p:cNvPr id="83" name="Rectangle 82"/>
          <p:cNvSpPr/>
          <p:nvPr/>
        </p:nvSpPr>
        <p:spPr>
          <a:xfrm>
            <a:off x="6858000" y="1600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7239000" y="1524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Med. price</a:t>
            </a:r>
            <a:endParaRPr lang="en-US" sz="2800" dirty="0"/>
          </a:p>
        </p:txBody>
      </p:sp>
      <p:sp>
        <p:nvSpPr>
          <p:cNvPr id="90" name="Rectangle 89"/>
          <p:cNvSpPr/>
          <p:nvPr/>
        </p:nvSpPr>
        <p:spPr>
          <a:xfrm>
            <a:off x="6781800" y="1066800"/>
            <a:ext cx="2209800" cy="10668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 rot="5400000" flipH="1" flipV="1">
            <a:off x="3658394" y="5104606"/>
            <a:ext cx="21336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724400" y="6172200"/>
            <a:ext cx="35052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114800" y="3581400"/>
            <a:ext cx="848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sym typeface="Symbol"/>
              </a:rPr>
              <a:t></a:t>
            </a:r>
            <a:r>
              <a:rPr lang="en-US" sz="3200" i="1" baseline="-25000" dirty="0" smtClean="0">
                <a:sym typeface="Symbol"/>
              </a:rPr>
              <a:t>i-1</a:t>
            </a:r>
            <a:endParaRPr lang="en-US" sz="3200" baseline="-25000" dirty="0"/>
          </a:p>
        </p:txBody>
      </p:sp>
      <p:cxnSp>
        <p:nvCxnSpPr>
          <p:cNvPr id="65" name="Straight Connector 64"/>
          <p:cNvCxnSpPr/>
          <p:nvPr/>
        </p:nvCxnSpPr>
        <p:spPr>
          <a:xfrm rot="5400000">
            <a:off x="6909438" y="6171406"/>
            <a:ext cx="304800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984844" y="6096000"/>
            <a:ext cx="399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ym typeface="Symbol"/>
              </a:rPr>
              <a:t>C</a:t>
            </a:r>
            <a:endParaRPr lang="en-US" sz="3200" dirty="0"/>
          </a:p>
        </p:txBody>
      </p:sp>
      <p:cxnSp>
        <p:nvCxnSpPr>
          <p:cNvPr id="67" name="Straight Connector 66"/>
          <p:cNvCxnSpPr/>
          <p:nvPr/>
        </p:nvCxnSpPr>
        <p:spPr>
          <a:xfrm rot="16200000" flipV="1">
            <a:off x="6629400" y="5029200"/>
            <a:ext cx="1219200" cy="3048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724400" y="4419600"/>
            <a:ext cx="2362200" cy="1524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28600" y="3886200"/>
            <a:ext cx="434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Inserting a medium sell decreases later low buys by </a:t>
            </a:r>
            <a:r>
              <a:rPr lang="en-US" sz="3200" i="1" dirty="0" err="1" smtClean="0"/>
              <a:t>w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 </a:t>
            </a:r>
            <a:r>
              <a:rPr lang="en-US" sz="3200" dirty="0" smtClean="0"/>
              <a:t>and increases revenue by (k) </a:t>
            </a:r>
            <a:r>
              <a:rPr lang="en-US" sz="3200" i="1" dirty="0" smtClean="0"/>
              <a:t>v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err="1" smtClean="0"/>
              <a:t>i</a:t>
            </a:r>
            <a:r>
              <a:rPr lang="en-US" sz="3200" dirty="0" err="1" smtClean="0">
                <a:sym typeface="Symbol"/>
              </a:rPr>
              <a:t>S</a:t>
            </a:r>
            <a:r>
              <a:rPr lang="en-US" sz="3200" dirty="0" smtClean="0">
                <a:sym typeface="Symbol"/>
              </a:rPr>
              <a:t> if medium after </a:t>
            </a:r>
            <a:r>
              <a:rPr lang="el-GR" sz="3200" i="1" dirty="0" smtClean="0">
                <a:sym typeface="Symbol"/>
              </a:rPr>
              <a:t>σ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i="1" dirty="0" smtClean="0">
                <a:sym typeface="Symbol"/>
              </a:rPr>
              <a:t> .</a:t>
            </a:r>
            <a:endParaRPr lang="en-US" sz="3200" dirty="0" smtClean="0"/>
          </a:p>
        </p:txBody>
      </p:sp>
      <p:cxnSp>
        <p:nvCxnSpPr>
          <p:cNvPr id="51" name="Straight Connector 50"/>
          <p:cNvCxnSpPr/>
          <p:nvPr/>
        </p:nvCxnSpPr>
        <p:spPr>
          <a:xfrm rot="16200000" flipV="1">
            <a:off x="6248400" y="4724400"/>
            <a:ext cx="1219200" cy="3048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724400" y="4114800"/>
            <a:ext cx="1981200" cy="1524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191000" y="3962400"/>
            <a:ext cx="625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sym typeface="Symbol"/>
              </a:rPr>
              <a:t></a:t>
            </a:r>
            <a:r>
              <a:rPr lang="en-US" sz="3200" i="1" baseline="-25000" dirty="0" err="1" smtClean="0">
                <a:sym typeface="Symbol"/>
              </a:rPr>
              <a:t>i</a:t>
            </a:r>
            <a:endParaRPr lang="en-US" sz="3200" baseline="-25000" dirty="0"/>
          </a:p>
        </p:txBody>
      </p:sp>
      <p:sp>
        <p:nvSpPr>
          <p:cNvPr id="58" name="Left Brace 57"/>
          <p:cNvSpPr/>
          <p:nvPr/>
        </p:nvSpPr>
        <p:spPr>
          <a:xfrm rot="16200000">
            <a:off x="7086600" y="5486400"/>
            <a:ext cx="228600" cy="381000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5638800"/>
            <a:ext cx="4956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 smtClean="0"/>
              <a:t>w</a:t>
            </a:r>
            <a:r>
              <a:rPr lang="en-US" sz="2800" i="1" baseline="-25000" dirty="0" err="1" smtClean="0"/>
              <a:t>i</a:t>
            </a:r>
            <a:endParaRPr lang="en-US" sz="2800" dirty="0"/>
          </a:p>
        </p:txBody>
      </p:sp>
      <p:sp>
        <p:nvSpPr>
          <p:cNvPr id="60" name="Right Brace 59"/>
          <p:cNvSpPr/>
          <p:nvPr/>
        </p:nvSpPr>
        <p:spPr>
          <a:xfrm>
            <a:off x="7162800" y="4191000"/>
            <a:ext cx="228600" cy="38100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315200" y="4114800"/>
            <a:ext cx="7809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i</a:t>
            </a:r>
            <a:endParaRPr lang="en-US" sz="2800" dirty="0"/>
          </a:p>
        </p:txBody>
      </p:sp>
      <p:sp>
        <p:nvSpPr>
          <p:cNvPr id="72" name="Rectangle 71"/>
          <p:cNvSpPr/>
          <p:nvPr/>
        </p:nvSpPr>
        <p:spPr>
          <a:xfrm>
            <a:off x="5257800" y="2514600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dirty="0" smtClean="0">
                <a:sym typeface="Symbol"/>
              </a:rPr>
              <a:t>σ</a:t>
            </a:r>
            <a:r>
              <a:rPr lang="en-US" sz="2800" i="1" baseline="-25000" dirty="0" err="1" smtClean="0"/>
              <a:t>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Reducing K</a:t>
            </a:r>
            <a:r>
              <a:rPr lang="en-US" cap="small" dirty="0" smtClean="0"/>
              <a:t>napsack </a:t>
            </a:r>
            <a:r>
              <a:rPr lang="en-US" dirty="0" smtClean="0"/>
              <a:t>to 3-Price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8674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At beginning of </a:t>
            </a:r>
            <a:r>
              <a:rPr lang="el-GR" i="1" dirty="0" smtClean="0">
                <a:sym typeface="Symbol"/>
              </a:rPr>
              <a:t>σ</a:t>
            </a:r>
            <a:r>
              <a:rPr lang="en-US" i="1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  <a:r>
              <a:rPr lang="en-US" dirty="0" smtClean="0"/>
              <a:t>=0.</a:t>
            </a:r>
          </a:p>
          <a:p>
            <a:pPr marL="514350" indent="-514350"/>
            <a:r>
              <a:rPr lang="en-US" dirty="0" smtClean="0">
                <a:sym typeface="Symbol"/>
              </a:rPr>
              <a:t>Can set </a:t>
            </a:r>
            <a:r>
              <a:rPr lang="en-US" i="1" dirty="0" smtClean="0">
                <a:sym typeface="Symbol"/>
              </a:rPr>
              <a:t>p</a:t>
            </a:r>
            <a:r>
              <a:rPr lang="en-US" i="1" baseline="-25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p</a:t>
            </a:r>
            <a:r>
              <a:rPr lang="en-US" i="1" baseline="-25000" dirty="0" smtClean="0">
                <a:sym typeface="Symbol"/>
              </a:rPr>
              <a:t>l</a:t>
            </a:r>
            <a:r>
              <a:rPr lang="en-US" dirty="0" smtClean="0">
                <a:sym typeface="Symbol"/>
              </a:rPr>
              <a:t> to ensure that </a:t>
            </a:r>
            <a:r>
              <a:rPr lang="en-US" i="1" dirty="0" smtClean="0">
                <a:sym typeface="Symbol"/>
              </a:rPr>
              <a:t> </a:t>
            </a:r>
            <a:r>
              <a:rPr lang="en-US" dirty="0" smtClean="0">
                <a:sym typeface="Symbol"/>
              </a:rPr>
              <a:t>should not shift by more than </a:t>
            </a:r>
            <a:r>
              <a:rPr lang="en-US" i="1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/>
            <a:r>
              <a:rPr lang="en-US" dirty="0" smtClean="0">
                <a:sym typeface="Symbol"/>
              </a:rPr>
              <a:t>Can set </a:t>
            </a:r>
            <a:r>
              <a:rPr lang="en-US" i="1" dirty="0" err="1" smtClean="0">
                <a:sym typeface="Symbol"/>
              </a:rPr>
              <a:t>a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b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to ensure that medium insertion of </a:t>
            </a:r>
            <a:r>
              <a:rPr lang="en-US" i="1" dirty="0" err="1" smtClean="0">
                <a:sym typeface="Symbol"/>
              </a:rPr>
              <a:t>a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err="1" smtClean="0">
                <a:sym typeface="Symbol"/>
              </a:rPr>
              <a:t>+</a:t>
            </a:r>
            <a:r>
              <a:rPr lang="en-US" i="1" dirty="0" err="1" smtClean="0">
                <a:sym typeface="Symbol"/>
              </a:rPr>
              <a:t>w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provides (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 </a:t>
            </a:r>
            <a:r>
              <a:rPr lang="en-US" i="1" dirty="0" smtClean="0">
                <a:sym typeface="Symbol"/>
              </a:rPr>
              <a:t>v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revenue but more is not profitable.</a:t>
            </a:r>
          </a:p>
          <a:p>
            <a:pPr marL="514350" indent="-514350"/>
            <a:r>
              <a:rPr lang="en-US" dirty="0" smtClean="0">
                <a:sym typeface="Symbol"/>
              </a:rPr>
              <a:t>K</a:t>
            </a:r>
            <a:r>
              <a:rPr lang="en-US" cap="small" dirty="0" smtClean="0">
                <a:sym typeface="Symbol"/>
              </a:rPr>
              <a:t>napsack</a:t>
            </a:r>
            <a:r>
              <a:rPr lang="en-US" dirty="0" smtClean="0">
                <a:sym typeface="Symbol"/>
              </a:rPr>
              <a:t> solution leads to stated 3-price solution.</a:t>
            </a:r>
          </a:p>
          <a:p>
            <a:pPr marL="514350" indent="-514350"/>
            <a:r>
              <a:rPr lang="en-US" dirty="0" smtClean="0">
                <a:sym typeface="Symbol"/>
              </a:rPr>
              <a:t>Canonical form guarantees optimal solution in form that can be converted to a K</a:t>
            </a:r>
            <a:r>
              <a:rPr lang="en-US" cap="small" dirty="0" smtClean="0">
                <a:sym typeface="Symbol"/>
              </a:rPr>
              <a:t>napsack </a:t>
            </a:r>
            <a:r>
              <a:rPr lang="en-US" dirty="0" smtClean="0">
                <a:sym typeface="Symbol"/>
              </a:rPr>
              <a:t>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39624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Prove optimal competitive ratio for r</a:t>
            </a:r>
            <a:r>
              <a:rPr lang="en-US" i="1" dirty="0" smtClean="0"/>
              <a:t>eservation price </a:t>
            </a:r>
            <a:r>
              <a:rPr lang="en-US" dirty="0" smtClean="0"/>
              <a:t>algorithm for </a:t>
            </a:r>
            <a:r>
              <a:rPr lang="en-US" i="1" dirty="0" smtClean="0"/>
              <a:t>online </a:t>
            </a:r>
            <a:r>
              <a:rPr lang="en-US" dirty="0" smtClean="0"/>
              <a:t>selling of </a:t>
            </a:r>
            <a:r>
              <a:rPr lang="en-US" i="1" dirty="0" smtClean="0"/>
              <a:t>e </a:t>
            </a:r>
            <a:r>
              <a:rPr lang="en-US" dirty="0" smtClean="0"/>
              <a:t>log(</a:t>
            </a:r>
            <a:r>
              <a:rPr lang="en-US" i="1" dirty="0" smtClean="0"/>
              <a:t>R</a:t>
            </a:r>
            <a:r>
              <a:rPr lang="en-US" dirty="0" smtClean="0"/>
              <a:t>), </a:t>
            </a:r>
            <a:r>
              <a:rPr lang="en-US" i="1" dirty="0" smtClean="0"/>
              <a:t>R</a:t>
            </a:r>
            <a:r>
              <a:rPr lang="en-US" dirty="0" smtClean="0"/>
              <a:t> =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dirty="0" smtClean="0"/>
              <a:t>/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min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Optimal selling offline is </a:t>
            </a:r>
            <a:r>
              <a:rPr lang="en-US" b="1" dirty="0" smtClean="0"/>
              <a:t>NP</a:t>
            </a:r>
            <a:r>
              <a:rPr lang="en-US" dirty="0" smtClean="0"/>
              <a:t>-Hard.</a:t>
            </a:r>
          </a:p>
          <a:p>
            <a:r>
              <a:rPr lang="en-US" dirty="0" smtClean="0"/>
              <a:t>PTAS for offline selling when number of prices is constant.</a:t>
            </a:r>
          </a:p>
          <a:p>
            <a:r>
              <a:rPr lang="en-US" dirty="0" smtClean="0"/>
              <a:t>Limit order markets are a basic market mechanism with many open problems.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5103674"/>
            <a:ext cx="6629400" cy="175432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Online / Offline / Probabilistic</a:t>
            </a:r>
            <a:endParaRPr lang="en-US" sz="3600" dirty="0"/>
          </a:p>
          <a:p>
            <a:pPr algn="ctr"/>
            <a:r>
              <a:rPr lang="en-US" sz="3600" dirty="0" smtClean="0"/>
              <a:t>Buy / Sell</a:t>
            </a:r>
            <a:r>
              <a:rPr lang="en-US" sz="3600" b="1" dirty="0" smtClean="0"/>
              <a:t> </a:t>
            </a:r>
            <a:r>
              <a:rPr lang="en-US" sz="3600" dirty="0" smtClean="0"/>
              <a:t>/ Both</a:t>
            </a:r>
          </a:p>
          <a:p>
            <a:pPr algn="ctr"/>
            <a:r>
              <a:rPr lang="en-US" sz="3600" dirty="0" smtClean="0"/>
              <a:t>Exact volume / Volume constraint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5029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Trading one commodity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Order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BUY/SELL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Volume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Price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Lowest (SELL)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/>
              <a:t> Highest (BUY)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Buy book / Sell book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Matching algorithm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Match new order</a:t>
            </a:r>
            <a:br>
              <a:rPr lang="en-US" sz="2800" dirty="0" smtClean="0"/>
            </a:br>
            <a:r>
              <a:rPr lang="en-US" sz="2800" dirty="0" smtClean="0"/>
              <a:t>with existing orders.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Remaining volume</a:t>
            </a:r>
            <a:br>
              <a:rPr lang="en-US" sz="2800" dirty="0" smtClean="0"/>
            </a:br>
            <a:r>
              <a:rPr lang="en-US" sz="2800" dirty="0" smtClean="0"/>
              <a:t>goes on a book.</a:t>
            </a:r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57912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563394" y="6096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801394" y="6095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5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343400" y="5181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5563394" y="5486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801394" y="5485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343400" y="4572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43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563394" y="4876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801394" y="4876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05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$3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4343400" y="2133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43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563394" y="2438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801394" y="2437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05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867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$7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343400" y="1524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343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5563394" y="1828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801394" y="1828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05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867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$10</a:t>
            </a:r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4343400" y="3962400"/>
            <a:ext cx="2286000" cy="609600"/>
          </a:xfrm>
          <a:prstGeom prst="rect">
            <a:avLst/>
          </a:prstGeom>
          <a:solidFill>
            <a:schemeClr val="accent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343400" y="403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5563394" y="42672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4801394" y="42664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05400" y="403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5867400" y="403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$6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6705600" y="3048000"/>
            <a:ext cx="2286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705600" y="3124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7925594" y="3352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7163594" y="3352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467600" y="3124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8229600" y="3124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$7</a:t>
            </a:r>
            <a:endParaRPr lang="en-US" sz="2000" dirty="0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5029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Trading one commodity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Order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BUY/SELL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Volume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Price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Lowest (SELL)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/>
              <a:t> Highest (BUY)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Buy book / Sell book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Matching algorithm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Match new order</a:t>
            </a:r>
            <a:br>
              <a:rPr lang="en-US" sz="2800" dirty="0" smtClean="0"/>
            </a:br>
            <a:r>
              <a:rPr lang="en-US" sz="2800" dirty="0" smtClean="0"/>
              <a:t>with existing orders.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Remaining volume</a:t>
            </a:r>
            <a:br>
              <a:rPr lang="en-US" sz="2800" dirty="0" smtClean="0"/>
            </a:br>
            <a:r>
              <a:rPr lang="en-US" sz="2800" dirty="0" smtClean="0"/>
              <a:t>goes on a book.</a:t>
            </a:r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57912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563394" y="6096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801394" y="6095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5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343400" y="5181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5563394" y="5486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801394" y="5485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343400" y="4572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43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563394" y="4876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801394" y="4876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05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$3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4343400" y="2133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43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563394" y="2438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801394" y="2437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05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867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$7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343400" y="1524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343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5563394" y="1828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801394" y="1828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05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867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$10</a:t>
            </a:r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4343400" y="3962400"/>
            <a:ext cx="2286000" cy="609600"/>
          </a:xfrm>
          <a:prstGeom prst="rect">
            <a:avLst/>
          </a:prstGeom>
          <a:solidFill>
            <a:schemeClr val="accent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343400" y="403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5563394" y="42672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4801394" y="42664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05400" y="403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5867400" y="403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$6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6705600" y="2133600"/>
            <a:ext cx="2286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7056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7925594" y="2438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7163594" y="2437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4676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82296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$7</a:t>
            </a:r>
            <a:endParaRPr lang="en-US" sz="2000" dirty="0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5029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Trading one commodity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Order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BUY/SELL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Volume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Price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Lowest (SELL)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/>
              <a:t> Highest (BUY)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Buy book / Sell book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Matching algorithm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Match new order</a:t>
            </a:r>
            <a:br>
              <a:rPr lang="en-US" sz="2800" dirty="0" smtClean="0"/>
            </a:br>
            <a:r>
              <a:rPr lang="en-US" sz="2800" dirty="0" smtClean="0"/>
              <a:t>with existing orders.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Remaining volume</a:t>
            </a:r>
            <a:br>
              <a:rPr lang="en-US" sz="2800" dirty="0" smtClean="0"/>
            </a:br>
            <a:r>
              <a:rPr lang="en-US" sz="2800" dirty="0" smtClean="0"/>
              <a:t>goes on a book.</a:t>
            </a:r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57912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563394" y="6096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801394" y="6095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5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343400" y="5181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5563394" y="5486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801394" y="5485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343400" y="4572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43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563394" y="4876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801394" y="4876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05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$3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4343400" y="2133600"/>
            <a:ext cx="2286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43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563394" y="2438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801394" y="2437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05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867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$7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343400" y="1524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343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5563394" y="1828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801394" y="1828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05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867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$10</a:t>
            </a:r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4343400" y="3962400"/>
            <a:ext cx="2286000" cy="609600"/>
          </a:xfrm>
          <a:prstGeom prst="rect">
            <a:avLst/>
          </a:prstGeom>
          <a:solidFill>
            <a:schemeClr val="accent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343400" y="403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5563394" y="42672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4801394" y="42664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05400" y="403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5867400" y="403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$6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4343400" y="2743200"/>
            <a:ext cx="2286000" cy="609600"/>
          </a:xfrm>
          <a:prstGeom prst="rect">
            <a:avLst/>
          </a:prstGeom>
          <a:solidFill>
            <a:schemeClr val="accent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343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5563394" y="3048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4801394" y="3047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105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5867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$7</a:t>
            </a:r>
            <a:endParaRPr lang="en-US" sz="2000" dirty="0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Offline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Inserting sell orders affects the possible revenue gained later in the sequence.  In fact, it can only lower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Inserting a sell order of volume </a:t>
            </a:r>
            <a:r>
              <a:rPr lang="en-US" i="1" dirty="0" smtClean="0"/>
              <a:t>V</a:t>
            </a:r>
            <a:r>
              <a:rPr lang="en-US" dirty="0" smtClean="0"/>
              <a:t> can cause at most volume </a:t>
            </a:r>
            <a:r>
              <a:rPr lang="en-US" i="1" dirty="0" smtClean="0"/>
              <a:t>V</a:t>
            </a:r>
            <a:r>
              <a:rPr lang="en-US" dirty="0" smtClean="0"/>
              <a:t> change in the books later in the sequence.  Thus, the sales change by at most volume </a:t>
            </a:r>
            <a:r>
              <a:rPr lang="en-US" i="1" dirty="0" smtClean="0"/>
              <a:t>V.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12192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/>
              <a:t>Main Observations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38</a:t>
            </a:fld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-75803" y="38858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066800" y="38862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419600" y="3886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0" y="2286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990600" y="3657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990600" y="4419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32773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20581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14485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26677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38869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3716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19812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25908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32004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38100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609600" y="3429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990600" y="4114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334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638800" y="16002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  <a:endParaRPr lang="en-US" sz="2800" dirty="0"/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-75803" y="38858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066800" y="38862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419600" y="3886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0" y="2286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990600" y="3657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990600" y="4419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32773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20581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14485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26677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38869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3716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19812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25908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32004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38100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609600" y="3429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990600" y="4114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334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[EKKM06] Even-Dar, </a:t>
            </a:r>
            <a:r>
              <a:rPr lang="en-US" dirty="0" err="1" smtClean="0"/>
              <a:t>Kakade</a:t>
            </a:r>
            <a:r>
              <a:rPr lang="en-US" dirty="0" smtClean="0"/>
              <a:t>, Kearns, and </a:t>
            </a:r>
            <a:r>
              <a:rPr lang="en-US" dirty="0" err="1" smtClean="0"/>
              <a:t>Mansour</a:t>
            </a:r>
            <a:r>
              <a:rPr lang="en-US" dirty="0" smtClean="0"/>
              <a:t>. </a:t>
            </a:r>
            <a:r>
              <a:rPr lang="en-US" i="1" dirty="0" smtClean="0"/>
              <a:t>(In)Stability properties of limit order dynamics</a:t>
            </a:r>
            <a:r>
              <a:rPr lang="en-US" dirty="0" smtClean="0"/>
              <a:t>. ACM EC 2006.</a:t>
            </a:r>
          </a:p>
          <a:p>
            <a:r>
              <a:rPr lang="en-US" dirty="0" smtClean="0"/>
              <a:t>[KKMO04] </a:t>
            </a:r>
            <a:r>
              <a:rPr lang="en-US" dirty="0" err="1" smtClean="0"/>
              <a:t>Kakade</a:t>
            </a:r>
            <a:r>
              <a:rPr lang="en-US" dirty="0" smtClean="0"/>
              <a:t>, Kearns, </a:t>
            </a:r>
            <a:r>
              <a:rPr lang="en-US" dirty="0" err="1" smtClean="0"/>
              <a:t>Mansour</a:t>
            </a:r>
            <a:r>
              <a:rPr lang="en-US" dirty="0" smtClean="0"/>
              <a:t>, and Ortiz. </a:t>
            </a:r>
            <a:r>
              <a:rPr lang="en-US" i="1" dirty="0" smtClean="0"/>
              <a:t>Competitive algorithms for VWAP and limit order trading</a:t>
            </a:r>
            <a:r>
              <a:rPr lang="en-US" dirty="0" smtClean="0"/>
              <a:t>. ACM EC 2004.</a:t>
            </a:r>
          </a:p>
          <a:p>
            <a:r>
              <a:rPr lang="en-US" dirty="0" smtClean="0"/>
              <a:t>[LPS07] Lorenz, </a:t>
            </a:r>
            <a:r>
              <a:rPr lang="en-US" dirty="0" err="1" smtClean="0"/>
              <a:t>Panagiotou</a:t>
            </a:r>
            <a:r>
              <a:rPr lang="en-US" dirty="0" smtClean="0"/>
              <a:t>, and Steger. </a:t>
            </a:r>
            <a:r>
              <a:rPr lang="en-US" i="1" dirty="0" smtClean="0"/>
              <a:t>Optimal algorithms for </a:t>
            </a:r>
            <a:r>
              <a:rPr lang="en-US" dirty="0" smtClean="0"/>
              <a:t>k</a:t>
            </a:r>
            <a:r>
              <a:rPr lang="en-US" i="1" dirty="0" smtClean="0"/>
              <a:t>-search with applications in option pricing</a:t>
            </a:r>
            <a:r>
              <a:rPr lang="en-US" dirty="0" smtClean="0"/>
              <a:t>. ESA 2007.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638800" y="16002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 </a:t>
            </a:r>
            <a:endParaRPr lang="en-US" sz="2800" dirty="0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-75803" y="38858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066800" y="38862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419600" y="3886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990600" y="3657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990600" y="4419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32773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20581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14485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26677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38869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3716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19812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25908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32004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38100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609600" y="3429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990600" y="4114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334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0" y="2286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sp>
        <p:nvSpPr>
          <p:cNvPr id="35" name="Rectangle 34"/>
          <p:cNvSpPr/>
          <p:nvPr/>
        </p:nvSpPr>
        <p:spPr>
          <a:xfrm>
            <a:off x="1371600" y="38862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638800" y="16002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 </a:t>
            </a:r>
            <a:endParaRPr lang="en-US" sz="2800" dirty="0"/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-75803" y="38858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66800" y="38862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419600" y="3886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990600" y="3657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990600" y="4419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32773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20581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14485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26677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38869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3716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19812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25908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32004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38100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609600" y="3429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990600" y="4114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334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371600" y="38862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0" y="2286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638800" y="16002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 </a:t>
            </a:r>
            <a:endParaRPr lang="en-US" sz="2800" dirty="0"/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-75803" y="38858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066800" y="38862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419600" y="3886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990600" y="3657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90600" y="4419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32773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20581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14485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26677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38869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3716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19812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25908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32004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38100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609600" y="3429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990600" y="4114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334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371600" y="38862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0" y="2286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sp>
        <p:nvSpPr>
          <p:cNvPr id="43" name="Rectangle 42"/>
          <p:cNvSpPr/>
          <p:nvPr/>
        </p:nvSpPr>
        <p:spPr>
          <a:xfrm>
            <a:off x="2590800" y="3657600"/>
            <a:ext cx="304800" cy="2286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638800" y="1600200"/>
            <a:ext cx="350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</a:t>
            </a:r>
            <a:endParaRPr lang="en-US" sz="2800" dirty="0"/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-75803" y="38858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066800" y="38862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419600" y="3886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990600" y="3657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90600" y="4419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32773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20581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14485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26677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38869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3716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19812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25908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32004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38100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609600" y="3429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990600" y="4114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334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371600" y="38862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0" y="2286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sp>
        <p:nvSpPr>
          <p:cNvPr id="76" name="Rectangle 75"/>
          <p:cNvSpPr/>
          <p:nvPr/>
        </p:nvSpPr>
        <p:spPr>
          <a:xfrm>
            <a:off x="2590800" y="3657600"/>
            <a:ext cx="304800" cy="2286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638800" y="1600200"/>
            <a:ext cx="350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</a:t>
            </a:r>
            <a:endParaRPr lang="en-US" sz="2800" dirty="0"/>
          </a:p>
        </p:txBody>
      </p:sp>
      <p:cxnSp>
        <p:nvCxnSpPr>
          <p:cNvPr id="56" name="Straight Connector 55"/>
          <p:cNvCxnSpPr/>
          <p:nvPr/>
        </p:nvCxnSpPr>
        <p:spPr>
          <a:xfrm rot="5400000">
            <a:off x="-75803" y="38858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066800" y="38862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419600" y="3886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990600" y="3657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90600" y="4419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32773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581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4485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6677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8869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3716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9812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5908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2004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609600" y="3429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990600" y="4114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334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1371600" y="38862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2590800" y="3657600"/>
            <a:ext cx="304800" cy="2286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2590800" y="3657600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200400" y="3886200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0" y="2286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1600200"/>
            <a:ext cx="350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$3 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-75803" y="38858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066800" y="38862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419600" y="3886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990600" y="3657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90600" y="4419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32773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20581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14485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26677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38869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3716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19812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25908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32004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38100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609600" y="3429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990600" y="4114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334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371600" y="38862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0" y="2286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1600200"/>
            <a:ext cx="350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$3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>
          <a:xfrm>
            <a:off x="3810000" y="33528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-75803" y="38858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066800" y="38862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419600" y="3886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990600" y="3657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990600" y="4419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32773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20581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14485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6677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38869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3716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19812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25908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32004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38100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609600" y="3429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990600" y="4114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334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371600" y="38862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0" y="2286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3810000" y="33528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16002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$3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/>
          </a:p>
        </p:txBody>
      </p:sp>
      <p:sp>
        <p:nvSpPr>
          <p:cNvPr id="57" name="Rectangle 56"/>
          <p:cNvSpPr/>
          <p:nvPr/>
        </p:nvSpPr>
        <p:spPr>
          <a:xfrm>
            <a:off x="3810000" y="3352800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-75803" y="38858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066800" y="38862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419600" y="3886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990600" y="3657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990600" y="4419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32773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20581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14485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26677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 flipH="1" flipV="1">
            <a:off x="38869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3716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19812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25908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32004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38100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609600" y="3429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990600" y="4114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334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1371600" y="38862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0" y="2286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sp>
        <p:nvSpPr>
          <p:cNvPr id="52" name="Rectangle 51"/>
          <p:cNvSpPr/>
          <p:nvPr/>
        </p:nvSpPr>
        <p:spPr>
          <a:xfrm>
            <a:off x="3810000" y="3886200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48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75803" y="38858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38862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19600" y="3886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2286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990600" y="3657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90600" y="44196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32773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20581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14485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26677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3886994" y="38854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3716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9812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25908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32004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38100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5" name="Rectangle 34"/>
          <p:cNvSpPr/>
          <p:nvPr/>
        </p:nvSpPr>
        <p:spPr>
          <a:xfrm>
            <a:off x="1371600" y="38862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16002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$3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$5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810000" y="3581400"/>
            <a:ext cx="304800" cy="3048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09600" y="3429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990600" y="4114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334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9906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-75803" y="2514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66800" y="2514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9600" y="2514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0" y="914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990600" y="228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90600" y="198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32773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581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4485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6677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8869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3716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9812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5908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2004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609600" y="205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990600" y="2743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34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990600" y="1676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638800" y="3276600"/>
            <a:ext cx="350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-75803" y="5562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066800" y="5562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419600" y="5562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3962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990600" y="5334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990600" y="5029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90600" y="609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32773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20581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14485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26677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38869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3716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19812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25908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32004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38100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609600" y="510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990600" y="579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990600" y="6400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Trading one commodity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9906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-75803" y="2514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66800" y="2514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9600" y="2514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0" y="914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990600" y="228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90600" y="198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32773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581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4485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6677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8869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3716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9812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5908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2004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609600" y="205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990600" y="2743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34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990600" y="1676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638800" y="3276600"/>
            <a:ext cx="350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-75803" y="5562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066800" y="5562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419600" y="5562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3962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990600" y="5334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990600" y="5029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90600" y="609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32773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20581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14485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26677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38869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3716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19812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25908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32004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38100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609600" y="510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990600" y="579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990600" y="6400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1371600" y="50292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9906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-75803" y="2514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66800" y="2514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9600" y="2514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0" y="914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990600" y="228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90600" y="198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32773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581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4485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6677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8869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3716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9812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5908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2004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1371600" y="25146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09600" y="205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990600" y="2743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34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990600" y="1676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638800" y="3276600"/>
            <a:ext cx="350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2, $1&gt;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-75803" y="5562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066800" y="5562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419600" y="5562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3962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990600" y="5334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990600" y="5029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90600" y="609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32773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20581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14485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26677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38869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3716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19812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25908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32004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38100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97" name="Rectangle 96"/>
          <p:cNvSpPr/>
          <p:nvPr/>
        </p:nvSpPr>
        <p:spPr>
          <a:xfrm>
            <a:off x="1371600" y="55626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609600" y="510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990600" y="579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990600" y="6400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1371600" y="50292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1371600" y="50292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9906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-75803" y="2514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66800" y="2514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9600" y="2514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0" y="914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990600" y="228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90600" y="198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32773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581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4485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6677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8869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3716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9812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5908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2004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1371600" y="25146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09600" y="205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990600" y="2743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34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990600" y="1676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638800" y="3276600"/>
            <a:ext cx="350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2, $1&gt;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&lt;B, 2, $1&gt;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SALE: $1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-75803" y="5562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066800" y="5562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419600" y="5562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3962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990600" y="5334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990600" y="5029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90600" y="609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32773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20581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14485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26677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38869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3716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19812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25908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32004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38100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609600" y="510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990600" y="579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990600" y="6400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9906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-75803" y="2514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66800" y="2514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9600" y="2514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0" y="914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990600" y="228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90600" y="198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32773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581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4485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6677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8869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3716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9812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5908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2004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1371600" y="25146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09600" y="205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990600" y="2743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34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990600" y="1676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638800" y="3276600"/>
            <a:ext cx="350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2, $1&gt;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$1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-75803" y="5562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066800" y="5562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419600" y="5562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3962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990600" y="5334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990600" y="5029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90600" y="609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32773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20581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14485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26677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38869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3716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19812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25908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32004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38100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609600" y="510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990600" y="579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990600" y="6400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590800" y="5334000"/>
            <a:ext cx="304800" cy="2286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9906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-75803" y="2514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66800" y="2514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9600" y="2514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0" y="914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990600" y="228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90600" y="198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32773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581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4485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6677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8869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3716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9812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5908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2004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1371600" y="25146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09600" y="205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990600" y="2743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34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990600" y="1676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638800" y="3276600"/>
            <a:ext cx="350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2, $1&gt;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$1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$3&gt;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-75803" y="5562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066800" y="5562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419600" y="5562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3962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990600" y="5334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990600" y="5029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90600" y="609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32773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20581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14485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26677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38869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3716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19812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25908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32004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38100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609600" y="510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990600" y="579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990600" y="6400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590800" y="50292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590800" y="2286000"/>
            <a:ext cx="304800" cy="2286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9906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&lt;B, 1, $4&gt;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-75803" y="2514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66800" y="2514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9600" y="2514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0" y="914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990600" y="228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90600" y="198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32773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581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4485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6677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8869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3716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9812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5908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2004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1371600" y="25146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09600" y="205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990600" y="2743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34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990600" y="1676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638800" y="3276600"/>
            <a:ext cx="350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2, $1&gt;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$1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&lt;B, 1, $4&gt;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-75803" y="5562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066800" y="5562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419600" y="5562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3962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990600" y="5334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990600" y="5029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90600" y="609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32773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20581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14485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26677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38869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3716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19812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25908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32004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38100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609600" y="510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990600" y="579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990600" y="6400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590800" y="50292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590800" y="2286000"/>
            <a:ext cx="304800" cy="2286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3200400" y="2514600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3200400" y="5562600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2590800" y="2286000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2590800" y="5029200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9906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&lt;B, 1, $4&gt;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SALE: $3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-75803" y="2514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66800" y="2514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9600" y="2514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0" y="914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990600" y="228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90600" y="198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32773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581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4485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6677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8869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3716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9812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5908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2004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1371600" y="25146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09600" y="205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990600" y="2743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34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990600" y="1676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638800" y="3276600"/>
            <a:ext cx="350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2, $1&gt;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$1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&lt;B, 1, $4&gt;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SALE: $3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-75803" y="5562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066800" y="5562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419600" y="5562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3962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990600" y="5334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990600" y="5029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90600" y="609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32773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20581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14485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26677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38869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3716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19812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25908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32004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38100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609600" y="510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990600" y="579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990600" y="6400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590800" y="5334000"/>
            <a:ext cx="304800" cy="2286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9906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$3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-75803" y="2514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66800" y="2514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9600" y="2514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0" y="914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990600" y="228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90600" y="198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32773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581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4485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6677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8869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3716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9812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5908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2004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1371600" y="25146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09600" y="205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990600" y="2743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34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990600" y="1676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638800" y="3276600"/>
            <a:ext cx="350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2, $1&gt;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$1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$3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-75803" y="5562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066800" y="5562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419600" y="5562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3962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990600" y="5334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990600" y="5029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90600" y="609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32773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20581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14485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26677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38869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3716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19812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25908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32004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38100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609600" y="510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990600" y="579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990600" y="6400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590800" y="5334000"/>
            <a:ext cx="304800" cy="2286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810000" y="5334000"/>
            <a:ext cx="304800" cy="2286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9906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$3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-75803" y="2514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66800" y="2514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9600" y="2514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0" y="914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990600" y="228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90600" y="198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32773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581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4485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6677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8869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3716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9812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5908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2004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1371600" y="25146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09600" y="205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990600" y="2743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34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990600" y="1676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638800" y="3276600"/>
            <a:ext cx="350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2, $1&gt;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$1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$3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$5&gt;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$5&gt;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-75803" y="5562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066800" y="5562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419600" y="5562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3962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990600" y="5334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990600" y="5029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90600" y="609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32773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20581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14485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26677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38869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3716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19812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25908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32004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38100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609600" y="510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990600" y="579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990600" y="6400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590800" y="5334000"/>
            <a:ext cx="304800" cy="2286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3810000" y="19812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810000" y="4724400"/>
            <a:ext cx="304800" cy="8382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9906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$3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&lt;B, 1, $5&gt;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-75803" y="2514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66800" y="2514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9600" y="2514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0" y="914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990600" y="228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90600" y="198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32773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581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4485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6677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8869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3716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9812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5908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2004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1371600" y="25146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09600" y="205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990600" y="2743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34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990600" y="1676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638800" y="3276600"/>
            <a:ext cx="350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2, $1&gt;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$1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$3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&lt;B, 1, $5&gt;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-75803" y="5562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066800" y="5562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419600" y="5562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3962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990600" y="5334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990600" y="5029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90600" y="609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32773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20581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14485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26677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38869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3716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19812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25908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32004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38100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609600" y="510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990600" y="579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990600" y="6400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590800" y="5334000"/>
            <a:ext cx="304800" cy="2286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3810000" y="19812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810000" y="4724400"/>
            <a:ext cx="304800" cy="8382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3810000" y="5562600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3810000" y="2514600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3810000" y="1981200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2590800" y="5334000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5029200" cy="346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Trading one commodity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Order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BUY/SELL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Volume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Price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Lowest (SELL)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/>
              <a:t> Highest (BUY)</a:t>
            </a:r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4572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563394" y="4876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801394" y="4876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5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$3</a:t>
            </a:r>
            <a:endParaRPr lang="en-US" sz="20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9906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&lt;B,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$3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&lt;B, 1, $5&gt;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SALE: $5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-75803" y="2514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66800" y="2514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9600" y="2514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0" y="914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990600" y="228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90600" y="198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90600" y="3048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32773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581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4485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6677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886994" y="2513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3716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9812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5908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2004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1371600" y="2514600"/>
            <a:ext cx="304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09600" y="205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990600" y="2743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34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990600" y="1676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90600" y="3352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638800" y="3276600"/>
            <a:ext cx="350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2, $1&gt;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2, $1&gt;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$1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1, $3&gt;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&lt;B, 1, $4&gt;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SALE: $3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&lt;S, 1, $5&gt;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&lt;S, 2, $5&gt;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&lt;B, 1, $5&gt;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SALE $3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-75803" y="5562203"/>
            <a:ext cx="2286000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066800" y="5562600"/>
            <a:ext cx="3581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419600" y="5562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Price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3962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Volume</a:t>
            </a:r>
            <a:endParaRPr lang="en-US" sz="2800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990600" y="5334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990600" y="5029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90600" y="60960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32773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20581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14485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26677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3886994" y="5561806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3716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19812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25908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32004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38100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609600" y="510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990600" y="57912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-1</a:t>
            </a:r>
            <a:endParaRPr lang="en-US" sz="24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990600" y="47244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990600" y="6400800"/>
            <a:ext cx="152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3810000" y="2209800"/>
            <a:ext cx="304800" cy="3048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810000" y="4724400"/>
            <a:ext cx="304800" cy="8382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Selling in Limit Order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Lemma 0 ([KKMO04])</a:t>
            </a:r>
            <a:r>
              <a:rPr lang="en-US" dirty="0" smtClean="0"/>
              <a:t>: Inserting a unit-volume sell order results in at most one less sale from the original sell orders.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5029200" cy="4323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Trading one commodity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Order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BUY/SELL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Volume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Price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Lowest (SELL)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/>
              <a:t> Highest (BUY)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Buy book / Sell book</a:t>
            </a:r>
          </a:p>
          <a:p>
            <a:endParaRPr lang="en-US" sz="2800" dirty="0" smtClean="0"/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57912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563394" y="6096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801394" y="6095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5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343400" y="5181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5563394" y="5486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801394" y="5485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343400" y="4572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43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563394" y="4876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801394" y="4876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05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$3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4343400" y="27432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343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5563394" y="3048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801394" y="3047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05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67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$5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4343400" y="2133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43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563394" y="2438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801394" y="2437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05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867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$7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343400" y="1524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343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5563394" y="1828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801394" y="1828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05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867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$10</a:t>
            </a:r>
            <a:endParaRPr lang="en-US" sz="2000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5029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Trading one commodity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Order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BUY/SELL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Volume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Price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Lowest (SELL)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/>
              <a:t> Highest (BUY)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Buy book / Sell book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Matching algorithm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Match new order</a:t>
            </a:r>
            <a:br>
              <a:rPr lang="en-US" sz="2800" dirty="0" smtClean="0"/>
            </a:br>
            <a:r>
              <a:rPr lang="en-US" sz="2800" dirty="0" smtClean="0"/>
              <a:t>with existing orders.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Remaining volume</a:t>
            </a:r>
            <a:br>
              <a:rPr lang="en-US" sz="2800" dirty="0" smtClean="0"/>
            </a:br>
            <a:r>
              <a:rPr lang="en-US" sz="2800" dirty="0" smtClean="0"/>
              <a:t>goes on a book.</a:t>
            </a:r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57912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563394" y="6096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801394" y="6095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5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343400" y="5181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5563394" y="5486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801394" y="5485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343400" y="4572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43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563394" y="4876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801394" y="4876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05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$3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4343400" y="27432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343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5563394" y="3048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801394" y="3047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05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67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$5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4343400" y="2133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43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563394" y="2438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801394" y="2437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05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867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$7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343400" y="1524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343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5563394" y="1828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801394" y="1828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05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867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$10</a:t>
            </a:r>
            <a:endParaRPr lang="en-US" sz="2000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Order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5029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Trading one commodity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Order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BUY/SELL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Volume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Price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Lowest (SELL)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/>
              <a:t> Highest (BUY)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Buy book / Sell book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Matching algorithm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Match new order</a:t>
            </a:r>
            <a:br>
              <a:rPr lang="en-US" sz="2800" dirty="0" smtClean="0"/>
            </a:br>
            <a:r>
              <a:rPr lang="en-US" sz="2800" dirty="0" smtClean="0"/>
              <a:t>with existing orders.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Remaining volume</a:t>
            </a:r>
            <a:br>
              <a:rPr lang="en-US" sz="2800" dirty="0" smtClean="0"/>
            </a:br>
            <a:r>
              <a:rPr lang="en-US" sz="2800" dirty="0" smtClean="0"/>
              <a:t>goes on a book.</a:t>
            </a:r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57912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563394" y="6096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801394" y="6095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5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343400" y="5181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5563394" y="5486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801394" y="5485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5257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343400" y="4572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43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563394" y="4876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801394" y="4876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05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4648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$3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4343400" y="27432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343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5563394" y="30480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801394" y="30472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05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67400" y="2819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$5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4343400" y="21336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43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563394" y="24384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801394" y="24376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05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8674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$7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343400" y="1524000"/>
            <a:ext cx="2286000" cy="609600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343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SELL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5563394" y="18288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801394" y="18280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05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867400" y="160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$10</a:t>
            </a:r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6705600" y="3581400"/>
            <a:ext cx="2286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05600" y="3657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</a:t>
            </a:r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7925594" y="3886200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163594" y="3885406"/>
            <a:ext cx="608806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467600" y="3657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8229600" y="3657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$6</a:t>
            </a:r>
            <a:endParaRPr lang="en-US" sz="2000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098-9BAD-4A4A-BAC7-8BD8F9905C6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</TotalTime>
  <Words>4181</Words>
  <Application>Microsoft Office PowerPoint</Application>
  <PresentationFormat>On-screen Show (4:3)</PresentationFormat>
  <Paragraphs>1145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Online and Offline Selling in Limit Order Markets</vt:lpstr>
      <vt:lpstr>Limit Order Markets</vt:lpstr>
      <vt:lpstr>Results</vt:lpstr>
      <vt:lpstr>Related Work</vt:lpstr>
      <vt:lpstr>Limit Order Markets</vt:lpstr>
      <vt:lpstr>Limit Order Markets</vt:lpstr>
      <vt:lpstr>Limit Order Markets</vt:lpstr>
      <vt:lpstr>Limit Order Markets</vt:lpstr>
      <vt:lpstr>Limit Order Markets</vt:lpstr>
      <vt:lpstr>Limit Order Markets</vt:lpstr>
      <vt:lpstr>Limit Order Markets</vt:lpstr>
      <vt:lpstr>Limit Order Markets</vt:lpstr>
      <vt:lpstr>Limit Order Markets</vt:lpstr>
      <vt:lpstr>Limit Order Markets</vt:lpstr>
      <vt:lpstr>Limit Order Problems</vt:lpstr>
      <vt:lpstr>Limit Order Problems</vt:lpstr>
      <vt:lpstr>Limit Order Problems</vt:lpstr>
      <vt:lpstr>Limit Order Problems</vt:lpstr>
      <vt:lpstr>Limit Order Problems</vt:lpstr>
      <vt:lpstr>Offline Selling</vt:lpstr>
      <vt:lpstr>Optimal Offline Selling</vt:lpstr>
      <vt:lpstr>Two-Price Offline Algorithm</vt:lpstr>
      <vt:lpstr>Three-Price Offline Selling</vt:lpstr>
      <vt:lpstr>Reducing Knapsack to 3-Price Selling</vt:lpstr>
      <vt:lpstr>Reducing Knapsack to 3-Price Selling</vt:lpstr>
      <vt:lpstr>Reducing Knapsack to 3-Price Selling</vt:lpstr>
      <vt:lpstr>Reducing Knapsack to 3-Price Selling</vt:lpstr>
      <vt:lpstr>Reducing Knapsack to 3-Price Selling</vt:lpstr>
      <vt:lpstr>Reducing Knapsack to 3-Price Selling</vt:lpstr>
      <vt:lpstr>Reducing Knapsack to 3-Price Selling</vt:lpstr>
      <vt:lpstr>Reducing Knapsack to 3-Price Selling</vt:lpstr>
      <vt:lpstr>Reducing Knapsack to 3-Price Selling</vt:lpstr>
      <vt:lpstr>Conclusions</vt:lpstr>
      <vt:lpstr>Limit Order Markets</vt:lpstr>
      <vt:lpstr>Limit Order Markets</vt:lpstr>
      <vt:lpstr>Limit Order Markets</vt:lpstr>
      <vt:lpstr>Offline Selling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  <vt:lpstr>Selling in Limit Order Markets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and Offline Selling in Limit Order Markets</dc:title>
  <dc:creator>mahler</dc:creator>
  <cp:lastModifiedBy>mahler</cp:lastModifiedBy>
  <cp:revision>258</cp:revision>
  <dcterms:created xsi:type="dcterms:W3CDTF">2008-12-09T19:51:37Z</dcterms:created>
  <dcterms:modified xsi:type="dcterms:W3CDTF">2008-12-17T02:41:25Z</dcterms:modified>
</cp:coreProperties>
</file>